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7" r:id="rId8"/>
    <p:sldId id="276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ambria Math" panose="02040503050406030204" pitchFamily="18" charset="0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A"/>
    <a:srgbClr val="2F3BC3"/>
    <a:srgbClr val="C10000"/>
    <a:srgbClr val="D68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78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BDD8E-6EF6-F041-8D2D-20E81400F0CE}" type="datetime1">
              <a:rPr lang="en-US" smtClean="0"/>
              <a:t>11/22/2014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886CB-7127-0342-AA87-ECCC51612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813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FF9C8-6913-8145-B78A-0E83E55C822B}" type="datetime1">
              <a:rPr lang="en-US" smtClean="0"/>
              <a:t>11/22/2014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723-1237-6A43-9BF0-A75E93AE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4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UC_logo-[400]w-s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19695" r="9750" b="18868"/>
          <a:stretch/>
        </p:blipFill>
        <p:spPr>
          <a:xfrm>
            <a:off x="89848" y="6238645"/>
            <a:ext cx="1281752" cy="557254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dirty="0" smtClean="0"/>
              <a:t>Parallel Computing: Final Project</a:t>
            </a:r>
          </a:p>
          <a:p>
            <a:r>
              <a:rPr lang="en-US" dirty="0" smtClean="0"/>
              <a:t>11/20/14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5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11E5E674-B735-A94D-ABFF-7943AFC51FB2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9A21D736-65E0-8B4F-B714-4C23700A50B7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  <a:lvl2pPr>
              <a:defRPr>
                <a:latin typeface="Gill Sans MT Light" pitchFamily="34" charset="0"/>
              </a:defRPr>
            </a:lvl2pPr>
            <a:lvl3pPr>
              <a:defRPr>
                <a:latin typeface="Gill Sans MT Light" pitchFamily="34" charset="0"/>
              </a:defRPr>
            </a:lvl3pPr>
            <a:lvl4pPr>
              <a:defRPr>
                <a:latin typeface="Gill Sans MT Light" pitchFamily="34" charset="0"/>
              </a:defRPr>
            </a:lvl4pPr>
            <a:lvl5pPr>
              <a:defRPr>
                <a:latin typeface="Gill Sans MT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UC_logo-[400]w-s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19695" r="9750" b="18868"/>
          <a:stretch/>
        </p:blipFill>
        <p:spPr>
          <a:xfrm>
            <a:off x="89848" y="6238645"/>
            <a:ext cx="1281752" cy="557254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dirty="0" smtClean="0"/>
              <a:t>Parallel Computing: Final Project</a:t>
            </a:r>
          </a:p>
          <a:p>
            <a:r>
              <a:rPr lang="en-US" dirty="0" smtClean="0"/>
              <a:t>11/20/14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8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Gill Sans MT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Gill Sans MT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1918A5FE-A547-0E4A-B913-A1AE283540A9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Gill Sans MT Light" pitchFamily="34" charset="0"/>
              </a:defRPr>
            </a:lvl1pPr>
            <a:lvl2pPr>
              <a:defRPr sz="2400">
                <a:latin typeface="Gill Sans MT Light" pitchFamily="34" charset="0"/>
              </a:defRPr>
            </a:lvl2pPr>
            <a:lvl3pPr>
              <a:defRPr sz="2000">
                <a:latin typeface="Gill Sans MT Light" pitchFamily="34" charset="0"/>
              </a:defRPr>
            </a:lvl3pPr>
            <a:lvl4pPr>
              <a:defRPr sz="1800">
                <a:latin typeface="Gill Sans MT Light" pitchFamily="34" charset="0"/>
              </a:defRPr>
            </a:lvl4pPr>
            <a:lvl5pPr>
              <a:defRPr sz="1800">
                <a:latin typeface="Gill Sans MT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Gill Sans MT Light" pitchFamily="34" charset="0"/>
              </a:defRPr>
            </a:lvl1pPr>
            <a:lvl2pPr>
              <a:defRPr sz="2400">
                <a:latin typeface="Gill Sans MT Light" pitchFamily="34" charset="0"/>
              </a:defRPr>
            </a:lvl2pPr>
            <a:lvl3pPr>
              <a:defRPr sz="2000">
                <a:latin typeface="Gill Sans MT Light" pitchFamily="34" charset="0"/>
              </a:defRPr>
            </a:lvl3pPr>
            <a:lvl4pPr>
              <a:defRPr sz="1800">
                <a:latin typeface="Gill Sans MT Light" pitchFamily="34" charset="0"/>
              </a:defRPr>
            </a:lvl4pPr>
            <a:lvl5pPr>
              <a:defRPr sz="1800">
                <a:latin typeface="Gill Sans MT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A935F0EB-B060-8249-A94B-396EF31629CF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Gill Sans MT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Gill Sans MT Light" pitchFamily="34" charset="0"/>
              </a:defRPr>
            </a:lvl1pPr>
            <a:lvl2pPr>
              <a:defRPr sz="2000">
                <a:latin typeface="Gill Sans MT Light" pitchFamily="34" charset="0"/>
              </a:defRPr>
            </a:lvl2pPr>
            <a:lvl3pPr>
              <a:defRPr sz="1800">
                <a:latin typeface="Gill Sans MT Light" pitchFamily="34" charset="0"/>
              </a:defRPr>
            </a:lvl3pPr>
            <a:lvl4pPr>
              <a:defRPr sz="1600">
                <a:latin typeface="Gill Sans MT Light" pitchFamily="34" charset="0"/>
              </a:defRPr>
            </a:lvl4pPr>
            <a:lvl5pPr>
              <a:defRPr sz="1600">
                <a:latin typeface="Gill Sans MT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Gill Sans MT Ligh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Gill Sans MT Light" pitchFamily="34" charset="0"/>
              </a:defRPr>
            </a:lvl1pPr>
            <a:lvl2pPr>
              <a:defRPr sz="2000">
                <a:latin typeface="Gill Sans MT Light" pitchFamily="34" charset="0"/>
              </a:defRPr>
            </a:lvl2pPr>
            <a:lvl3pPr>
              <a:defRPr sz="1800">
                <a:latin typeface="Gill Sans MT Light" pitchFamily="34" charset="0"/>
              </a:defRPr>
            </a:lvl3pPr>
            <a:lvl4pPr>
              <a:defRPr sz="1600">
                <a:latin typeface="Gill Sans MT Light" pitchFamily="34" charset="0"/>
              </a:defRPr>
            </a:lvl4pPr>
            <a:lvl5pPr>
              <a:defRPr sz="1600">
                <a:latin typeface="Gill Sans MT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28A4FDA8-673C-9440-9065-C56EDFF44463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536F30AA-B1AF-AB45-AA7B-F11C79E818B0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A260E211-DBAC-D849-9AE8-D64E9588F491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8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Gill Sans MT Light" pitchFamily="34" charset="0"/>
              </a:defRPr>
            </a:lvl1pPr>
            <a:lvl2pPr>
              <a:defRPr sz="2800">
                <a:latin typeface="Gill Sans MT Light" pitchFamily="34" charset="0"/>
              </a:defRPr>
            </a:lvl2pPr>
            <a:lvl3pPr>
              <a:defRPr sz="2400">
                <a:latin typeface="Gill Sans MT Light" pitchFamily="34" charset="0"/>
              </a:defRPr>
            </a:lvl3pPr>
            <a:lvl4pPr>
              <a:defRPr sz="2000">
                <a:latin typeface="Gill Sans MT Light" pitchFamily="34" charset="0"/>
              </a:defRPr>
            </a:lvl4pPr>
            <a:lvl5pPr>
              <a:defRPr sz="2000">
                <a:latin typeface="Gill Sans MT Light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Gill Sans MT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F8E1E354-5F26-C249-92CC-79D2EF103D61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Gill Sans MT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Gill Sans MT Light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Gill Sans MT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253A4570-BA5C-BE46-8DD3-E85B9D08A53C}" type="datetime1">
              <a:rPr lang="en-US" smtClean="0"/>
              <a:pPr/>
              <a:t>11/22/2014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49675"/>
            <a:ext cx="9155759" cy="9200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F7F7F"/>
                </a:solidFill>
                <a:latin typeface="Gill Sans MT Light" pitchFamily="34" charset="0"/>
                <a:cs typeface="Gill Sans MT Light" pitchFamily="34" charset="0"/>
              </a:defRPr>
            </a:lvl1pPr>
          </a:lstStyle>
          <a:p>
            <a:r>
              <a:rPr lang="en-US" smtClean="0"/>
              <a:t>Energy Efficient Transportation Seminar: The Ohio State University </a:t>
            </a:r>
          </a:p>
          <a:p>
            <a:r>
              <a:rPr lang="en-US" smtClean="0"/>
              <a:t>October 29th,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F7F7F"/>
                </a:solidFill>
                <a:latin typeface="Gill Sans MT Light" pitchFamily="34" charset="0"/>
                <a:cs typeface="Gill Sans MT Light" pitchFamily="34" charset="0"/>
              </a:defRPr>
            </a:lvl1pPr>
          </a:lstStyle>
          <a:p>
            <a:fld id="{48AF6223-66F3-D241-A5F9-F452865A7E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158953"/>
            <a:ext cx="9155759" cy="9144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467" y="6099709"/>
            <a:ext cx="9155759" cy="27432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934" y="5993433"/>
            <a:ext cx="9155759" cy="82296"/>
          </a:xfrm>
          <a:prstGeom prst="rect">
            <a:avLst/>
          </a:prstGeom>
          <a:solidFill>
            <a:srgbClr val="283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 Light" pitchFamily="34" charset="0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607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 Light" pitchFamily="34" charset="0"/>
          <a:ea typeface="+mj-ea"/>
          <a:cs typeface="Gill Sans MT Light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 Light" pitchFamily="34" charset="0"/>
          <a:ea typeface="+mn-ea"/>
          <a:cs typeface="Gill Sans MT Light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Algorithm Outline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2854"/>
            <a:ext cx="8510399" cy="3005529"/>
          </a:xfrm>
        </p:spPr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For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each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cell element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Calculate its distance from each of the solid faces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Wall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distance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is the minimum of these distances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1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84691"/>
              </p:ext>
            </p:extLst>
          </p:nvPr>
        </p:nvGraphicFramePr>
        <p:xfrm>
          <a:off x="1760482" y="3503488"/>
          <a:ext cx="47927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74"/>
                <a:gridCol w="684674"/>
                <a:gridCol w="684674"/>
                <a:gridCol w="684674"/>
                <a:gridCol w="684674"/>
                <a:gridCol w="684674"/>
                <a:gridCol w="684674"/>
              </a:tblGrid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04744" y="3126093"/>
            <a:ext cx="134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Face centers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199" y="4438383"/>
            <a:ext cx="127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 centers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02564" y="3310759"/>
            <a:ext cx="2213547" cy="57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11311" y="3114239"/>
                <a:ext cx="2827282" cy="35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𝑥𝑐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𝑥𝑓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 −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311" y="3114239"/>
                <a:ext cx="2827282" cy="353238"/>
              </a:xfrm>
              <a:prstGeom prst="rect">
                <a:avLst/>
              </a:prstGeom>
              <a:blipFill rotWithShape="1"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6553200" y="4807715"/>
            <a:ext cx="541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94482" y="4363308"/>
            <a:ext cx="1873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Wall distance for this cell = minimum distance from faces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405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Serial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2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9471"/>
            <a:ext cx="8095594" cy="44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(Block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2854"/>
            <a:ext cx="8510399" cy="3005529"/>
          </a:xfrm>
        </p:spPr>
        <p:txBody>
          <a:bodyPr/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Each block calculates wall distance for a cell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Each thread calculates distance from a face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Reduce minimum to get wall distance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3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03064"/>
              </p:ext>
            </p:extLst>
          </p:nvPr>
        </p:nvGraphicFramePr>
        <p:xfrm>
          <a:off x="1518752" y="3503488"/>
          <a:ext cx="47927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74"/>
                <a:gridCol w="684674"/>
                <a:gridCol w="684674"/>
                <a:gridCol w="684674"/>
                <a:gridCol w="684674"/>
                <a:gridCol w="684674"/>
                <a:gridCol w="684674"/>
              </a:tblGrid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63014" y="3126093"/>
            <a:ext cx="134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Face centers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5469" y="4438383"/>
            <a:ext cx="127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 centers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60834" y="3310759"/>
            <a:ext cx="2213547" cy="57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790" y="3109593"/>
            <a:ext cx="235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Calculated by a thread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11470" y="4807714"/>
            <a:ext cx="27064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2111" y="4333997"/>
            <a:ext cx="2385487" cy="94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Reduce min per block to get wall distance for this cell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(Block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854"/>
            <a:ext cx="8413532" cy="3927422"/>
          </a:xfrm>
        </p:spPr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Implemented 3 variations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(A): Shared memory writes for face distances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(B): (A) + Shared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memory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reads to face (x, y) arrays </a:t>
            </a:r>
          </a:p>
          <a:p>
            <a:pPr lvl="1"/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(C):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Same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as (B) with (x, y) arrays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converted to an interspersed array for coalesced shared mem reads</a:t>
            </a:r>
          </a:p>
          <a:p>
            <a:pPr marL="457200" lvl="1" indent="0">
              <a:buNone/>
            </a:pP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	i.e. x0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, y0, x1, y1, ....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4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25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(Thread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32854"/>
            <a:ext cx="8510399" cy="3005529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Calibri Light"/>
                <a:ea typeface="Yu Gothic" panose="020B0400000000000000" pitchFamily="34" charset="-128"/>
                <a:cs typeface="Calibri Light"/>
              </a:rPr>
              <a:t>Each thread calculates wall distance for a cell</a:t>
            </a:r>
          </a:p>
          <a:p>
            <a:pPr lvl="1"/>
            <a:r>
              <a:rPr lang="en-US" sz="2400" smtClean="0">
                <a:latin typeface="Calibri Light"/>
                <a:ea typeface="Yu Gothic" panose="020B0400000000000000" pitchFamily="34" charset="-128"/>
                <a:cs typeface="Calibri Light"/>
              </a:rPr>
              <a:t>Calculates distance from the cell to each of the faces</a:t>
            </a:r>
          </a:p>
          <a:p>
            <a:pPr lvl="1"/>
            <a:r>
              <a:rPr lang="en-US" sz="2400" smtClean="0">
                <a:latin typeface="Calibri Light"/>
                <a:ea typeface="Yu Gothic" panose="020B0400000000000000" pitchFamily="34" charset="-128"/>
                <a:cs typeface="Calibri Light"/>
              </a:rPr>
              <a:t>Keeps “running” min distance value as each faces distance gets calculated</a:t>
            </a:r>
            <a:endParaRPr lang="en-US" sz="2400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5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4784"/>
              </p:ext>
            </p:extLst>
          </p:nvPr>
        </p:nvGraphicFramePr>
        <p:xfrm>
          <a:off x="1518752" y="3503488"/>
          <a:ext cx="47927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674"/>
                <a:gridCol w="684674"/>
                <a:gridCol w="684674"/>
                <a:gridCol w="684674"/>
                <a:gridCol w="684674"/>
                <a:gridCol w="684674"/>
                <a:gridCol w="684674"/>
              </a:tblGrid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5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63014" y="3126093"/>
            <a:ext cx="134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Face centers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5469" y="4438383"/>
            <a:ext cx="127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 centers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60834" y="3310759"/>
            <a:ext cx="2213547" cy="57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790" y="3109593"/>
            <a:ext cx="235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Loop within a thread calculates the distance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11470" y="4807714"/>
            <a:ext cx="27064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2111" y="4333997"/>
            <a:ext cx="2385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Running min distance per thread to get wall distance for this cell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Parallel (Thread Per Cell)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854"/>
            <a:ext cx="8413532" cy="3927422"/>
          </a:xfrm>
        </p:spPr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Implemented 3 variations</a:t>
            </a:r>
          </a:p>
          <a:p>
            <a:pPr lvl="1"/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(A): Each thread calculates wall distance for a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cell</a:t>
            </a:r>
          </a:p>
          <a:p>
            <a:pPr lvl="1"/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(B): Shared 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memory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reads to face (x, y) arrays</a:t>
            </a:r>
          </a:p>
          <a:p>
            <a:pPr lvl="1"/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(C):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Same as (A) with (x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, y) arrays </a:t>
            </a: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converted to an interspersed array for coalesced global mem reads</a:t>
            </a:r>
          </a:p>
          <a:p>
            <a:pPr marL="457200" lvl="1" indent="0">
              <a:buNone/>
            </a:pPr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	i.e. x0</a:t>
            </a:r>
            <a:r>
              <a:rPr lang="en-US">
                <a:latin typeface="Calibri Light"/>
                <a:ea typeface="Yu Gothic" panose="020B0400000000000000" pitchFamily="34" charset="-128"/>
                <a:cs typeface="Calibri Light"/>
              </a:rPr>
              <a:t>, y0, x1, y1, ....</a:t>
            </a:r>
            <a:endParaRPr lang="en-US" dirty="0" smtClean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6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646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Verification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7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32854"/>
            <a:ext cx="4808483" cy="3927422"/>
          </a:xfrm>
        </p:spPr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Output from serial algorithm visually inspected for correctness</a:t>
            </a:r>
          </a:p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Outputs from parallel algorithms verified by comparing against serial algorithm output</a:t>
            </a:r>
          </a:p>
        </p:txBody>
      </p:sp>
      <p:pic>
        <p:nvPicPr>
          <p:cNvPr id="1026" name="Picture 2" descr="C:\Users\User\Documents\GitHub\PC-WallDistanceProject\deliverables\presentation\nathan\serial_brute_for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06" y="1291513"/>
            <a:ext cx="3681393" cy="31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Brute-force – Performance</a:t>
            </a:r>
            <a:endParaRPr lang="en-US" dirty="0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8AF6223-66F3-D241-A5F9-F452865A7EAF}" type="slidenum">
              <a:rPr lang="en-US" smtClean="0">
                <a:latin typeface="Calibri Light"/>
                <a:ea typeface="Yu Gothic" panose="020B0400000000000000" pitchFamily="34" charset="-128"/>
                <a:cs typeface="Calibri Light"/>
              </a:rPr>
              <a:t>8</a:t>
            </a:fld>
            <a:endParaRPr lang="en-US">
              <a:latin typeface="Calibri Light"/>
              <a:ea typeface="Yu Gothic" panose="020B0400000000000000" pitchFamily="34" charset="-128"/>
              <a:cs typeface="Calibri Light"/>
            </a:endParaRP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936527" y="6328436"/>
            <a:ext cx="3616673" cy="365125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Parallel Computing: Final Project</a:t>
            </a:r>
          </a:p>
          <a:p>
            <a:r>
              <a:rPr lang="en-US" dirty="0" smtClean="0">
                <a:latin typeface="Calibri Light"/>
                <a:cs typeface="Calibri Light"/>
              </a:rPr>
              <a:t>November 20, 2014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3897"/>
              </p:ext>
            </p:extLst>
          </p:nvPr>
        </p:nvGraphicFramePr>
        <p:xfrm>
          <a:off x="762000" y="1165769"/>
          <a:ext cx="7162800" cy="464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255"/>
                <a:gridCol w="1198179"/>
                <a:gridCol w="1177159"/>
                <a:gridCol w="1734207"/>
              </a:tblGrid>
              <a:tr h="520372">
                <a:tc>
                  <a:txBody>
                    <a:bodyPr/>
                    <a:lstStyle/>
                    <a:p>
                      <a:r>
                        <a:rPr lang="en-US" smtClean="0"/>
                        <a:t>Algorithm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Small Grid</a:t>
                      </a:r>
                    </a:p>
                    <a:p>
                      <a:pPr algn="ctr"/>
                      <a:r>
                        <a:rPr lang="en-US" smtClean="0"/>
                        <a:t>(msec)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Fine Grid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(msec)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Extra Fine Grid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(msec)</a:t>
                      </a:r>
                    </a:p>
                  </a:txBody>
                  <a:tcPr/>
                </a:tc>
              </a:tr>
              <a:tr h="415928">
                <a:tc>
                  <a:txBody>
                    <a:bodyPr/>
                    <a:lstStyle/>
                    <a:p>
                      <a:r>
                        <a:rPr lang="en-US" smtClean="0"/>
                        <a:t>Serial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13636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r>
                        <a:rPr lang="en-US" smtClean="0"/>
                        <a:t>Block Per Cell</a:t>
                      </a:r>
                      <a:r>
                        <a:rPr lang="en-US" baseline="0" smtClean="0"/>
                        <a:t> (1A)</a:t>
                      </a:r>
                    </a:p>
                    <a:p>
                      <a:r>
                        <a:rPr lang="en-US" baseline="0" smtClean="0"/>
                        <a:t>- Shared mem writes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Block Per Cell</a:t>
                      </a:r>
                      <a:r>
                        <a:rPr lang="en-US" baseline="0" smtClean="0"/>
                        <a:t> (1B)</a:t>
                      </a:r>
                      <a:endParaRPr lang="en-US" smtClean="0"/>
                    </a:p>
                    <a:p>
                      <a:r>
                        <a:rPr lang="en-US" smtClean="0"/>
                        <a:t>- Shared mem reads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Block Per Cell</a:t>
                      </a:r>
                      <a:r>
                        <a:rPr lang="en-US" baseline="0" smtClean="0"/>
                        <a:t> (1C)</a:t>
                      </a:r>
                      <a:endParaRPr lang="en-US" smtClean="0"/>
                    </a:p>
                    <a:p>
                      <a:r>
                        <a:rPr lang="en-US" smtClean="0"/>
                        <a:t>- Coalesced shared mem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</a:tr>
              <a:tr h="387942">
                <a:tc>
                  <a:txBody>
                    <a:bodyPr/>
                    <a:lstStyle/>
                    <a:p>
                      <a:r>
                        <a:rPr lang="en-US" smtClean="0"/>
                        <a:t>Thread Per Cell</a:t>
                      </a:r>
                      <a:r>
                        <a:rPr lang="en-US" baseline="0" smtClean="0"/>
                        <a:t> (2A)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Thread Per Cell</a:t>
                      </a:r>
                      <a:r>
                        <a:rPr lang="en-US" baseline="0" smtClean="0"/>
                        <a:t> (2B)</a:t>
                      </a:r>
                      <a:endParaRPr lang="en-US" smtClean="0"/>
                    </a:p>
                    <a:p>
                      <a:r>
                        <a:rPr lang="en-US" smtClean="0"/>
                        <a:t>- Shared mem reads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293</a:t>
                      </a:r>
                    </a:p>
                  </a:txBody>
                  <a:tcPr marL="9525" marR="9525" marT="9525" marB="0" anchor="b"/>
                </a:tc>
              </a:tr>
              <a:tr h="5203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Thread Per Cell</a:t>
                      </a:r>
                      <a:r>
                        <a:rPr lang="en-US" baseline="0" smtClean="0"/>
                        <a:t> (2C)</a:t>
                      </a:r>
                      <a:endParaRPr lang="en-US" smtClean="0"/>
                    </a:p>
                    <a:p>
                      <a:r>
                        <a:rPr lang="en-US" smtClean="0"/>
                        <a:t>- Coalesced global mem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&lt;1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62152" y="5160579"/>
            <a:ext cx="7388772" cy="6495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24800" y="4840124"/>
            <a:ext cx="132370" cy="32045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93270" y="4326684"/>
            <a:ext cx="1124607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smtClean="0"/>
              <a:t>82x speedup vs. parallel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1369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497</Words>
  <Application>Microsoft Office PowerPoint</Application>
  <PresentationFormat>On-screen Show (4:3)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CMU Bright Roman</vt:lpstr>
      <vt:lpstr>Gill Sans MT Light</vt:lpstr>
      <vt:lpstr>Yu Gothic</vt:lpstr>
      <vt:lpstr>Cambria Math</vt:lpstr>
      <vt:lpstr>Office Theme</vt:lpstr>
      <vt:lpstr>Brute-force Algorithm Outline</vt:lpstr>
      <vt:lpstr>Brute-force – Serial</vt:lpstr>
      <vt:lpstr>Brute-force – Parallel (Block Per Cell)</vt:lpstr>
      <vt:lpstr>Brute-force – Parallel (Block Per Cell)</vt:lpstr>
      <vt:lpstr>Brute-force – Parallel (Thread Per Cell)</vt:lpstr>
      <vt:lpstr>Brute-force – Parallel (Thread Per Cell)</vt:lpstr>
      <vt:lpstr>Brute-force – Verification</vt:lpstr>
      <vt:lpstr>Brute-force – Performance</vt:lpstr>
    </vt:vector>
  </TitlesOfParts>
  <Company>University of Cincinnati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Nathan Wukie</dc:creator>
  <cp:lastModifiedBy>User</cp:lastModifiedBy>
  <cp:revision>158</cp:revision>
  <dcterms:created xsi:type="dcterms:W3CDTF">2014-10-10T00:36:51Z</dcterms:created>
  <dcterms:modified xsi:type="dcterms:W3CDTF">2014-11-23T02:20:11Z</dcterms:modified>
</cp:coreProperties>
</file>