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4" r:id="rId7"/>
    <p:sldId id="260" r:id="rId8"/>
    <p:sldId id="265" r:id="rId9"/>
    <p:sldId id="266" r:id="rId10"/>
    <p:sldId id="267" r:id="rId11"/>
    <p:sldId id="268" r:id="rId12"/>
    <p:sldId id="261" r:id="rId13"/>
    <p:sldId id="269" r:id="rId14"/>
    <p:sldId id="270" r:id="rId15"/>
    <p:sldId id="271" r:id="rId16"/>
    <p:sldId id="272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176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5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6 at 8.5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236027"/>
            <a:ext cx="2946400" cy="552257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647628" y="1299816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32118" y="4073949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Gather remaining face coords into a face struct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63144" y="960624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92741" y="960624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63144" y="565545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99907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Compute distance from grid point to all remaining face points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99907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m</a:t>
            </a:r>
            <a:r>
              <a:rPr lang="en-US" dirty="0" smtClean="0">
                <a:latin typeface="CMU Bright Roman"/>
                <a:cs typeface="CMU Bright Roman"/>
              </a:rPr>
              <a:t>ap operation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84765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14362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84765" y="32286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48825" y="1256429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48825" y="1696296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89859" y="1699502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07347" y="1696296"/>
            <a:ext cx="5548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503172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906610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24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59057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Compute distance from grid point to all remaining face points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9057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m</a:t>
            </a:r>
            <a:r>
              <a:rPr lang="en-US" dirty="0" smtClean="0">
                <a:latin typeface="CMU Bright Roman"/>
                <a:cs typeface="CMU Bright Roman"/>
              </a:rPr>
              <a:t>ap operation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43915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73512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43915" y="32286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07975" y="1256429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7975" y="1696296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49009" y="1699502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66497" y="1696296"/>
            <a:ext cx="5548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462322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65760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89856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 distance array to find minimum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89856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97083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00521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37835" y="718868"/>
            <a:ext cx="681003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MU Bright Roman"/>
                <a:cs typeface="CMU Bright Roman"/>
              </a:rPr>
              <a:t>r</a:t>
            </a:r>
            <a:r>
              <a:rPr lang="en-US" sz="11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_min</a:t>
            </a:r>
            <a:endParaRPr lang="en-US" sz="11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37835" y="2313453"/>
            <a:ext cx="681002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r_max</a:t>
            </a:r>
            <a:endParaRPr lang="en-US" sz="11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519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llDistanceU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" y="715082"/>
            <a:ext cx="6873341" cy="5276807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6952116" y="3433971"/>
            <a:ext cx="2130234" cy="668577"/>
            <a:chOff x="6952116" y="3349305"/>
            <a:chExt cx="2130234" cy="668577"/>
          </a:xfrm>
        </p:grpSpPr>
        <p:sp>
          <p:nvSpPr>
            <p:cNvPr id="3" name="Freeform 2"/>
            <p:cNvSpPr/>
            <p:nvPr/>
          </p:nvSpPr>
          <p:spPr>
            <a:xfrm>
              <a:off x="6952118" y="3349305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952116" y="3349305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52118" y="4323890"/>
            <a:ext cx="2130236" cy="668577"/>
            <a:chOff x="4130696" y="2588223"/>
            <a:chExt cx="2130236" cy="668577"/>
          </a:xfrm>
        </p:grpSpPr>
        <p:sp>
          <p:nvSpPr>
            <p:cNvPr id="5" name="Freeform 4"/>
            <p:cNvSpPr/>
            <p:nvPr/>
          </p:nvSpPr>
          <p:spPr>
            <a:xfrm>
              <a:off x="4130698" y="2588223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30696" y="2588223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30696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0698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0698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30698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95288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95290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95290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95290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5988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5988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988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988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447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447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447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2447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87698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87700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87700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87700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5229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229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5229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5229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1688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1688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1688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1688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77435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77437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77437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77437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42027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42029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42029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42029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01910" y="275281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01912" y="258822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01912" y="292265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01912" y="30905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67154" y="275281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67156" y="258822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67156" y="292265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67156" y="30905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31746" y="275281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31748" y="258822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31748" y="292265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31748" y="30905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96338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340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96340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96340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952120" y="5224669"/>
            <a:ext cx="2130236" cy="668577"/>
            <a:chOff x="6252149" y="1991464"/>
            <a:chExt cx="2130236" cy="668577"/>
          </a:xfrm>
        </p:grpSpPr>
        <p:sp>
          <p:nvSpPr>
            <p:cNvPr id="61" name="Freeform 60"/>
            <p:cNvSpPr/>
            <p:nvPr/>
          </p:nvSpPr>
          <p:spPr>
            <a:xfrm>
              <a:off x="6252151" y="1991464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52149" y="1991464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52149" y="21577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52151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52151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52151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1674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1674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581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581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4592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4592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90915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0915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7374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07374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238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238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398890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398890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63482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63482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723363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23365" y="19914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723365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88607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88609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053199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53201" y="232589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053201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217793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39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 descr="wallDistanceCalc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4025" cy="6858000"/>
          </a:xfrm>
          <a:prstGeom prst="rect">
            <a:avLst/>
          </a:prstGeom>
        </p:spPr>
      </p:pic>
      <p:grpSp>
        <p:nvGrpSpPr>
          <p:cNvPr id="188" name="Group 187"/>
          <p:cNvGrpSpPr>
            <a:grpSpLocks noChangeAspect="1"/>
          </p:cNvGrpSpPr>
          <p:nvPr/>
        </p:nvGrpSpPr>
        <p:grpSpPr>
          <a:xfrm>
            <a:off x="6385952" y="193389"/>
            <a:ext cx="1835550" cy="914400"/>
            <a:chOff x="5696329" y="250603"/>
            <a:chExt cx="3211259" cy="1714094"/>
          </a:xfrm>
        </p:grpSpPr>
        <p:sp>
          <p:nvSpPr>
            <p:cNvPr id="94" name="Rectangle 93"/>
            <p:cNvSpPr/>
            <p:nvPr/>
          </p:nvSpPr>
          <p:spPr>
            <a:xfrm>
              <a:off x="6226455" y="1285877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6525615" y="15853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6777354" y="250603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77352" y="250603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777352" y="41684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777354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77354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777354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4194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4194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06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06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27112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27112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43435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43435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59894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9894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763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763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924093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924093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088685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088685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248566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8568" y="2506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248568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413810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413812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578402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578404" y="58503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578404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742996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696329" y="727701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28" name="Straight Arrow Connector 127"/>
            <p:cNvCxnSpPr>
              <a:endCxn id="127" idx="1"/>
            </p:cNvCxnSpPr>
            <p:nvPr/>
          </p:nvCxnSpPr>
          <p:spPr>
            <a:xfrm flipV="1">
              <a:off x="6617055" y="812857"/>
              <a:ext cx="425832" cy="77248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>
            <a:grpSpLocks noChangeAspect="1"/>
          </p:cNvGrpSpPr>
          <p:nvPr/>
        </p:nvGrpSpPr>
        <p:grpSpPr>
          <a:xfrm>
            <a:off x="6362597" y="1344295"/>
            <a:ext cx="1814651" cy="914400"/>
            <a:chOff x="5647180" y="2234431"/>
            <a:chExt cx="3211257" cy="1676102"/>
          </a:xfrm>
        </p:grpSpPr>
        <p:sp>
          <p:nvSpPr>
            <p:cNvPr id="129" name="Rectangle 128"/>
            <p:cNvSpPr/>
            <p:nvPr/>
          </p:nvSpPr>
          <p:spPr>
            <a:xfrm>
              <a:off x="6266991" y="3231713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6566151" y="35311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6728205" y="2234431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28203" y="2234431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728205" y="257051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728205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92797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05738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22197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647180" y="2711529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39" name="Straight Arrow Connector 138"/>
            <p:cNvCxnSpPr>
              <a:endCxn id="138" idx="1"/>
            </p:cNvCxnSpPr>
            <p:nvPr/>
          </p:nvCxnSpPr>
          <p:spPr>
            <a:xfrm flipV="1">
              <a:off x="6657591" y="2796685"/>
              <a:ext cx="336147" cy="73449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>
            <a:grpSpLocks noChangeAspect="1"/>
          </p:cNvGrpSpPr>
          <p:nvPr/>
        </p:nvGrpSpPr>
        <p:grpSpPr>
          <a:xfrm>
            <a:off x="5702846" y="2702527"/>
            <a:ext cx="1867773" cy="914400"/>
            <a:chOff x="5579834" y="4232562"/>
            <a:chExt cx="3505865" cy="1733169"/>
          </a:xfrm>
        </p:grpSpPr>
        <p:pic>
          <p:nvPicPr>
            <p:cNvPr id="142" name="Picture 141" descr="airfoil_large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78" r="64784"/>
            <a:stretch/>
          </p:blipFill>
          <p:spPr>
            <a:xfrm>
              <a:off x="5608173" y="4398081"/>
              <a:ext cx="3220125" cy="1546688"/>
            </a:xfrm>
            <a:prstGeom prst="rect">
              <a:avLst/>
            </a:prstGeom>
          </p:spPr>
        </p:pic>
        <p:cxnSp>
          <p:nvCxnSpPr>
            <p:cNvPr id="143" name="Straight Connector 142"/>
            <p:cNvCxnSpPr/>
            <p:nvPr/>
          </p:nvCxnSpPr>
          <p:spPr>
            <a:xfrm>
              <a:off x="5608173" y="4991295"/>
              <a:ext cx="92443" cy="25010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5619415" y="508549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5700616" y="5237890"/>
              <a:ext cx="142656" cy="1983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732838" y="530285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843272" y="5436287"/>
              <a:ext cx="175650" cy="1524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5894982" y="5477989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6018922" y="5588687"/>
              <a:ext cx="178641" cy="11316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073366" y="560765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6197563" y="5701848"/>
              <a:ext cx="188386" cy="722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6254998" y="570509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6385949" y="5774092"/>
              <a:ext cx="188385" cy="48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6443126" y="576356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6574334" y="5822813"/>
              <a:ext cx="204626" cy="389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6631254" y="579929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6778960" y="5861006"/>
              <a:ext cx="198129" cy="3326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977089" y="5894272"/>
              <a:ext cx="217617" cy="2529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7049992" y="586901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6835879" y="58430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7192252" y="5921242"/>
              <a:ext cx="194088" cy="79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7254361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7386340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7435701" y="5893584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7580428" y="5927996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7640508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7774516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7834986" y="589427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V="1">
              <a:off x="7968604" y="5927996"/>
              <a:ext cx="183421" cy="12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8023114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8152025" y="5914490"/>
              <a:ext cx="177800" cy="14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8204892" y="5881935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8329825" y="5905442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8386670" y="586696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 flipH="1">
              <a:off x="5609213" y="4843140"/>
              <a:ext cx="10202" cy="15709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5579834" y="488887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H="1">
              <a:off x="5619415" y="4630415"/>
              <a:ext cx="31876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608173" y="46984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619415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619415" y="4232562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485986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352557" y="5085248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219128" y="508291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 flipH="1">
              <a:off x="5651291" y="4420026"/>
              <a:ext cx="81547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661381" y="448570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8517150" y="5895567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8574798" y="5860927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8235014" y="2491378"/>
            <a:ext cx="719994" cy="1352872"/>
            <a:chOff x="7362060" y="4253767"/>
            <a:chExt cx="906794" cy="2356347"/>
          </a:xfrm>
        </p:grpSpPr>
        <p:sp>
          <p:nvSpPr>
            <p:cNvPr id="192" name="Rectangle 191"/>
            <p:cNvSpPr/>
            <p:nvPr/>
          </p:nvSpPr>
          <p:spPr>
            <a:xfrm>
              <a:off x="7362060" y="4648846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MU Bright Roman"/>
                  <a:cs typeface="CMU Bright Roman"/>
                </a:rPr>
                <a:t>x</a:t>
              </a:r>
              <a:endParaRPr lang="en-US" sz="1050" dirty="0">
                <a:solidFill>
                  <a:schemeClr val="tx1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891657" y="4648846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y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362060" y="4253767"/>
              <a:ext cx="906794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face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6878972" y="4342978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sz="1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202623" y="4342978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878972" y="4148389"/>
            <a:ext cx="554166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062544" y="4608199"/>
            <a:ext cx="554166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062544" y="4824847"/>
            <a:ext cx="223526" cy="1801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sz="1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393184" y="4826426"/>
            <a:ext cx="223526" cy="1801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7565012" y="4824847"/>
            <a:ext cx="33907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8051362" y="4151676"/>
            <a:ext cx="704178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297913" y="4343433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7753418" y="3190223"/>
            <a:ext cx="27992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7728192" y="5592600"/>
            <a:ext cx="1139441" cy="1151012"/>
            <a:chOff x="7097083" y="329540"/>
            <a:chExt cx="1152263" cy="2350596"/>
          </a:xfrm>
        </p:grpSpPr>
        <p:sp>
          <p:nvSpPr>
            <p:cNvPr id="208" name="Rectangle 207"/>
            <p:cNvSpPr/>
            <p:nvPr/>
          </p:nvSpPr>
          <p:spPr>
            <a:xfrm>
              <a:off x="7097083" y="329540"/>
              <a:ext cx="1152263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distance</a:t>
              </a:r>
              <a:endParaRPr lang="en-US" sz="11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500521" y="718868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r</a:t>
              </a:r>
              <a:endParaRPr lang="en-US" sz="11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7414211" y="718868"/>
              <a:ext cx="550022" cy="3657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MU Bright Roman"/>
                  <a:cs typeface="CMU Bright Roman"/>
                </a:rPr>
                <a:t>r</a:t>
              </a:r>
              <a:r>
                <a:rPr lang="en-US" sz="800" dirty="0" smtClean="0">
                  <a:solidFill>
                    <a:schemeClr val="tx1"/>
                  </a:solidFill>
                  <a:latin typeface="CMU Bright Roman"/>
                  <a:cs typeface="CMU Bright Roman"/>
                </a:rPr>
                <a:t>_min</a:t>
              </a:r>
              <a:endParaRPr lang="en-US" sz="800" dirty="0">
                <a:solidFill>
                  <a:schemeClr val="tx1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414211" y="2313453"/>
              <a:ext cx="550022" cy="3657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MU Bright Roman"/>
                  <a:cs typeface="CMU Bright Roman"/>
                </a:rPr>
                <a:t>r_max</a:t>
              </a:r>
              <a:endParaRPr lang="en-US" sz="800" dirty="0">
                <a:solidFill>
                  <a:schemeClr val="tx1"/>
                </a:solidFill>
                <a:latin typeface="CMU Bright Roman"/>
                <a:cs typeface="CMU Bright Roman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031945" y="5592600"/>
            <a:ext cx="736731" cy="1171276"/>
            <a:chOff x="6031945" y="4278180"/>
            <a:chExt cx="1152263" cy="2350596"/>
          </a:xfrm>
        </p:grpSpPr>
        <p:sp>
          <p:nvSpPr>
            <p:cNvPr id="213" name="Rectangle 212"/>
            <p:cNvSpPr/>
            <p:nvPr/>
          </p:nvSpPr>
          <p:spPr>
            <a:xfrm>
              <a:off x="6031945" y="4278180"/>
              <a:ext cx="1152263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distance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435383" y="4667508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r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</p:grpSp>
      <p:cxnSp>
        <p:nvCxnSpPr>
          <p:cNvPr id="216" name="Straight Arrow Connector 215"/>
          <p:cNvCxnSpPr/>
          <p:nvPr/>
        </p:nvCxnSpPr>
        <p:spPr>
          <a:xfrm>
            <a:off x="6875488" y="6031107"/>
            <a:ext cx="7435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6843210" y="6192013"/>
            <a:ext cx="816386" cy="282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 flipH="1" flipV="1">
            <a:off x="5594750" y="1202388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5591368" y="2380285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594750" y="4005272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5594750" y="5454629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9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>
            <a:grpSpLocks noChangeAspect="1"/>
          </p:cNvGrpSpPr>
          <p:nvPr/>
        </p:nvGrpSpPr>
        <p:grpSpPr>
          <a:xfrm>
            <a:off x="471699" y="613244"/>
            <a:ext cx="1835550" cy="914400"/>
            <a:chOff x="5696329" y="250603"/>
            <a:chExt cx="3211259" cy="1714094"/>
          </a:xfrm>
        </p:grpSpPr>
        <p:sp>
          <p:nvSpPr>
            <p:cNvPr id="94" name="Rectangle 93"/>
            <p:cNvSpPr/>
            <p:nvPr/>
          </p:nvSpPr>
          <p:spPr>
            <a:xfrm>
              <a:off x="6226455" y="1285877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6525615" y="15853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6777354" y="250603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77352" y="250603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777352" y="41684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777354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77354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777354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4194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4194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06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06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27112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27112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43435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43435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59894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9894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763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763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924093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924093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088685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088685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248566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8568" y="2506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248568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413810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413812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578402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578404" y="58503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578404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742996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696329" y="727701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28" name="Straight Arrow Connector 127"/>
            <p:cNvCxnSpPr>
              <a:endCxn id="127" idx="1"/>
            </p:cNvCxnSpPr>
            <p:nvPr/>
          </p:nvCxnSpPr>
          <p:spPr>
            <a:xfrm flipV="1">
              <a:off x="6617055" y="812857"/>
              <a:ext cx="425832" cy="77248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>
            <a:grpSpLocks noChangeAspect="1"/>
          </p:cNvGrpSpPr>
          <p:nvPr/>
        </p:nvGrpSpPr>
        <p:grpSpPr>
          <a:xfrm>
            <a:off x="2577988" y="623216"/>
            <a:ext cx="1814651" cy="914400"/>
            <a:chOff x="5647180" y="2234431"/>
            <a:chExt cx="3211257" cy="1676102"/>
          </a:xfrm>
        </p:grpSpPr>
        <p:sp>
          <p:nvSpPr>
            <p:cNvPr id="129" name="Rectangle 128"/>
            <p:cNvSpPr/>
            <p:nvPr/>
          </p:nvSpPr>
          <p:spPr>
            <a:xfrm>
              <a:off x="6266991" y="3231713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6566151" y="35311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6728205" y="2234431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28203" y="2234431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728205" y="257051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728205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92797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05738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22197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647180" y="2711529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39" name="Straight Arrow Connector 138"/>
            <p:cNvCxnSpPr>
              <a:endCxn id="138" idx="1"/>
            </p:cNvCxnSpPr>
            <p:nvPr/>
          </p:nvCxnSpPr>
          <p:spPr>
            <a:xfrm flipV="1">
              <a:off x="6657591" y="2796685"/>
              <a:ext cx="336147" cy="73449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ectangle 195"/>
          <p:cNvSpPr/>
          <p:nvPr/>
        </p:nvSpPr>
        <p:spPr>
          <a:xfrm>
            <a:off x="1601970" y="3774767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sz="1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925621" y="3774767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01970" y="3580178"/>
            <a:ext cx="554166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85542" y="3990534"/>
            <a:ext cx="554166" cy="1951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85542" y="4256636"/>
            <a:ext cx="223526" cy="1801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sz="1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116182" y="4258215"/>
            <a:ext cx="223526" cy="1801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2433355" y="4185682"/>
            <a:ext cx="527283" cy="68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3107914" y="3583465"/>
            <a:ext cx="704178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354465" y="3775222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91" name="Group 190"/>
          <p:cNvGrpSpPr>
            <a:grpSpLocks noChangeAspect="1"/>
          </p:cNvGrpSpPr>
          <p:nvPr/>
        </p:nvGrpSpPr>
        <p:grpSpPr>
          <a:xfrm>
            <a:off x="4821740" y="636094"/>
            <a:ext cx="1867773" cy="914400"/>
            <a:chOff x="5579834" y="4232562"/>
            <a:chExt cx="3505865" cy="1733169"/>
          </a:xfrm>
        </p:grpSpPr>
        <p:pic>
          <p:nvPicPr>
            <p:cNvPr id="142" name="Picture 141" descr="airfoil_large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78" r="64784"/>
            <a:stretch/>
          </p:blipFill>
          <p:spPr>
            <a:xfrm>
              <a:off x="5608173" y="4398081"/>
              <a:ext cx="3220125" cy="1546688"/>
            </a:xfrm>
            <a:prstGeom prst="rect">
              <a:avLst/>
            </a:prstGeom>
          </p:spPr>
        </p:pic>
        <p:cxnSp>
          <p:nvCxnSpPr>
            <p:cNvPr id="143" name="Straight Connector 142"/>
            <p:cNvCxnSpPr/>
            <p:nvPr/>
          </p:nvCxnSpPr>
          <p:spPr>
            <a:xfrm>
              <a:off x="5608173" y="4991295"/>
              <a:ext cx="92443" cy="25010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5619415" y="508549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5700616" y="5237890"/>
              <a:ext cx="142656" cy="1983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732838" y="530285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843272" y="5436287"/>
              <a:ext cx="175650" cy="1524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5894982" y="5477989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6018922" y="5588687"/>
              <a:ext cx="178641" cy="11316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073366" y="560765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6197563" y="5701848"/>
              <a:ext cx="188386" cy="722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6254998" y="570509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6385949" y="5774092"/>
              <a:ext cx="188385" cy="48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6443126" y="576356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6574334" y="5822813"/>
              <a:ext cx="204626" cy="389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6631254" y="579929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6778960" y="5861006"/>
              <a:ext cx="198129" cy="3326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977089" y="5894272"/>
              <a:ext cx="217617" cy="2529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7049992" y="586901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6835879" y="58430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7192252" y="5921242"/>
              <a:ext cx="194088" cy="79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7254361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7386340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7435701" y="5893584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7580428" y="5927996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7640508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7774516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7834986" y="589427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V="1">
              <a:off x="7968604" y="5927996"/>
              <a:ext cx="183421" cy="12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8023114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8152025" y="5914490"/>
              <a:ext cx="177800" cy="14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8204892" y="5881935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8329825" y="5905442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8386670" y="586696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 flipH="1">
              <a:off x="5609213" y="4843140"/>
              <a:ext cx="10202" cy="15709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5579834" y="488887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H="1">
              <a:off x="5619415" y="4630415"/>
              <a:ext cx="31876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608173" y="46984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619415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619415" y="4232562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485986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352557" y="5085248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219128" y="508291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 flipH="1">
              <a:off x="5651291" y="4420026"/>
              <a:ext cx="81547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661381" y="448570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8517150" y="5895567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8574798" y="5860927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61804" y="463428"/>
            <a:ext cx="649100" cy="1250248"/>
            <a:chOff x="7597659" y="463428"/>
            <a:chExt cx="649100" cy="1250248"/>
          </a:xfrm>
        </p:grpSpPr>
        <p:sp>
          <p:nvSpPr>
            <p:cNvPr id="192" name="Rectangle 191"/>
            <p:cNvSpPr/>
            <p:nvPr/>
          </p:nvSpPr>
          <p:spPr>
            <a:xfrm>
              <a:off x="7597659" y="701926"/>
              <a:ext cx="228600" cy="10117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MU Bright Roman"/>
                  <a:cs typeface="CMU Bright Roman"/>
                </a:rPr>
                <a:t>x</a:t>
              </a:r>
              <a:endParaRPr lang="en-US" sz="1050" dirty="0">
                <a:solidFill>
                  <a:schemeClr val="tx1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018159" y="701048"/>
              <a:ext cx="228600" cy="10126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y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597659" y="463428"/>
              <a:ext cx="649100" cy="1726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face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</p:grpSp>
      <p:cxnSp>
        <p:nvCxnSpPr>
          <p:cNvPr id="207" name="Straight Arrow Connector 206"/>
          <p:cNvCxnSpPr/>
          <p:nvPr/>
        </p:nvCxnSpPr>
        <p:spPr>
          <a:xfrm>
            <a:off x="6932768" y="1123790"/>
            <a:ext cx="46321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403298" y="3556650"/>
            <a:ext cx="2835688" cy="1171276"/>
            <a:chOff x="6031945" y="5592600"/>
            <a:chExt cx="2835688" cy="1171276"/>
          </a:xfrm>
        </p:grpSpPr>
        <p:grpSp>
          <p:nvGrpSpPr>
            <p:cNvPr id="212" name="Group 211"/>
            <p:cNvGrpSpPr/>
            <p:nvPr/>
          </p:nvGrpSpPr>
          <p:grpSpPr>
            <a:xfrm>
              <a:off x="7728192" y="5592600"/>
              <a:ext cx="1139441" cy="1151012"/>
              <a:chOff x="7097083" y="329540"/>
              <a:chExt cx="1152263" cy="2350596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7097083" y="329540"/>
                <a:ext cx="1152263" cy="2958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CMU Bright Roman"/>
                    <a:cs typeface="CMU Bright Roman"/>
                  </a:rPr>
                  <a:t>distance</a:t>
                </a:r>
                <a:endParaRPr lang="en-US" sz="11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96849" y="718869"/>
                <a:ext cx="192656" cy="196126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CMU Bright Roman"/>
                    <a:cs typeface="CMU Bright Roman"/>
                  </a:rPr>
                  <a:t>r</a:t>
                </a:r>
                <a:endParaRPr lang="en-US" sz="11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414211" y="718868"/>
                <a:ext cx="550022" cy="3657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MU Bright Roman"/>
                    <a:cs typeface="CMU Bright Roman"/>
                  </a:rPr>
                  <a:t>r</a:t>
                </a:r>
                <a:r>
                  <a:rPr lang="en-US" sz="800" dirty="0" smtClean="0">
                    <a:solidFill>
                      <a:schemeClr val="tx1"/>
                    </a:solidFill>
                    <a:latin typeface="CMU Bright Roman"/>
                    <a:cs typeface="CMU Bright Roman"/>
                  </a:rPr>
                  <a:t>_min</a:t>
                </a:r>
                <a:endParaRPr lang="en-US" sz="800" dirty="0">
                  <a:solidFill>
                    <a:schemeClr val="tx1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414211" y="2313453"/>
                <a:ext cx="550022" cy="3657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CMU Bright Roman"/>
                    <a:cs typeface="CMU Bright Roman"/>
                  </a:rPr>
                  <a:t>r_max</a:t>
                </a:r>
                <a:endParaRPr lang="en-US" sz="800" dirty="0">
                  <a:solidFill>
                    <a:schemeClr val="tx1"/>
                  </a:solidFill>
                  <a:latin typeface="CMU Bright Roman"/>
                  <a:cs typeface="CMU Bright Roman"/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031945" y="5592600"/>
              <a:ext cx="736731" cy="1171276"/>
              <a:chOff x="6031945" y="4278180"/>
              <a:chExt cx="1152263" cy="2350596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6031945" y="4278180"/>
                <a:ext cx="1152263" cy="2958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000000"/>
                    </a:solidFill>
                    <a:latin typeface="CMU Bright Roman"/>
                    <a:cs typeface="CMU Bright Roman"/>
                  </a:rPr>
                  <a:t>distance</a:t>
                </a:r>
                <a:endParaRPr lang="en-US" sz="105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6435383" y="4667508"/>
                <a:ext cx="377197" cy="19612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000000"/>
                    </a:solidFill>
                    <a:latin typeface="CMU Bright Roman"/>
                    <a:cs typeface="CMU Bright Roman"/>
                  </a:rPr>
                  <a:t>r</a:t>
                </a:r>
                <a:endParaRPr lang="en-US" sz="105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</p:grpSp>
        <p:cxnSp>
          <p:nvCxnSpPr>
            <p:cNvPr id="216" name="Straight Arrow Connector 215"/>
            <p:cNvCxnSpPr/>
            <p:nvPr/>
          </p:nvCxnSpPr>
          <p:spPr>
            <a:xfrm>
              <a:off x="6875488" y="6031107"/>
              <a:ext cx="7435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6843210" y="6192013"/>
              <a:ext cx="816386" cy="2829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MU Bright Roman"/>
                  <a:cs typeface="CMU Bright Roman"/>
                </a:rPr>
                <a:t>SORT</a:t>
              </a:r>
              <a:endParaRPr lang="en-US" sz="1600" dirty="0">
                <a:latin typeface="CMU Bright Roman"/>
                <a:cs typeface="CMU Bright Roman"/>
              </a:endParaRPr>
            </a:p>
          </p:txBody>
        </p:sp>
      </p:grpSp>
      <p:cxnSp>
        <p:nvCxnSpPr>
          <p:cNvPr id="222" name="Straight Connector 221"/>
          <p:cNvCxnSpPr/>
          <p:nvPr/>
        </p:nvCxnSpPr>
        <p:spPr>
          <a:xfrm flipV="1">
            <a:off x="2433355" y="413525"/>
            <a:ext cx="0" cy="25427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471699" y="1786026"/>
            <a:ext cx="1835550" cy="6897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U Bright Roman"/>
                <a:cs typeface="CMU Bright Roman"/>
              </a:rPr>
              <a:t>specify </a:t>
            </a:r>
            <a:r>
              <a:rPr lang="en-US" sz="1400" dirty="0" smtClean="0">
                <a:latin typeface="CMU Bright Roman"/>
                <a:cs typeface="CMU Bright Roman"/>
              </a:rPr>
              <a:t>radius based on nearest bounding box edge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565159" y="1786026"/>
            <a:ext cx="1814651" cy="6897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s</a:t>
            </a:r>
            <a:r>
              <a:rPr lang="en-US" sz="1400" dirty="0" smtClean="0">
                <a:latin typeface="CMU Bright Roman"/>
                <a:cs typeface="CMU Bright Roman"/>
              </a:rPr>
              <a:t>earch </a:t>
            </a:r>
            <a:r>
              <a:rPr lang="en-US" sz="1400" dirty="0" smtClean="0">
                <a:latin typeface="CMU Bright Roman"/>
                <a:cs typeface="CMU Bright Roman"/>
              </a:rPr>
              <a:t>for auxiliary cells that lie within specified radius</a:t>
            </a:r>
            <a:endParaRPr lang="en-US" sz="1400" dirty="0">
              <a:latin typeface="CMU Bright Roman"/>
              <a:cs typeface="CMU Bright Roman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 flipV="1">
            <a:off x="4497307" y="411035"/>
            <a:ext cx="0" cy="25452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4605677" y="1786026"/>
            <a:ext cx="2327091" cy="6897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U Bright Roman"/>
                <a:cs typeface="CMU Bright Roman"/>
              </a:rPr>
              <a:t>auxiliary </a:t>
            </a:r>
            <a:r>
              <a:rPr lang="en-US" sz="1400" dirty="0" smtClean="0">
                <a:latin typeface="CMU Bright Roman"/>
                <a:cs typeface="CMU Bright Roman"/>
              </a:rPr>
              <a:t>cells </a:t>
            </a:r>
            <a:r>
              <a:rPr lang="en-US" sz="1400" dirty="0" smtClean="0">
                <a:latin typeface="CMU Bright Roman"/>
                <a:cs typeface="CMU Bright Roman"/>
              </a:rPr>
              <a:t>include </a:t>
            </a:r>
            <a:r>
              <a:rPr lang="en-US" sz="1400" dirty="0" smtClean="0">
                <a:latin typeface="CMU Bright Roman"/>
                <a:cs typeface="CMU Bright Roman"/>
              </a:rPr>
              <a:t>smaller subset of the original set of </a:t>
            </a:r>
            <a:r>
              <a:rPr lang="en-US" sz="1400" dirty="0" smtClean="0">
                <a:latin typeface="CMU Bright Roman"/>
                <a:cs typeface="CMU Bright Roman"/>
              </a:rPr>
              <a:t>faces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249322" y="1786026"/>
            <a:ext cx="1474522" cy="6897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g</a:t>
            </a:r>
            <a:r>
              <a:rPr lang="en-US" sz="1400" dirty="0" smtClean="0">
                <a:latin typeface="CMU Bright Roman"/>
                <a:cs typeface="CMU Bright Roman"/>
              </a:rPr>
              <a:t>ather </a:t>
            </a:r>
            <a:r>
              <a:rPr lang="en-US" sz="1400" dirty="0" smtClean="0">
                <a:latin typeface="CMU Bright Roman"/>
                <a:cs typeface="CMU Bright Roman"/>
              </a:rPr>
              <a:t>remaining face coords into a face struct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471698" y="4962429"/>
            <a:ext cx="3900003" cy="502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U Bright Roman"/>
                <a:cs typeface="CMU Bright Roman"/>
              </a:rPr>
              <a:t>Compute distance from grid point to all remaining face points</a:t>
            </a:r>
            <a:endParaRPr lang="en-US" sz="1400" dirty="0">
              <a:latin typeface="CMU Bright Roman"/>
              <a:cs typeface="CMU Bright Roman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V="1">
            <a:off x="4484478" y="3519326"/>
            <a:ext cx="12829" cy="23821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4605676" y="4962429"/>
            <a:ext cx="4118167" cy="502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U Bright Roman"/>
                <a:cs typeface="CMU Bright Roman"/>
              </a:rPr>
              <a:t>Sort distance array to find minimum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473969" y="2580282"/>
            <a:ext cx="1833279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#1</a:t>
            </a:r>
            <a:endParaRPr lang="en-US" sz="1400" b="1" dirty="0">
              <a:latin typeface="CMU Bright Roman"/>
              <a:cs typeface="CMU Bright Roman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565159" y="2580668"/>
            <a:ext cx="1806543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#2</a:t>
            </a:r>
            <a:endParaRPr lang="en-US" sz="1400" b="1" dirty="0">
              <a:latin typeface="CMU Bright Roman"/>
              <a:cs typeface="CMU Bright Roman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605677" y="2580282"/>
            <a:ext cx="4118167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#3</a:t>
            </a:r>
            <a:endParaRPr lang="en-US" sz="1400" b="1" dirty="0">
              <a:latin typeface="CMU Bright Roman"/>
              <a:cs typeface="CMU Bright Roman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473969" y="5525481"/>
            <a:ext cx="3897732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#4</a:t>
            </a:r>
            <a:endParaRPr lang="en-US" sz="1400" b="1" dirty="0">
              <a:latin typeface="CMU Bright Roman"/>
              <a:cs typeface="CMU Bright Roman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605676" y="5525481"/>
            <a:ext cx="4118167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#5</a:t>
            </a:r>
            <a:endParaRPr lang="en-US" sz="1400" b="1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47606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1365" y="1789985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60525" y="20894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847358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7356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7356" y="107691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7358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7358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735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195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1195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6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76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113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4113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0436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436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895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95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3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33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94097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94097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58689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5868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8570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18572" y="91066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8572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3814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83816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48406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48408" y="124509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48408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3000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6333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4" name="Straight Arrow Connector 3"/>
          <p:cNvCxnSpPr>
            <a:endCxn id="5" idx="1"/>
          </p:cNvCxnSpPr>
          <p:nvPr/>
        </p:nvCxnSpPr>
        <p:spPr>
          <a:xfrm flipV="1">
            <a:off x="1719110" y="1472920"/>
            <a:ext cx="393781" cy="6564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5945156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5154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45156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45156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0974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7434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3893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864131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2441" y="2920093"/>
            <a:ext cx="2793022" cy="1171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f</a:t>
            </a:r>
            <a:r>
              <a:rPr lang="en-US" dirty="0" smtClean="0">
                <a:latin typeface="CMU Bright Roman"/>
                <a:cs typeface="CMU Bright Roman"/>
              </a:rPr>
              <a:t>or </a:t>
            </a:r>
            <a:r>
              <a:rPr lang="en-US" dirty="0" smtClean="0">
                <a:latin typeface="CMU Bright Roman"/>
                <a:cs typeface="CMU Bright Roman"/>
              </a:rPr>
              <a:t>a given computational cell, specify radius based on nearest bounding box edge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07011" y="4257668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c</a:t>
            </a:r>
            <a:r>
              <a:rPr lang="en-US" dirty="0" smtClean="0">
                <a:latin typeface="CMU Bright Roman"/>
                <a:cs typeface="CMU Bright Roman"/>
              </a:rPr>
              <a:t>ompact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207011" y="2902648"/>
            <a:ext cx="2793022" cy="11719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s</a:t>
            </a:r>
            <a:r>
              <a:rPr lang="en-US" dirty="0" smtClean="0">
                <a:latin typeface="CMU Bright Roman"/>
                <a:cs typeface="CMU Bright Roman"/>
              </a:rPr>
              <a:t>earch </a:t>
            </a:r>
            <a:r>
              <a:rPr lang="en-US" dirty="0" smtClean="0">
                <a:latin typeface="CMU Bright Roman"/>
                <a:cs typeface="CMU Bright Roman"/>
              </a:rPr>
              <a:t>for auxiliary cells that lie within specified radius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58404" y="1790169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757564" y="208963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816149" y="1473104"/>
            <a:ext cx="393781" cy="6564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2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foil_lar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8" r="64784"/>
          <a:stretch/>
        </p:blipFill>
        <p:spPr>
          <a:xfrm>
            <a:off x="397705" y="582381"/>
            <a:ext cx="3220125" cy="15466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97705" y="1175595"/>
            <a:ext cx="92443" cy="250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8947" y="126979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90148" y="1422190"/>
            <a:ext cx="142656" cy="19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22370" y="148715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32804" y="1620587"/>
            <a:ext cx="175650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84514" y="166228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808454" y="1772987"/>
            <a:ext cx="178641" cy="1131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62898" y="179195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87095" y="1886148"/>
            <a:ext cx="188386" cy="72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044530" y="188939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1175481" y="1958392"/>
            <a:ext cx="188385" cy="48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232658" y="194786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1363866" y="2007113"/>
            <a:ext cx="204626" cy="389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420786" y="198359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568492" y="2045306"/>
            <a:ext cx="198129" cy="33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766621" y="2078572"/>
            <a:ext cx="217617" cy="252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839524" y="2053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625411" y="202733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981784" y="2105542"/>
            <a:ext cx="194088" cy="79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043893" y="207630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175872" y="2113511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225233" y="207788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369960" y="2112296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2430040" y="207630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564048" y="2113511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624518" y="207857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758136" y="2112296"/>
            <a:ext cx="183421" cy="12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2812646" y="207630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2941557" y="2098790"/>
            <a:ext cx="177800" cy="14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994424" y="206623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119357" y="2089742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3176202" y="205126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398745" y="1027440"/>
            <a:ext cx="10202" cy="1570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69366" y="107317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408947" y="814715"/>
            <a:ext cx="31876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397705" y="88273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08947" y="1269790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08947" y="416862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275518" y="1269790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142089" y="126954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008660" y="1267210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440823" y="604326"/>
            <a:ext cx="81547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450913" y="67000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306682" y="2079867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3364330" y="204522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87059" y="3008368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t</a:t>
            </a:r>
            <a:r>
              <a:rPr lang="en-US" dirty="0" smtClean="0">
                <a:latin typeface="CMU Bright Roman"/>
                <a:cs typeface="CMU Bright Roman"/>
              </a:rPr>
              <a:t>hese </a:t>
            </a:r>
            <a:r>
              <a:rPr lang="en-US" dirty="0" smtClean="0">
                <a:latin typeface="CMU Bright Roman"/>
                <a:cs typeface="CMU Bright Roman"/>
              </a:rPr>
              <a:t>auxiliary cells include a smaller subset of the original set of faces that can then be sorted more quickly to find the minimum distance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972743" y="3008368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g</a:t>
            </a:r>
            <a:r>
              <a:rPr lang="en-US" dirty="0" smtClean="0">
                <a:latin typeface="CMU Bright Roman"/>
                <a:cs typeface="CMU Bright Roman"/>
              </a:rPr>
              <a:t>ather </a:t>
            </a:r>
            <a:r>
              <a:rPr lang="en-US" dirty="0" smtClean="0">
                <a:latin typeface="CMU Bright Roman"/>
                <a:cs typeface="CMU Bright Roman"/>
              </a:rPr>
              <a:t>remaining face coords into a face struct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98176" y="74146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27773" y="74146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98176" y="34638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300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59057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Compute distance from grid point to all remaining face points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9057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m</a:t>
            </a:r>
            <a:r>
              <a:rPr lang="en-US" dirty="0" smtClean="0">
                <a:latin typeface="CMU Bright Roman"/>
                <a:cs typeface="CMU Bright Roman"/>
              </a:rPr>
              <a:t>ap operation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0692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40289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0692" y="32286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8503" y="1256429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8503" y="1696296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59537" y="1699502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33274" y="1696296"/>
            <a:ext cx="5548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52125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55563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89856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 distance array to find minimum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89856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68462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71900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09214" y="718868"/>
            <a:ext cx="681003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MU Bright Roman"/>
                <a:cs typeface="CMU Bright Roman"/>
              </a:rPr>
              <a:t>r</a:t>
            </a:r>
            <a:r>
              <a:rPr lang="en-US" sz="11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_min</a:t>
            </a:r>
            <a:endParaRPr lang="en-US" sz="11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09214" y="2313453"/>
            <a:ext cx="681002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r_max</a:t>
            </a:r>
            <a:endParaRPr lang="en-US" sz="11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919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4668458" y="1711135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8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753720" y="883779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53718" y="883779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3718" y="105002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3720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3720" y="121985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3720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8312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8312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8290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8290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4749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4749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10722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0722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7531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7531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3990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3990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00459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00459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65051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65051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24932" y="104837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24934" y="88377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24934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90176" y="104837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90178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54768" y="104837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54770" y="121820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54770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19362" y="121985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217285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516445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0" idx="1"/>
          </p:cNvCxnSpPr>
          <p:nvPr/>
        </p:nvCxnSpPr>
        <p:spPr>
          <a:xfrm flipV="1">
            <a:off x="1573660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766333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562626" y="882127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62624" y="882127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62626" y="121820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62626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27218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91810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56400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026191" y="2757424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325351" y="305688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77" idx="1"/>
          </p:cNvCxnSpPr>
          <p:nvPr/>
        </p:nvCxnSpPr>
        <p:spPr>
          <a:xfrm flipV="1">
            <a:off x="5382566" y="1471268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4575239" y="1386112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6902" y="688103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690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690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90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690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690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822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822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822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822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822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954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954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6954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954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6954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086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086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086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086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4086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1219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1219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1219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1219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1219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8351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8351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351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351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351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5150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5150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150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5150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5150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32283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283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283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2283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32283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9415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9415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39415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39415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39415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6547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6547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46547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6547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46547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53603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53603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53603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53603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3603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60735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60735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60735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60735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0735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676912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676912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676911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676912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676912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74935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74935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74935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74935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74935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820678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820678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820677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820678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820678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89200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89200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89200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9200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89200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96332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96332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96332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96332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6332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03464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03464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03464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03464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03464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10596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10596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10596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10596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10596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17729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17729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17729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17729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17729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4861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4861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4861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4861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4861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31993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1993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1993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1993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1993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9125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9125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9125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9125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9125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462581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462581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62580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62581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62581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533903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533903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533902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533903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533903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605227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605227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605226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605227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605227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67654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67654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67654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67654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7654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74787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74787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74787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74787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74787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1919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81919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1919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81919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81919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9051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89051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89051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89051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89051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96183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96183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96183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96183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96183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03316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03316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03316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03316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03316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310448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10448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10448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10448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10448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17580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17580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17580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17580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17580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247128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247128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247127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3247128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3247128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318452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3318452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3318451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318452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318452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38977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38977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338977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38977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338977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461096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3461096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461095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461096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461096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53241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532418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532417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532418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53241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60374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603740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603739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3603740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60374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67506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67506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67506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67506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67506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4862928" y="690023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4862927" y="690023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862928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862927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862928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86292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934250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493425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5005572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500557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507689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5076894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507689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514821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514821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5219539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5219539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528753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28753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535885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535885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543017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543017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550150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550150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557205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557205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64337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564337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5712937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712937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578538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78538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856703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5856703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592802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592802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999349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5999349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070672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607067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614199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614199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621331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621331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628464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28464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355962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635596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642728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642728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6498606" y="69194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6498606" y="97198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6569928" y="69194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6569928" y="97198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6641252" y="69194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6641252" y="97198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671257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671257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78389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678389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685521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6855218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685521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6926542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692654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6997864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699786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7069186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706918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7140510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7140510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7211832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7211832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7283153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7283152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7283153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7354476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7354477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7425798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7425799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7497120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7497121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7568442" y="83458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7568443" y="90591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7639764" y="83458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7639765" y="90591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7711089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826903" y="688103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1509" y="5856381"/>
            <a:ext cx="3057996" cy="7030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5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6 at 9.1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6" y="192537"/>
            <a:ext cx="2947137" cy="2901247"/>
          </a:xfrm>
          <a:prstGeom prst="rect">
            <a:avLst/>
          </a:prstGeom>
        </p:spPr>
      </p:pic>
      <p:pic>
        <p:nvPicPr>
          <p:cNvPr id="5" name="Picture 4" descr="Screen Shot 2014-10-26 at 9.14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96" y="192536"/>
            <a:ext cx="5740042" cy="29012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9037" y="4273986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03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903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03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903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03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036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036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35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036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036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168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168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168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168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168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300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1300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300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00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300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8432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8432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8432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432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432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5564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5564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564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5564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5564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364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2364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2364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2364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2364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9496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9496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9496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9496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19496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6628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6628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6628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26628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6628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33761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33761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3760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33761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33761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0816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40816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0816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0816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0816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47948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7948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7948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7948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47948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49047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49047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49046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549047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49047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2149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62149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2148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62149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62149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92813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692813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692812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692813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692813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76413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76413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76413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76413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76413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3545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3545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83545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83545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545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90678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90678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90678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90678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90678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97810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97810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97810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97810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97810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04942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04942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04942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04942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04942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12075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12075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12074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12075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12075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19207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19207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19207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19207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19207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26339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26339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6339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26339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26339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34716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334716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334715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334716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334716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06038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06038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06037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06038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06038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77362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77362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477361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7362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7362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4868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4868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4868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4868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4868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62000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62000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62000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62000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62000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69132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69132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69132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69132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69132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76265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76265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76265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76265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76265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83397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83397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83397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83397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83397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90529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90529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90529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90529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90529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97662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97662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97661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97662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97662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04794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04794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04794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04794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04794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119263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119263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119262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3119263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3119263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190587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3190587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3190586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190587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190587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26190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26190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326190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26190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326190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333231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3333231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333230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333231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333231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404553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404553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404552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404553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404553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475875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475875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75874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3475875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475875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54719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54719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54719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54719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54719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708795" y="4943906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08794" y="4943906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708795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708794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708795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70879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780117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78011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851439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85143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92276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922761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92276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99408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9408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1065406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1065406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113340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113340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120472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120472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1276045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127604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347367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134736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141792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41792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1489245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48924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1558804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1558804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1631247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163124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1702570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1702570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177389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77389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1845216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1845216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1916539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91653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98786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198786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205918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205918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2130507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213050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2201829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220182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227315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227315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2344473" y="49458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2344473" y="522586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2415795" y="49458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2415795" y="522586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2487119" y="49458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2487119" y="522586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255844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255844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262976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62976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2701085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701085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270108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2772409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277240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2843731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284373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2915053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291505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2986377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986377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3057699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057699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3129020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3129019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3129020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3200343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3200344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3271665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3271666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3342987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3342988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414309" y="50884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3414310" y="515979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3485631" y="50884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3485632" y="515979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3556956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8"/>
          <p:cNvSpPr/>
          <p:nvPr/>
        </p:nvSpPr>
        <p:spPr>
          <a:xfrm>
            <a:off x="5170795" y="3945070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5170793" y="3945070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5170793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Rectangle 724"/>
          <p:cNvSpPr/>
          <p:nvPr/>
        </p:nvSpPr>
        <p:spPr>
          <a:xfrm>
            <a:off x="5170795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Rectangle 728"/>
          <p:cNvSpPr/>
          <p:nvPr/>
        </p:nvSpPr>
        <p:spPr>
          <a:xfrm>
            <a:off x="5170795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5170795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Rectangle 730"/>
          <p:cNvSpPr/>
          <p:nvPr/>
        </p:nvSpPr>
        <p:spPr>
          <a:xfrm>
            <a:off x="5335385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335387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Rectangle 732"/>
          <p:cNvSpPr/>
          <p:nvPr/>
        </p:nvSpPr>
        <p:spPr>
          <a:xfrm>
            <a:off x="5335387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5335387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Rectangle 734"/>
          <p:cNvSpPr/>
          <p:nvPr/>
        </p:nvSpPr>
        <p:spPr>
          <a:xfrm>
            <a:off x="549997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49997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Rectangle 736"/>
          <p:cNvSpPr/>
          <p:nvPr/>
        </p:nvSpPr>
        <p:spPr>
          <a:xfrm>
            <a:off x="549997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549997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Rectangle 738"/>
          <p:cNvSpPr/>
          <p:nvPr/>
        </p:nvSpPr>
        <p:spPr>
          <a:xfrm>
            <a:off x="566456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66456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Rectangle 740"/>
          <p:cNvSpPr/>
          <p:nvPr/>
        </p:nvSpPr>
        <p:spPr>
          <a:xfrm>
            <a:off x="566456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566456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Rectangle 742"/>
          <p:cNvSpPr/>
          <p:nvPr/>
        </p:nvSpPr>
        <p:spPr>
          <a:xfrm>
            <a:off x="5827795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97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ectangle 744"/>
          <p:cNvSpPr/>
          <p:nvPr/>
        </p:nvSpPr>
        <p:spPr>
          <a:xfrm>
            <a:off x="5827797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5827797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Rectangle 746"/>
          <p:cNvSpPr/>
          <p:nvPr/>
        </p:nvSpPr>
        <p:spPr>
          <a:xfrm>
            <a:off x="599238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599238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Rectangle 748"/>
          <p:cNvSpPr/>
          <p:nvPr/>
        </p:nvSpPr>
        <p:spPr>
          <a:xfrm>
            <a:off x="599238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599238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615697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5697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Rectangle 752"/>
          <p:cNvSpPr/>
          <p:nvPr/>
        </p:nvSpPr>
        <p:spPr>
          <a:xfrm>
            <a:off x="615697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15697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Rectangle 754"/>
          <p:cNvSpPr/>
          <p:nvPr/>
        </p:nvSpPr>
        <p:spPr>
          <a:xfrm>
            <a:off x="6317532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317534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ectangle 756"/>
          <p:cNvSpPr/>
          <p:nvPr/>
        </p:nvSpPr>
        <p:spPr>
          <a:xfrm>
            <a:off x="6317534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17534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Rectangle 758"/>
          <p:cNvSpPr/>
          <p:nvPr/>
        </p:nvSpPr>
        <p:spPr>
          <a:xfrm>
            <a:off x="6482124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482126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Rectangle 760"/>
          <p:cNvSpPr/>
          <p:nvPr/>
        </p:nvSpPr>
        <p:spPr>
          <a:xfrm>
            <a:off x="6482126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482126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/>
          <p:cNvSpPr/>
          <p:nvPr/>
        </p:nvSpPr>
        <p:spPr>
          <a:xfrm>
            <a:off x="6642007" y="410966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642009" y="394507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Rectangle 764"/>
          <p:cNvSpPr/>
          <p:nvPr/>
        </p:nvSpPr>
        <p:spPr>
          <a:xfrm>
            <a:off x="6642009" y="42794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642009" y="444740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Rectangle 766"/>
          <p:cNvSpPr/>
          <p:nvPr/>
        </p:nvSpPr>
        <p:spPr>
          <a:xfrm>
            <a:off x="6807251" y="410966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807253" y="394507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Rectangle 768"/>
          <p:cNvSpPr/>
          <p:nvPr/>
        </p:nvSpPr>
        <p:spPr>
          <a:xfrm>
            <a:off x="6807253" y="42794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807253" y="444740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Rectangle 770"/>
          <p:cNvSpPr/>
          <p:nvPr/>
        </p:nvSpPr>
        <p:spPr>
          <a:xfrm>
            <a:off x="6971843" y="410966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971845" y="394507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Rectangle 772"/>
          <p:cNvSpPr/>
          <p:nvPr/>
        </p:nvSpPr>
        <p:spPr>
          <a:xfrm>
            <a:off x="6971845" y="42794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71845" y="444740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Rectangle 774"/>
          <p:cNvSpPr/>
          <p:nvPr/>
        </p:nvSpPr>
        <p:spPr>
          <a:xfrm>
            <a:off x="7136435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7136437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Rectangle 776"/>
          <p:cNvSpPr/>
          <p:nvPr/>
        </p:nvSpPr>
        <p:spPr>
          <a:xfrm>
            <a:off x="7136437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7136437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8"/>
          <p:cNvSpPr/>
          <p:nvPr/>
        </p:nvSpPr>
        <p:spPr>
          <a:xfrm>
            <a:off x="5170793" y="4836265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5170791" y="4836265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/>
          <p:cNvSpPr/>
          <p:nvPr/>
        </p:nvSpPr>
        <p:spPr>
          <a:xfrm>
            <a:off x="5170791" y="500250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5170793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Rectangle 782"/>
          <p:cNvSpPr/>
          <p:nvPr/>
        </p:nvSpPr>
        <p:spPr>
          <a:xfrm>
            <a:off x="5170793" y="517234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5170793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5335385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5335385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549997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549997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566456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566456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5827795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5827795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599238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599238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15697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15697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317532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6317532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6482124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6482124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/>
          <p:cNvSpPr/>
          <p:nvPr/>
        </p:nvSpPr>
        <p:spPr>
          <a:xfrm>
            <a:off x="6642005" y="50008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6642007" y="483626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6642007" y="53385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/>
          <p:cNvSpPr/>
          <p:nvPr/>
        </p:nvSpPr>
        <p:spPr>
          <a:xfrm>
            <a:off x="6807249" y="50008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6807251" y="53385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/>
          <p:cNvSpPr/>
          <p:nvPr/>
        </p:nvSpPr>
        <p:spPr>
          <a:xfrm>
            <a:off x="6971841" y="50008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/>
          <p:cNvSpPr/>
          <p:nvPr/>
        </p:nvSpPr>
        <p:spPr>
          <a:xfrm>
            <a:off x="6971843" y="517069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6971843" y="53385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/>
          <p:cNvSpPr/>
          <p:nvPr/>
        </p:nvSpPr>
        <p:spPr>
          <a:xfrm>
            <a:off x="7136435" y="517234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99038" y="4273986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9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Freeform 718"/>
          <p:cNvSpPr/>
          <p:nvPr/>
        </p:nvSpPr>
        <p:spPr>
          <a:xfrm>
            <a:off x="3474352" y="1377372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20" name="Rectangle 719"/>
          <p:cNvSpPr/>
          <p:nvPr/>
        </p:nvSpPr>
        <p:spPr>
          <a:xfrm>
            <a:off x="3474350" y="1377372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3474350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3474352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3474352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3474352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3638942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2" name="Rectangle 731"/>
          <p:cNvSpPr/>
          <p:nvPr/>
        </p:nvSpPr>
        <p:spPr>
          <a:xfrm>
            <a:off x="3638944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3638944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4" name="Rectangle 733"/>
          <p:cNvSpPr/>
          <p:nvPr/>
        </p:nvSpPr>
        <p:spPr>
          <a:xfrm>
            <a:off x="3638944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3803534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6" name="Rectangle 735"/>
          <p:cNvSpPr/>
          <p:nvPr/>
        </p:nvSpPr>
        <p:spPr>
          <a:xfrm>
            <a:off x="3803536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3803536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8" name="Rectangle 737"/>
          <p:cNvSpPr/>
          <p:nvPr/>
        </p:nvSpPr>
        <p:spPr>
          <a:xfrm>
            <a:off x="3803536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3968124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0" name="Rectangle 739"/>
          <p:cNvSpPr/>
          <p:nvPr/>
        </p:nvSpPr>
        <p:spPr>
          <a:xfrm>
            <a:off x="3968126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3968126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2" name="Rectangle 741"/>
          <p:cNvSpPr/>
          <p:nvPr/>
        </p:nvSpPr>
        <p:spPr>
          <a:xfrm>
            <a:off x="3968126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4131352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4" name="Rectangle 743"/>
          <p:cNvSpPr/>
          <p:nvPr/>
        </p:nvSpPr>
        <p:spPr>
          <a:xfrm>
            <a:off x="4131354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4131354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4131354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4295944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8" name="Rectangle 747"/>
          <p:cNvSpPr/>
          <p:nvPr/>
        </p:nvSpPr>
        <p:spPr>
          <a:xfrm>
            <a:off x="4295946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4295946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0" name="Rectangle 749"/>
          <p:cNvSpPr/>
          <p:nvPr/>
        </p:nvSpPr>
        <p:spPr>
          <a:xfrm>
            <a:off x="4295946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4460534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2" name="Rectangle 751"/>
          <p:cNvSpPr/>
          <p:nvPr/>
        </p:nvSpPr>
        <p:spPr>
          <a:xfrm>
            <a:off x="4460536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4460536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4" name="Rectangle 753"/>
          <p:cNvSpPr/>
          <p:nvPr/>
        </p:nvSpPr>
        <p:spPr>
          <a:xfrm>
            <a:off x="4460536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4621089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4621091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4621091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8" name="Rectangle 757"/>
          <p:cNvSpPr/>
          <p:nvPr/>
        </p:nvSpPr>
        <p:spPr>
          <a:xfrm>
            <a:off x="4621091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4785681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0" name="Rectangle 759"/>
          <p:cNvSpPr/>
          <p:nvPr/>
        </p:nvSpPr>
        <p:spPr>
          <a:xfrm>
            <a:off x="4785683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4785683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2" name="Rectangle 761"/>
          <p:cNvSpPr/>
          <p:nvPr/>
        </p:nvSpPr>
        <p:spPr>
          <a:xfrm>
            <a:off x="4785683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4945564" y="15419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4945566" y="137737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4945566" y="171180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6" name="Rectangle 765"/>
          <p:cNvSpPr/>
          <p:nvPr/>
        </p:nvSpPr>
        <p:spPr>
          <a:xfrm>
            <a:off x="4945566" y="187970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5110808" y="15419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8" name="Rectangle 767"/>
          <p:cNvSpPr/>
          <p:nvPr/>
        </p:nvSpPr>
        <p:spPr>
          <a:xfrm>
            <a:off x="5110810" y="137737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5110810" y="171180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0" name="Rectangle 769"/>
          <p:cNvSpPr/>
          <p:nvPr/>
        </p:nvSpPr>
        <p:spPr>
          <a:xfrm>
            <a:off x="5110810" y="187970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5275400" y="15419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2" name="Rectangle 771"/>
          <p:cNvSpPr/>
          <p:nvPr/>
        </p:nvSpPr>
        <p:spPr>
          <a:xfrm>
            <a:off x="5275402" y="137737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5275402" y="171180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4" name="Rectangle 773"/>
          <p:cNvSpPr/>
          <p:nvPr/>
        </p:nvSpPr>
        <p:spPr>
          <a:xfrm>
            <a:off x="5275402" y="187970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5439992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6" name="Rectangle 775"/>
          <p:cNvSpPr/>
          <p:nvPr/>
        </p:nvSpPr>
        <p:spPr>
          <a:xfrm>
            <a:off x="5439994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5439994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8" name="Rectangle 777"/>
          <p:cNvSpPr/>
          <p:nvPr/>
        </p:nvSpPr>
        <p:spPr>
          <a:xfrm>
            <a:off x="5439994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52149" y="1375720"/>
            <a:ext cx="2130236" cy="668577"/>
            <a:chOff x="6252149" y="1991464"/>
            <a:chExt cx="2130236" cy="668577"/>
          </a:xfrm>
        </p:grpSpPr>
        <p:sp>
          <p:nvSpPr>
            <p:cNvPr id="779" name="Freeform 778"/>
            <p:cNvSpPr/>
            <p:nvPr/>
          </p:nvSpPr>
          <p:spPr>
            <a:xfrm>
              <a:off x="6252151" y="1991464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6252149" y="1991464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6252149" y="21577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6252151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6252151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6252151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641674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641674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6581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6581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674592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674592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690915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690915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707374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707374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7238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7238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7398890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7398890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7563482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7563482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7723363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7723365" y="19914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7723365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7888607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7888609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8053199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8053201" y="232589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8053201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8217793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sp>
        <p:nvSpPr>
          <p:cNvPr id="384" name="Freeform 383"/>
          <p:cNvSpPr/>
          <p:nvPr/>
        </p:nvSpPr>
        <p:spPr>
          <a:xfrm>
            <a:off x="752111" y="1377372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752109" y="1377372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752111" y="2243729"/>
            <a:ext cx="2130232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Create bounding box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52109" y="3154439"/>
            <a:ext cx="2130232" cy="8477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min/max </a:t>
            </a:r>
            <a:r>
              <a:rPr lang="en-US" dirty="0" smtClean="0">
                <a:latin typeface="CMU Bright Roman"/>
                <a:cs typeface="CMU Bright Roman"/>
              </a:rPr>
              <a:t>sort kernel </a:t>
            </a:r>
            <a:r>
              <a:rPr lang="en-US" dirty="0" smtClean="0">
                <a:latin typeface="CMU Bright Roman"/>
                <a:cs typeface="CMU Bright Roman"/>
              </a:rPr>
              <a:t>on x,y face coords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474354" y="2243729"/>
            <a:ext cx="2130232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Create auxiliary grid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474352" y="3154440"/>
            <a:ext cx="2130232" cy="8477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Serial process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52153" y="2243729"/>
            <a:ext cx="2130232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Eliminate nonboundary cells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52151" y="3154440"/>
            <a:ext cx="2130232" cy="8477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Compact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52111" y="473484"/>
            <a:ext cx="7630274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MU Bright Roman"/>
                <a:cs typeface="CMU Bright Roman"/>
              </a:rPr>
              <a:t>PRE-PROCESSING</a:t>
            </a:r>
            <a:endParaRPr lang="en-US" sz="3600" b="1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23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7285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16445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847358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7356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7356" y="107691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7358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7358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735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195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1195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6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76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113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4113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0436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436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895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95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3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33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94097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94097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58689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5868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8570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18572" y="91066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8572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3814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83816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48406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48408" y="124509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48408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3000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6333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4" name="Straight Arrow Connector 3"/>
          <p:cNvCxnSpPr>
            <a:endCxn id="5" idx="1"/>
          </p:cNvCxnSpPr>
          <p:nvPr/>
        </p:nvCxnSpPr>
        <p:spPr>
          <a:xfrm flipV="1">
            <a:off x="1573660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315083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614243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5945156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5154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45156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45156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0974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7434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3893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864131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6" name="Straight Arrow Connector 105"/>
          <p:cNvCxnSpPr>
            <a:endCxn id="105" idx="1"/>
          </p:cNvCxnSpPr>
          <p:nvPr/>
        </p:nvCxnSpPr>
        <p:spPr>
          <a:xfrm flipV="1">
            <a:off x="5671458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272441" y="3741065"/>
            <a:ext cx="2793022" cy="1171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For a given computational cell, specify radius based on nearest bounding box edge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72441" y="5117123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07011" y="5117123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Kernel </a:t>
            </a:r>
            <a:r>
              <a:rPr lang="en-US" dirty="0" smtClean="0">
                <a:latin typeface="CMU Bright Roman"/>
                <a:cs typeface="CMU Bright Roman"/>
              </a:rPr>
              <a:t>compact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207011" y="3741066"/>
            <a:ext cx="2793022" cy="11719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Search for auxiliary cells that lie within specified radius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339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940332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239492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1570405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70403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70405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70405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34997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89958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6417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89380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6" name="Straight Arrow Connector 105"/>
          <p:cNvCxnSpPr>
            <a:endCxn id="105" idx="1"/>
          </p:cNvCxnSpPr>
          <p:nvPr/>
        </p:nvCxnSpPr>
        <p:spPr>
          <a:xfrm flipV="1">
            <a:off x="1296707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32260" y="5117123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Kernel </a:t>
            </a:r>
            <a:r>
              <a:rPr lang="en-US" dirty="0" smtClean="0">
                <a:latin typeface="CMU Bright Roman"/>
                <a:cs typeface="CMU Bright Roman"/>
              </a:rPr>
              <a:t>compact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32260" y="3741066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Search for auxiliary cells that lie within specified radius</a:t>
            </a:r>
            <a:endParaRPr lang="en-US" dirty="0">
              <a:latin typeface="CMU Bright Roman"/>
              <a:cs typeface="CMU Bright Roman"/>
            </a:endParaRPr>
          </a:p>
        </p:txBody>
      </p:sp>
      <p:pic>
        <p:nvPicPr>
          <p:cNvPr id="6" name="Picture 5" descr="airfoil_lar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8" r="64784"/>
          <a:stretch/>
        </p:blipFill>
        <p:spPr>
          <a:xfrm>
            <a:off x="4977723" y="910666"/>
            <a:ext cx="3220125" cy="15466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977723" y="1503880"/>
            <a:ext cx="92443" cy="250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988965" y="159807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5070166" y="1750475"/>
            <a:ext cx="142656" cy="19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102388" y="181543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212822" y="1948872"/>
            <a:ext cx="175650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264532" y="199057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5388472" y="2101272"/>
            <a:ext cx="178641" cy="1131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442916" y="212023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5567113" y="2214433"/>
            <a:ext cx="188386" cy="72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624548" y="221768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5755499" y="2286677"/>
            <a:ext cx="188385" cy="48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812676" y="227614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5943884" y="2335398"/>
            <a:ext cx="204626" cy="389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000804" y="231187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148510" y="2373591"/>
            <a:ext cx="198129" cy="33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346639" y="2406857"/>
            <a:ext cx="217617" cy="252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6419542" y="238160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6205429" y="23556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6561802" y="2433827"/>
            <a:ext cx="194088" cy="79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623911" y="240459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6755890" y="2441796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6805251" y="240616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6949978" y="2440581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7010058" y="240459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7144066" y="2441796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204536" y="240685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7338154" y="2440581"/>
            <a:ext cx="183421" cy="12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7392664" y="240459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7521575" y="2427075"/>
            <a:ext cx="177800" cy="14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7574442" y="239452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7699375" y="2418027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7756220" y="237954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4978763" y="1355725"/>
            <a:ext cx="10202" cy="1570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949384" y="140146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4988965" y="1143000"/>
            <a:ext cx="31876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977723" y="12110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988965" y="1598075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988965" y="745147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855536" y="1598075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722107" y="1597833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588678" y="1595495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5020841" y="932611"/>
            <a:ext cx="81547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5030931" y="99829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7886700" y="2408152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7944348" y="237351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940338" y="4123265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These auxiliary cells include a smaller subset of the original set of faces that can then be sorted more quickly to find the minimum distance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9111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foil_lar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8" r="64784"/>
          <a:stretch/>
        </p:blipFill>
        <p:spPr>
          <a:xfrm>
            <a:off x="637675" y="750389"/>
            <a:ext cx="3220125" cy="15466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37675" y="1343603"/>
            <a:ext cx="92443" cy="250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48917" y="143779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30118" y="1590198"/>
            <a:ext cx="142656" cy="19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62340" y="165516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872774" y="1788595"/>
            <a:ext cx="175650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924484" y="183029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1048424" y="1940995"/>
            <a:ext cx="178641" cy="1131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102868" y="195995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1227065" y="2054156"/>
            <a:ext cx="188386" cy="72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284500" y="205740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1415451" y="2126400"/>
            <a:ext cx="188385" cy="48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472628" y="211587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1603836" y="2175121"/>
            <a:ext cx="204626" cy="389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660756" y="215160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808462" y="2213314"/>
            <a:ext cx="198129" cy="33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006591" y="2246580"/>
            <a:ext cx="217617" cy="252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2079494" y="222132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865381" y="219533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221754" y="2273550"/>
            <a:ext cx="194088" cy="79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83863" y="2244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415842" y="2281519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465203" y="224589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609930" y="2280304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2670010" y="2244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804018" y="2281519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864488" y="224658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998106" y="2280304"/>
            <a:ext cx="183421" cy="12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052616" y="2244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3181527" y="2266798"/>
            <a:ext cx="177800" cy="14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3234394" y="223424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359327" y="2257750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3416172" y="221926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638715" y="1195448"/>
            <a:ext cx="10202" cy="1570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09336" y="124118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648917" y="982723"/>
            <a:ext cx="31876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37675" y="105073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48917" y="143779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48917" y="584870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515488" y="143779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382059" y="1437556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248630" y="143521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680793" y="772334"/>
            <a:ext cx="81547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690883" y="83801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546652" y="2247875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3604300" y="221323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00290" y="3962988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These auxiliary cells include a smaller subset of the original set of faces that can then be sorted more quickly to find the minimum distance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55749" y="3962988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Gather remaining face coords into a face struct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916372" y="849663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45969" y="849663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16372" y="454584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71066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388</Words>
  <Application>Microsoft Macintosh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Cincinnati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Wukie</dc:creator>
  <cp:lastModifiedBy>Nathan Wukie</cp:lastModifiedBy>
  <cp:revision>38</cp:revision>
  <dcterms:created xsi:type="dcterms:W3CDTF">2014-10-27T00:57:21Z</dcterms:created>
  <dcterms:modified xsi:type="dcterms:W3CDTF">2014-10-31T15:36:16Z</dcterms:modified>
</cp:coreProperties>
</file>