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0" r:id="rId4"/>
    <p:sldId id="271" r:id="rId5"/>
    <p:sldId id="272" r:id="rId6"/>
    <p:sldId id="293" r:id="rId7"/>
    <p:sldId id="28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74" r:id="rId18"/>
    <p:sldId id="280" r:id="rId19"/>
    <p:sldId id="275" r:id="rId20"/>
    <p:sldId id="276" r:id="rId21"/>
    <p:sldId id="277" r:id="rId22"/>
    <p:sldId id="278" r:id="rId23"/>
    <p:sldId id="279" r:id="rId24"/>
    <p:sldId id="292" r:id="rId25"/>
    <p:sldId id="291" r:id="rId26"/>
    <p:sldId id="294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A"/>
    <a:srgbClr val="2F3BC3"/>
    <a:srgbClr val="C10000"/>
    <a:srgbClr val="D6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BDD8E-6EF6-F041-8D2D-20E81400F0CE}" type="datetime1">
              <a:rPr lang="en-US" smtClean="0"/>
              <a:t>11/23/14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886CB-7127-0342-AA87-ECCC5161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1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FF9C8-6913-8145-B78A-0E83E55C822B}" type="datetime1">
              <a:rPr lang="en-US" smtClean="0"/>
              <a:t>11/23/14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723-1237-6A43-9BF0-A75E93AE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2723-1237-6A43-9BF0-A75E93AE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1E5E674-B735-A94D-ABFF-7943AFC51FB2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9A21D736-65E0-8B4F-B714-4C23700A50B7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ill Sans MT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918A5FE-A547-0E4A-B913-A1AE283540A9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935F0EB-B060-8249-A94B-396EF31629CF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8A4FDA8-673C-9440-9065-C56EDFF44463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536F30AA-B1AF-AB45-AA7B-F11C79E818B0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260E211-DBAC-D849-9AE8-D64E9588F491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Gill Sans MT Light" pitchFamily="34" charset="0"/>
              </a:defRPr>
            </a:lvl1pPr>
            <a:lvl2pPr>
              <a:defRPr sz="2800">
                <a:latin typeface="Gill Sans MT Light" pitchFamily="34" charset="0"/>
              </a:defRPr>
            </a:lvl2pPr>
            <a:lvl3pPr>
              <a:defRPr sz="2400">
                <a:latin typeface="Gill Sans MT Light" pitchFamily="34" charset="0"/>
              </a:defRPr>
            </a:lvl3pPr>
            <a:lvl4pPr>
              <a:defRPr sz="2000">
                <a:latin typeface="Gill Sans MT Light" pitchFamily="34" charset="0"/>
              </a:defRPr>
            </a:lvl4pPr>
            <a:lvl5pPr>
              <a:defRPr sz="2000">
                <a:latin typeface="Gill Sans MT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F8E1E354-5F26-C249-92CC-79D2EF103D61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Gill Sans MT Ligh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53A4570-BA5C-BE46-8DD3-E85B9D08A53C}" type="datetime1">
              <a:rPr lang="en-US" smtClean="0"/>
              <a:pPr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49675"/>
            <a:ext cx="9155759" cy="920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58953"/>
            <a:ext cx="9155759" cy="9144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467" y="6099709"/>
            <a:ext cx="9155759" cy="27432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34" y="5993433"/>
            <a:ext cx="9155759" cy="82296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07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 Light" pitchFamily="34" charset="0"/>
          <a:ea typeface="+mj-ea"/>
          <a:cs typeface="Gill Sans MT Light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54" y="102618"/>
            <a:ext cx="8701388" cy="22705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/>
                <a:ea typeface="Yu Gothic" panose="020B0400000000000000" pitchFamily="34" charset="-128"/>
                <a:cs typeface="Calibri Light"/>
              </a:rPr>
              <a:t>GPU acceleration of wall distance calculation for computational fluid dynamics codes</a:t>
            </a:r>
            <a:endParaRPr lang="en-US" sz="3200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73" y="4945552"/>
            <a:ext cx="8206347" cy="704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 Light"/>
                <a:ea typeface="Yu Gothic" panose="020B0400000000000000" pitchFamily="34" charset="-128"/>
                <a:cs typeface="Calibri Light"/>
              </a:rPr>
              <a:t>Nathan Wukie 		 				Vasanth Ganapathy 		  Chris Park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cs typeface="Calibri Light"/>
              </a:rPr>
              <a:t>1</a:t>
            </a:fld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algorithm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32" y="2674936"/>
            <a:ext cx="2470031" cy="1642879"/>
          </a:xfrm>
          <a:prstGeom prst="rect">
            <a:avLst/>
          </a:prstGeom>
        </p:spPr>
      </p:pic>
      <p:pic>
        <p:nvPicPr>
          <p:cNvPr id="5" name="Picture 4" descr="chimera_gri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64" y="2674935"/>
            <a:ext cx="1648525" cy="1642879"/>
          </a:xfrm>
          <a:prstGeom prst="rect">
            <a:avLst/>
          </a:prstGeom>
        </p:spPr>
      </p:pic>
      <p:pic>
        <p:nvPicPr>
          <p:cNvPr id="6" name="Picture 5" descr="serial_brute_forc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6105" r="20289" b="5804"/>
          <a:stretch/>
        </p:blipFill>
        <p:spPr>
          <a:xfrm>
            <a:off x="6595065" y="2591194"/>
            <a:ext cx="1722104" cy="1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6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Each block calculates wall distance for a cell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distance from a face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Reduce minimum to get wall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10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4497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3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Face centers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5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Cell centers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Calculated by a thread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4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Reduce min per block to get wall distance for this cell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436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(A): Shared memory writes for face distances</a:t>
            </a:r>
          </a:p>
          <a:p>
            <a:pPr lvl="1"/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(B): (A) + Shared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 </a:t>
            </a:r>
          </a:p>
          <a:p>
            <a:pPr lvl="1"/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Same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as (B) with (x, y) arrays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shared </a:t>
            </a:r>
            <a:r>
              <a:rPr lang="en-US" dirty="0" err="1" smtClean="0">
                <a:latin typeface="Calibri Light"/>
                <a:ea typeface="Yu Gothic" panose="020B0400000000000000" pitchFamily="34" charset="-128"/>
                <a:cs typeface="Calibri Light"/>
              </a:rPr>
              <a:t>mem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 reads</a:t>
            </a:r>
          </a:p>
          <a:p>
            <a:pPr marL="457200" lvl="1" indent="0">
              <a:buNone/>
            </a:pP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11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243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wall distance for a cell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Calculates distance from the cell to each of the faces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Keeps “running” min distance value as each faces distance gets calculated</a:t>
            </a:r>
            <a:endParaRPr lang="en-US" sz="24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05671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3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Face centers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5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Cell centers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Loop within a thread calculates the distance</a:t>
            </a:r>
            <a:endParaRPr lang="en-US">
              <a:latin typeface="Calibri Light"/>
              <a:cs typeface="Calibri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alibri Light"/>
                <a:cs typeface="Calibri Light"/>
              </a:rPr>
              <a:t>Running min distance per thread to get wall distance for this cell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667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(A): Each thread calculates wall distance for a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(B): Shared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Same as (A) with (x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y) arrays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global mem reads</a:t>
            </a:r>
          </a:p>
          <a:p>
            <a:pPr marL="457200" lvl="1" indent="0">
              <a:buNone/>
            </a:pP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801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Verification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4808483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 from serial algorithm visually inspected for correctness</a:t>
            </a:r>
          </a:p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Outputs from parallel algorithms verified by comparing against serial algorithm output</a:t>
            </a:r>
          </a:p>
        </p:txBody>
      </p:sp>
      <p:pic>
        <p:nvPicPr>
          <p:cNvPr id="1026" name="Picture 2" descr="C:\Users\User\Documents\GitHub\PC-WallDistanceProject\deliverables\presentation\nathan\serial_brute_fo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06" y="1291513"/>
            <a:ext cx="3681393" cy="31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68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Performance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558152"/>
              </p:ext>
            </p:extLst>
          </p:nvPr>
        </p:nvGraphicFramePr>
        <p:xfrm>
          <a:off x="762000" y="1165769"/>
          <a:ext cx="7162800" cy="464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255"/>
                <a:gridCol w="1198179"/>
                <a:gridCol w="1177159"/>
                <a:gridCol w="1734207"/>
              </a:tblGrid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Algorithm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Small Grid</a:t>
                      </a:r>
                    </a:p>
                    <a:p>
                      <a:pPr algn="ctr"/>
                      <a:r>
                        <a:rPr lang="en-US" smtClean="0"/>
                        <a:t>(msec)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Extra 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</a:tr>
              <a:tr h="415928">
                <a:tc>
                  <a:txBody>
                    <a:bodyPr/>
                    <a:lstStyle/>
                    <a:p>
                      <a:r>
                        <a:rPr lang="en-US" smtClean="0"/>
                        <a:t>Serial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13636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(1A)</a:t>
                      </a:r>
                    </a:p>
                    <a:p>
                      <a:r>
                        <a:rPr lang="en-US" baseline="0" smtClean="0"/>
                        <a:t>- Shared mem writes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Block Per Cell</a:t>
                      </a:r>
                      <a:r>
                        <a:rPr lang="en-US" baseline="0" dirty="0" smtClean="0"/>
                        <a:t> (1B)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Shared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 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(1C)</a:t>
                      </a:r>
                      <a:endParaRPr lang="en-US" smtClean="0"/>
                    </a:p>
                    <a:p>
                      <a:r>
                        <a:rPr lang="en-US" smtClean="0"/>
                        <a:t>- Coalesced shared mem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87942">
                <a:tc>
                  <a:txBody>
                    <a:bodyPr/>
                    <a:lstStyle/>
                    <a:p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 Per Cell</a:t>
                      </a:r>
                      <a:r>
                        <a:rPr lang="en-US" baseline="0" dirty="0" smtClean="0"/>
                        <a:t> (2C)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Coalesced global </a:t>
                      </a:r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2152" y="5160579"/>
            <a:ext cx="7388772" cy="6495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24800" y="4840124"/>
            <a:ext cx="132370" cy="3204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3270" y="4326684"/>
            <a:ext cx="112460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alibri Light"/>
                <a:cs typeface="Calibri Light"/>
              </a:rPr>
              <a:t>82x speedup vs. serial</a:t>
            </a:r>
            <a:endParaRPr lang="en-US" sz="1400">
              <a:latin typeface="Calibri Light"/>
              <a:cs typeface="Calibri Light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40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06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b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166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17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11" name="Picture 10" descr="preprocessor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717"/>
            <a:ext cx="9144000" cy="190982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Pre-processor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3896" y="2239513"/>
            <a:ext cx="55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Goal: create a smaller subset of faces that need searched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627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18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11" name="Picture 10" descr="preprocessor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717"/>
            <a:ext cx="9144000" cy="190982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Pre-processor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3896" y="2239513"/>
            <a:ext cx="55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Goal: create a smaller subset of faces that need searched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3505" y="3604588"/>
            <a:ext cx="1130251" cy="602902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181670" y="3092378"/>
            <a:ext cx="2272086" cy="51221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81670" y="4207490"/>
            <a:ext cx="2272086" cy="12110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1385" y="3092378"/>
            <a:ext cx="5632120" cy="51221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91383" y="4207490"/>
            <a:ext cx="5632122" cy="12110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4" b="65403"/>
          <a:stretch/>
        </p:blipFill>
        <p:spPr>
          <a:xfrm>
            <a:off x="691383" y="3092377"/>
            <a:ext cx="4490287" cy="2326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47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19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GPU-Kernel</a:t>
            </a:r>
          </a:p>
        </p:txBody>
      </p:sp>
      <p:pic>
        <p:nvPicPr>
          <p:cNvPr id="6" name="Picture 5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35" b="53396"/>
          <a:stretch/>
        </p:blipFill>
        <p:spPr>
          <a:xfrm>
            <a:off x="1204588" y="2209506"/>
            <a:ext cx="2644167" cy="3553483"/>
          </a:xfrm>
          <a:prstGeom prst="rect">
            <a:avLst/>
          </a:prstGeom>
        </p:spPr>
      </p:pic>
      <p:pic>
        <p:nvPicPr>
          <p:cNvPr id="14" name="Picture 13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2" r="52174" b="53396"/>
          <a:stretch/>
        </p:blipFill>
        <p:spPr>
          <a:xfrm>
            <a:off x="5003382" y="2209506"/>
            <a:ext cx="2666920" cy="355348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916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2" y="2218507"/>
            <a:ext cx="5931734" cy="25662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</a:p>
          <a:p>
            <a:endParaRPr lang="en-US" sz="11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1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</a:t>
            </a:r>
          </a:p>
          <a:p>
            <a:endParaRPr lang="en-US" sz="11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1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boundary </a:t>
            </a:r>
            <a:r>
              <a:rPr lang="en-US" sz="2800" dirty="0" smtClean="0">
                <a:latin typeface="Calibri Light"/>
                <a:ea typeface="Yu Gothic" panose="020B0400000000000000" pitchFamily="34" charset="-128"/>
                <a:cs typeface="Calibri Light"/>
              </a:rPr>
              <a:t>algorithm</a:t>
            </a:r>
          </a:p>
          <a:p>
            <a:endParaRPr lang="en-US" sz="28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pPr marL="0" indent="0">
              <a:buNone/>
            </a:pPr>
            <a:endParaRPr lang="en-US" sz="28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63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20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GPU-Kernel</a:t>
            </a:r>
          </a:p>
        </p:txBody>
      </p:sp>
      <p:pic>
        <p:nvPicPr>
          <p:cNvPr id="3" name="Picture 2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 b="53388"/>
          <a:stretch/>
        </p:blipFill>
        <p:spPr>
          <a:xfrm>
            <a:off x="814900" y="2475742"/>
            <a:ext cx="5018983" cy="3091472"/>
          </a:xfrm>
          <a:prstGeom prst="rect">
            <a:avLst/>
          </a:prstGeom>
        </p:spPr>
      </p:pic>
      <p:pic>
        <p:nvPicPr>
          <p:cNvPr id="5" name="Picture 4" descr="Screen Shot 2014-11-22 at 4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43" y="1822427"/>
            <a:ext cx="1520036" cy="3654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14485" y="5567214"/>
            <a:ext cx="632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Original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754131" y="5570738"/>
            <a:ext cx="826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Condensed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88930" y="1731737"/>
            <a:ext cx="0" cy="40970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7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21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Background: GPU-Kernel</a:t>
            </a:r>
          </a:p>
        </p:txBody>
      </p:sp>
      <p:pic>
        <p:nvPicPr>
          <p:cNvPr id="6" name="Picture 5" descr="algorithm_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2" r="52157"/>
          <a:stretch/>
        </p:blipFill>
        <p:spPr>
          <a:xfrm>
            <a:off x="3662649" y="2642501"/>
            <a:ext cx="5024151" cy="3014507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93176" y="3251072"/>
            <a:ext cx="2542592" cy="1076893"/>
            <a:chOff x="782186" y="2476375"/>
            <a:chExt cx="6456814" cy="2734728"/>
          </a:xfrm>
        </p:grpSpPr>
        <p:pic>
          <p:nvPicPr>
            <p:cNvPr id="14" name="Picture 13" descr="Screen Shot 2014-11-20 at 8.27.18 PM.png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86" y="2476375"/>
              <a:ext cx="2748424" cy="273472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939969" y="3199538"/>
              <a:ext cx="146304" cy="1511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64225" y="3712525"/>
              <a:ext cx="1371600" cy="1371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073687" y="3206879"/>
              <a:ext cx="4165313" cy="50564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42877" y="3343772"/>
              <a:ext cx="2924523" cy="17435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42877" y="3206612"/>
              <a:ext cx="2924523" cy="50908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522561" y="4352248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43411" y="3206612"/>
              <a:ext cx="137160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066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Implementation: Pre-processing</a:t>
            </a:r>
          </a:p>
        </p:txBody>
      </p:sp>
      <p:pic>
        <p:nvPicPr>
          <p:cNvPr id="3" name="Picture 2" descr="ab_serial_auxCell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997" r="14772" b="4363"/>
          <a:stretch/>
        </p:blipFill>
        <p:spPr>
          <a:xfrm>
            <a:off x="580458" y="2209506"/>
            <a:ext cx="3576198" cy="3575780"/>
          </a:xfrm>
          <a:prstGeom prst="rect">
            <a:avLst/>
          </a:prstGeom>
        </p:spPr>
      </p:pic>
      <p:pic>
        <p:nvPicPr>
          <p:cNvPr id="5" name="Picture 4" descr="ab_serial_compAuxCell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t="2015" r="14236" b="3871"/>
          <a:stretch/>
        </p:blipFill>
        <p:spPr>
          <a:xfrm>
            <a:off x="4968281" y="2222334"/>
            <a:ext cx="3586271" cy="357578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381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11" name="Picture 10" descr="AB_aux_optimization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1975" r="1772" b="1917"/>
          <a:stretch/>
        </p:blipFill>
        <p:spPr>
          <a:xfrm>
            <a:off x="320730" y="205243"/>
            <a:ext cx="8314754" cy="5618526"/>
          </a:xfrm>
          <a:prstGeom prst="rect">
            <a:avLst/>
          </a:prstGeom>
        </p:spPr>
      </p:pic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50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Implementation: Aux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Cell Structs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6" name="Picture 5" descr="cell_linked_li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17630" r="56226" b="68710"/>
          <a:stretch/>
        </p:blipFill>
        <p:spPr>
          <a:xfrm>
            <a:off x="252625" y="2414755"/>
            <a:ext cx="2072653" cy="1234440"/>
          </a:xfrm>
          <a:prstGeom prst="rect">
            <a:avLst/>
          </a:prstGeom>
        </p:spPr>
      </p:pic>
      <p:pic>
        <p:nvPicPr>
          <p:cNvPr id="7" name="Picture 6" descr="cell_pointer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t="15151" r="56366" b="65957"/>
          <a:stretch/>
        </p:blipFill>
        <p:spPr>
          <a:xfrm>
            <a:off x="3270086" y="2414754"/>
            <a:ext cx="1962734" cy="1598490"/>
          </a:xfrm>
          <a:prstGeom prst="rect">
            <a:avLst/>
          </a:prstGeom>
        </p:spPr>
      </p:pic>
      <p:pic>
        <p:nvPicPr>
          <p:cNvPr id="10" name="Picture 9" descr="cell_array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7" t="14964" r="56647" b="67226"/>
          <a:stretch/>
        </p:blipFill>
        <p:spPr>
          <a:xfrm>
            <a:off x="252625" y="4207480"/>
            <a:ext cx="2031610" cy="159849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5747793" y="2301991"/>
            <a:ext cx="2955101" cy="1558551"/>
            <a:chOff x="6796955" y="1404810"/>
            <a:chExt cx="1970084" cy="1039043"/>
          </a:xfrm>
        </p:grpSpPr>
        <p:pic>
          <p:nvPicPr>
            <p:cNvPr id="9" name="Picture 8" descr="algorithm_diagra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44" t="2514" r="24540" b="78919"/>
            <a:stretch/>
          </p:blipFill>
          <p:spPr>
            <a:xfrm>
              <a:off x="6796955" y="1404810"/>
              <a:ext cx="1970084" cy="1039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873925" y="1962633"/>
              <a:ext cx="457200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cell_array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7" t="14776" r="56786" b="68581"/>
          <a:stretch/>
        </p:blipFill>
        <p:spPr>
          <a:xfrm>
            <a:off x="3270086" y="4178581"/>
            <a:ext cx="2194990" cy="1627389"/>
          </a:xfrm>
          <a:prstGeom prst="rect">
            <a:avLst/>
          </a:prstGeom>
        </p:spPr>
      </p:pic>
      <p:pic>
        <p:nvPicPr>
          <p:cNvPr id="3" name="Picture 2" descr="cell_index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7" t="14777" r="56506" b="67204"/>
          <a:stretch/>
        </p:blipFill>
        <p:spPr>
          <a:xfrm>
            <a:off x="5811938" y="4178581"/>
            <a:ext cx="2103668" cy="1660901"/>
          </a:xfrm>
          <a:prstGeom prst="rect">
            <a:avLst/>
          </a:prstGeom>
        </p:spPr>
      </p:pic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32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Advancing 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boundary </a:t>
            </a:r>
            <a:r>
              <a:rPr lang="en-US" dirty="0">
                <a:latin typeface="Calibri Light"/>
                <a:ea typeface="Yu Gothic" panose="020B0400000000000000" pitchFamily="34" charset="-128"/>
                <a:cs typeface="Calibri Light"/>
              </a:rPr>
              <a:t>a</a:t>
            </a:r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3" name="Picture 2" descr="Screen Shot 2014-11-23 at 2.4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2" y="1579340"/>
            <a:ext cx="8953498" cy="3840479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731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Conclusions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1275" y="2103055"/>
            <a:ext cx="7046430" cy="300552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 Light"/>
                <a:ea typeface="Yu Gothic" panose="020B0400000000000000" pitchFamily="34" charset="-128"/>
                <a:cs typeface="Calibri Light"/>
              </a:rPr>
              <a:t>Successful GPU implementation of two wall distance algorithms</a:t>
            </a:r>
            <a:endParaRPr lang="en-US" sz="24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05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05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pPr marL="0" indent="0">
              <a:buNone/>
            </a:pPr>
            <a:endParaRPr lang="en-US" sz="105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pPr marL="0" indent="0">
              <a:buNone/>
            </a:pPr>
            <a:endParaRPr lang="en-US" sz="105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r>
              <a:rPr lang="en-US" sz="2400" dirty="0" smtClean="0">
                <a:latin typeface="Calibri Light"/>
                <a:ea typeface="Yu Gothic" panose="020B0400000000000000" pitchFamily="34" charset="-128"/>
                <a:cs typeface="Calibri Light"/>
              </a:rPr>
              <a:t>Order-of-magnitude type speedups realized</a:t>
            </a:r>
            <a:endParaRPr lang="en-US" sz="24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105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pPr marL="0" indent="0">
              <a:buNone/>
            </a:pPr>
            <a:endParaRPr lang="en-US" sz="2400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sz="2400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512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cs typeface="Calibri Light"/>
              </a:rPr>
              <a:t>27</a:t>
            </a:fld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3921" y="5232461"/>
            <a:ext cx="1594181" cy="4898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 Light"/>
                <a:cs typeface="Calibri Light"/>
              </a:rPr>
              <a:t>Thank you…</a:t>
            </a:r>
            <a:endParaRPr lang="en-US" sz="1800" dirty="0">
              <a:latin typeface="Calibri Light"/>
              <a:cs typeface="Calibri Light"/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60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10"/>
            <a:ext cx="8510399" cy="814326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Reynolds-Averaged Navier-Stokes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702" y="305649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7702" y="3749192"/>
            <a:ext cx="28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momentum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7702" y="442993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Conservation of energy</a:t>
            </a:r>
            <a:endParaRPr lang="en-US" dirty="0"/>
          </a:p>
        </p:txBody>
      </p:sp>
      <p:pic>
        <p:nvPicPr>
          <p:cNvPr id="11" name="Picture 10" descr="grid_v5_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45" y="2618749"/>
            <a:ext cx="1060022" cy="1377683"/>
          </a:xfrm>
          <a:prstGeom prst="rect">
            <a:avLst/>
          </a:prstGeom>
        </p:spPr>
      </p:pic>
      <p:pic>
        <p:nvPicPr>
          <p:cNvPr id="12" name="Picture 11" descr="inlet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4" y="2713336"/>
            <a:ext cx="3169057" cy="1232112"/>
          </a:xfrm>
          <a:prstGeom prst="rect">
            <a:avLst/>
          </a:prstGeom>
        </p:spPr>
      </p:pic>
      <p:pic>
        <p:nvPicPr>
          <p:cNvPr id="13" name="Picture 12" descr="v5_physi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85" y="4253796"/>
            <a:ext cx="4558796" cy="9221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80033" y="5259974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Wukie et al. 2012</a:t>
            </a:r>
            <a:endParaRPr lang="en-US" sz="900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418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842239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Cell-centered, Finite Volume discretization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  <a:p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10" name="Picture 9" descr="Screen Shot 2014-11-20 at 8.27.18 PM.png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6" y="2476375"/>
            <a:ext cx="2748424" cy="2734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9969" y="3199538"/>
            <a:ext cx="146304" cy="1511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64225" y="3712525"/>
            <a:ext cx="1371600" cy="13716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73687" y="3206879"/>
            <a:ext cx="4165313" cy="505646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42877" y="3343772"/>
            <a:ext cx="2924523" cy="174352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42877" y="3206612"/>
            <a:ext cx="2924523" cy="509088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22561" y="4352248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43411" y="3206612"/>
            <a:ext cx="13716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38100" y="5211103"/>
            <a:ext cx="379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Solution variables stored at cell-center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128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Moving mesh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6" name="Picture 5" descr="Screen Shot 2014-11-20 at 8.2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4" y="2531898"/>
            <a:ext cx="3098006" cy="3082200"/>
          </a:xfrm>
          <a:prstGeom prst="rect">
            <a:avLst/>
          </a:prstGeom>
        </p:spPr>
      </p:pic>
      <p:pic>
        <p:nvPicPr>
          <p:cNvPr id="7" name="Picture 6" descr="Screen Shot 2014-11-20 at 8.2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67" y="2531898"/>
            <a:ext cx="3096136" cy="308070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246460" y="4053551"/>
            <a:ext cx="641459" cy="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128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Background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30409"/>
            <a:ext cx="8510399" cy="679097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Test case: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5" name="Picture 4" descr="Screen Shot 2014-11-23 at 2.00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78" y="2232008"/>
            <a:ext cx="3179347" cy="3099489"/>
          </a:xfrm>
          <a:prstGeom prst="rect">
            <a:avLst/>
          </a:prstGeom>
        </p:spPr>
      </p:pic>
      <p:pic>
        <p:nvPicPr>
          <p:cNvPr id="11" name="Picture 10" descr="serial_brute_forc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t="6105" r="20289" b="5804"/>
          <a:stretch/>
        </p:blipFill>
        <p:spPr>
          <a:xfrm>
            <a:off x="5159815" y="2296150"/>
            <a:ext cx="3069011" cy="30353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9638" y="5395769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Computational grid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888" y="5438191"/>
            <a:ext cx="187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Wall distance field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525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06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7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65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 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For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each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 element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Calculate its distance from each of the solid faces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Wall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distance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is the minimum of these distances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8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59348"/>
              </p:ext>
            </p:extLst>
          </p:nvPr>
        </p:nvGraphicFramePr>
        <p:xfrm>
          <a:off x="176048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0474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0256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𝑥𝑐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 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blipFill rotWithShape="1"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6553200" y="4807715"/>
            <a:ext cx="541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4482" y="4363308"/>
            <a:ext cx="1873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Wall distance for this cell = minimum distance from faces</a:t>
            </a:r>
            <a:endParaRPr lang="en-US" sz="160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129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Serial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9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9471"/>
            <a:ext cx="8095594" cy="4499688"/>
          </a:xfrm>
          <a:prstGeom prst="rect">
            <a:avLst/>
          </a:prstGeom>
        </p:spPr>
      </p:pic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</a:t>
            </a:r>
            <a:r>
              <a:rPr lang="en-US" dirty="0" smtClean="0">
                <a:latin typeface="Calibri Light"/>
                <a:cs typeface="Calibri Light"/>
              </a:rPr>
              <a:t>24, </a:t>
            </a:r>
            <a:r>
              <a:rPr lang="en-US" dirty="0" smtClean="0">
                <a:latin typeface="Calibri Light"/>
                <a:cs typeface="Calibri Light"/>
              </a:rPr>
              <a:t>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71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902</Words>
  <Application>Microsoft Macintosh PowerPoint</Application>
  <PresentationFormat>On-screen Show (4:3)</PresentationFormat>
  <Paragraphs>219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GPU acceleration of wall distance calculation for computational fluid dynamics codes</vt:lpstr>
      <vt:lpstr>Outline</vt:lpstr>
      <vt:lpstr>Background</vt:lpstr>
      <vt:lpstr>Background</vt:lpstr>
      <vt:lpstr>Background</vt:lpstr>
      <vt:lpstr>Background</vt:lpstr>
      <vt:lpstr>Brute-force algorithm</vt:lpstr>
      <vt:lpstr>Brute-force Algorithm Outline</vt:lpstr>
      <vt:lpstr>Brute-force – Serial</vt:lpstr>
      <vt:lpstr>Brute-force – Parallel (Block Per Cell)</vt:lpstr>
      <vt:lpstr>Brute-force – Parallel (Block Per Cell)</vt:lpstr>
      <vt:lpstr>Brute-force – Parallel (Thread Per Cell)</vt:lpstr>
      <vt:lpstr>Brute-force – Parallel (Thread Per Cell)</vt:lpstr>
      <vt:lpstr>Brute-force – Verification</vt:lpstr>
      <vt:lpstr>Brute-force – Performance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Advancing boundary algorithm</vt:lpstr>
      <vt:lpstr>PowerPoint Presentation</vt:lpstr>
      <vt:lpstr>Advancing boundary algorithm</vt:lpstr>
      <vt:lpstr>Advancing boundary algorithm</vt:lpstr>
      <vt:lpstr>Conclusions</vt:lpstr>
      <vt:lpstr>Thank you…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Nathan Wukie</dc:creator>
  <cp:lastModifiedBy>Nathan Wukie</cp:lastModifiedBy>
  <cp:revision>184</cp:revision>
  <dcterms:created xsi:type="dcterms:W3CDTF">2014-10-10T00:36:51Z</dcterms:created>
  <dcterms:modified xsi:type="dcterms:W3CDTF">2014-11-24T03:30:25Z</dcterms:modified>
</cp:coreProperties>
</file>