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4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29" autoAdjust="0"/>
  </p:normalViewPr>
  <p:slideViewPr>
    <p:cSldViewPr snapToGrid="0" snapToObjects="1">
      <p:cViewPr varScale="1">
        <p:scale>
          <a:sx n="112" d="100"/>
          <a:sy n="112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AEA6-5BDF-594E-90A0-EB6FD642856B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762C-36A9-4441-AA48-4D3700C7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8.5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236027"/>
            <a:ext cx="2946400" cy="552257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47628" y="129981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32118" y="4073949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Gather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63144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92741" y="960624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63144" y="565545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990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9990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476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1436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8476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882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4882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8985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07347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50317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0661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2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43915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7351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3915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7975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975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9009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6497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6232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6576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distance array to find minimum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7083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00521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37835" y="718868"/>
            <a:ext cx="681003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MU Bright Roman"/>
                <a:cs typeface="CMU Bright Roman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_min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37835" y="2313453"/>
            <a:ext cx="68100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r_max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llDistanceU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" y="715082"/>
            <a:ext cx="6873341" cy="527680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6952116" y="3433971"/>
            <a:ext cx="2130234" cy="668577"/>
            <a:chOff x="6952116" y="3349305"/>
            <a:chExt cx="2130234" cy="668577"/>
          </a:xfrm>
        </p:grpSpPr>
        <p:sp>
          <p:nvSpPr>
            <p:cNvPr id="3" name="Freeform 2"/>
            <p:cNvSpPr/>
            <p:nvPr/>
          </p:nvSpPr>
          <p:spPr>
            <a:xfrm>
              <a:off x="6952118" y="3349305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952116" y="3349305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52118" y="4323890"/>
            <a:ext cx="2130236" cy="668577"/>
            <a:chOff x="4130696" y="2588223"/>
            <a:chExt cx="2130236" cy="668577"/>
          </a:xfrm>
        </p:grpSpPr>
        <p:sp>
          <p:nvSpPr>
            <p:cNvPr id="5" name="Freeform 4"/>
            <p:cNvSpPr/>
            <p:nvPr/>
          </p:nvSpPr>
          <p:spPr>
            <a:xfrm>
              <a:off x="4130698" y="258822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0696" y="258822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0696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0698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0698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30698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528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9529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9529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529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9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59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9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9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447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447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447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447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769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770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8770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8770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229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229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5229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229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16880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16882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16882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16882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77435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77437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7437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77437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42027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2029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42029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2029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01910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01912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01912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01912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67154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67156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67156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67156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31746" y="275281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31748" y="258822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31748" y="292265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31748" y="30905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338" y="275446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340" y="258987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96340" y="29243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340" y="30922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952120" y="5224669"/>
            <a:ext cx="2130236" cy="668577"/>
            <a:chOff x="6252149" y="1991464"/>
            <a:chExt cx="2130236" cy="668577"/>
          </a:xfrm>
        </p:grpSpPr>
        <p:sp>
          <p:nvSpPr>
            <p:cNvPr id="61" name="Freeform 60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wallDistanceCalc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025" cy="6858000"/>
          </a:xfrm>
          <a:prstGeom prst="rect">
            <a:avLst/>
          </a:prstGeom>
        </p:spPr>
      </p:pic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6385952" y="193389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6362597" y="1344295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5702846" y="2702527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8235014" y="2491378"/>
            <a:ext cx="719994" cy="1352872"/>
            <a:chOff x="7362060" y="4253767"/>
            <a:chExt cx="906794" cy="2356347"/>
          </a:xfrm>
        </p:grpSpPr>
        <p:sp>
          <p:nvSpPr>
            <p:cNvPr id="192" name="Rectangle 191"/>
            <p:cNvSpPr/>
            <p:nvPr/>
          </p:nvSpPr>
          <p:spPr>
            <a:xfrm>
              <a:off x="7362060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x</a:t>
              </a:r>
              <a:endParaRPr lang="en-US" sz="105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891657" y="4648846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y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62060" y="4253767"/>
              <a:ext cx="906794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face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6878972" y="4342978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202623" y="4342978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878972" y="4148389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062544" y="4608199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062544" y="4824847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393184" y="4826426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565012" y="4824847"/>
            <a:ext cx="3390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8051362" y="4151676"/>
            <a:ext cx="704178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297913" y="4343433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7753418" y="3190223"/>
            <a:ext cx="27992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7728192" y="5592600"/>
            <a:ext cx="1139441" cy="1151012"/>
            <a:chOff x="7097083" y="329540"/>
            <a:chExt cx="1152263" cy="2350596"/>
          </a:xfrm>
        </p:grpSpPr>
        <p:sp>
          <p:nvSpPr>
            <p:cNvPr id="208" name="Rectangle 207"/>
            <p:cNvSpPr/>
            <p:nvPr/>
          </p:nvSpPr>
          <p:spPr>
            <a:xfrm>
              <a:off x="7097083" y="32954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distance</a:t>
              </a:r>
              <a:endParaRPr lang="en-US" sz="11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500521" y="71886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r</a:t>
              </a:r>
              <a:endParaRPr lang="en-US" sz="11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414211" y="718868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MU Bright Roman"/>
                  <a:cs typeface="CMU Bright Roman"/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_min</a:t>
              </a:r>
              <a:endParaRPr lang="en-US" sz="80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414211" y="2313453"/>
              <a:ext cx="550022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r_max</a:t>
              </a:r>
              <a:endParaRPr lang="en-US" sz="80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031945" y="5592600"/>
            <a:ext cx="736731" cy="1171276"/>
            <a:chOff x="6031945" y="4278180"/>
            <a:chExt cx="1152263" cy="2350596"/>
          </a:xfrm>
        </p:grpSpPr>
        <p:sp>
          <p:nvSpPr>
            <p:cNvPr id="213" name="Rectangle 212"/>
            <p:cNvSpPr/>
            <p:nvPr/>
          </p:nvSpPr>
          <p:spPr>
            <a:xfrm>
              <a:off x="6031945" y="4278180"/>
              <a:ext cx="1152263" cy="2958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distance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35383" y="4667508"/>
              <a:ext cx="377197" cy="19612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r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6875488" y="6031107"/>
            <a:ext cx="7435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843210" y="6192013"/>
            <a:ext cx="816386" cy="282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H="1" flipV="1">
            <a:off x="5594750" y="1202388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591368" y="2380285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594750" y="4005272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5594750" y="5454629"/>
            <a:ext cx="34411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9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471699" y="613244"/>
            <a:ext cx="1835550" cy="914400"/>
            <a:chOff x="5696329" y="250603"/>
            <a:chExt cx="3211259" cy="1714094"/>
          </a:xfrm>
        </p:grpSpPr>
        <p:sp>
          <p:nvSpPr>
            <p:cNvPr id="94" name="Rectangle 93"/>
            <p:cNvSpPr/>
            <p:nvPr/>
          </p:nvSpPr>
          <p:spPr>
            <a:xfrm>
              <a:off x="6226455" y="1285877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525615" y="15853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777354" y="250603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77352" y="250603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77352" y="41684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77354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77354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77354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4194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4194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06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106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7112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7112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34356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434356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894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894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763538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63538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24093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4093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8685" y="25225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88685" y="75458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248566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8568" y="25060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48568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13810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413812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578402" y="41519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578404" y="58503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578404" y="75293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42996" y="586683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696329" y="727701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28" name="Straight Arrow Connector 127"/>
            <p:cNvCxnSpPr>
              <a:endCxn id="127" idx="1"/>
            </p:cNvCxnSpPr>
            <p:nvPr/>
          </p:nvCxnSpPr>
          <p:spPr>
            <a:xfrm flipV="1">
              <a:off x="6617055" y="812857"/>
              <a:ext cx="425832" cy="7724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>
            <a:grpSpLocks noChangeAspect="1"/>
          </p:cNvGrpSpPr>
          <p:nvPr/>
        </p:nvGrpSpPr>
        <p:grpSpPr>
          <a:xfrm>
            <a:off x="2577988" y="623216"/>
            <a:ext cx="1814651" cy="914400"/>
            <a:chOff x="5647180" y="2234431"/>
            <a:chExt cx="3211257" cy="1676102"/>
          </a:xfrm>
        </p:grpSpPr>
        <p:sp>
          <p:nvSpPr>
            <p:cNvPr id="129" name="Rectangle 128"/>
            <p:cNvSpPr/>
            <p:nvPr/>
          </p:nvSpPr>
          <p:spPr>
            <a:xfrm>
              <a:off x="6266991" y="3231713"/>
              <a:ext cx="715489" cy="678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566151" y="35311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6728205" y="2234431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8203" y="2234431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28205" y="2570511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28205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92797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5738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21979" y="27384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647180" y="2711529"/>
              <a:ext cx="2539848" cy="621643"/>
            </a:xfrm>
            <a:custGeom>
              <a:avLst/>
              <a:gdLst>
                <a:gd name="connsiteX0" fmla="*/ 0 w 2585038"/>
                <a:gd name="connsiteY0" fmla="*/ 8515 h 982951"/>
                <a:gd name="connsiteX1" fmla="*/ 1346558 w 2585038"/>
                <a:gd name="connsiteY1" fmla="*/ 85156 h 982951"/>
                <a:gd name="connsiteX2" fmla="*/ 2539848 w 2585038"/>
                <a:gd name="connsiteY2" fmla="*/ 621643 h 982951"/>
                <a:gd name="connsiteX3" fmla="*/ 2452267 w 2585038"/>
                <a:gd name="connsiteY3" fmla="*/ 982951 h 982951"/>
                <a:gd name="connsiteX0" fmla="*/ 0 w 2539848"/>
                <a:gd name="connsiteY0" fmla="*/ 8515 h 621643"/>
                <a:gd name="connsiteX1" fmla="*/ 1346558 w 2539848"/>
                <a:gd name="connsiteY1" fmla="*/ 85156 h 621643"/>
                <a:gd name="connsiteX2" fmla="*/ 2539848 w 2539848"/>
                <a:gd name="connsiteY2" fmla="*/ 621643 h 6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848" h="621643">
                  <a:moveTo>
                    <a:pt x="0" y="8515"/>
                  </a:moveTo>
                  <a:cubicBezTo>
                    <a:pt x="461625" y="-4259"/>
                    <a:pt x="923250" y="-17032"/>
                    <a:pt x="1346558" y="85156"/>
                  </a:cubicBezTo>
                  <a:cubicBezTo>
                    <a:pt x="1769866" y="187344"/>
                    <a:pt x="2355563" y="472011"/>
                    <a:pt x="2539848" y="621643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39" name="Straight Arrow Connector 138"/>
            <p:cNvCxnSpPr>
              <a:endCxn id="138" idx="1"/>
            </p:cNvCxnSpPr>
            <p:nvPr/>
          </p:nvCxnSpPr>
          <p:spPr>
            <a:xfrm flipV="1">
              <a:off x="6657591" y="2796685"/>
              <a:ext cx="336147" cy="73449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/>
          <p:cNvSpPr/>
          <p:nvPr/>
        </p:nvSpPr>
        <p:spPr>
          <a:xfrm>
            <a:off x="1601970" y="3774767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925621" y="3774767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01970" y="3580178"/>
            <a:ext cx="554166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85542" y="3990534"/>
            <a:ext cx="554166" cy="1951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85542" y="4256636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sz="1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16182" y="4258215"/>
            <a:ext cx="223526" cy="1801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2433355" y="4185682"/>
            <a:ext cx="527283" cy="68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3107914" y="3583465"/>
            <a:ext cx="704178" cy="145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54465" y="3775222"/>
            <a:ext cx="230515" cy="96598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sz="1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91" name="Group 190"/>
          <p:cNvGrpSpPr>
            <a:grpSpLocks noChangeAspect="1"/>
          </p:cNvGrpSpPr>
          <p:nvPr/>
        </p:nvGrpSpPr>
        <p:grpSpPr>
          <a:xfrm>
            <a:off x="4821740" y="636094"/>
            <a:ext cx="1867773" cy="914400"/>
            <a:chOff x="5579834" y="4232562"/>
            <a:chExt cx="3505865" cy="1733169"/>
          </a:xfrm>
        </p:grpSpPr>
        <p:pic>
          <p:nvPicPr>
            <p:cNvPr id="142" name="Picture 141" descr="airfoil_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78" r="64784"/>
            <a:stretch/>
          </p:blipFill>
          <p:spPr>
            <a:xfrm>
              <a:off x="5608173" y="4398081"/>
              <a:ext cx="3220125" cy="1546688"/>
            </a:xfrm>
            <a:prstGeom prst="rect">
              <a:avLst/>
            </a:prstGeom>
          </p:spPr>
        </p:pic>
        <p:cxnSp>
          <p:nvCxnSpPr>
            <p:cNvPr id="143" name="Straight Connector 142"/>
            <p:cNvCxnSpPr/>
            <p:nvPr/>
          </p:nvCxnSpPr>
          <p:spPr>
            <a:xfrm>
              <a:off x="5608173" y="4991295"/>
              <a:ext cx="92443" cy="25010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619415" y="508549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5700616" y="5237890"/>
              <a:ext cx="142656" cy="1983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5732838" y="530285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843272" y="5436287"/>
              <a:ext cx="17565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5894982" y="5477989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6018922" y="5588687"/>
              <a:ext cx="178641" cy="11316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073366" y="560765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197563" y="5701848"/>
              <a:ext cx="188386" cy="722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254998" y="570509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6385949" y="5774092"/>
              <a:ext cx="188385" cy="48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443126" y="5763563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6574334" y="5822813"/>
              <a:ext cx="204626" cy="389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6631254" y="579929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6778960" y="5861006"/>
              <a:ext cx="198129" cy="3326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977089" y="5894272"/>
              <a:ext cx="217617" cy="252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7049992" y="586901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835879" y="58430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7192252" y="5921242"/>
              <a:ext cx="194088" cy="79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254361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86340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435701" y="5893584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7580428" y="5927996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640508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774516" y="5929211"/>
              <a:ext cx="19408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834986" y="5894272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7968604" y="5927996"/>
              <a:ext cx="183421" cy="12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8023114" y="5892008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8152025" y="5914490"/>
              <a:ext cx="177800" cy="147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8204892" y="5881935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8329825" y="5905442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8386670" y="5866960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H="1">
              <a:off x="5609213" y="4843140"/>
              <a:ext cx="10202" cy="1570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5579834" y="488887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H="1">
              <a:off x="5619415" y="4630415"/>
              <a:ext cx="31876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08173" y="4698431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619415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19415" y="4232562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485986" y="508549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52557" y="5085248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219128" y="5082910"/>
              <a:ext cx="866571" cy="85292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 flipH="1">
              <a:off x="5651291" y="4420026"/>
              <a:ext cx="81547" cy="2127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661381" y="4485706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8517150" y="5895567"/>
              <a:ext cx="187325" cy="101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574798" y="5860927"/>
              <a:ext cx="71457" cy="714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61804" y="463428"/>
            <a:ext cx="649100" cy="1250248"/>
            <a:chOff x="7597659" y="463428"/>
            <a:chExt cx="649100" cy="1250248"/>
          </a:xfrm>
        </p:grpSpPr>
        <p:sp>
          <p:nvSpPr>
            <p:cNvPr id="192" name="Rectangle 191"/>
            <p:cNvSpPr/>
            <p:nvPr/>
          </p:nvSpPr>
          <p:spPr>
            <a:xfrm>
              <a:off x="7597659" y="701926"/>
              <a:ext cx="228600" cy="10117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MU Bright Roman"/>
                  <a:cs typeface="CMU Bright Roman"/>
                </a:rPr>
                <a:t>x</a:t>
              </a:r>
              <a:endParaRPr lang="en-US" sz="1050" dirty="0">
                <a:solidFill>
                  <a:schemeClr val="tx1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018159" y="701048"/>
              <a:ext cx="228600" cy="10126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y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97659" y="463428"/>
              <a:ext cx="649100" cy="1726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face</a:t>
              </a:r>
              <a:endParaRPr lang="en-US" sz="105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</p:grpSp>
      <p:cxnSp>
        <p:nvCxnSpPr>
          <p:cNvPr id="207" name="Straight Arrow Connector 206"/>
          <p:cNvCxnSpPr/>
          <p:nvPr/>
        </p:nvCxnSpPr>
        <p:spPr>
          <a:xfrm>
            <a:off x="6932768" y="1123790"/>
            <a:ext cx="46321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03298" y="3556650"/>
            <a:ext cx="2835688" cy="1171276"/>
            <a:chOff x="6031945" y="5592600"/>
            <a:chExt cx="2835688" cy="1171276"/>
          </a:xfrm>
        </p:grpSpPr>
        <p:grpSp>
          <p:nvGrpSpPr>
            <p:cNvPr id="212" name="Group 211"/>
            <p:cNvGrpSpPr/>
            <p:nvPr/>
          </p:nvGrpSpPr>
          <p:grpSpPr>
            <a:xfrm>
              <a:off x="7728192" y="5592600"/>
              <a:ext cx="1139441" cy="1151012"/>
              <a:chOff x="7097083" y="329540"/>
              <a:chExt cx="1152263" cy="2350596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7097083" y="329540"/>
                <a:ext cx="1152263" cy="2958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distance</a:t>
                </a:r>
                <a:endParaRPr lang="en-US" sz="11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96849" y="718869"/>
                <a:ext cx="192656" cy="196126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r</a:t>
                </a:r>
                <a:endParaRPr lang="en-US" sz="11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414211" y="718868"/>
                <a:ext cx="550022" cy="3657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r</a:t>
                </a:r>
                <a:r>
                  <a:rPr lang="en-US" sz="800" dirty="0" smtClean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_min</a:t>
                </a:r>
                <a:endParaRPr lang="en-US" sz="800" dirty="0">
                  <a:solidFill>
                    <a:schemeClr val="tx1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414211" y="2313453"/>
                <a:ext cx="550022" cy="3657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CMU Bright Roman"/>
                    <a:cs typeface="CMU Bright Roman"/>
                  </a:rPr>
                  <a:t>r_max</a:t>
                </a:r>
                <a:endParaRPr lang="en-US" sz="800" dirty="0">
                  <a:solidFill>
                    <a:schemeClr val="tx1"/>
                  </a:solidFill>
                  <a:latin typeface="CMU Bright Roman"/>
                  <a:cs typeface="CMU Bright Roman"/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031945" y="5592600"/>
              <a:ext cx="736731" cy="1171276"/>
              <a:chOff x="6031945" y="4278180"/>
              <a:chExt cx="1152263" cy="2350596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6031945" y="4278180"/>
                <a:ext cx="1152263" cy="2958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distance</a:t>
                </a:r>
                <a:endParaRPr lang="en-US" sz="105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6435383" y="4667508"/>
                <a:ext cx="377197" cy="19612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  <a:latin typeface="CMU Bright Roman"/>
                    <a:cs typeface="CMU Bright Roman"/>
                  </a:rPr>
                  <a:t>r</a:t>
                </a:r>
                <a:endParaRPr lang="en-US" sz="105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>
            <a:xfrm>
              <a:off x="6875488" y="6031107"/>
              <a:ext cx="7435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6843210" y="6192013"/>
              <a:ext cx="816386" cy="2829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MU Bright Roman"/>
                  <a:cs typeface="CMU Bright Roman"/>
                </a:rPr>
                <a:t>SORT</a:t>
              </a:r>
              <a:endParaRPr lang="en-US" sz="1600" dirty="0">
                <a:latin typeface="CMU Bright Roman"/>
                <a:cs typeface="CMU Bright Roman"/>
              </a:endParaRPr>
            </a:p>
          </p:txBody>
        </p:sp>
      </p:grpSp>
      <p:cxnSp>
        <p:nvCxnSpPr>
          <p:cNvPr id="222" name="Straight Connector 221"/>
          <p:cNvCxnSpPr/>
          <p:nvPr/>
        </p:nvCxnSpPr>
        <p:spPr>
          <a:xfrm flipV="1">
            <a:off x="2433355" y="413525"/>
            <a:ext cx="0" cy="2542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71699" y="1786026"/>
            <a:ext cx="1835550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specify </a:t>
            </a:r>
            <a:r>
              <a:rPr lang="en-US" sz="1400" dirty="0" smtClean="0">
                <a:latin typeface="CMU Bright Roman"/>
                <a:cs typeface="CMU Bright Roman"/>
              </a:rPr>
              <a:t>radius based on nearest bounding box edge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565159" y="1786026"/>
            <a:ext cx="1814651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s</a:t>
            </a:r>
            <a:r>
              <a:rPr lang="en-US" sz="1400" dirty="0" smtClean="0">
                <a:latin typeface="CMU Bright Roman"/>
                <a:cs typeface="CMU Bright Roman"/>
              </a:rPr>
              <a:t>earch </a:t>
            </a:r>
            <a:r>
              <a:rPr lang="en-US" sz="1400" dirty="0" smtClean="0">
                <a:latin typeface="CMU Bright Roman"/>
                <a:cs typeface="CMU Bright Roman"/>
              </a:rPr>
              <a:t>for auxiliary cells that lie within specified radius</a:t>
            </a:r>
            <a:endParaRPr lang="en-US" sz="1400" dirty="0">
              <a:latin typeface="CMU Bright Roman"/>
              <a:cs typeface="CMU Bright Roman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4497307" y="411035"/>
            <a:ext cx="0" cy="25452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4605677" y="1786026"/>
            <a:ext cx="2327091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MU Bright Roman"/>
                <a:cs typeface="CMU Bright Roman"/>
              </a:rPr>
              <a:t>auxiliary </a:t>
            </a:r>
            <a:r>
              <a:rPr lang="en-US" sz="1400" dirty="0" smtClean="0">
                <a:latin typeface="CMU Bright Roman"/>
                <a:cs typeface="CMU Bright Roman"/>
              </a:rPr>
              <a:t>cells </a:t>
            </a:r>
            <a:r>
              <a:rPr lang="en-US" sz="1400" dirty="0" smtClean="0">
                <a:latin typeface="CMU Bright Roman"/>
                <a:cs typeface="CMU Bright Roman"/>
              </a:rPr>
              <a:t>include </a:t>
            </a:r>
            <a:r>
              <a:rPr lang="en-US" sz="1400" dirty="0" smtClean="0">
                <a:latin typeface="CMU Bright Roman"/>
                <a:cs typeface="CMU Bright Roman"/>
              </a:rPr>
              <a:t>smaller subset of the original set of </a:t>
            </a:r>
            <a:r>
              <a:rPr lang="en-US" sz="1400" dirty="0" smtClean="0">
                <a:latin typeface="CMU Bright Roman"/>
                <a:cs typeface="CMU Bright Roman"/>
              </a:rPr>
              <a:t>faces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249322" y="1786026"/>
            <a:ext cx="1474522" cy="6897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g</a:t>
            </a:r>
            <a:r>
              <a:rPr lang="en-US" sz="1400" dirty="0" smtClean="0">
                <a:latin typeface="CMU Bright Roman"/>
                <a:cs typeface="CMU Bright Roman"/>
              </a:rPr>
              <a:t>ather </a:t>
            </a:r>
            <a:r>
              <a:rPr lang="en-US" sz="1400" dirty="0" smtClean="0">
                <a:latin typeface="CMU Bright Roman"/>
                <a:cs typeface="CMU Bright Roman"/>
              </a:rPr>
              <a:t>remaining face coords into a face struct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71698" y="4962429"/>
            <a:ext cx="3900003" cy="502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ompute </a:t>
            </a:r>
            <a:r>
              <a:rPr lang="en-US" sz="1400" dirty="0" smtClean="0">
                <a:latin typeface="CMU Bright Roman"/>
                <a:cs typeface="CMU Bright Roman"/>
              </a:rPr>
              <a:t>distance from grid point to all remaining face points</a:t>
            </a:r>
            <a:endParaRPr lang="en-US" sz="1400" dirty="0">
              <a:latin typeface="CMU Bright Roman"/>
              <a:cs typeface="CMU Bright Roman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4484478" y="3519326"/>
            <a:ext cx="12829" cy="2382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4605676" y="4962429"/>
            <a:ext cx="4118167" cy="502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s</a:t>
            </a:r>
            <a:r>
              <a:rPr lang="en-US" sz="1400" dirty="0" smtClean="0">
                <a:latin typeface="CMU Bright Roman"/>
                <a:cs typeface="CMU Bright Roman"/>
              </a:rPr>
              <a:t>ort </a:t>
            </a:r>
            <a:r>
              <a:rPr lang="en-US" sz="1400" dirty="0" smtClean="0">
                <a:latin typeface="CMU Bright Roman"/>
                <a:cs typeface="CMU Bright Roman"/>
              </a:rPr>
              <a:t>distance array to find minimum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73969" y="2580282"/>
            <a:ext cx="1833279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#1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565159" y="2580668"/>
            <a:ext cx="1806543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#2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605677" y="2580282"/>
            <a:ext cx="4118167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#3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73969" y="5525481"/>
            <a:ext cx="3897732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#4</a:t>
            </a:r>
            <a:endParaRPr lang="en-US" sz="1400" b="1" dirty="0">
              <a:latin typeface="CMU Bright Roman"/>
              <a:cs typeface="CMU Bright Roman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605676" y="5525481"/>
            <a:ext cx="4118167" cy="376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MU Bright Roman"/>
                <a:cs typeface="CMU Bright Roman"/>
              </a:rPr>
              <a:t>Step #5</a:t>
            </a:r>
            <a:endParaRPr lang="en-US" sz="14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06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365" y="1789985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60525" y="20894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719110" y="1472920"/>
            <a:ext cx="393781" cy="6564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2441" y="2920093"/>
            <a:ext cx="2793022" cy="1171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f</a:t>
            </a:r>
            <a:r>
              <a:rPr lang="en-US" dirty="0" smtClean="0">
                <a:latin typeface="CMU Bright Roman"/>
                <a:cs typeface="CMU Bright Roman"/>
              </a:rPr>
              <a:t>or </a:t>
            </a:r>
            <a:r>
              <a:rPr lang="en-US" dirty="0" smtClean="0">
                <a:latin typeface="CMU Bright Roman"/>
                <a:cs typeface="CMU Bright Roman"/>
              </a:rPr>
              <a:t>a given computational cell, specify radius based on nearest bounding box edge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7011" y="4257668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c</a:t>
            </a:r>
            <a:r>
              <a:rPr lang="en-US" dirty="0" smtClean="0">
                <a:latin typeface="CMU Bright Roman"/>
                <a:cs typeface="CMU Bright Roman"/>
              </a:rPr>
              <a:t>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07011" y="2902648"/>
            <a:ext cx="2793022" cy="1171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s</a:t>
            </a:r>
            <a:r>
              <a:rPr lang="en-US" dirty="0" smtClean="0">
                <a:latin typeface="CMU Bright Roman"/>
                <a:cs typeface="CMU Bright Roman"/>
              </a:rPr>
              <a:t>earch </a:t>
            </a:r>
            <a:r>
              <a:rPr lang="en-US" dirty="0" smtClean="0">
                <a:latin typeface="CMU Bright Roman"/>
                <a:cs typeface="CMU Bright Roman"/>
              </a:rPr>
              <a:t>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58404" y="1790169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57564" y="208963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16149" y="1473104"/>
            <a:ext cx="393781" cy="6564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2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397705" y="582381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97705" y="1175595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8947" y="126979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90148" y="1422190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22370" y="148715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2804" y="1620587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4514" y="166228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808454" y="1772987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62898" y="179195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87095" y="1886148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044530" y="188939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175481" y="1958392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32658" y="194786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363866" y="2007113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420786" y="19835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568492" y="2045306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66621" y="2078572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839524" y="2053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625411" y="202733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81784" y="2105542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043893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175872" y="211351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225233" y="20778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369960" y="21122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430040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564048" y="211351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624518" y="207857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758136" y="2112296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2812646" y="207630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2941557" y="2098790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994424" y="2066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119357" y="208974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176202" y="205126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398745" y="1027440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69366" y="107317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08947" y="814715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97705" y="88273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08947" y="126979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08947" y="416862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75518" y="126979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42089" y="126954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08660" y="126721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40823" y="604326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50913" y="67000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306682" y="207986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364330" y="204522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87059" y="300836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hese </a:t>
            </a:r>
            <a:r>
              <a:rPr lang="en-US" dirty="0" smtClean="0">
                <a:latin typeface="CMU Bright Roman"/>
                <a:cs typeface="CMU Bright Roman"/>
              </a:rPr>
              <a:t>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72743" y="300836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g</a:t>
            </a:r>
            <a:r>
              <a:rPr lang="en-US" dirty="0" smtClean="0">
                <a:latin typeface="CMU Bright Roman"/>
                <a:cs typeface="CMU Bright Roman"/>
              </a:rPr>
              <a:t>ather </a:t>
            </a:r>
            <a:r>
              <a:rPr lang="en-US" dirty="0" smtClean="0">
                <a:latin typeface="CMU Bright Roman"/>
                <a:cs typeface="CMU Bright Roman"/>
              </a:rPr>
              <a:t>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98176" y="74146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27773" y="74146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98176" y="34638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300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59057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Compute distance from grid point to all remaining face points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9057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m</a:t>
            </a:r>
            <a:r>
              <a:rPr lang="en-US" dirty="0" smtClean="0">
                <a:latin typeface="CMU Bright Roman"/>
                <a:cs typeface="CMU Bright Roman"/>
              </a:rPr>
              <a:t>ap operation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0692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0289" y="717945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0692" y="322866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8503" y="1256429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grid pt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8503" y="1696296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59537" y="1699502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33274" y="1696296"/>
            <a:ext cx="5548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52125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55563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89856" y="3153727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distance array to find minimum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856" y="4823326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sort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68462" y="329540"/>
            <a:ext cx="1152263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distance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71900" y="718868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09214" y="718868"/>
            <a:ext cx="681003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MU Bright Roman"/>
                <a:cs typeface="CMU Bright Roman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_min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9214" y="2313453"/>
            <a:ext cx="681002" cy="3657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r_max</a:t>
            </a:r>
            <a:endParaRPr lang="en-US" sz="11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19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0850" y="1377372"/>
            <a:ext cx="2286004" cy="668577"/>
            <a:chOff x="3474350" y="1377372"/>
            <a:chExt cx="2130236" cy="668577"/>
          </a:xfrm>
        </p:grpSpPr>
        <p:sp>
          <p:nvSpPr>
            <p:cNvPr id="719" name="Freeform 718"/>
            <p:cNvSpPr/>
            <p:nvPr/>
          </p:nvSpPr>
          <p:spPr>
            <a:xfrm>
              <a:off x="3474352" y="1377372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3474350" y="1377372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3474350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474352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3474352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3474352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3638942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3638944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3638944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3638944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380353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380353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380353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380353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396812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0" name="Rectangle 739"/>
            <p:cNvSpPr/>
            <p:nvPr/>
          </p:nvSpPr>
          <p:spPr>
            <a:xfrm>
              <a:off x="396812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96812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96812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4131352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4131354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131354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131354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29594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29594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29594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29594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4460534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460536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460536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460536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4621089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4621091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4621091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4621091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4785681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4785683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4785683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4785683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945564" y="15419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945566" y="137737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945566" y="1711800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945566" y="187970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5110808" y="15419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5110810" y="137737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5110810" y="1711800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110810" y="187970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5275400" y="15419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5275402" y="137737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5275402" y="1711800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5275402" y="1879705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5439992" y="15436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5439994" y="137902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5439994" y="171345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5439994" y="188135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8699" y="1375720"/>
            <a:ext cx="2273686" cy="668577"/>
            <a:chOff x="6252149" y="1991464"/>
            <a:chExt cx="2130236" cy="668577"/>
          </a:xfrm>
        </p:grpSpPr>
        <p:sp>
          <p:nvSpPr>
            <p:cNvPr id="779" name="Freeform 778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2109" y="1377372"/>
            <a:ext cx="2286002" cy="668577"/>
            <a:chOff x="752109" y="1377372"/>
            <a:chExt cx="2130234" cy="668577"/>
          </a:xfrm>
        </p:grpSpPr>
        <p:sp>
          <p:nvSpPr>
            <p:cNvPr id="384" name="Freeform 383"/>
            <p:cNvSpPr/>
            <p:nvPr/>
          </p:nvSpPr>
          <p:spPr>
            <a:xfrm>
              <a:off x="752111" y="1377372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52109" y="1377372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sp>
        <p:nvSpPr>
          <p:cNvPr id="454" name="Rectangle 453"/>
          <p:cNvSpPr/>
          <p:nvPr/>
        </p:nvSpPr>
        <p:spPr>
          <a:xfrm>
            <a:off x="752111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</a:t>
            </a:r>
            <a:r>
              <a:rPr lang="en-US" sz="1400" dirty="0" smtClean="0">
                <a:latin typeface="CMU Bright Roman"/>
                <a:cs typeface="CMU Bright Roman"/>
              </a:rPr>
              <a:t>bounding box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2109" y="3154439"/>
            <a:ext cx="2130232" cy="8477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min/max </a:t>
            </a:r>
            <a:r>
              <a:rPr lang="en-US" dirty="0" smtClean="0">
                <a:latin typeface="CMU Bright Roman"/>
                <a:cs typeface="CMU Bright Roman"/>
              </a:rPr>
              <a:t>sort kernel </a:t>
            </a:r>
            <a:r>
              <a:rPr lang="en-US" dirty="0" smtClean="0">
                <a:latin typeface="CMU Bright Roman"/>
                <a:cs typeface="CMU Bright Roman"/>
              </a:rPr>
              <a:t>on x,y face coords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10854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</a:t>
            </a:r>
            <a:r>
              <a:rPr lang="en-US" sz="1400" dirty="0" smtClean="0">
                <a:latin typeface="CMU Bright Roman"/>
                <a:cs typeface="CMU Bright Roman"/>
              </a:rPr>
              <a:t>auxiliary grid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74352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Serial process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08699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e</a:t>
            </a:r>
            <a:r>
              <a:rPr lang="en-US" sz="1400" dirty="0" smtClean="0">
                <a:latin typeface="CMU Bright Roman"/>
                <a:cs typeface="CMU Bright Roman"/>
              </a:rPr>
              <a:t>liminate </a:t>
            </a:r>
            <a:r>
              <a:rPr lang="en-US" sz="1400" dirty="0" smtClean="0">
                <a:latin typeface="CMU Bright Roman"/>
                <a:cs typeface="CMU Bright Roman"/>
              </a:rPr>
              <a:t>nonboundary cells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52151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2111" y="473484"/>
            <a:ext cx="7630274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MU Bright Roman"/>
                <a:cs typeface="CMU Bright Roman"/>
              </a:rPr>
              <a:t>PRE-PROCESSING</a:t>
            </a:r>
            <a:endParaRPr lang="en-US" sz="36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09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4668458" y="1711135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753720" y="883779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3718" y="883779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3718" y="105002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3720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3720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3720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831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31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2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82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4749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4749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0722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0722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7531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7531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9904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39904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0459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0459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5051" y="88543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65051" y="13877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24932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24934" y="88377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24934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90176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9017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54768" y="104837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4770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5477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19362" y="121985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0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562626" y="882127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24" y="882127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26" y="121820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62626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7218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9181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56400" y="138611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6191" y="2757424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325351" y="305688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 flipV="1">
            <a:off x="5382566" y="1471268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4575239" y="1386112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902" y="68810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90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690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90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90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690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22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22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822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822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822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5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95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95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95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95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08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08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08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08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08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121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121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1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21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121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8351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351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351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351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351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5150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5150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150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5150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5150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228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28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28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228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228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941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941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941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941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941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6547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6547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6547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6547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6547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3603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3603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3603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3603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3603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0735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60735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0735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0735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0735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7691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67691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67691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7691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691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4935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4935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4935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4935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4935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2067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2067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2067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2067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2067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89200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9200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9200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9200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9200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96332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6332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96332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6332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6332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03464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03464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03464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03464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03464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0596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10596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10596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10596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10596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17729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17729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7729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7729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17729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4861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4861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4861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4861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4861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31993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1993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1993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1993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1993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9125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9125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9125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9125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9125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462581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62581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6258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6258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62581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339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3390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3390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3390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5339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60522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05227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522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60522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60522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7654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67654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7654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67654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7654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74787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74787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74787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74787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74787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19193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819193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19192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819193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19193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9051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89051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89051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89051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89051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961839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961839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961838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961839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961839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033161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033161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033160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033161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033161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104485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104485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4484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104485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04485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175807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175807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175806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175807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175807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247128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247128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247127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247128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247128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318452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318452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318451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318452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318452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38977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38977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38977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38977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38977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461096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461096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461095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61096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461096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5324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5324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3241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53241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5324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6037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60374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603739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60374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6037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675064" y="68810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675064" y="7594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675063" y="83074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675064" y="9020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675064" y="96814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4862928" y="69002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4862927" y="690023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86292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862927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62928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86292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93425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493425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00557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0055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0768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507689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50768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1482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51482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521953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21953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28753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28753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3588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3588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54301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4301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50150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50150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57205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57205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64337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64337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712937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712937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578538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78538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856703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856703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92802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92802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999349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999349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07067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607067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614199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614199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21331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21331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6284640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84640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355962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35596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642728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42728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6498606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6498606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569928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569928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6641252" y="69194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6641252" y="97198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6712574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671257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783896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678389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6855218" y="690023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855218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6855218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692654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6926542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6997864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997864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7069186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7069186" y="97006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7140510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7140510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7211832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7211832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7283153" y="76134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7283152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7283153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354476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7354477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7425798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742579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7497120" y="83266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7497121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7568442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568443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7639764" y="83458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7639765" y="90591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7711089" y="90399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26903" y="688103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509" y="5856381"/>
            <a:ext cx="3057996" cy="703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6 at 9.1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6" y="192537"/>
            <a:ext cx="2947137" cy="2901247"/>
          </a:xfrm>
          <a:prstGeom prst="rect">
            <a:avLst/>
          </a:prstGeom>
        </p:spPr>
      </p:pic>
      <p:pic>
        <p:nvPicPr>
          <p:cNvPr id="5" name="Picture 4" descr="Screen Shot 2014-10-26 at 9.1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6" y="192536"/>
            <a:ext cx="5740042" cy="2901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9037" y="427398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03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03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03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03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03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036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036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35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036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36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16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16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16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16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16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0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30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30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0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30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43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43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43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3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43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564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5564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564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5564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564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364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2364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2364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2364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2364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949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949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949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949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949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662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662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662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662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662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3761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61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3760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3761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33761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0816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0816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0816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0816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0816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7948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948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948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7948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7948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4904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4904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4904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4904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4904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2149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2149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148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62149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2149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281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9281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9281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9281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69281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6413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76413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6413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76413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6413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3545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3545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83545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3545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3545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0678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90678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0678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0678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90678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810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97810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7810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97810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7810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04942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04942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4942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04942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04942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2075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2075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2074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12075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2075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19207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19207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19207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19207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19207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6339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26339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339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26339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26339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34716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334716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334715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334716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334716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06038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038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06037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06038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06038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77362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77362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77361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7362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7362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4868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4868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4868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4868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4868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62000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62000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62000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62000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2000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91328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91328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91327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91328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91328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76265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76265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6265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76265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76265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833974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833974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833973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833974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833974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905296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905296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905295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905296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905296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976620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976620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976619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976620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976620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047942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047942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047941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047942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047942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119263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119263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119262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19263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119263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190587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190587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190586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3190587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190587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190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190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26190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326190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6190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333231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3333231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3333230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333231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333231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404553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404553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404552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04553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404553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475875" y="4275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475875" y="4347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75874" y="4418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475875" y="4489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475875" y="4555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547199" y="427398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547199" y="434530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547198" y="441663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547199" y="448795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547199" y="455402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708795" y="494390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08794" y="4943906"/>
            <a:ext cx="2917288" cy="35136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0879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08794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08795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0879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8011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8011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5143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514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9227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2276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227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40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940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06540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06540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13340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113340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2047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2047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12760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12760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4736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134736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141792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41792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48924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48924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1558804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558804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163124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63124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702570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702570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77389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77389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845216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845216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91653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91653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98786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198786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05918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05918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130507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130507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201829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20182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27315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227315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2344473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2344473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2415795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415795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487119" y="494582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487119" y="522586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558441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255844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2629763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62976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701085" y="4943906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701085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2701085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277240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772409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2843731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2843731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915053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915053" y="522394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986377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86377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057699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057699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3129020" y="5015229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3129019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3129020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3200343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3200344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3271665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327166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3342987" y="508655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3342988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414309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3414310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3485631" y="5088472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485632" y="515979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3556956" y="5157875"/>
            <a:ext cx="71323" cy="7132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8"/>
          <p:cNvSpPr/>
          <p:nvPr/>
        </p:nvSpPr>
        <p:spPr>
          <a:xfrm>
            <a:off x="5170795" y="3945070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5170793" y="3945070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5170793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>
            <a:off x="5170795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>
            <a:off x="5170795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5170795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533538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33538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533538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33538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5499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499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5499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499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566456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66456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566456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566456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582779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9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582779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582779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599238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599238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599238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599238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156977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56979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6156979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156979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6317532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317534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6317534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17534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6482124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482126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6482126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482126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642007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642009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6642009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642009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6807251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807253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6807253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807253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6971843" y="410966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971845" y="394507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6971845" y="42794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71845" y="444740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7136435" y="411131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7136437" y="394672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7136437" y="42811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7136437" y="444905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8"/>
          <p:cNvSpPr/>
          <p:nvPr/>
        </p:nvSpPr>
        <p:spPr>
          <a:xfrm>
            <a:off x="5170793" y="4836265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5170791" y="4836265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5170791" y="500250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5170793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>
            <a:off x="5170793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5170793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533538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533538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5499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499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566456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566456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5827795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5827795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599238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599238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156977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156977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317532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6317532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6482124" y="483791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6482124" y="534025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/>
          <p:cNvSpPr/>
          <p:nvPr/>
        </p:nvSpPr>
        <p:spPr>
          <a:xfrm>
            <a:off x="6642005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6642007" y="483626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6642007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/>
        </p:nvSpPr>
        <p:spPr>
          <a:xfrm>
            <a:off x="6807249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6807251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/>
        </p:nvSpPr>
        <p:spPr>
          <a:xfrm>
            <a:off x="6971841" y="50008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/>
        </p:nvSpPr>
        <p:spPr>
          <a:xfrm>
            <a:off x="6971843" y="5170693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6971843" y="533859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/>
          <p:cNvSpPr/>
          <p:nvPr/>
        </p:nvSpPr>
        <p:spPr>
          <a:xfrm>
            <a:off x="7136435" y="517234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038" y="4273986"/>
            <a:ext cx="2892497" cy="351362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Freeform 718"/>
          <p:cNvSpPr/>
          <p:nvPr/>
        </p:nvSpPr>
        <p:spPr>
          <a:xfrm>
            <a:off x="3474352" y="1377372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474350" y="1377372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3474350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3474352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3474352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3474352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363894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363894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363894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363894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380353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380353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380353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380353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396812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396812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396812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396812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413135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413135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413135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413135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429594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429594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429594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29594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460534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4460536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4460536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4460536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4621089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4621091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4621091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4621091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4785681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4785683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4785683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4785683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4945564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4945566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4945566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4945566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110808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5110810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5110810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5110810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5275400" y="154196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5275402" y="137737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5275402" y="171180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5275402" y="1879705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5439992" y="154361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5439994" y="137902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5439994" y="1713452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5439994" y="1881357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52149" y="1375720"/>
            <a:ext cx="2130236" cy="668577"/>
            <a:chOff x="6252149" y="1991464"/>
            <a:chExt cx="2130236" cy="668577"/>
          </a:xfrm>
        </p:grpSpPr>
        <p:sp>
          <p:nvSpPr>
            <p:cNvPr id="779" name="Freeform 778"/>
            <p:cNvSpPr/>
            <p:nvPr/>
          </p:nvSpPr>
          <p:spPr>
            <a:xfrm>
              <a:off x="6252151" y="1991464"/>
              <a:ext cx="2130232" cy="668577"/>
            </a:xfrm>
            <a:custGeom>
              <a:avLst/>
              <a:gdLst>
                <a:gd name="connsiteX0" fmla="*/ 2892425 w 2892425"/>
                <a:gd name="connsiteY0" fmla="*/ 230534 h 351362"/>
                <a:gd name="connsiteX1" fmla="*/ 2670175 w 2892425"/>
                <a:gd name="connsiteY1" fmla="*/ 186084 h 351362"/>
                <a:gd name="connsiteX2" fmla="*/ 2416175 w 2892425"/>
                <a:gd name="connsiteY2" fmla="*/ 138459 h 351362"/>
                <a:gd name="connsiteX3" fmla="*/ 2044700 w 2892425"/>
                <a:gd name="connsiteY3" fmla="*/ 84484 h 351362"/>
                <a:gd name="connsiteX4" fmla="*/ 1651000 w 2892425"/>
                <a:gd name="connsiteY4" fmla="*/ 40034 h 351362"/>
                <a:gd name="connsiteX5" fmla="*/ 1222375 w 2892425"/>
                <a:gd name="connsiteY5" fmla="*/ 8284 h 351362"/>
                <a:gd name="connsiteX6" fmla="*/ 835025 w 2892425"/>
                <a:gd name="connsiteY6" fmla="*/ 1934 h 351362"/>
                <a:gd name="connsiteX7" fmla="*/ 450850 w 2892425"/>
                <a:gd name="connsiteY7" fmla="*/ 36859 h 351362"/>
                <a:gd name="connsiteX8" fmla="*/ 130175 w 2892425"/>
                <a:gd name="connsiteY8" fmla="*/ 113059 h 351362"/>
                <a:gd name="connsiteX9" fmla="*/ 53975 w 2892425"/>
                <a:gd name="connsiteY9" fmla="*/ 160684 h 351362"/>
                <a:gd name="connsiteX10" fmla="*/ 0 w 2892425"/>
                <a:gd name="connsiteY10" fmla="*/ 230534 h 351362"/>
                <a:gd name="connsiteX11" fmla="*/ 53975 w 2892425"/>
                <a:gd name="connsiteY11" fmla="*/ 281334 h 351362"/>
                <a:gd name="connsiteX12" fmla="*/ 276225 w 2892425"/>
                <a:gd name="connsiteY12" fmla="*/ 335309 h 351362"/>
                <a:gd name="connsiteX13" fmla="*/ 615950 w 2892425"/>
                <a:gd name="connsiteY13" fmla="*/ 351184 h 351362"/>
                <a:gd name="connsiteX14" fmla="*/ 1114425 w 2892425"/>
                <a:gd name="connsiteY14" fmla="*/ 341659 h 351362"/>
                <a:gd name="connsiteX15" fmla="*/ 1724025 w 2892425"/>
                <a:gd name="connsiteY15" fmla="*/ 309909 h 351362"/>
                <a:gd name="connsiteX16" fmla="*/ 2381250 w 2892425"/>
                <a:gd name="connsiteY16" fmla="*/ 268634 h 351362"/>
                <a:gd name="connsiteX17" fmla="*/ 2892425 w 2892425"/>
                <a:gd name="connsiteY17" fmla="*/ 230534 h 351362"/>
                <a:gd name="connsiteX0" fmla="*/ 2892671 w 2892671"/>
                <a:gd name="connsiteY0" fmla="*/ 230534 h 351362"/>
                <a:gd name="connsiteX1" fmla="*/ 2670421 w 2892671"/>
                <a:gd name="connsiteY1" fmla="*/ 186084 h 351362"/>
                <a:gd name="connsiteX2" fmla="*/ 2416421 w 2892671"/>
                <a:gd name="connsiteY2" fmla="*/ 138459 h 351362"/>
                <a:gd name="connsiteX3" fmla="*/ 2044946 w 2892671"/>
                <a:gd name="connsiteY3" fmla="*/ 84484 h 351362"/>
                <a:gd name="connsiteX4" fmla="*/ 1651246 w 2892671"/>
                <a:gd name="connsiteY4" fmla="*/ 40034 h 351362"/>
                <a:gd name="connsiteX5" fmla="*/ 1222621 w 2892671"/>
                <a:gd name="connsiteY5" fmla="*/ 8284 h 351362"/>
                <a:gd name="connsiteX6" fmla="*/ 835271 w 2892671"/>
                <a:gd name="connsiteY6" fmla="*/ 1934 h 351362"/>
                <a:gd name="connsiteX7" fmla="*/ 451096 w 2892671"/>
                <a:gd name="connsiteY7" fmla="*/ 36859 h 351362"/>
                <a:gd name="connsiteX8" fmla="*/ 130421 w 2892671"/>
                <a:gd name="connsiteY8" fmla="*/ 113059 h 351362"/>
                <a:gd name="connsiteX9" fmla="*/ 38346 w 2892671"/>
                <a:gd name="connsiteY9" fmla="*/ 160684 h 351362"/>
                <a:gd name="connsiteX10" fmla="*/ 246 w 2892671"/>
                <a:gd name="connsiteY10" fmla="*/ 230534 h 351362"/>
                <a:gd name="connsiteX11" fmla="*/ 54221 w 2892671"/>
                <a:gd name="connsiteY11" fmla="*/ 281334 h 351362"/>
                <a:gd name="connsiteX12" fmla="*/ 276471 w 2892671"/>
                <a:gd name="connsiteY12" fmla="*/ 335309 h 351362"/>
                <a:gd name="connsiteX13" fmla="*/ 616196 w 2892671"/>
                <a:gd name="connsiteY13" fmla="*/ 351184 h 351362"/>
                <a:gd name="connsiteX14" fmla="*/ 1114671 w 2892671"/>
                <a:gd name="connsiteY14" fmla="*/ 341659 h 351362"/>
                <a:gd name="connsiteX15" fmla="*/ 1724271 w 2892671"/>
                <a:gd name="connsiteY15" fmla="*/ 309909 h 351362"/>
                <a:gd name="connsiteX16" fmla="*/ 2381496 w 2892671"/>
                <a:gd name="connsiteY16" fmla="*/ 268634 h 351362"/>
                <a:gd name="connsiteX17" fmla="*/ 2892671 w 2892671"/>
                <a:gd name="connsiteY17" fmla="*/ 230534 h 351362"/>
                <a:gd name="connsiteX0" fmla="*/ 2892936 w 2892936"/>
                <a:gd name="connsiteY0" fmla="*/ 230534 h 351362"/>
                <a:gd name="connsiteX1" fmla="*/ 2670686 w 2892936"/>
                <a:gd name="connsiteY1" fmla="*/ 186084 h 351362"/>
                <a:gd name="connsiteX2" fmla="*/ 2416686 w 2892936"/>
                <a:gd name="connsiteY2" fmla="*/ 138459 h 351362"/>
                <a:gd name="connsiteX3" fmla="*/ 2045211 w 2892936"/>
                <a:gd name="connsiteY3" fmla="*/ 84484 h 351362"/>
                <a:gd name="connsiteX4" fmla="*/ 1651511 w 2892936"/>
                <a:gd name="connsiteY4" fmla="*/ 40034 h 351362"/>
                <a:gd name="connsiteX5" fmla="*/ 1222886 w 2892936"/>
                <a:gd name="connsiteY5" fmla="*/ 8284 h 351362"/>
                <a:gd name="connsiteX6" fmla="*/ 835536 w 2892936"/>
                <a:gd name="connsiteY6" fmla="*/ 1934 h 351362"/>
                <a:gd name="connsiteX7" fmla="*/ 451361 w 2892936"/>
                <a:gd name="connsiteY7" fmla="*/ 36859 h 351362"/>
                <a:gd name="connsiteX8" fmla="*/ 203711 w 2892936"/>
                <a:gd name="connsiteY8" fmla="*/ 90834 h 351362"/>
                <a:gd name="connsiteX9" fmla="*/ 38611 w 2892936"/>
                <a:gd name="connsiteY9" fmla="*/ 160684 h 351362"/>
                <a:gd name="connsiteX10" fmla="*/ 511 w 2892936"/>
                <a:gd name="connsiteY10" fmla="*/ 230534 h 351362"/>
                <a:gd name="connsiteX11" fmla="*/ 54486 w 2892936"/>
                <a:gd name="connsiteY11" fmla="*/ 281334 h 351362"/>
                <a:gd name="connsiteX12" fmla="*/ 276736 w 2892936"/>
                <a:gd name="connsiteY12" fmla="*/ 335309 h 351362"/>
                <a:gd name="connsiteX13" fmla="*/ 616461 w 2892936"/>
                <a:gd name="connsiteY13" fmla="*/ 351184 h 351362"/>
                <a:gd name="connsiteX14" fmla="*/ 1114936 w 2892936"/>
                <a:gd name="connsiteY14" fmla="*/ 341659 h 351362"/>
                <a:gd name="connsiteX15" fmla="*/ 1724536 w 2892936"/>
                <a:gd name="connsiteY15" fmla="*/ 309909 h 351362"/>
                <a:gd name="connsiteX16" fmla="*/ 2381761 w 2892936"/>
                <a:gd name="connsiteY16" fmla="*/ 268634 h 351362"/>
                <a:gd name="connsiteX17" fmla="*/ 2892936 w 2892936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688 w 2892688"/>
                <a:gd name="connsiteY0" fmla="*/ 230534 h 351362"/>
                <a:gd name="connsiteX1" fmla="*/ 2670438 w 2892688"/>
                <a:gd name="connsiteY1" fmla="*/ 186084 h 351362"/>
                <a:gd name="connsiteX2" fmla="*/ 2416438 w 2892688"/>
                <a:gd name="connsiteY2" fmla="*/ 138459 h 351362"/>
                <a:gd name="connsiteX3" fmla="*/ 2044963 w 2892688"/>
                <a:gd name="connsiteY3" fmla="*/ 84484 h 351362"/>
                <a:gd name="connsiteX4" fmla="*/ 1651263 w 2892688"/>
                <a:gd name="connsiteY4" fmla="*/ 40034 h 351362"/>
                <a:gd name="connsiteX5" fmla="*/ 1222638 w 2892688"/>
                <a:gd name="connsiteY5" fmla="*/ 8284 h 351362"/>
                <a:gd name="connsiteX6" fmla="*/ 835288 w 2892688"/>
                <a:gd name="connsiteY6" fmla="*/ 1934 h 351362"/>
                <a:gd name="connsiteX7" fmla="*/ 451113 w 2892688"/>
                <a:gd name="connsiteY7" fmla="*/ 36859 h 351362"/>
                <a:gd name="connsiteX8" fmla="*/ 203463 w 2892688"/>
                <a:gd name="connsiteY8" fmla="*/ 90834 h 351362"/>
                <a:gd name="connsiteX9" fmla="*/ 66938 w 2892688"/>
                <a:gd name="connsiteY9" fmla="*/ 144809 h 351362"/>
                <a:gd name="connsiteX10" fmla="*/ 263 w 2892688"/>
                <a:gd name="connsiteY10" fmla="*/ 230534 h 351362"/>
                <a:gd name="connsiteX11" fmla="*/ 54238 w 2892688"/>
                <a:gd name="connsiteY11" fmla="*/ 281334 h 351362"/>
                <a:gd name="connsiteX12" fmla="*/ 276488 w 2892688"/>
                <a:gd name="connsiteY12" fmla="*/ 335309 h 351362"/>
                <a:gd name="connsiteX13" fmla="*/ 616213 w 2892688"/>
                <a:gd name="connsiteY13" fmla="*/ 351184 h 351362"/>
                <a:gd name="connsiteX14" fmla="*/ 1114688 w 2892688"/>
                <a:gd name="connsiteY14" fmla="*/ 341659 h 351362"/>
                <a:gd name="connsiteX15" fmla="*/ 1724288 w 2892688"/>
                <a:gd name="connsiteY15" fmla="*/ 309909 h 351362"/>
                <a:gd name="connsiteX16" fmla="*/ 2381513 w 2892688"/>
                <a:gd name="connsiteY16" fmla="*/ 268634 h 351362"/>
                <a:gd name="connsiteX17" fmla="*/ 2892688 w 2892688"/>
                <a:gd name="connsiteY17" fmla="*/ 230534 h 351362"/>
                <a:gd name="connsiteX0" fmla="*/ 2892497 w 2892497"/>
                <a:gd name="connsiteY0" fmla="*/ 230534 h 351362"/>
                <a:gd name="connsiteX1" fmla="*/ 2670247 w 2892497"/>
                <a:gd name="connsiteY1" fmla="*/ 186084 h 351362"/>
                <a:gd name="connsiteX2" fmla="*/ 2416247 w 2892497"/>
                <a:gd name="connsiteY2" fmla="*/ 138459 h 351362"/>
                <a:gd name="connsiteX3" fmla="*/ 2044772 w 2892497"/>
                <a:gd name="connsiteY3" fmla="*/ 84484 h 351362"/>
                <a:gd name="connsiteX4" fmla="*/ 1651072 w 2892497"/>
                <a:gd name="connsiteY4" fmla="*/ 40034 h 351362"/>
                <a:gd name="connsiteX5" fmla="*/ 1222447 w 2892497"/>
                <a:gd name="connsiteY5" fmla="*/ 8284 h 351362"/>
                <a:gd name="connsiteX6" fmla="*/ 835097 w 2892497"/>
                <a:gd name="connsiteY6" fmla="*/ 1934 h 351362"/>
                <a:gd name="connsiteX7" fmla="*/ 450922 w 2892497"/>
                <a:gd name="connsiteY7" fmla="*/ 36859 h 351362"/>
                <a:gd name="connsiteX8" fmla="*/ 203272 w 2892497"/>
                <a:gd name="connsiteY8" fmla="*/ 90834 h 351362"/>
                <a:gd name="connsiteX9" fmla="*/ 66747 w 2892497"/>
                <a:gd name="connsiteY9" fmla="*/ 144809 h 351362"/>
                <a:gd name="connsiteX10" fmla="*/ 72 w 2892497"/>
                <a:gd name="connsiteY10" fmla="*/ 230534 h 351362"/>
                <a:gd name="connsiteX11" fmla="*/ 76272 w 2892497"/>
                <a:gd name="connsiteY11" fmla="*/ 294034 h 351362"/>
                <a:gd name="connsiteX12" fmla="*/ 276297 w 2892497"/>
                <a:gd name="connsiteY12" fmla="*/ 335309 h 351362"/>
                <a:gd name="connsiteX13" fmla="*/ 616022 w 2892497"/>
                <a:gd name="connsiteY13" fmla="*/ 351184 h 351362"/>
                <a:gd name="connsiteX14" fmla="*/ 1114497 w 2892497"/>
                <a:gd name="connsiteY14" fmla="*/ 341659 h 351362"/>
                <a:gd name="connsiteX15" fmla="*/ 1724097 w 2892497"/>
                <a:gd name="connsiteY15" fmla="*/ 309909 h 351362"/>
                <a:gd name="connsiteX16" fmla="*/ 2381322 w 2892497"/>
                <a:gd name="connsiteY16" fmla="*/ 268634 h 351362"/>
                <a:gd name="connsiteX17" fmla="*/ 2892497 w 2892497"/>
                <a:gd name="connsiteY17" fmla="*/ 230534 h 35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92497" h="351362">
                  <a:moveTo>
                    <a:pt x="2892497" y="230534"/>
                  </a:moveTo>
                  <a:lnTo>
                    <a:pt x="2670247" y="186084"/>
                  </a:lnTo>
                  <a:cubicBezTo>
                    <a:pt x="2590872" y="170738"/>
                    <a:pt x="2520493" y="155392"/>
                    <a:pt x="2416247" y="138459"/>
                  </a:cubicBezTo>
                  <a:cubicBezTo>
                    <a:pt x="2312001" y="121526"/>
                    <a:pt x="2172301" y="100888"/>
                    <a:pt x="2044772" y="84484"/>
                  </a:cubicBezTo>
                  <a:cubicBezTo>
                    <a:pt x="1917243" y="68080"/>
                    <a:pt x="1788126" y="52734"/>
                    <a:pt x="1651072" y="40034"/>
                  </a:cubicBezTo>
                  <a:cubicBezTo>
                    <a:pt x="1514018" y="27334"/>
                    <a:pt x="1358443" y="14634"/>
                    <a:pt x="1222447" y="8284"/>
                  </a:cubicBezTo>
                  <a:cubicBezTo>
                    <a:pt x="1086451" y="1934"/>
                    <a:pt x="963684" y="-2828"/>
                    <a:pt x="835097" y="1934"/>
                  </a:cubicBezTo>
                  <a:cubicBezTo>
                    <a:pt x="706510" y="6696"/>
                    <a:pt x="556226" y="22042"/>
                    <a:pt x="450922" y="36859"/>
                  </a:cubicBezTo>
                  <a:cubicBezTo>
                    <a:pt x="345618" y="51676"/>
                    <a:pt x="267301" y="72842"/>
                    <a:pt x="203272" y="90834"/>
                  </a:cubicBezTo>
                  <a:cubicBezTo>
                    <a:pt x="139243" y="108826"/>
                    <a:pt x="110139" y="121526"/>
                    <a:pt x="66747" y="144809"/>
                  </a:cubicBezTo>
                  <a:cubicBezTo>
                    <a:pt x="23355" y="168092"/>
                    <a:pt x="-1516" y="205663"/>
                    <a:pt x="72" y="230534"/>
                  </a:cubicBezTo>
                  <a:cubicBezTo>
                    <a:pt x="1660" y="255405"/>
                    <a:pt x="30235" y="276572"/>
                    <a:pt x="76272" y="294034"/>
                  </a:cubicBezTo>
                  <a:cubicBezTo>
                    <a:pt x="122309" y="311496"/>
                    <a:pt x="186339" y="325784"/>
                    <a:pt x="276297" y="335309"/>
                  </a:cubicBezTo>
                  <a:cubicBezTo>
                    <a:pt x="366255" y="344834"/>
                    <a:pt x="476322" y="350126"/>
                    <a:pt x="616022" y="351184"/>
                  </a:cubicBezTo>
                  <a:cubicBezTo>
                    <a:pt x="755722" y="352242"/>
                    <a:pt x="929818" y="348538"/>
                    <a:pt x="1114497" y="341659"/>
                  </a:cubicBezTo>
                  <a:cubicBezTo>
                    <a:pt x="1299176" y="334780"/>
                    <a:pt x="1724097" y="309909"/>
                    <a:pt x="1724097" y="309909"/>
                  </a:cubicBezTo>
                  <a:lnTo>
                    <a:pt x="2381322" y="268634"/>
                  </a:lnTo>
                  <a:lnTo>
                    <a:pt x="2892497" y="23053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6252149" y="1991464"/>
              <a:ext cx="2130234" cy="6685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6252149" y="2157708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6252151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6252151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6252151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641674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641674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6581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6581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4592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74592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909153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6909153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707374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707374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238335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7238335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7398890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7398890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7563482" y="199311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7563482" y="2495449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7723363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7723365" y="199146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723365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7888607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7888609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8053199" y="2156056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8053201" y="2325892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8053201" y="2493797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8217793" y="2327544"/>
              <a:ext cx="164592" cy="16459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Bright Roman"/>
                <a:cs typeface="CMU Bright Roman"/>
              </a:endParaRPr>
            </a:p>
          </p:txBody>
        </p:sp>
      </p:grpSp>
      <p:sp>
        <p:nvSpPr>
          <p:cNvPr id="384" name="Freeform 383"/>
          <p:cNvSpPr/>
          <p:nvPr/>
        </p:nvSpPr>
        <p:spPr>
          <a:xfrm>
            <a:off x="752111" y="1377372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52109" y="1377372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52111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</a:t>
            </a:r>
            <a:r>
              <a:rPr lang="en-US" sz="1400" dirty="0" smtClean="0">
                <a:latin typeface="CMU Bright Roman"/>
                <a:cs typeface="CMU Bright Roman"/>
              </a:rPr>
              <a:t>bounding box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2109" y="3154439"/>
            <a:ext cx="2130232" cy="8477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min/max </a:t>
            </a:r>
            <a:r>
              <a:rPr lang="en-US" dirty="0" smtClean="0">
                <a:latin typeface="CMU Bright Roman"/>
                <a:cs typeface="CMU Bright Roman"/>
              </a:rPr>
              <a:t>sort kernel </a:t>
            </a:r>
            <a:r>
              <a:rPr lang="en-US" dirty="0" smtClean="0">
                <a:latin typeface="CMU Bright Roman"/>
                <a:cs typeface="CMU Bright Roman"/>
              </a:rPr>
              <a:t>on x,y face coords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74354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c</a:t>
            </a:r>
            <a:r>
              <a:rPr lang="en-US" sz="1400" dirty="0" smtClean="0">
                <a:latin typeface="CMU Bright Roman"/>
                <a:cs typeface="CMU Bright Roman"/>
              </a:rPr>
              <a:t>reate </a:t>
            </a:r>
            <a:r>
              <a:rPr lang="en-US" sz="1400" dirty="0" smtClean="0">
                <a:latin typeface="CMU Bright Roman"/>
                <a:cs typeface="CMU Bright Roman"/>
              </a:rPr>
              <a:t>auxiliary grid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74352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Serial process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08699" y="2243729"/>
            <a:ext cx="2286000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Bright Roman"/>
                <a:cs typeface="CMU Bright Roman"/>
              </a:rPr>
              <a:t>e</a:t>
            </a:r>
            <a:r>
              <a:rPr lang="en-US" sz="1400" dirty="0" smtClean="0">
                <a:latin typeface="CMU Bright Roman"/>
                <a:cs typeface="CMU Bright Roman"/>
              </a:rPr>
              <a:t>liminate </a:t>
            </a:r>
            <a:r>
              <a:rPr lang="en-US" sz="1400" dirty="0" smtClean="0">
                <a:latin typeface="CMU Bright Roman"/>
                <a:cs typeface="CMU Bright Roman"/>
              </a:rPr>
              <a:t>nonboundary cells</a:t>
            </a:r>
            <a:endParaRPr lang="en-US" sz="1400" dirty="0">
              <a:latin typeface="CMU Bright Roman"/>
              <a:cs typeface="CMU Bright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52151" y="3154440"/>
            <a:ext cx="2130232" cy="847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Compact kernel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2111" y="473484"/>
            <a:ext cx="7630274" cy="7030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MU Bright Roman"/>
                <a:cs typeface="CMU Bright Roman"/>
              </a:rPr>
              <a:t>PRE-PROCESSING</a:t>
            </a:r>
            <a:endParaRPr lang="en-US" sz="3600" b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2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285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16445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47358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356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7356" y="1076910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358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358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35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195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95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6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76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113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4113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04360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36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895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95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3542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3542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4097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40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8689" y="91231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586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8570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8572" y="91066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8572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3814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83816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8406" y="1075258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8408" y="1245094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48408" y="1412999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3000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333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>
          <a:xfrm flipV="1">
            <a:off x="1573660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15083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614243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5945156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45154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45156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45156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09748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7434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38930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64131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5671458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272441" y="3741065"/>
            <a:ext cx="2793022" cy="1171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For a given computational cell, specify radius based on nearest bounding box edge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72441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7011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Kernel </a:t>
            </a:r>
            <a:r>
              <a:rPr lang="en-US" dirty="0" smtClean="0">
                <a:latin typeface="CMU Bright Roman"/>
                <a:cs typeface="CMU Bright Roman"/>
              </a:rPr>
              <a:t>compact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07011" y="3741066"/>
            <a:ext cx="2793022" cy="11719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3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940332" y="2759076"/>
            <a:ext cx="715489" cy="678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239492" y="305854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1570405" y="910666"/>
            <a:ext cx="2130232" cy="668577"/>
          </a:xfrm>
          <a:custGeom>
            <a:avLst/>
            <a:gdLst>
              <a:gd name="connsiteX0" fmla="*/ 2892425 w 2892425"/>
              <a:gd name="connsiteY0" fmla="*/ 230534 h 351362"/>
              <a:gd name="connsiteX1" fmla="*/ 2670175 w 2892425"/>
              <a:gd name="connsiteY1" fmla="*/ 186084 h 351362"/>
              <a:gd name="connsiteX2" fmla="*/ 2416175 w 2892425"/>
              <a:gd name="connsiteY2" fmla="*/ 138459 h 351362"/>
              <a:gd name="connsiteX3" fmla="*/ 2044700 w 2892425"/>
              <a:gd name="connsiteY3" fmla="*/ 84484 h 351362"/>
              <a:gd name="connsiteX4" fmla="*/ 1651000 w 2892425"/>
              <a:gd name="connsiteY4" fmla="*/ 40034 h 351362"/>
              <a:gd name="connsiteX5" fmla="*/ 1222375 w 2892425"/>
              <a:gd name="connsiteY5" fmla="*/ 8284 h 351362"/>
              <a:gd name="connsiteX6" fmla="*/ 835025 w 2892425"/>
              <a:gd name="connsiteY6" fmla="*/ 1934 h 351362"/>
              <a:gd name="connsiteX7" fmla="*/ 450850 w 2892425"/>
              <a:gd name="connsiteY7" fmla="*/ 36859 h 351362"/>
              <a:gd name="connsiteX8" fmla="*/ 130175 w 2892425"/>
              <a:gd name="connsiteY8" fmla="*/ 113059 h 351362"/>
              <a:gd name="connsiteX9" fmla="*/ 53975 w 2892425"/>
              <a:gd name="connsiteY9" fmla="*/ 160684 h 351362"/>
              <a:gd name="connsiteX10" fmla="*/ 0 w 2892425"/>
              <a:gd name="connsiteY10" fmla="*/ 230534 h 351362"/>
              <a:gd name="connsiteX11" fmla="*/ 53975 w 2892425"/>
              <a:gd name="connsiteY11" fmla="*/ 281334 h 351362"/>
              <a:gd name="connsiteX12" fmla="*/ 276225 w 2892425"/>
              <a:gd name="connsiteY12" fmla="*/ 335309 h 351362"/>
              <a:gd name="connsiteX13" fmla="*/ 615950 w 2892425"/>
              <a:gd name="connsiteY13" fmla="*/ 351184 h 351362"/>
              <a:gd name="connsiteX14" fmla="*/ 1114425 w 2892425"/>
              <a:gd name="connsiteY14" fmla="*/ 341659 h 351362"/>
              <a:gd name="connsiteX15" fmla="*/ 1724025 w 2892425"/>
              <a:gd name="connsiteY15" fmla="*/ 309909 h 351362"/>
              <a:gd name="connsiteX16" fmla="*/ 2381250 w 2892425"/>
              <a:gd name="connsiteY16" fmla="*/ 268634 h 351362"/>
              <a:gd name="connsiteX17" fmla="*/ 2892425 w 2892425"/>
              <a:gd name="connsiteY17" fmla="*/ 230534 h 351362"/>
              <a:gd name="connsiteX0" fmla="*/ 2892671 w 2892671"/>
              <a:gd name="connsiteY0" fmla="*/ 230534 h 351362"/>
              <a:gd name="connsiteX1" fmla="*/ 2670421 w 2892671"/>
              <a:gd name="connsiteY1" fmla="*/ 186084 h 351362"/>
              <a:gd name="connsiteX2" fmla="*/ 2416421 w 2892671"/>
              <a:gd name="connsiteY2" fmla="*/ 138459 h 351362"/>
              <a:gd name="connsiteX3" fmla="*/ 2044946 w 2892671"/>
              <a:gd name="connsiteY3" fmla="*/ 84484 h 351362"/>
              <a:gd name="connsiteX4" fmla="*/ 1651246 w 2892671"/>
              <a:gd name="connsiteY4" fmla="*/ 40034 h 351362"/>
              <a:gd name="connsiteX5" fmla="*/ 1222621 w 2892671"/>
              <a:gd name="connsiteY5" fmla="*/ 8284 h 351362"/>
              <a:gd name="connsiteX6" fmla="*/ 835271 w 2892671"/>
              <a:gd name="connsiteY6" fmla="*/ 1934 h 351362"/>
              <a:gd name="connsiteX7" fmla="*/ 451096 w 2892671"/>
              <a:gd name="connsiteY7" fmla="*/ 36859 h 351362"/>
              <a:gd name="connsiteX8" fmla="*/ 130421 w 2892671"/>
              <a:gd name="connsiteY8" fmla="*/ 113059 h 351362"/>
              <a:gd name="connsiteX9" fmla="*/ 38346 w 2892671"/>
              <a:gd name="connsiteY9" fmla="*/ 160684 h 351362"/>
              <a:gd name="connsiteX10" fmla="*/ 246 w 2892671"/>
              <a:gd name="connsiteY10" fmla="*/ 230534 h 351362"/>
              <a:gd name="connsiteX11" fmla="*/ 54221 w 2892671"/>
              <a:gd name="connsiteY11" fmla="*/ 281334 h 351362"/>
              <a:gd name="connsiteX12" fmla="*/ 276471 w 2892671"/>
              <a:gd name="connsiteY12" fmla="*/ 335309 h 351362"/>
              <a:gd name="connsiteX13" fmla="*/ 616196 w 2892671"/>
              <a:gd name="connsiteY13" fmla="*/ 351184 h 351362"/>
              <a:gd name="connsiteX14" fmla="*/ 1114671 w 2892671"/>
              <a:gd name="connsiteY14" fmla="*/ 341659 h 351362"/>
              <a:gd name="connsiteX15" fmla="*/ 1724271 w 2892671"/>
              <a:gd name="connsiteY15" fmla="*/ 309909 h 351362"/>
              <a:gd name="connsiteX16" fmla="*/ 2381496 w 2892671"/>
              <a:gd name="connsiteY16" fmla="*/ 268634 h 351362"/>
              <a:gd name="connsiteX17" fmla="*/ 2892671 w 2892671"/>
              <a:gd name="connsiteY17" fmla="*/ 230534 h 351362"/>
              <a:gd name="connsiteX0" fmla="*/ 2892936 w 2892936"/>
              <a:gd name="connsiteY0" fmla="*/ 230534 h 351362"/>
              <a:gd name="connsiteX1" fmla="*/ 2670686 w 2892936"/>
              <a:gd name="connsiteY1" fmla="*/ 186084 h 351362"/>
              <a:gd name="connsiteX2" fmla="*/ 2416686 w 2892936"/>
              <a:gd name="connsiteY2" fmla="*/ 138459 h 351362"/>
              <a:gd name="connsiteX3" fmla="*/ 2045211 w 2892936"/>
              <a:gd name="connsiteY3" fmla="*/ 84484 h 351362"/>
              <a:gd name="connsiteX4" fmla="*/ 1651511 w 2892936"/>
              <a:gd name="connsiteY4" fmla="*/ 40034 h 351362"/>
              <a:gd name="connsiteX5" fmla="*/ 1222886 w 2892936"/>
              <a:gd name="connsiteY5" fmla="*/ 8284 h 351362"/>
              <a:gd name="connsiteX6" fmla="*/ 835536 w 2892936"/>
              <a:gd name="connsiteY6" fmla="*/ 1934 h 351362"/>
              <a:gd name="connsiteX7" fmla="*/ 451361 w 2892936"/>
              <a:gd name="connsiteY7" fmla="*/ 36859 h 351362"/>
              <a:gd name="connsiteX8" fmla="*/ 203711 w 2892936"/>
              <a:gd name="connsiteY8" fmla="*/ 90834 h 351362"/>
              <a:gd name="connsiteX9" fmla="*/ 38611 w 2892936"/>
              <a:gd name="connsiteY9" fmla="*/ 160684 h 351362"/>
              <a:gd name="connsiteX10" fmla="*/ 511 w 2892936"/>
              <a:gd name="connsiteY10" fmla="*/ 230534 h 351362"/>
              <a:gd name="connsiteX11" fmla="*/ 54486 w 2892936"/>
              <a:gd name="connsiteY11" fmla="*/ 281334 h 351362"/>
              <a:gd name="connsiteX12" fmla="*/ 276736 w 2892936"/>
              <a:gd name="connsiteY12" fmla="*/ 335309 h 351362"/>
              <a:gd name="connsiteX13" fmla="*/ 616461 w 2892936"/>
              <a:gd name="connsiteY13" fmla="*/ 351184 h 351362"/>
              <a:gd name="connsiteX14" fmla="*/ 1114936 w 2892936"/>
              <a:gd name="connsiteY14" fmla="*/ 341659 h 351362"/>
              <a:gd name="connsiteX15" fmla="*/ 1724536 w 2892936"/>
              <a:gd name="connsiteY15" fmla="*/ 309909 h 351362"/>
              <a:gd name="connsiteX16" fmla="*/ 2381761 w 2892936"/>
              <a:gd name="connsiteY16" fmla="*/ 268634 h 351362"/>
              <a:gd name="connsiteX17" fmla="*/ 2892936 w 2892936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688 w 2892688"/>
              <a:gd name="connsiteY0" fmla="*/ 230534 h 351362"/>
              <a:gd name="connsiteX1" fmla="*/ 2670438 w 2892688"/>
              <a:gd name="connsiteY1" fmla="*/ 186084 h 351362"/>
              <a:gd name="connsiteX2" fmla="*/ 2416438 w 2892688"/>
              <a:gd name="connsiteY2" fmla="*/ 138459 h 351362"/>
              <a:gd name="connsiteX3" fmla="*/ 2044963 w 2892688"/>
              <a:gd name="connsiteY3" fmla="*/ 84484 h 351362"/>
              <a:gd name="connsiteX4" fmla="*/ 1651263 w 2892688"/>
              <a:gd name="connsiteY4" fmla="*/ 40034 h 351362"/>
              <a:gd name="connsiteX5" fmla="*/ 1222638 w 2892688"/>
              <a:gd name="connsiteY5" fmla="*/ 8284 h 351362"/>
              <a:gd name="connsiteX6" fmla="*/ 835288 w 2892688"/>
              <a:gd name="connsiteY6" fmla="*/ 1934 h 351362"/>
              <a:gd name="connsiteX7" fmla="*/ 451113 w 2892688"/>
              <a:gd name="connsiteY7" fmla="*/ 36859 h 351362"/>
              <a:gd name="connsiteX8" fmla="*/ 203463 w 2892688"/>
              <a:gd name="connsiteY8" fmla="*/ 90834 h 351362"/>
              <a:gd name="connsiteX9" fmla="*/ 66938 w 2892688"/>
              <a:gd name="connsiteY9" fmla="*/ 144809 h 351362"/>
              <a:gd name="connsiteX10" fmla="*/ 263 w 2892688"/>
              <a:gd name="connsiteY10" fmla="*/ 230534 h 351362"/>
              <a:gd name="connsiteX11" fmla="*/ 54238 w 2892688"/>
              <a:gd name="connsiteY11" fmla="*/ 281334 h 351362"/>
              <a:gd name="connsiteX12" fmla="*/ 276488 w 2892688"/>
              <a:gd name="connsiteY12" fmla="*/ 335309 h 351362"/>
              <a:gd name="connsiteX13" fmla="*/ 616213 w 2892688"/>
              <a:gd name="connsiteY13" fmla="*/ 351184 h 351362"/>
              <a:gd name="connsiteX14" fmla="*/ 1114688 w 2892688"/>
              <a:gd name="connsiteY14" fmla="*/ 341659 h 351362"/>
              <a:gd name="connsiteX15" fmla="*/ 1724288 w 2892688"/>
              <a:gd name="connsiteY15" fmla="*/ 309909 h 351362"/>
              <a:gd name="connsiteX16" fmla="*/ 2381513 w 2892688"/>
              <a:gd name="connsiteY16" fmla="*/ 268634 h 351362"/>
              <a:gd name="connsiteX17" fmla="*/ 2892688 w 2892688"/>
              <a:gd name="connsiteY17" fmla="*/ 230534 h 351362"/>
              <a:gd name="connsiteX0" fmla="*/ 2892497 w 2892497"/>
              <a:gd name="connsiteY0" fmla="*/ 230534 h 351362"/>
              <a:gd name="connsiteX1" fmla="*/ 2670247 w 2892497"/>
              <a:gd name="connsiteY1" fmla="*/ 186084 h 351362"/>
              <a:gd name="connsiteX2" fmla="*/ 2416247 w 2892497"/>
              <a:gd name="connsiteY2" fmla="*/ 138459 h 351362"/>
              <a:gd name="connsiteX3" fmla="*/ 2044772 w 2892497"/>
              <a:gd name="connsiteY3" fmla="*/ 84484 h 351362"/>
              <a:gd name="connsiteX4" fmla="*/ 1651072 w 2892497"/>
              <a:gd name="connsiteY4" fmla="*/ 40034 h 351362"/>
              <a:gd name="connsiteX5" fmla="*/ 1222447 w 2892497"/>
              <a:gd name="connsiteY5" fmla="*/ 8284 h 351362"/>
              <a:gd name="connsiteX6" fmla="*/ 835097 w 2892497"/>
              <a:gd name="connsiteY6" fmla="*/ 1934 h 351362"/>
              <a:gd name="connsiteX7" fmla="*/ 450922 w 2892497"/>
              <a:gd name="connsiteY7" fmla="*/ 36859 h 351362"/>
              <a:gd name="connsiteX8" fmla="*/ 203272 w 2892497"/>
              <a:gd name="connsiteY8" fmla="*/ 90834 h 351362"/>
              <a:gd name="connsiteX9" fmla="*/ 66747 w 2892497"/>
              <a:gd name="connsiteY9" fmla="*/ 144809 h 351362"/>
              <a:gd name="connsiteX10" fmla="*/ 72 w 2892497"/>
              <a:gd name="connsiteY10" fmla="*/ 230534 h 351362"/>
              <a:gd name="connsiteX11" fmla="*/ 76272 w 2892497"/>
              <a:gd name="connsiteY11" fmla="*/ 294034 h 351362"/>
              <a:gd name="connsiteX12" fmla="*/ 276297 w 2892497"/>
              <a:gd name="connsiteY12" fmla="*/ 335309 h 351362"/>
              <a:gd name="connsiteX13" fmla="*/ 616022 w 2892497"/>
              <a:gd name="connsiteY13" fmla="*/ 351184 h 351362"/>
              <a:gd name="connsiteX14" fmla="*/ 1114497 w 2892497"/>
              <a:gd name="connsiteY14" fmla="*/ 341659 h 351362"/>
              <a:gd name="connsiteX15" fmla="*/ 1724097 w 2892497"/>
              <a:gd name="connsiteY15" fmla="*/ 309909 h 351362"/>
              <a:gd name="connsiteX16" fmla="*/ 2381322 w 2892497"/>
              <a:gd name="connsiteY16" fmla="*/ 268634 h 351362"/>
              <a:gd name="connsiteX17" fmla="*/ 2892497 w 2892497"/>
              <a:gd name="connsiteY17" fmla="*/ 230534 h 3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2497" h="351362">
                <a:moveTo>
                  <a:pt x="2892497" y="230534"/>
                </a:moveTo>
                <a:lnTo>
                  <a:pt x="2670247" y="186084"/>
                </a:lnTo>
                <a:cubicBezTo>
                  <a:pt x="2590872" y="170738"/>
                  <a:pt x="2520493" y="155392"/>
                  <a:pt x="2416247" y="138459"/>
                </a:cubicBezTo>
                <a:cubicBezTo>
                  <a:pt x="2312001" y="121526"/>
                  <a:pt x="2172301" y="100888"/>
                  <a:pt x="2044772" y="84484"/>
                </a:cubicBezTo>
                <a:cubicBezTo>
                  <a:pt x="1917243" y="68080"/>
                  <a:pt x="1788126" y="52734"/>
                  <a:pt x="1651072" y="40034"/>
                </a:cubicBezTo>
                <a:cubicBezTo>
                  <a:pt x="1514018" y="27334"/>
                  <a:pt x="1358443" y="14634"/>
                  <a:pt x="1222447" y="8284"/>
                </a:cubicBezTo>
                <a:cubicBezTo>
                  <a:pt x="1086451" y="1934"/>
                  <a:pt x="963684" y="-2828"/>
                  <a:pt x="835097" y="1934"/>
                </a:cubicBezTo>
                <a:cubicBezTo>
                  <a:pt x="706510" y="6696"/>
                  <a:pt x="556226" y="22042"/>
                  <a:pt x="450922" y="36859"/>
                </a:cubicBezTo>
                <a:cubicBezTo>
                  <a:pt x="345618" y="51676"/>
                  <a:pt x="267301" y="72842"/>
                  <a:pt x="203272" y="90834"/>
                </a:cubicBezTo>
                <a:cubicBezTo>
                  <a:pt x="139243" y="108826"/>
                  <a:pt x="110139" y="121526"/>
                  <a:pt x="66747" y="144809"/>
                </a:cubicBezTo>
                <a:cubicBezTo>
                  <a:pt x="23355" y="168092"/>
                  <a:pt x="-1516" y="205663"/>
                  <a:pt x="72" y="230534"/>
                </a:cubicBezTo>
                <a:cubicBezTo>
                  <a:pt x="1660" y="255405"/>
                  <a:pt x="30235" y="276572"/>
                  <a:pt x="76272" y="294034"/>
                </a:cubicBezTo>
                <a:cubicBezTo>
                  <a:pt x="122309" y="311496"/>
                  <a:pt x="186339" y="325784"/>
                  <a:pt x="276297" y="335309"/>
                </a:cubicBezTo>
                <a:cubicBezTo>
                  <a:pt x="366255" y="344834"/>
                  <a:pt x="476322" y="350126"/>
                  <a:pt x="616022" y="351184"/>
                </a:cubicBezTo>
                <a:cubicBezTo>
                  <a:pt x="755722" y="352242"/>
                  <a:pt x="929818" y="348538"/>
                  <a:pt x="1114497" y="341659"/>
                </a:cubicBezTo>
                <a:cubicBezTo>
                  <a:pt x="1299176" y="334780"/>
                  <a:pt x="1724097" y="309909"/>
                  <a:pt x="1724097" y="309909"/>
                </a:cubicBezTo>
                <a:lnTo>
                  <a:pt x="2381322" y="268634"/>
                </a:lnTo>
                <a:lnTo>
                  <a:pt x="2892497" y="2305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70403" y="910666"/>
            <a:ext cx="2130234" cy="668577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0405" y="1246746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70405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34997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9958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64179" y="1414651"/>
            <a:ext cx="164592" cy="164592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9380" y="1387764"/>
            <a:ext cx="2539848" cy="621643"/>
          </a:xfrm>
          <a:custGeom>
            <a:avLst/>
            <a:gdLst>
              <a:gd name="connsiteX0" fmla="*/ 0 w 2585038"/>
              <a:gd name="connsiteY0" fmla="*/ 8515 h 982951"/>
              <a:gd name="connsiteX1" fmla="*/ 1346558 w 2585038"/>
              <a:gd name="connsiteY1" fmla="*/ 85156 h 982951"/>
              <a:gd name="connsiteX2" fmla="*/ 2539848 w 2585038"/>
              <a:gd name="connsiteY2" fmla="*/ 621643 h 982951"/>
              <a:gd name="connsiteX3" fmla="*/ 2452267 w 2585038"/>
              <a:gd name="connsiteY3" fmla="*/ 982951 h 982951"/>
              <a:gd name="connsiteX0" fmla="*/ 0 w 2539848"/>
              <a:gd name="connsiteY0" fmla="*/ 8515 h 621643"/>
              <a:gd name="connsiteX1" fmla="*/ 1346558 w 2539848"/>
              <a:gd name="connsiteY1" fmla="*/ 85156 h 621643"/>
              <a:gd name="connsiteX2" fmla="*/ 2539848 w 2539848"/>
              <a:gd name="connsiteY2" fmla="*/ 621643 h 62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9848" h="621643">
                <a:moveTo>
                  <a:pt x="0" y="8515"/>
                </a:moveTo>
                <a:cubicBezTo>
                  <a:pt x="461625" y="-4259"/>
                  <a:pt x="923250" y="-17032"/>
                  <a:pt x="1346558" y="85156"/>
                </a:cubicBezTo>
                <a:cubicBezTo>
                  <a:pt x="1769866" y="187344"/>
                  <a:pt x="2355563" y="472011"/>
                  <a:pt x="2539848" y="621643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 flipV="1">
            <a:off x="1296707" y="1472920"/>
            <a:ext cx="539231" cy="15856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32260" y="5117123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Kernel </a:t>
            </a:r>
            <a:r>
              <a:rPr lang="en-US" dirty="0" smtClean="0">
                <a:latin typeface="CMU Bright Roman"/>
                <a:cs typeface="CMU Bright Roman"/>
              </a:rPr>
              <a:t>compact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2260" y="3741066"/>
            <a:ext cx="2793022" cy="9888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Search for auxiliary cells that lie within specified radius</a:t>
            </a:r>
            <a:endParaRPr lang="en-US" dirty="0">
              <a:latin typeface="CMU Bright Roman"/>
              <a:cs typeface="CMU Bright Roman"/>
            </a:endParaRPr>
          </a:p>
        </p:txBody>
      </p:sp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4977723" y="910666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77723" y="1503880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88965" y="159807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070166" y="1750475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02388" y="181543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212822" y="1948872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264532" y="199057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388472" y="2101272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442916" y="212023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5567113" y="2214433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624548" y="221768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5755499" y="2286677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12676" y="227614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5943884" y="2335398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000804" y="231187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148510" y="2373591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46639" y="2406857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419542" y="238160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205429" y="23556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6561802" y="2433827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623911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55890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805251" y="240616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949978" y="2440581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010058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7144066" y="2441796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204536" y="240685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7338154" y="2440581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392664" y="240459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7521575" y="2427075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574442" y="239452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699375" y="2418027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7756220" y="237954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4978763" y="1355725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949384" y="14014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988965" y="1143000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977723" y="12110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988965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988965" y="745147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855536" y="159807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22107" y="1597833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88678" y="1595495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5020841" y="932611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5030931" y="99829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7886700" y="2408152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944348" y="237351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40338" y="4123265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These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rfoil_lar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8" r="64784"/>
          <a:stretch/>
        </p:blipFill>
        <p:spPr>
          <a:xfrm>
            <a:off x="637675" y="750389"/>
            <a:ext cx="3220125" cy="15466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37675" y="1343603"/>
            <a:ext cx="92443" cy="250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48917" y="143779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30118" y="1590198"/>
            <a:ext cx="142656" cy="19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62340" y="165516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872774" y="1788595"/>
            <a:ext cx="175650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24484" y="1830297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048424" y="1940995"/>
            <a:ext cx="178641" cy="1131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2868" y="195995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227065" y="2054156"/>
            <a:ext cx="188386" cy="722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84500" y="205740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415451" y="2126400"/>
            <a:ext cx="188385" cy="48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472628" y="2115871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603836" y="2175121"/>
            <a:ext cx="204626" cy="389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60756" y="215160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808462" y="2213314"/>
            <a:ext cx="198129" cy="33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006591" y="2246580"/>
            <a:ext cx="217617" cy="252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079494" y="222132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865381" y="21953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21754" y="2273550"/>
            <a:ext cx="194088" cy="79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83863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415842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465203" y="2245892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609930" y="2280304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2670010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804018" y="2281519"/>
            <a:ext cx="1940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864488" y="2246580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998106" y="2280304"/>
            <a:ext cx="183421" cy="12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052616" y="2244316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181527" y="2266798"/>
            <a:ext cx="177800" cy="147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234394" y="2234243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359327" y="2257750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416172" y="2219268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38715" y="1195448"/>
            <a:ext cx="10202" cy="1570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09336" y="124118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648917" y="982723"/>
            <a:ext cx="31876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37675" y="1050739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8917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48917" y="584870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15488" y="143779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82059" y="1437556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48630" y="1435218"/>
            <a:ext cx="866571" cy="85292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680793" y="772334"/>
            <a:ext cx="81547" cy="2127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90883" y="838014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546652" y="2247875"/>
            <a:ext cx="187325" cy="10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3604300" y="2213235"/>
            <a:ext cx="71457" cy="7145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Bright Roman"/>
              <a:cs typeface="CMU Bright Roman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0290" y="396298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These auxiliary cells include a smaller subset of the original set of faces that can then be sorted more quickly to find the minimum distance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55749" y="3962988"/>
            <a:ext cx="3510060" cy="1498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Gather remaining face coords into a face struct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16372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x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45969" y="849663"/>
            <a:ext cx="377197" cy="19612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16372" y="454584"/>
            <a:ext cx="906794" cy="295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face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6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415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Wukie</dc:creator>
  <cp:lastModifiedBy>Nathan Wukie</cp:lastModifiedBy>
  <cp:revision>41</cp:revision>
  <dcterms:created xsi:type="dcterms:W3CDTF">2014-10-27T00:57:21Z</dcterms:created>
  <dcterms:modified xsi:type="dcterms:W3CDTF">2014-10-31T17:27:24Z</dcterms:modified>
</cp:coreProperties>
</file>