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70" r:id="rId4"/>
    <p:sldId id="273" r:id="rId5"/>
    <p:sldId id="271" r:id="rId6"/>
    <p:sldId id="272" r:id="rId7"/>
    <p:sldId id="289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90" r:id="rId17"/>
    <p:sldId id="274" r:id="rId18"/>
    <p:sldId id="280" r:id="rId19"/>
    <p:sldId id="275" r:id="rId20"/>
    <p:sldId id="276" r:id="rId21"/>
    <p:sldId id="277" r:id="rId22"/>
    <p:sldId id="278" r:id="rId23"/>
    <p:sldId id="279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1AA"/>
    <a:srgbClr val="2F3BC3"/>
    <a:srgbClr val="C10000"/>
    <a:srgbClr val="D68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920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BDD8E-6EF6-F041-8D2D-20E81400F0CE}" type="datetime1">
              <a:rPr lang="en-US" smtClean="0"/>
              <a:t>11/20/14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886CB-7127-0342-AA87-ECCC51612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813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FF9C8-6913-8145-B78A-0E83E55C822B}" type="datetime1">
              <a:rPr lang="en-US" smtClean="0"/>
              <a:t>11/20/14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723-1237-6A43-9BF0-A75E93AE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41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C2723-1237-6A43-9BF0-A75E93AE56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2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ill Sans MT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UC_logo-[400]w-s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4" t="19695" r="9750" b="18868"/>
          <a:stretch/>
        </p:blipFill>
        <p:spPr>
          <a:xfrm>
            <a:off x="89848" y="6238645"/>
            <a:ext cx="1281752" cy="557254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dirty="0" smtClean="0"/>
              <a:t>Parallel Computing: Final Project</a:t>
            </a:r>
          </a:p>
          <a:p>
            <a:r>
              <a:rPr lang="en-US" dirty="0" smtClean="0"/>
              <a:t>11/20/14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5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Gill Sans MT Light" pitchFamily="34" charset="0"/>
              </a:defRPr>
            </a:lvl1pPr>
            <a:lvl2pPr>
              <a:defRPr>
                <a:latin typeface="Gill Sans MT Light" pitchFamily="34" charset="0"/>
              </a:defRPr>
            </a:lvl2pPr>
            <a:lvl3pPr>
              <a:defRPr>
                <a:latin typeface="Gill Sans MT Light" pitchFamily="34" charset="0"/>
              </a:defRPr>
            </a:lvl3pPr>
            <a:lvl4pPr>
              <a:defRPr>
                <a:latin typeface="Gill Sans MT Light" pitchFamily="34" charset="0"/>
              </a:defRPr>
            </a:lvl4pPr>
            <a:lvl5pPr>
              <a:defRPr>
                <a:latin typeface="Gill Sans MT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11E5E674-B735-A94D-ABFF-7943AFC51FB2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1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Gill Sans MT Light" pitchFamily="34" charset="0"/>
              </a:defRPr>
            </a:lvl1pPr>
            <a:lvl2pPr>
              <a:defRPr>
                <a:latin typeface="Gill Sans MT Light" pitchFamily="34" charset="0"/>
              </a:defRPr>
            </a:lvl2pPr>
            <a:lvl3pPr>
              <a:defRPr>
                <a:latin typeface="Gill Sans MT Light" pitchFamily="34" charset="0"/>
              </a:defRPr>
            </a:lvl3pPr>
            <a:lvl4pPr>
              <a:defRPr>
                <a:latin typeface="Gill Sans MT Light" pitchFamily="34" charset="0"/>
              </a:defRPr>
            </a:lvl4pPr>
            <a:lvl5pPr>
              <a:defRPr>
                <a:latin typeface="Gill Sans MT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9A21D736-65E0-8B4F-B714-4C23700A50B7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5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  <a:lvl2pPr>
              <a:defRPr>
                <a:latin typeface="Gill Sans MT Light" pitchFamily="34" charset="0"/>
              </a:defRPr>
            </a:lvl2pPr>
            <a:lvl3pPr>
              <a:defRPr>
                <a:latin typeface="Gill Sans MT Light" pitchFamily="34" charset="0"/>
              </a:defRPr>
            </a:lvl3pPr>
            <a:lvl4pPr>
              <a:defRPr>
                <a:latin typeface="Gill Sans MT Light" pitchFamily="34" charset="0"/>
              </a:defRPr>
            </a:lvl4pPr>
            <a:lvl5pPr>
              <a:defRPr>
                <a:latin typeface="Gill Sans MT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UC_logo-[400]w-s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4" t="19695" r="9750" b="18868"/>
          <a:stretch/>
        </p:blipFill>
        <p:spPr>
          <a:xfrm>
            <a:off x="89848" y="6238645"/>
            <a:ext cx="1281752" cy="557254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dirty="0" smtClean="0"/>
              <a:t>Parallel Computing: Final Project</a:t>
            </a:r>
          </a:p>
          <a:p>
            <a:r>
              <a:rPr lang="en-US" dirty="0" smtClean="0"/>
              <a:t>11/20/14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8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Gill Sans MT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Gill Sans MT Ligh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1918A5FE-A547-0E4A-B913-A1AE283540A9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1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Gill Sans MT Light" pitchFamily="34" charset="0"/>
              </a:defRPr>
            </a:lvl1pPr>
            <a:lvl2pPr>
              <a:defRPr sz="2400">
                <a:latin typeface="Gill Sans MT Light" pitchFamily="34" charset="0"/>
              </a:defRPr>
            </a:lvl2pPr>
            <a:lvl3pPr>
              <a:defRPr sz="2000">
                <a:latin typeface="Gill Sans MT Light" pitchFamily="34" charset="0"/>
              </a:defRPr>
            </a:lvl3pPr>
            <a:lvl4pPr>
              <a:defRPr sz="1800">
                <a:latin typeface="Gill Sans MT Light" pitchFamily="34" charset="0"/>
              </a:defRPr>
            </a:lvl4pPr>
            <a:lvl5pPr>
              <a:defRPr sz="1800">
                <a:latin typeface="Gill Sans MT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Gill Sans MT Light" pitchFamily="34" charset="0"/>
              </a:defRPr>
            </a:lvl1pPr>
            <a:lvl2pPr>
              <a:defRPr sz="2400">
                <a:latin typeface="Gill Sans MT Light" pitchFamily="34" charset="0"/>
              </a:defRPr>
            </a:lvl2pPr>
            <a:lvl3pPr>
              <a:defRPr sz="2000">
                <a:latin typeface="Gill Sans MT Light" pitchFamily="34" charset="0"/>
              </a:defRPr>
            </a:lvl3pPr>
            <a:lvl4pPr>
              <a:defRPr sz="1800">
                <a:latin typeface="Gill Sans MT Light" pitchFamily="34" charset="0"/>
              </a:defRPr>
            </a:lvl4pPr>
            <a:lvl5pPr>
              <a:defRPr sz="1800">
                <a:latin typeface="Gill Sans MT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A935F0EB-B060-8249-A94B-396EF31629CF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6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Gill Sans MT Ligh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Gill Sans MT Light" pitchFamily="34" charset="0"/>
              </a:defRPr>
            </a:lvl1pPr>
            <a:lvl2pPr>
              <a:defRPr sz="2000">
                <a:latin typeface="Gill Sans MT Light" pitchFamily="34" charset="0"/>
              </a:defRPr>
            </a:lvl2pPr>
            <a:lvl3pPr>
              <a:defRPr sz="1800">
                <a:latin typeface="Gill Sans MT Light" pitchFamily="34" charset="0"/>
              </a:defRPr>
            </a:lvl3pPr>
            <a:lvl4pPr>
              <a:defRPr sz="1600">
                <a:latin typeface="Gill Sans MT Light" pitchFamily="34" charset="0"/>
              </a:defRPr>
            </a:lvl4pPr>
            <a:lvl5pPr>
              <a:defRPr sz="1600">
                <a:latin typeface="Gill Sans MT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Gill Sans MT Ligh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Gill Sans MT Light" pitchFamily="34" charset="0"/>
              </a:defRPr>
            </a:lvl1pPr>
            <a:lvl2pPr>
              <a:defRPr sz="2000">
                <a:latin typeface="Gill Sans MT Light" pitchFamily="34" charset="0"/>
              </a:defRPr>
            </a:lvl2pPr>
            <a:lvl3pPr>
              <a:defRPr sz="1800">
                <a:latin typeface="Gill Sans MT Light" pitchFamily="34" charset="0"/>
              </a:defRPr>
            </a:lvl3pPr>
            <a:lvl4pPr>
              <a:defRPr sz="1600">
                <a:latin typeface="Gill Sans MT Light" pitchFamily="34" charset="0"/>
              </a:defRPr>
            </a:lvl4pPr>
            <a:lvl5pPr>
              <a:defRPr sz="1600">
                <a:latin typeface="Gill Sans MT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28A4FDA8-673C-9440-9065-C56EDFF44463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0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536F30AA-B1AF-AB45-AA7B-F11C79E818B0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A260E211-DBAC-D849-9AE8-D64E9588F491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8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Gill Sans MT Light" pitchFamily="34" charset="0"/>
              </a:defRPr>
            </a:lvl1pPr>
            <a:lvl2pPr>
              <a:defRPr sz="2800">
                <a:latin typeface="Gill Sans MT Light" pitchFamily="34" charset="0"/>
              </a:defRPr>
            </a:lvl2pPr>
            <a:lvl3pPr>
              <a:defRPr sz="2400">
                <a:latin typeface="Gill Sans MT Light" pitchFamily="34" charset="0"/>
              </a:defRPr>
            </a:lvl3pPr>
            <a:lvl4pPr>
              <a:defRPr sz="2000">
                <a:latin typeface="Gill Sans MT Light" pitchFamily="34" charset="0"/>
              </a:defRPr>
            </a:lvl4pPr>
            <a:lvl5pPr>
              <a:defRPr sz="2000">
                <a:latin typeface="Gill Sans MT Light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Gill Sans MT Light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F8E1E354-5F26-C249-92CC-79D2EF103D61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3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Gill Sans MT Light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Gill Sans MT Light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253A4570-BA5C-BE46-8DD3-E85B9D08A53C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0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49675"/>
            <a:ext cx="9155759" cy="9200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 Light" pitchFamily="34" charset="0"/>
              <a:cs typeface="CMU Bright Roman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7F7F7F"/>
                </a:solidFill>
                <a:latin typeface="Gill Sans MT Light" pitchFamily="34" charset="0"/>
                <a:cs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F7F7F"/>
                </a:solidFill>
                <a:latin typeface="Gill Sans MT Light" pitchFamily="34" charset="0"/>
                <a:cs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158953"/>
            <a:ext cx="9155759" cy="9144"/>
          </a:xfrm>
          <a:prstGeom prst="rect">
            <a:avLst/>
          </a:prstGeom>
          <a:solidFill>
            <a:srgbClr val="2831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 Light" pitchFamily="34" charset="0"/>
              <a:cs typeface="CMU Bright Roman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-467" y="6099709"/>
            <a:ext cx="9155759" cy="27432"/>
          </a:xfrm>
          <a:prstGeom prst="rect">
            <a:avLst/>
          </a:prstGeom>
          <a:solidFill>
            <a:srgbClr val="2831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 Light" pitchFamily="34" charset="0"/>
              <a:cs typeface="CMU Bright Roman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-934" y="5993433"/>
            <a:ext cx="9155759" cy="82296"/>
          </a:xfrm>
          <a:prstGeom prst="rect">
            <a:avLst/>
          </a:prstGeom>
          <a:solidFill>
            <a:srgbClr val="2831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 Light" pitchFamily="34" charset="0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607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 MT Light" pitchFamily="34" charset="0"/>
          <a:ea typeface="+mj-ea"/>
          <a:cs typeface="Gill Sans MT Light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ill Sans MT Light" pitchFamily="34" charset="0"/>
          <a:ea typeface="+mn-ea"/>
          <a:cs typeface="Gill Sans MT Light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ill Sans MT Light" pitchFamily="34" charset="0"/>
          <a:ea typeface="+mn-ea"/>
          <a:cs typeface="Gill Sans MT Light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ill Sans MT Light" pitchFamily="34" charset="0"/>
          <a:ea typeface="+mn-ea"/>
          <a:cs typeface="Gill Sans MT Light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ill Sans MT Light" pitchFamily="34" charset="0"/>
          <a:ea typeface="+mn-ea"/>
          <a:cs typeface="Gill Sans MT Light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ill Sans MT Light" pitchFamily="34" charset="0"/>
          <a:ea typeface="+mn-ea"/>
          <a:cs typeface="Gill Sans MT Ligh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754" y="102618"/>
            <a:ext cx="8701388" cy="22705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 Light"/>
                <a:ea typeface="Yu Gothic" panose="020B0400000000000000" pitchFamily="34" charset="-128"/>
                <a:cs typeface="Calibri Light"/>
              </a:rPr>
              <a:t>GPU acceleration of wall distance calculation for computational fluid dynamics codes</a:t>
            </a:r>
            <a:endParaRPr lang="en-US" sz="3200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22" y="4452166"/>
            <a:ext cx="8900246" cy="130304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Calibri Light"/>
                <a:ea typeface="Yu Gothic" panose="020B0400000000000000" pitchFamily="34" charset="-128"/>
                <a:cs typeface="Calibri Light"/>
              </a:rPr>
              <a:t>Nathan Wukie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Calibri Light"/>
                <a:ea typeface="Yu Gothic" panose="020B0400000000000000" pitchFamily="34" charset="-128"/>
                <a:cs typeface="Calibri Light"/>
              </a:rPr>
              <a:t>Vasanth Ganapathy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Calibri Light"/>
                <a:ea typeface="Yu Gothic" panose="020B0400000000000000" pitchFamily="34" charset="-128"/>
                <a:cs typeface="Calibri Light"/>
              </a:rPr>
              <a:t>Chris Park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cs typeface="Calibri Light"/>
              </a:rPr>
              <a:t>1</a:t>
            </a:fld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4" name="Picture 3" descr="algorithm_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087" y="2456860"/>
            <a:ext cx="2470031" cy="1642879"/>
          </a:xfrm>
          <a:prstGeom prst="rect">
            <a:avLst/>
          </a:prstGeom>
        </p:spPr>
      </p:pic>
      <p:pic>
        <p:nvPicPr>
          <p:cNvPr id="5" name="Picture 4" descr="chimera_gri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64" y="2456859"/>
            <a:ext cx="1648525" cy="1642879"/>
          </a:xfrm>
          <a:prstGeom prst="rect">
            <a:avLst/>
          </a:prstGeom>
        </p:spPr>
      </p:pic>
      <p:pic>
        <p:nvPicPr>
          <p:cNvPr id="6" name="Picture 5" descr="serial_brute_force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9" t="6105" r="20289" b="5804"/>
          <a:stretch/>
        </p:blipFill>
        <p:spPr>
          <a:xfrm>
            <a:off x="6595065" y="2373118"/>
            <a:ext cx="1722104" cy="170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63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Brute-force – Parallel (Block Per Cell)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32854"/>
            <a:ext cx="8510399" cy="3005529"/>
          </a:xfrm>
        </p:spPr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Each block calculates wall distance for a cell</a:t>
            </a:r>
          </a:p>
          <a:p>
            <a:pPr lvl="1"/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Each thread calculates distance from a face</a:t>
            </a:r>
          </a:p>
          <a:p>
            <a:pPr lvl="1"/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Reduce minimum to get wall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10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4497"/>
              </p:ext>
            </p:extLst>
          </p:nvPr>
        </p:nvGraphicFramePr>
        <p:xfrm>
          <a:off x="1518752" y="3503488"/>
          <a:ext cx="4792718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674"/>
                <a:gridCol w="684674"/>
                <a:gridCol w="684674"/>
                <a:gridCol w="684674"/>
                <a:gridCol w="684674"/>
                <a:gridCol w="684674"/>
                <a:gridCol w="684674"/>
              </a:tblGrid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63014" y="3126093"/>
            <a:ext cx="133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alibri Light"/>
                <a:cs typeface="Calibri Light"/>
              </a:rPr>
              <a:t>Face centers</a:t>
            </a:r>
            <a:endParaRPr lang="en-US">
              <a:latin typeface="Calibri Light"/>
              <a:cs typeface="Calibri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469" y="4438383"/>
            <a:ext cx="125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alibri Light"/>
                <a:cs typeface="Calibri Light"/>
              </a:rPr>
              <a:t>Cell centers</a:t>
            </a:r>
            <a:endParaRPr lang="en-US">
              <a:latin typeface="Calibri Light"/>
              <a:cs typeface="Calibri Ligh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260834" y="3310759"/>
            <a:ext cx="2213547" cy="578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46790" y="3109593"/>
            <a:ext cx="235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alibri Light"/>
                <a:cs typeface="Calibri Light"/>
              </a:rPr>
              <a:t>Calculated by a thread</a:t>
            </a:r>
            <a:endParaRPr lang="en-US">
              <a:latin typeface="Calibri Light"/>
              <a:cs typeface="Calibri Light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311470" y="4807714"/>
            <a:ext cx="27064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82111" y="4333997"/>
            <a:ext cx="2385487" cy="947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 Light"/>
                <a:cs typeface="Calibri Light"/>
              </a:rPr>
              <a:t>Reduce min per block to get wall distance for this cell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14367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Brute-force – Parallel (Block Per Cell)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854"/>
            <a:ext cx="8413532" cy="392742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Implemented 3 variations</a:t>
            </a:r>
          </a:p>
          <a:p>
            <a:pPr lvl="1"/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(A): Shared memory writes for face distances</a:t>
            </a:r>
          </a:p>
          <a:p>
            <a:pPr lvl="1"/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(B): (A) + Shared </a:t>
            </a:r>
            <a:r>
              <a:rPr lang="en-US" dirty="0">
                <a:latin typeface="Calibri Light"/>
                <a:ea typeface="Yu Gothic" panose="020B0400000000000000" pitchFamily="34" charset="-128"/>
                <a:cs typeface="Calibri Light"/>
              </a:rPr>
              <a:t>memory </a:t>
            </a:r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reads to face (x, y) arrays </a:t>
            </a:r>
          </a:p>
          <a:p>
            <a:pPr lvl="1"/>
            <a:r>
              <a:rPr lang="en-US" dirty="0">
                <a:latin typeface="Calibri Light"/>
                <a:ea typeface="Yu Gothic" panose="020B0400000000000000" pitchFamily="34" charset="-128"/>
                <a:cs typeface="Calibri Light"/>
              </a:rPr>
              <a:t>(C): </a:t>
            </a:r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Same </a:t>
            </a:r>
            <a:r>
              <a:rPr lang="en-US" dirty="0">
                <a:latin typeface="Calibri Light"/>
                <a:ea typeface="Yu Gothic" panose="020B0400000000000000" pitchFamily="34" charset="-128"/>
                <a:cs typeface="Calibri Light"/>
              </a:rPr>
              <a:t>as (B) with (x, y) arrays </a:t>
            </a:r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converted to an interspersed array for coalesced shared </a:t>
            </a:r>
            <a:r>
              <a:rPr lang="en-US" dirty="0" err="1" smtClean="0">
                <a:latin typeface="Calibri Light"/>
                <a:ea typeface="Yu Gothic" panose="020B0400000000000000" pitchFamily="34" charset="-128"/>
                <a:cs typeface="Calibri Light"/>
              </a:rPr>
              <a:t>mem</a:t>
            </a:r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 reads</a:t>
            </a:r>
          </a:p>
          <a:p>
            <a:pPr marL="457200" lvl="1" indent="0">
              <a:buNone/>
            </a:pPr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	i.e. x0</a:t>
            </a:r>
            <a:r>
              <a:rPr lang="en-US" dirty="0">
                <a:latin typeface="Calibri Light"/>
                <a:ea typeface="Yu Gothic" panose="020B0400000000000000" pitchFamily="34" charset="-128"/>
                <a:cs typeface="Calibri Light"/>
              </a:rPr>
              <a:t>, y0, x1, y1, ....</a:t>
            </a:r>
            <a:endParaRPr lang="en-US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11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62438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Brute-force – Parallel (Thread Per Cell)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32854"/>
            <a:ext cx="8510399" cy="3005529"/>
          </a:xfrm>
        </p:spPr>
        <p:txBody>
          <a:bodyPr>
            <a:normAutofit/>
          </a:bodyPr>
          <a:lstStyle/>
          <a:p>
            <a:r>
              <a:rPr lang="en-US" sz="2800" smtClean="0">
                <a:latin typeface="Calibri Light"/>
                <a:ea typeface="Yu Gothic" panose="020B0400000000000000" pitchFamily="34" charset="-128"/>
                <a:cs typeface="Calibri Light"/>
              </a:rPr>
              <a:t>Each thread calculates wall distance for a cell</a:t>
            </a:r>
          </a:p>
          <a:p>
            <a:pPr lvl="1"/>
            <a:r>
              <a:rPr lang="en-US" sz="2400" smtClean="0">
                <a:latin typeface="Calibri Light"/>
                <a:ea typeface="Yu Gothic" panose="020B0400000000000000" pitchFamily="34" charset="-128"/>
                <a:cs typeface="Calibri Light"/>
              </a:rPr>
              <a:t>Calculates distance from the cell to each of the faces</a:t>
            </a:r>
          </a:p>
          <a:p>
            <a:pPr lvl="1"/>
            <a:r>
              <a:rPr lang="en-US" sz="2400" smtClean="0">
                <a:latin typeface="Calibri Light"/>
                <a:ea typeface="Yu Gothic" panose="020B0400000000000000" pitchFamily="34" charset="-128"/>
                <a:cs typeface="Calibri Light"/>
              </a:rPr>
              <a:t>Keeps “running” min distance value as each faces distance gets calculated</a:t>
            </a:r>
            <a:endParaRPr lang="en-US" sz="2400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12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205671"/>
              </p:ext>
            </p:extLst>
          </p:nvPr>
        </p:nvGraphicFramePr>
        <p:xfrm>
          <a:off x="1518752" y="3503488"/>
          <a:ext cx="4792718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674"/>
                <a:gridCol w="684674"/>
                <a:gridCol w="684674"/>
                <a:gridCol w="684674"/>
                <a:gridCol w="684674"/>
                <a:gridCol w="684674"/>
                <a:gridCol w="684674"/>
              </a:tblGrid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63014" y="3126093"/>
            <a:ext cx="133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alibri Light"/>
                <a:cs typeface="Calibri Light"/>
              </a:rPr>
              <a:t>Face centers</a:t>
            </a:r>
            <a:endParaRPr lang="en-US">
              <a:latin typeface="Calibri Light"/>
              <a:cs typeface="Calibri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469" y="4438383"/>
            <a:ext cx="125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alibri Light"/>
                <a:cs typeface="Calibri Light"/>
              </a:rPr>
              <a:t>Cell centers</a:t>
            </a:r>
            <a:endParaRPr lang="en-US">
              <a:latin typeface="Calibri Light"/>
              <a:cs typeface="Calibri Ligh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260834" y="3310759"/>
            <a:ext cx="2213547" cy="578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46790" y="3109593"/>
            <a:ext cx="2354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alibri Light"/>
                <a:cs typeface="Calibri Light"/>
              </a:rPr>
              <a:t>Loop within a thread calculates the distance</a:t>
            </a:r>
            <a:endParaRPr lang="en-US">
              <a:latin typeface="Calibri Light"/>
              <a:cs typeface="Calibri Light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311470" y="4807714"/>
            <a:ext cx="27064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82111" y="4333997"/>
            <a:ext cx="23854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Calibri Light"/>
                <a:cs typeface="Calibri Light"/>
              </a:rPr>
              <a:t>Running min distance per thread to get wall distance for this cell</a:t>
            </a:r>
            <a:endParaRPr lang="en-US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16670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Brute-force – Parallel (Thread Per Cell)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854"/>
            <a:ext cx="8413532" cy="3927422"/>
          </a:xfrm>
        </p:spPr>
        <p:txBody>
          <a:bodyPr>
            <a:normAutofit/>
          </a:bodyPr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Implemented 3 variations</a:t>
            </a:r>
          </a:p>
          <a:p>
            <a:pPr lvl="1"/>
            <a:r>
              <a:rPr lang="en-US">
                <a:latin typeface="Calibri Light"/>
                <a:ea typeface="Yu Gothic" panose="020B0400000000000000" pitchFamily="34" charset="-128"/>
                <a:cs typeface="Calibri Light"/>
              </a:rPr>
              <a:t>(A): Each thread calculates wall distance for a </a:t>
            </a:r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cell</a:t>
            </a:r>
          </a:p>
          <a:p>
            <a:pPr lvl="1"/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(B): Shared </a:t>
            </a:r>
            <a:r>
              <a:rPr lang="en-US">
                <a:latin typeface="Calibri Light"/>
                <a:ea typeface="Yu Gothic" panose="020B0400000000000000" pitchFamily="34" charset="-128"/>
                <a:cs typeface="Calibri Light"/>
              </a:rPr>
              <a:t>memory </a:t>
            </a:r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reads to face (x, y) arrays</a:t>
            </a:r>
          </a:p>
          <a:p>
            <a:pPr lvl="1"/>
            <a:r>
              <a:rPr lang="en-US">
                <a:latin typeface="Calibri Light"/>
                <a:ea typeface="Yu Gothic" panose="020B0400000000000000" pitchFamily="34" charset="-128"/>
                <a:cs typeface="Calibri Light"/>
              </a:rPr>
              <a:t>(C): </a:t>
            </a:r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Same as (A) with (x</a:t>
            </a:r>
            <a:r>
              <a:rPr lang="en-US">
                <a:latin typeface="Calibri Light"/>
                <a:ea typeface="Yu Gothic" panose="020B0400000000000000" pitchFamily="34" charset="-128"/>
                <a:cs typeface="Calibri Light"/>
              </a:rPr>
              <a:t>, y) arrays </a:t>
            </a:r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converted to an interspersed array for coalesced global mem reads</a:t>
            </a:r>
          </a:p>
          <a:p>
            <a:pPr marL="457200" lvl="1" indent="0">
              <a:buNone/>
            </a:pPr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	i.e. x0</a:t>
            </a:r>
            <a:r>
              <a:rPr lang="en-US">
                <a:latin typeface="Calibri Light"/>
                <a:ea typeface="Yu Gothic" panose="020B0400000000000000" pitchFamily="34" charset="-128"/>
                <a:cs typeface="Calibri Light"/>
              </a:rPr>
              <a:t>, y0, x1, y1, ....</a:t>
            </a:r>
            <a:endParaRPr lang="en-US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13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8010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Brute-force – Verification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14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32854"/>
            <a:ext cx="4808483" cy="3927422"/>
          </a:xfrm>
        </p:spPr>
        <p:txBody>
          <a:bodyPr>
            <a:normAutofit/>
          </a:bodyPr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Output from serial algorithm visually inspected for correctness</a:t>
            </a:r>
          </a:p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Outputs from parallel algorithms verified by comparing against serial algorithm output</a:t>
            </a:r>
          </a:p>
        </p:txBody>
      </p:sp>
      <p:pic>
        <p:nvPicPr>
          <p:cNvPr id="1026" name="Picture 2" descr="C:\Users\User\Documents\GitHub\PC-WallDistanceProject\deliverables\presentation\nathan\serial_brute_for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406" y="1291513"/>
            <a:ext cx="3681393" cy="315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859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Brute-force – Performance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15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558152"/>
              </p:ext>
            </p:extLst>
          </p:nvPr>
        </p:nvGraphicFramePr>
        <p:xfrm>
          <a:off x="762000" y="1165769"/>
          <a:ext cx="7162800" cy="4644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3255"/>
                <a:gridCol w="1198179"/>
                <a:gridCol w="1177159"/>
                <a:gridCol w="1734207"/>
              </a:tblGrid>
              <a:tr h="520372">
                <a:tc>
                  <a:txBody>
                    <a:bodyPr/>
                    <a:lstStyle/>
                    <a:p>
                      <a:r>
                        <a:rPr lang="en-US" smtClean="0"/>
                        <a:t>Algorithm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Small Grid</a:t>
                      </a:r>
                    </a:p>
                    <a:p>
                      <a:pPr algn="ctr"/>
                      <a:r>
                        <a:rPr lang="en-US" smtClean="0"/>
                        <a:t>(msec)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Fine Grid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(msec)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Extra Fine Grid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(msec)</a:t>
                      </a:r>
                    </a:p>
                  </a:txBody>
                  <a:tcPr/>
                </a:tc>
              </a:tr>
              <a:tr h="415928">
                <a:tc>
                  <a:txBody>
                    <a:bodyPr/>
                    <a:lstStyle/>
                    <a:p>
                      <a:r>
                        <a:rPr lang="en-US" smtClean="0"/>
                        <a:t>Serial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13636</a:t>
                      </a:r>
                    </a:p>
                  </a:txBody>
                  <a:tcPr marL="9525" marR="9525" marT="9525" marB="0" anchor="b"/>
                </a:tc>
              </a:tr>
              <a:tr h="520372">
                <a:tc>
                  <a:txBody>
                    <a:bodyPr/>
                    <a:lstStyle/>
                    <a:p>
                      <a:r>
                        <a:rPr lang="en-US" smtClean="0"/>
                        <a:t>Block Per Cell</a:t>
                      </a:r>
                      <a:r>
                        <a:rPr lang="en-US" baseline="0" smtClean="0"/>
                        <a:t> (1A)</a:t>
                      </a:r>
                    </a:p>
                    <a:p>
                      <a:r>
                        <a:rPr lang="en-US" baseline="0" smtClean="0"/>
                        <a:t>- Shared mem writes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5203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Block Per Cell</a:t>
                      </a:r>
                      <a:r>
                        <a:rPr lang="en-US" baseline="0" smtClean="0"/>
                        <a:t> (1B)</a:t>
                      </a:r>
                      <a:endParaRPr lang="en-US" smtClean="0"/>
                    </a:p>
                    <a:p>
                      <a:r>
                        <a:rPr lang="en-US" smtClean="0"/>
                        <a:t>- Shared mem reads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5203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Block Per Cell</a:t>
                      </a:r>
                      <a:r>
                        <a:rPr lang="en-US" baseline="0" smtClean="0"/>
                        <a:t> (1C)</a:t>
                      </a:r>
                      <a:endParaRPr lang="en-US" smtClean="0"/>
                    </a:p>
                    <a:p>
                      <a:r>
                        <a:rPr lang="en-US" smtClean="0"/>
                        <a:t>- Coalesced shared mem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387942">
                <a:tc>
                  <a:txBody>
                    <a:bodyPr/>
                    <a:lstStyle/>
                    <a:p>
                      <a:r>
                        <a:rPr lang="en-US" smtClean="0"/>
                        <a:t>Thread Per Cell</a:t>
                      </a:r>
                      <a:r>
                        <a:rPr lang="en-US" baseline="0" smtClean="0"/>
                        <a:t> (2A)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&lt;1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173</a:t>
                      </a:r>
                    </a:p>
                  </a:txBody>
                  <a:tcPr marL="9525" marR="9525" marT="9525" marB="0" anchor="b"/>
                </a:tc>
              </a:tr>
              <a:tr h="5203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Thread Per Cell</a:t>
                      </a:r>
                      <a:r>
                        <a:rPr lang="en-US" baseline="0" smtClean="0"/>
                        <a:t> (2B)</a:t>
                      </a:r>
                      <a:endParaRPr lang="en-US" smtClean="0"/>
                    </a:p>
                    <a:p>
                      <a:r>
                        <a:rPr lang="en-US" smtClean="0"/>
                        <a:t>- Shared mem reads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293</a:t>
                      </a:r>
                    </a:p>
                  </a:txBody>
                  <a:tcPr marL="9525" marR="9525" marT="9525" marB="0" anchor="b"/>
                </a:tc>
              </a:tr>
              <a:tr h="5203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Thread Per Cell</a:t>
                      </a:r>
                      <a:r>
                        <a:rPr lang="en-US" baseline="0" dirty="0" smtClean="0"/>
                        <a:t> (2C)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- Coalesced global </a:t>
                      </a:r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&lt;1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166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62152" y="5160579"/>
            <a:ext cx="7388772" cy="6495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/>
              <a:cs typeface="Calibri Ligh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924800" y="4840124"/>
            <a:ext cx="132370" cy="32045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93270" y="4326684"/>
            <a:ext cx="1124607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Calibri Light"/>
                <a:cs typeface="Calibri Light"/>
              </a:rPr>
              <a:t>82x speedup vs. serial</a:t>
            </a:r>
            <a:endParaRPr lang="en-US" sz="14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1404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7067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Advancing </a:t>
            </a:r>
            <a:r>
              <a:rPr lang="en-US" dirty="0">
                <a:latin typeface="Calibri Light"/>
                <a:ea typeface="Yu Gothic" panose="020B0400000000000000" pitchFamily="34" charset="-128"/>
                <a:cs typeface="Calibri Light"/>
              </a:rPr>
              <a:t>b</a:t>
            </a:r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oundary </a:t>
            </a:r>
            <a:r>
              <a:rPr lang="en-US" dirty="0">
                <a:latin typeface="Calibri Light"/>
                <a:ea typeface="Yu Gothic" panose="020B0400000000000000" pitchFamily="34" charset="-128"/>
                <a:cs typeface="Calibri Light"/>
              </a:rPr>
              <a:t>a</a:t>
            </a:r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lgorithm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16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61661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Advancing Boundary Algorithm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17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11" name="Picture 10" descr="preprocessor_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3393"/>
            <a:ext cx="9144000" cy="1909823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199" y="1530409"/>
            <a:ext cx="8510399" cy="679097"/>
          </a:xfrm>
        </p:spPr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Pre-processor</a:t>
            </a:r>
            <a:endParaRPr lang="en-US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3896" y="2239513"/>
            <a:ext cx="554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/>
                <a:cs typeface="Calibri Light"/>
              </a:rPr>
              <a:t>Goal: create a smaller subset of faces that need searched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56277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Advancing Boundary Algorithm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18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11" name="Picture 10" descr="preprocessor_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3393"/>
            <a:ext cx="9144000" cy="1909823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199" y="1530409"/>
            <a:ext cx="8510399" cy="679097"/>
          </a:xfrm>
        </p:spPr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Pre-processor</a:t>
            </a:r>
            <a:endParaRPr lang="en-US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3896" y="2239513"/>
            <a:ext cx="554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/>
                <a:cs typeface="Calibri Light"/>
              </a:rPr>
              <a:t>Goal: create a smaller subset of faces that need searched</a:t>
            </a:r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74821" y="3219748"/>
            <a:ext cx="1130251" cy="6029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5181670" y="3092377"/>
            <a:ext cx="2323402" cy="12737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181670" y="3822650"/>
            <a:ext cx="2323402" cy="159590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691384" y="3092378"/>
            <a:ext cx="5683437" cy="12737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91383" y="3822650"/>
            <a:ext cx="5683438" cy="159590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g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94" b="65403"/>
          <a:stretch/>
        </p:blipFill>
        <p:spPr>
          <a:xfrm>
            <a:off x="691383" y="3092377"/>
            <a:ext cx="4490287" cy="2326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8473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Advancing Boundary Algorithm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19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199" y="1530409"/>
            <a:ext cx="8510399" cy="679097"/>
          </a:xfrm>
        </p:spPr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GPU-Kernel</a:t>
            </a:r>
            <a:endParaRPr lang="en-US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pic>
        <p:nvPicPr>
          <p:cNvPr id="6" name="Picture 5" descr="algorithm_diagr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35" b="53396"/>
          <a:stretch/>
        </p:blipFill>
        <p:spPr>
          <a:xfrm>
            <a:off x="1204588" y="2209506"/>
            <a:ext cx="2644167" cy="3553483"/>
          </a:xfrm>
          <a:prstGeom prst="rect">
            <a:avLst/>
          </a:prstGeom>
        </p:spPr>
      </p:pic>
      <p:pic>
        <p:nvPicPr>
          <p:cNvPr id="14" name="Picture 13" descr="algorithm_diagr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2" r="52174" b="53396"/>
          <a:stretch/>
        </p:blipFill>
        <p:spPr>
          <a:xfrm>
            <a:off x="5003382" y="2209506"/>
            <a:ext cx="2666920" cy="355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68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Outline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49119"/>
            <a:ext cx="8510399" cy="3005529"/>
          </a:xfrm>
        </p:spPr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Background (Nathan)</a:t>
            </a:r>
          </a:p>
          <a:p>
            <a:endParaRPr lang="en-US" sz="1200" dirty="0">
              <a:latin typeface="Calibri Light"/>
              <a:ea typeface="Yu Gothic" panose="020B0400000000000000" pitchFamily="34" charset="-128"/>
              <a:cs typeface="Calibri Light"/>
            </a:endParaRPr>
          </a:p>
          <a:p>
            <a:endParaRPr lang="en-US" sz="1200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Brute-force algorithm (Vasanth)</a:t>
            </a:r>
          </a:p>
          <a:p>
            <a:endParaRPr lang="en-US" sz="1200" dirty="0">
              <a:latin typeface="Calibri Light"/>
              <a:ea typeface="Yu Gothic" panose="020B0400000000000000" pitchFamily="34" charset="-128"/>
              <a:cs typeface="Calibri Light"/>
            </a:endParaRPr>
          </a:p>
          <a:p>
            <a:endParaRPr lang="en-US" sz="1200" dirty="0">
              <a:latin typeface="Calibri Light"/>
              <a:ea typeface="Yu Gothic" panose="020B0400000000000000" pitchFamily="34" charset="-128"/>
              <a:cs typeface="Calibri Light"/>
            </a:endParaRPr>
          </a:p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Advancing boundary algorithm (Nathan)</a:t>
            </a:r>
          </a:p>
          <a:p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  <a:p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2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48633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Advancing Boundary Algorithm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20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199" y="1530409"/>
            <a:ext cx="8510399" cy="679097"/>
          </a:xfrm>
        </p:spPr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GPU-Kernel</a:t>
            </a:r>
            <a:endParaRPr lang="en-US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pic>
        <p:nvPicPr>
          <p:cNvPr id="3" name="Picture 2" descr="algorithm_diagr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7" b="53388"/>
          <a:stretch/>
        </p:blipFill>
        <p:spPr>
          <a:xfrm>
            <a:off x="814900" y="2475742"/>
            <a:ext cx="5018983" cy="3091472"/>
          </a:xfrm>
          <a:prstGeom prst="rect">
            <a:avLst/>
          </a:prstGeom>
        </p:spPr>
      </p:pic>
      <p:pic>
        <p:nvPicPr>
          <p:cNvPr id="5" name="Picture 4" descr="Screen Shot 2014-11-22 at 4.16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143" y="1822427"/>
            <a:ext cx="1520036" cy="36549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14485" y="5567214"/>
            <a:ext cx="6324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Original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7754131" y="5570738"/>
            <a:ext cx="8262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Condensed</a:t>
            </a:r>
            <a:endParaRPr lang="en-US" sz="1100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388930" y="1731737"/>
            <a:ext cx="0" cy="409708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795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Advancing Boundary Algorithm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21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199" y="1530409"/>
            <a:ext cx="8510399" cy="679097"/>
          </a:xfrm>
        </p:spPr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GPU-Kernel</a:t>
            </a:r>
            <a:endParaRPr lang="en-US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pic>
        <p:nvPicPr>
          <p:cNvPr id="6" name="Picture 5" descr="algorithm_diagr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42" r="52157"/>
          <a:stretch/>
        </p:blipFill>
        <p:spPr>
          <a:xfrm>
            <a:off x="3662649" y="2642501"/>
            <a:ext cx="5024151" cy="3014507"/>
          </a:xfrm>
          <a:prstGeom prst="rect">
            <a:avLst/>
          </a:prstGeom>
        </p:spPr>
      </p:pic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593176" y="3251072"/>
            <a:ext cx="2542592" cy="1076893"/>
            <a:chOff x="782186" y="2476375"/>
            <a:chExt cx="6456814" cy="2734728"/>
          </a:xfrm>
        </p:grpSpPr>
        <p:pic>
          <p:nvPicPr>
            <p:cNvPr id="14" name="Picture 13" descr="Screen Shot 2014-11-20 at 8.27.18 PM.png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186" y="2476375"/>
              <a:ext cx="2748424" cy="2734728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2939969" y="3199538"/>
              <a:ext cx="146304" cy="1511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64225" y="3712525"/>
              <a:ext cx="1371600" cy="1371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073687" y="3206879"/>
              <a:ext cx="4165313" cy="505646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942877" y="3343772"/>
              <a:ext cx="2924523" cy="174352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942877" y="3206612"/>
              <a:ext cx="2924523" cy="50908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6522561" y="4352248"/>
              <a:ext cx="91440" cy="914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43411" y="3206612"/>
              <a:ext cx="137160" cy="1371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0665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Advancing Boundary Algorithm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22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199" y="1530409"/>
            <a:ext cx="8510399" cy="679097"/>
          </a:xfrm>
        </p:spPr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GPU-Kernel</a:t>
            </a:r>
            <a:endParaRPr lang="en-US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pic>
        <p:nvPicPr>
          <p:cNvPr id="3" name="Picture 2" descr="ab_serial_auxCell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3" t="1997" r="14772" b="4363"/>
          <a:stretch/>
        </p:blipFill>
        <p:spPr>
          <a:xfrm>
            <a:off x="580458" y="2209506"/>
            <a:ext cx="3576198" cy="3575780"/>
          </a:xfrm>
          <a:prstGeom prst="rect">
            <a:avLst/>
          </a:prstGeom>
        </p:spPr>
      </p:pic>
      <p:pic>
        <p:nvPicPr>
          <p:cNvPr id="5" name="Picture 4" descr="ab_serial_compAuxCell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3" t="2015" r="14236" b="3871"/>
          <a:stretch/>
        </p:blipFill>
        <p:spPr>
          <a:xfrm>
            <a:off x="4968281" y="2222334"/>
            <a:ext cx="3586271" cy="357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15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23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11" name="Picture 10" descr="AB_aux_optimization_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" t="1975" r="1772" b="1917"/>
          <a:stretch/>
        </p:blipFill>
        <p:spPr>
          <a:xfrm>
            <a:off x="320730" y="205243"/>
            <a:ext cx="8314754" cy="561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00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cs typeface="Calibri Light"/>
              </a:rPr>
              <a:t>24</a:t>
            </a:fld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3921" y="5232461"/>
            <a:ext cx="1594181" cy="489808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Calibri Light"/>
                <a:cs typeface="Calibri Light"/>
              </a:rPr>
              <a:t>Thank you…</a:t>
            </a:r>
            <a:endParaRPr lang="en-US" sz="1800" dirty="0">
              <a:latin typeface="Calibri Light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605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Background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30410"/>
            <a:ext cx="8510399" cy="814326"/>
          </a:xfrm>
        </p:spPr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Reynolds-Averaged Navier-Stokes calculation</a:t>
            </a:r>
            <a:endParaRPr lang="en-US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3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7702" y="3056496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Conservation of mass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7702" y="3723536"/>
            <a:ext cx="282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Conservation of momentum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7702" y="4429934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Conservation of energy</a:t>
            </a:r>
            <a:endParaRPr lang="en-US" dirty="0"/>
          </a:p>
        </p:txBody>
      </p:sp>
      <p:pic>
        <p:nvPicPr>
          <p:cNvPr id="11" name="Picture 10" descr="grid_v5_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45" y="2618749"/>
            <a:ext cx="1060022" cy="1377683"/>
          </a:xfrm>
          <a:prstGeom prst="rect">
            <a:avLst/>
          </a:prstGeom>
        </p:spPr>
      </p:pic>
      <p:pic>
        <p:nvPicPr>
          <p:cNvPr id="12" name="Picture 11" descr="inlet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184" y="2713336"/>
            <a:ext cx="3169057" cy="1232112"/>
          </a:xfrm>
          <a:prstGeom prst="rect">
            <a:avLst/>
          </a:prstGeom>
        </p:spPr>
      </p:pic>
      <p:pic>
        <p:nvPicPr>
          <p:cNvPr id="13" name="Picture 12" descr="v5_physic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185" y="4253796"/>
            <a:ext cx="4558796" cy="92219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80033" y="5259974"/>
            <a:ext cx="1005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Wukie et al. 2012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64182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Background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30410"/>
            <a:ext cx="8510399" cy="814326"/>
          </a:xfrm>
        </p:spPr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Turbulence modeling</a:t>
            </a:r>
            <a:endParaRPr lang="en-US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4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7702" y="3056496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Conservation of mass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7702" y="3723536"/>
            <a:ext cx="282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Conservation of momentum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7702" y="4429934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Conservation of energy</a:t>
            </a:r>
            <a:endParaRPr lang="en-US" dirty="0"/>
          </a:p>
        </p:txBody>
      </p:sp>
      <p:pic>
        <p:nvPicPr>
          <p:cNvPr id="11" name="Picture 10" descr="grid_v5_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45" y="2618749"/>
            <a:ext cx="1060022" cy="1377683"/>
          </a:xfrm>
          <a:prstGeom prst="rect">
            <a:avLst/>
          </a:prstGeom>
        </p:spPr>
      </p:pic>
      <p:pic>
        <p:nvPicPr>
          <p:cNvPr id="12" name="Picture 11" descr="inlet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184" y="2713336"/>
            <a:ext cx="3169057" cy="1232112"/>
          </a:xfrm>
          <a:prstGeom prst="rect">
            <a:avLst/>
          </a:prstGeom>
        </p:spPr>
      </p:pic>
      <p:pic>
        <p:nvPicPr>
          <p:cNvPr id="13" name="Picture 12" descr="v5_physic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185" y="4253796"/>
            <a:ext cx="4558796" cy="92219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80033" y="5259974"/>
            <a:ext cx="1005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Wukie et al. 2012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31376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Background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30409"/>
            <a:ext cx="8510399" cy="842239"/>
          </a:xfrm>
        </p:spPr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Cell-centered, Finite Volume discretization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  <a:p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5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10" name="Picture 9" descr="Screen Shot 2014-11-20 at 8.27.18 PM.png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86" y="2476375"/>
            <a:ext cx="2748424" cy="273472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939969" y="3199538"/>
            <a:ext cx="146304" cy="1511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64225" y="3712525"/>
            <a:ext cx="1371600" cy="13716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3073687" y="3206879"/>
            <a:ext cx="4165313" cy="505646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42877" y="3343772"/>
            <a:ext cx="2924523" cy="1743528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942877" y="3206612"/>
            <a:ext cx="2924523" cy="509088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522561" y="4352248"/>
            <a:ext cx="91440" cy="9144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943411" y="3206612"/>
            <a:ext cx="137160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38100" y="5211103"/>
            <a:ext cx="3794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variables stored at cell-center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81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Background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30409"/>
            <a:ext cx="8510399" cy="679097"/>
          </a:xfrm>
        </p:spPr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Moving mesh calculation</a:t>
            </a:r>
            <a:endParaRPr lang="en-US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6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6" name="Picture 5" descr="Screen Shot 2014-11-20 at 8.24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4" y="2531898"/>
            <a:ext cx="3098006" cy="3082200"/>
          </a:xfrm>
          <a:prstGeom prst="rect">
            <a:avLst/>
          </a:prstGeom>
        </p:spPr>
      </p:pic>
      <p:pic>
        <p:nvPicPr>
          <p:cNvPr id="7" name="Picture 6" descr="Screen Shot 2014-11-20 at 8.25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167" y="2531898"/>
            <a:ext cx="3096136" cy="308070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246460" y="4053551"/>
            <a:ext cx="641459" cy="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281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7067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Brute-force algorithm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7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265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Brute-force Algorithm Outline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32854"/>
            <a:ext cx="8510399" cy="3005529"/>
          </a:xfrm>
        </p:spPr>
        <p:txBody>
          <a:bodyPr/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For </a:t>
            </a:r>
            <a:r>
              <a:rPr lang="en-US">
                <a:latin typeface="Calibri Light"/>
                <a:ea typeface="Yu Gothic" panose="020B0400000000000000" pitchFamily="34" charset="-128"/>
                <a:cs typeface="Calibri Light"/>
              </a:rPr>
              <a:t>each </a:t>
            </a:r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cell element</a:t>
            </a:r>
          </a:p>
          <a:p>
            <a:pPr lvl="1"/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Calculate its distance from each of the solid faces</a:t>
            </a:r>
          </a:p>
          <a:p>
            <a:pPr lvl="1"/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Wall </a:t>
            </a:r>
            <a:r>
              <a:rPr lang="en-US">
                <a:latin typeface="Calibri Light"/>
                <a:ea typeface="Yu Gothic" panose="020B0400000000000000" pitchFamily="34" charset="-128"/>
                <a:cs typeface="Calibri Light"/>
              </a:rPr>
              <a:t>distance </a:t>
            </a:r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is the minimum of these distances</a:t>
            </a:r>
            <a:endParaRPr lang="en-US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8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059348"/>
              </p:ext>
            </p:extLst>
          </p:nvPr>
        </p:nvGraphicFramePr>
        <p:xfrm>
          <a:off x="1760482" y="3503488"/>
          <a:ext cx="4792718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674"/>
                <a:gridCol w="684674"/>
                <a:gridCol w="684674"/>
                <a:gridCol w="684674"/>
                <a:gridCol w="684674"/>
                <a:gridCol w="684674"/>
                <a:gridCol w="684674"/>
              </a:tblGrid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04744" y="3126093"/>
            <a:ext cx="134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Face centers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199" y="4438383"/>
            <a:ext cx="127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Cell centers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502564" y="3310759"/>
            <a:ext cx="2213547" cy="578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411311" y="3114239"/>
                <a:ext cx="2827282" cy="353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i="1" smtClean="0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𝑥𝑐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𝑥𝑓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 −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311" y="3114239"/>
                <a:ext cx="2827282" cy="353238"/>
              </a:xfrm>
              <a:prstGeom prst="rect">
                <a:avLst/>
              </a:prstGeom>
              <a:blipFill rotWithShape="1">
                <a:blip r:embed="rId2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6553200" y="4807715"/>
            <a:ext cx="5412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94482" y="4363308"/>
            <a:ext cx="1873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Wall distance for this cell = minimum distance from faces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51294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Brute-force – Serial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9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49471"/>
            <a:ext cx="8095594" cy="449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1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4995</TotalTime>
  <Words>852</Words>
  <Application>Microsoft Macintosh PowerPoint</Application>
  <PresentationFormat>On-screen Show (4:3)</PresentationFormat>
  <Paragraphs>203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GPU acceleration of wall distance calculation for computational fluid dynamics codes</vt:lpstr>
      <vt:lpstr>Outline</vt:lpstr>
      <vt:lpstr>Background</vt:lpstr>
      <vt:lpstr>Background</vt:lpstr>
      <vt:lpstr>Background</vt:lpstr>
      <vt:lpstr>Background</vt:lpstr>
      <vt:lpstr>Brute-force algorithm</vt:lpstr>
      <vt:lpstr>Brute-force Algorithm Outline</vt:lpstr>
      <vt:lpstr>Brute-force – Serial</vt:lpstr>
      <vt:lpstr>Brute-force – Parallel (Block Per Cell)</vt:lpstr>
      <vt:lpstr>Brute-force – Parallel (Block Per Cell)</vt:lpstr>
      <vt:lpstr>Brute-force – Parallel (Thread Per Cell)</vt:lpstr>
      <vt:lpstr>Brute-force – Parallel (Thread Per Cell)</vt:lpstr>
      <vt:lpstr>Brute-force – Verification</vt:lpstr>
      <vt:lpstr>Brute-force – Performance</vt:lpstr>
      <vt:lpstr>Advancing boundary algorithm</vt:lpstr>
      <vt:lpstr>Advancing Boundary Algorithm</vt:lpstr>
      <vt:lpstr>Advancing Boundary Algorithm</vt:lpstr>
      <vt:lpstr>Advancing Boundary Algorithm</vt:lpstr>
      <vt:lpstr>Advancing Boundary Algorithm</vt:lpstr>
      <vt:lpstr>Advancing Boundary Algorithm</vt:lpstr>
      <vt:lpstr>Advancing Boundary Algorithm</vt:lpstr>
      <vt:lpstr>PowerPoint Presentation</vt:lpstr>
      <vt:lpstr>Thank you…</vt:lpstr>
    </vt:vector>
  </TitlesOfParts>
  <Company>University of Cincinnati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Nathan Wukie</dc:creator>
  <cp:lastModifiedBy>Nathan Wukie</cp:lastModifiedBy>
  <cp:revision>158</cp:revision>
  <dcterms:created xsi:type="dcterms:W3CDTF">2014-10-10T00:36:51Z</dcterms:created>
  <dcterms:modified xsi:type="dcterms:W3CDTF">2014-11-23T14:26:56Z</dcterms:modified>
</cp:coreProperties>
</file>