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2" r:id="rId2"/>
  </p:sldMasterIdLst>
  <p:notesMasterIdLst>
    <p:notesMasterId r:id="rId16"/>
  </p:notesMasterIdLst>
  <p:sldIdLst>
    <p:sldId id="256" r:id="rId3"/>
    <p:sldId id="293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8" r:id="rId13"/>
    <p:sldId id="329" r:id="rId14"/>
    <p:sldId id="31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5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000" autoAdjust="0"/>
  </p:normalViewPr>
  <p:slideViewPr>
    <p:cSldViewPr snapToGrid="0">
      <p:cViewPr varScale="1">
        <p:scale>
          <a:sx n="109" d="100"/>
          <a:sy n="109" d="100"/>
        </p:scale>
        <p:origin x="150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CD809-E83C-4264-B631-2916C57C0545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44E35-79EE-4256-B05D-4BB4453A6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97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44E35-79EE-4256-B05D-4BB4453A62D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8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44E35-79EE-4256-B05D-4BB4453A62D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219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44E35-79EE-4256-B05D-4BB4453A62D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204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44E35-79EE-4256-B05D-4BB4453A62D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291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44E35-79EE-4256-B05D-4BB4453A62D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837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44E35-79EE-4256-B05D-4BB4453A62D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969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44E35-79EE-4256-B05D-4BB4453A62D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628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44E35-79EE-4256-B05D-4BB4453A62D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682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44E35-79EE-4256-B05D-4BB4453A62D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852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44E35-79EE-4256-B05D-4BB4453A62D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076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44E35-79EE-4256-B05D-4BB4453A62D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566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52" name="Rectangle 12"/>
          <p:cNvSpPr>
            <a:spLocks noChangeArrowheads="1"/>
          </p:cNvSpPr>
          <p:nvPr/>
        </p:nvSpPr>
        <p:spPr bwMode="auto">
          <a:xfrm>
            <a:off x="8064504" y="6530975"/>
            <a:ext cx="49213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cs-CZ" sz="1800"/>
          </a:p>
        </p:txBody>
      </p:sp>
      <p:sp>
        <p:nvSpPr>
          <p:cNvPr id="240660" name="Rectangle 20"/>
          <p:cNvSpPr>
            <a:spLocks noChangeArrowheads="1"/>
          </p:cNvSpPr>
          <p:nvPr/>
        </p:nvSpPr>
        <p:spPr bwMode="auto">
          <a:xfrm>
            <a:off x="0" y="4"/>
            <a:ext cx="9144000" cy="3598863"/>
          </a:xfrm>
          <a:prstGeom prst="rect">
            <a:avLst/>
          </a:prstGeom>
          <a:solidFill>
            <a:srgbClr val="1B85B9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cs-CZ" sz="1800"/>
          </a:p>
        </p:txBody>
      </p:sp>
      <p:sp>
        <p:nvSpPr>
          <p:cNvPr id="240661" name="Rectangle 21"/>
          <p:cNvSpPr>
            <a:spLocks noChangeArrowheads="1"/>
          </p:cNvSpPr>
          <p:nvPr/>
        </p:nvSpPr>
        <p:spPr bwMode="auto">
          <a:xfrm>
            <a:off x="8077202" y="6530975"/>
            <a:ext cx="36513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cs-CZ" sz="1800"/>
          </a:p>
        </p:txBody>
      </p:sp>
      <p:pic>
        <p:nvPicPr>
          <p:cNvPr id="240665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5005" y="3846521"/>
            <a:ext cx="1781515" cy="1526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0666" name="Rectangle 26"/>
          <p:cNvSpPr>
            <a:spLocks noChangeArrowheads="1"/>
          </p:cNvSpPr>
          <p:nvPr/>
        </p:nvSpPr>
        <p:spPr bwMode="auto">
          <a:xfrm>
            <a:off x="8077202" y="6530975"/>
            <a:ext cx="36513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cs-CZ" sz="180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3621088"/>
            <a:ext cx="6877050" cy="455612"/>
          </a:xfrm>
        </p:spPr>
        <p:txBody>
          <a:bodyPr/>
          <a:lstStyle>
            <a:lvl1pPr marL="0" indent="0" algn="r">
              <a:buFontTx/>
              <a:buNone/>
              <a:defRPr sz="1500"/>
            </a:lvl1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1958983"/>
            <a:ext cx="6877050" cy="1254125"/>
          </a:xfr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Záhlaví  (99.99.9999)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F28C94-643B-43F7-91DC-34D58D53E99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6805615" y="-100013"/>
            <a:ext cx="2159000" cy="6196013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323854" y="-100013"/>
            <a:ext cx="6329363" cy="6196013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Záhlaví  (99.99.9999)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600CBC-FF1F-4B11-9D71-9403BCAE4F7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593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28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87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747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954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9257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310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72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dirty="0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cs-CZ" dirty="0"/>
              <a:t>Klepnutím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F7D836-3674-45AD-986E-09E23B8A4A9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3826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7697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0010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327152"/>
            <a:ext cx="9130284" cy="1879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678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Záhlaví  (99.99.9999)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9882F0-DC9F-42E7-BE81-1E93616B8D2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 hasCustomPrompt="1"/>
          </p:nvPr>
        </p:nvSpPr>
        <p:spPr>
          <a:xfrm>
            <a:off x="323851" y="765175"/>
            <a:ext cx="4243388" cy="53308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4719642" y="765175"/>
            <a:ext cx="4244975" cy="53308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Záhlaví  (99.99.9999)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F69FE5-9667-43C0-9230-6AEA424F1E3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 hasCustomPrompt="1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zápatí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Záhlaví  (99.99.9999)</a:t>
            </a:r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66554B-3277-43A7-ADD5-25133397E6A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Záhlaví  (99.99.9999)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59596F-BED4-48DF-86B4-11A2FB2F109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Záhlaví  (99.99.9999)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230203-8632-4320-8108-14600C018F5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Záhlaví  (99.99.9999)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E0293F-AD1F-48CF-BD12-95766EFA290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cs-CZ"/>
              <a:t>Klepnutím na ikonu přidáte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Záhlaví  (99.99.9999)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085D94-56A9-47BB-9774-5B25DC68BBE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0" y="512771"/>
            <a:ext cx="9144000" cy="34925"/>
          </a:xfrm>
          <a:prstGeom prst="rect">
            <a:avLst/>
          </a:prstGeom>
          <a:solidFill>
            <a:schemeClr val="tx1">
              <a:alpha val="10001"/>
            </a:schemeClr>
          </a:solidFill>
          <a:ln w="9525" cmpd="thinThick">
            <a:noFill/>
            <a:miter lim="800000"/>
          </a:ln>
          <a:effectLst/>
        </p:spPr>
        <p:txBody>
          <a:bodyPr wrap="none" anchor="ctr"/>
          <a:lstStyle/>
          <a:p>
            <a:endParaRPr lang="cs-CZ" sz="1800"/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6497638"/>
            <a:ext cx="9144000" cy="360362"/>
          </a:xfrm>
          <a:prstGeom prst="rect">
            <a:avLst/>
          </a:prstGeom>
          <a:solidFill>
            <a:srgbClr val="1B85B9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cs-CZ" sz="1800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0" y="1"/>
            <a:ext cx="9144000" cy="512763"/>
          </a:xfrm>
          <a:prstGeom prst="rect">
            <a:avLst/>
          </a:prstGeom>
          <a:solidFill>
            <a:schemeClr val="tx1">
              <a:alpha val="10001"/>
            </a:schemeClr>
          </a:solidFill>
          <a:ln w="9525" cmpd="thinThick">
            <a:noFill/>
            <a:miter lim="800000"/>
          </a:ln>
          <a:effectLst/>
        </p:spPr>
        <p:txBody>
          <a:bodyPr wrap="none" anchor="ctr"/>
          <a:lstStyle/>
          <a:p>
            <a:endParaRPr lang="cs-CZ" sz="18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4" y="-100013"/>
            <a:ext cx="7699375" cy="7207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Klepnutím lze upravit styl předlohy nadpisů.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4" y="765175"/>
            <a:ext cx="8640763" cy="5330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Klepnutím lze upravit styly předlohy textu.</a:t>
            </a:r>
          </a:p>
          <a:p>
            <a:pPr lvl="1"/>
            <a:r>
              <a:rPr lang="en-US"/>
              <a:t>Druhá úroveň</a:t>
            </a:r>
          </a:p>
          <a:p>
            <a:pPr lvl="2"/>
            <a:r>
              <a:rPr lang="en-US"/>
              <a:t>Třetí úroveň</a:t>
            </a:r>
          </a:p>
          <a:p>
            <a:pPr lvl="3"/>
            <a:r>
              <a:rPr lang="en-US"/>
              <a:t>Čtvrtá úroveň</a:t>
            </a:r>
          </a:p>
          <a:p>
            <a:pPr lvl="4"/>
            <a:r>
              <a:rPr lang="en-US"/>
              <a:t>Pátá úroveň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7950" y="6524633"/>
            <a:ext cx="78486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FontTx/>
              <a:buNone/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Záhlaví  (99.99.9999)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450" y="6524633"/>
            <a:ext cx="827088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FontTx/>
              <a:buNone/>
              <a:defRPr sz="1050" b="0">
                <a:solidFill>
                  <a:schemeClr val="bg1"/>
                </a:solidFill>
              </a:defRPr>
            </a:lvl1pPr>
          </a:lstStyle>
          <a:p>
            <a:fld id="{9043C5EB-CFA0-4683-AF85-238A4E379231}" type="slidenum">
              <a:rPr lang="en-US"/>
              <a:t>‹#›</a:t>
            </a:fld>
            <a:endParaRPr lang="en-US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215900" y="115889"/>
            <a:ext cx="47625" cy="288925"/>
          </a:xfrm>
          <a:prstGeom prst="rect">
            <a:avLst/>
          </a:prstGeom>
          <a:solidFill>
            <a:srgbClr val="FE000C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endParaRPr lang="cs-CZ" sz="1800" b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18448" name="Picture 1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58177" y="58738"/>
            <a:ext cx="417513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8064504" y="115889"/>
            <a:ext cx="49213" cy="288925"/>
          </a:xfrm>
          <a:prstGeom prst="rect">
            <a:avLst/>
          </a:prstGeom>
          <a:solidFill>
            <a:srgbClr val="1B85B9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cs-CZ" sz="1800"/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8064504" y="6530975"/>
            <a:ext cx="49213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cs-CZ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950">
          <a:solidFill>
            <a:srgbClr val="1B85B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950">
          <a:solidFill>
            <a:srgbClr val="1B85B9"/>
          </a:solidFill>
          <a:latin typeface="Tahom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950">
          <a:solidFill>
            <a:srgbClr val="1B85B9"/>
          </a:solidFill>
          <a:latin typeface="Tahom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950">
          <a:solidFill>
            <a:srgbClr val="1B85B9"/>
          </a:solidFill>
          <a:latin typeface="Tahom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950">
          <a:solidFill>
            <a:srgbClr val="1B85B9"/>
          </a:solidFill>
          <a:latin typeface="Tahoma" panose="020B060403050404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950">
          <a:solidFill>
            <a:srgbClr val="1B85B9"/>
          </a:solidFill>
          <a:latin typeface="Tahoma" panose="020B060403050404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950">
          <a:solidFill>
            <a:srgbClr val="1B85B9"/>
          </a:solidFill>
          <a:latin typeface="Tahoma" panose="020B060403050404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950">
          <a:solidFill>
            <a:srgbClr val="1B85B9"/>
          </a:solidFill>
          <a:latin typeface="Tahoma" panose="020B060403050404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950">
          <a:solidFill>
            <a:srgbClr val="1B85B9"/>
          </a:solidFill>
          <a:latin typeface="Tahoma" panose="020B0604030504040204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195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65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05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05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05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05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05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5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57253"/>
            <a:ext cx="9144000" cy="4708277"/>
          </a:xfrm>
          <a:prstGeom prst="rect">
            <a:avLst/>
          </a:prstGeom>
          <a:solidFill>
            <a:srgbClr val="7030A0"/>
          </a:solidFill>
          <a:ln>
            <a:solidFill>
              <a:srgbClr val="1B85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5"/>
          <p:cNvSpPr txBox="1"/>
          <p:nvPr/>
        </p:nvSpPr>
        <p:spPr>
          <a:xfrm>
            <a:off x="6041230" y="5850705"/>
            <a:ext cx="31027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dirty="0"/>
              <a:t>汇报人：李文杰 王燕飞   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-1" y="1566630"/>
            <a:ext cx="9144000" cy="9405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zh-CN" b="1" dirty="0"/>
              <a:t>Photo-Realistic Single Image Super-Resolution Using a Generative Adversarial Network</a:t>
            </a:r>
            <a:endParaRPr lang="en-US" altLang="zh-CN" sz="4400" b="1" kern="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0" y="3216600"/>
            <a:ext cx="9144000" cy="11646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t" anchorCtr="0" compatLnSpc="1"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</a:rPr>
              <a:t>Christian </a:t>
            </a:r>
            <a:r>
              <a:rPr lang="en-US" altLang="zh-CN" sz="1800" dirty="0" err="1">
                <a:solidFill>
                  <a:schemeClr val="bg1">
                    <a:lumMod val="85000"/>
                  </a:schemeClr>
                </a:solidFill>
              </a:rPr>
              <a:t>Ledig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</a:rPr>
              <a:t>, Lucas </a:t>
            </a:r>
            <a:r>
              <a:rPr lang="en-US" altLang="zh-CN" sz="1800" dirty="0" err="1">
                <a:solidFill>
                  <a:schemeClr val="bg1">
                    <a:lumMod val="85000"/>
                  </a:schemeClr>
                </a:solidFill>
              </a:rPr>
              <a:t>Theis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</a:rPr>
              <a:t>, Ferenc </a:t>
            </a:r>
            <a:r>
              <a:rPr lang="en-US" altLang="zh-CN" sz="1800" dirty="0" err="1">
                <a:solidFill>
                  <a:schemeClr val="bg1">
                    <a:lumMod val="85000"/>
                  </a:schemeClr>
                </a:solidFill>
              </a:rPr>
              <a:t>Husz´ar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</a:rPr>
              <a:t>, Jose Caballero, Andrew Cunningham,</a:t>
            </a:r>
          </a:p>
          <a:p>
            <a:pPr algn="ctr"/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</a:rPr>
              <a:t>Alejandro Acosta, Andrew Aitken, </a:t>
            </a:r>
            <a:r>
              <a:rPr lang="en-US" altLang="zh-CN" sz="1800" dirty="0" err="1">
                <a:solidFill>
                  <a:schemeClr val="bg1">
                    <a:lumMod val="85000"/>
                  </a:schemeClr>
                </a:solidFill>
              </a:rPr>
              <a:t>Alykhan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sz="1800" dirty="0" err="1">
                <a:solidFill>
                  <a:schemeClr val="bg1">
                    <a:lumMod val="85000"/>
                  </a:schemeClr>
                </a:solidFill>
              </a:rPr>
              <a:t>Tejani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</a:rPr>
              <a:t>, Johannes </a:t>
            </a:r>
            <a:r>
              <a:rPr lang="en-US" altLang="zh-CN" sz="1800" dirty="0" err="1">
                <a:solidFill>
                  <a:schemeClr val="bg1">
                    <a:lumMod val="85000"/>
                  </a:schemeClr>
                </a:solidFill>
              </a:rPr>
              <a:t>Totz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altLang="zh-CN" sz="1800" dirty="0" err="1">
                <a:solidFill>
                  <a:schemeClr val="bg1">
                    <a:lumMod val="85000"/>
                  </a:schemeClr>
                </a:solidFill>
              </a:rPr>
              <a:t>Zehan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</a:rPr>
              <a:t> Wang, </a:t>
            </a:r>
            <a:r>
              <a:rPr lang="en-US" altLang="zh-CN" sz="1800" dirty="0" err="1">
                <a:solidFill>
                  <a:schemeClr val="bg1">
                    <a:lumMod val="85000"/>
                  </a:schemeClr>
                </a:solidFill>
              </a:rPr>
              <a:t>Wenzhe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</a:rPr>
              <a:t> Shi</a:t>
            </a:r>
          </a:p>
          <a:p>
            <a:pPr algn="ctr"/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</a:rPr>
              <a:t>Twitter</a:t>
            </a:r>
          </a:p>
          <a:p>
            <a:pPr algn="ctr"/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</a:rPr>
              <a:t>{cledig,ltheis,fhuszar,jcaballero,aacostadiaz,aaitken,atejani,jtotz,zehanw,wshi}@twitter.com</a:t>
            </a:r>
            <a:endParaRPr lang="en-US" altLang="zh-CN" sz="1800" b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zh-CN" sz="1800" dirty="0"/>
          </a:p>
          <a:p>
            <a:pPr algn="l"/>
            <a:endParaRPr lang="en-US" altLang="zh-CN" sz="15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D5F8C5-DA29-4A45-A7F5-58AF6907001A}"/>
              </a:ext>
            </a:extLst>
          </p:cNvPr>
          <p:cNvSpPr/>
          <p:nvPr/>
        </p:nvSpPr>
        <p:spPr>
          <a:xfrm>
            <a:off x="3556337" y="4785759"/>
            <a:ext cx="20313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Published in CVPR 2017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3"/>
    </mc:Choice>
    <mc:Fallback xmlns="">
      <p:transition spd="slow" advTm="227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" y="345191"/>
            <a:ext cx="9164955" cy="421005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6" name="Nadpis 1"/>
          <p:cNvSpPr>
            <a:spLocks noGrp="1"/>
          </p:cNvSpPr>
          <p:nvPr/>
        </p:nvSpPr>
        <p:spPr>
          <a:xfrm>
            <a:off x="280613" y="285417"/>
            <a:ext cx="8826341" cy="5405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  <a:ea typeface="+mn-ea"/>
                <a:cs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400" spc="-5" dirty="0">
                <a:solidFill>
                  <a:schemeClr val="bg1"/>
                </a:solidFill>
              </a:rPr>
              <a:t>Experiments</a:t>
            </a:r>
          </a:p>
        </p:txBody>
      </p:sp>
      <p:sp>
        <p:nvSpPr>
          <p:cNvPr id="7" name="矩形 6"/>
          <p:cNvSpPr/>
          <p:nvPr/>
        </p:nvSpPr>
        <p:spPr>
          <a:xfrm>
            <a:off x="176890" y="420196"/>
            <a:ext cx="45719" cy="2709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AC041E-6665-4F6E-AA99-FBCC9F112404}"/>
              </a:ext>
            </a:extLst>
          </p:cNvPr>
          <p:cNvSpPr/>
          <p:nvPr/>
        </p:nvSpPr>
        <p:spPr>
          <a:xfrm>
            <a:off x="4" y="6091804"/>
            <a:ext cx="9164955" cy="421005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9DC459-BCD5-4598-8C30-12AF9A342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898" y="2672695"/>
            <a:ext cx="6202837" cy="277627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E18AA29-FDC4-43D9-A641-C767CC495C0D}"/>
              </a:ext>
            </a:extLst>
          </p:cNvPr>
          <p:cNvSpPr/>
          <p:nvPr/>
        </p:nvSpPr>
        <p:spPr>
          <a:xfrm>
            <a:off x="280613" y="1106526"/>
            <a:ext cx="8090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imbusRomNo9L-Regu"/>
              </a:rPr>
              <a:t>Color-coded distribution of MOS scores on </a:t>
            </a:r>
            <a:r>
              <a:rPr lang="en-US" altLang="zh-CN" dirty="0">
                <a:latin typeface="NimbusRomNo9L-Medi"/>
              </a:rPr>
              <a:t>BSD100</a:t>
            </a:r>
            <a:r>
              <a:rPr lang="en-US" altLang="zh-CN" dirty="0">
                <a:latin typeface="NimbusRomNo9L-Regu"/>
              </a:rPr>
              <a:t>. For each method 2600 samples (100 images </a:t>
            </a:r>
            <a:r>
              <a:rPr lang="en-US" altLang="zh-CN" dirty="0">
                <a:latin typeface="CMSY10"/>
              </a:rPr>
              <a:t>×</a:t>
            </a:r>
            <a:r>
              <a:rPr lang="en-US" altLang="zh-CN" dirty="0">
                <a:latin typeface="NimbusRomNo9L-Regu"/>
              </a:rPr>
              <a:t>26 raters) were assessed. Mean shown as red marker, where the bins are centered around value </a:t>
            </a:r>
            <a:r>
              <a:rPr lang="en-US" altLang="zh-CN" dirty="0" err="1">
                <a:latin typeface="CMMI10"/>
              </a:rPr>
              <a:t>i</a:t>
            </a:r>
            <a:r>
              <a:rPr lang="en-US" altLang="zh-CN" dirty="0">
                <a:latin typeface="NimbusRomNo9L-Regu"/>
              </a:rPr>
              <a:t>. [</a:t>
            </a:r>
            <a:r>
              <a:rPr lang="en-US" altLang="zh-CN" dirty="0">
                <a:latin typeface="CMR10"/>
              </a:rPr>
              <a:t>4</a:t>
            </a:r>
            <a:r>
              <a:rPr lang="en-US" altLang="zh-CN" dirty="0">
                <a:latin typeface="CMSY10"/>
              </a:rPr>
              <a:t>× </a:t>
            </a:r>
            <a:r>
              <a:rPr lang="en-US" altLang="zh-CN" dirty="0">
                <a:latin typeface="NimbusRomNo9L-Regu"/>
              </a:rPr>
              <a:t>upscaling]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506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" y="345191"/>
            <a:ext cx="9164955" cy="421005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6" name="Nadpis 1"/>
          <p:cNvSpPr>
            <a:spLocks noGrp="1"/>
          </p:cNvSpPr>
          <p:nvPr/>
        </p:nvSpPr>
        <p:spPr>
          <a:xfrm>
            <a:off x="280613" y="285417"/>
            <a:ext cx="8826341" cy="5405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  <a:ea typeface="+mn-ea"/>
                <a:cs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400" spc="-5" dirty="0">
                <a:solidFill>
                  <a:schemeClr val="bg1"/>
                </a:solidFill>
              </a:rPr>
              <a:t>Experiments</a:t>
            </a:r>
          </a:p>
        </p:txBody>
      </p:sp>
      <p:sp>
        <p:nvSpPr>
          <p:cNvPr id="7" name="矩形 6"/>
          <p:cNvSpPr/>
          <p:nvPr/>
        </p:nvSpPr>
        <p:spPr>
          <a:xfrm>
            <a:off x="176890" y="420196"/>
            <a:ext cx="45719" cy="2709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AC041E-6665-4F6E-AA99-FBCC9F112404}"/>
              </a:ext>
            </a:extLst>
          </p:cNvPr>
          <p:cNvSpPr/>
          <p:nvPr/>
        </p:nvSpPr>
        <p:spPr>
          <a:xfrm>
            <a:off x="4" y="6091804"/>
            <a:ext cx="9164955" cy="421005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CCF209-98CF-4608-97A9-C316C95FE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76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" y="345191"/>
            <a:ext cx="9164955" cy="421005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6" name="Nadpis 1"/>
          <p:cNvSpPr>
            <a:spLocks noGrp="1"/>
          </p:cNvSpPr>
          <p:nvPr/>
        </p:nvSpPr>
        <p:spPr>
          <a:xfrm>
            <a:off x="280613" y="285417"/>
            <a:ext cx="8826341" cy="5405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  <a:ea typeface="+mn-ea"/>
                <a:cs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400" spc="-5" dirty="0">
                <a:solidFill>
                  <a:schemeClr val="bg1"/>
                </a:solidFill>
              </a:rPr>
              <a:t>Experiments</a:t>
            </a:r>
          </a:p>
        </p:txBody>
      </p:sp>
      <p:sp>
        <p:nvSpPr>
          <p:cNvPr id="7" name="矩形 6"/>
          <p:cNvSpPr/>
          <p:nvPr/>
        </p:nvSpPr>
        <p:spPr>
          <a:xfrm>
            <a:off x="176890" y="420196"/>
            <a:ext cx="45719" cy="2709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AC041E-6665-4F6E-AA99-FBCC9F112404}"/>
              </a:ext>
            </a:extLst>
          </p:cNvPr>
          <p:cNvSpPr/>
          <p:nvPr/>
        </p:nvSpPr>
        <p:spPr>
          <a:xfrm>
            <a:off x="4" y="6091804"/>
            <a:ext cx="9164955" cy="421005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F8C208-64DB-40B7-816B-179238C2C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7" y="1043319"/>
            <a:ext cx="8863386" cy="49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9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064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" y="345191"/>
            <a:ext cx="9164955" cy="421005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6" name="Nadpis 1"/>
          <p:cNvSpPr>
            <a:spLocks noGrp="1"/>
          </p:cNvSpPr>
          <p:nvPr/>
        </p:nvSpPr>
        <p:spPr>
          <a:xfrm>
            <a:off x="280613" y="285417"/>
            <a:ext cx="8826341" cy="5405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  <a:ea typeface="+mn-ea"/>
                <a:cs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400" spc="-5" dirty="0">
                <a:solidFill>
                  <a:schemeClr val="bg1"/>
                </a:solidFill>
              </a:rPr>
              <a:t>contributions</a:t>
            </a:r>
          </a:p>
        </p:txBody>
      </p:sp>
      <p:sp>
        <p:nvSpPr>
          <p:cNvPr id="7" name="矩形 6"/>
          <p:cNvSpPr/>
          <p:nvPr/>
        </p:nvSpPr>
        <p:spPr>
          <a:xfrm>
            <a:off x="176890" y="420196"/>
            <a:ext cx="45719" cy="2709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603AE26D-17CF-45F2-9BE6-89BF7548B467}"/>
              </a:ext>
            </a:extLst>
          </p:cNvPr>
          <p:cNvSpPr txBox="1">
            <a:spLocks/>
          </p:cNvSpPr>
          <p:nvPr/>
        </p:nvSpPr>
        <p:spPr>
          <a:xfrm>
            <a:off x="103696" y="1323163"/>
            <a:ext cx="8826341" cy="400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2000" b="0" i="0">
                <a:solidFill>
                  <a:srgbClr val="302C24"/>
                </a:solidFill>
                <a:latin typeface="Palatino Linotype"/>
                <a:ea typeface="+mn-ea"/>
                <a:cs typeface="Palatino Linotype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90525" marR="415925" indent="-342900">
              <a:lnSpc>
                <a:spcPts val="2390"/>
              </a:lnSpc>
              <a:buFont typeface="Wingdings" panose="05000000000000000000" pitchFamily="2" charset="2"/>
              <a:buChar char="l"/>
              <a:tabLst>
                <a:tab pos="389890" algn="l"/>
                <a:tab pos="390525" algn="l"/>
              </a:tabLst>
              <a:defRPr/>
            </a:pPr>
            <a:r>
              <a:rPr lang="en-US" altLang="zh-CN" dirty="0">
                <a:latin typeface="+mn-lt"/>
              </a:rPr>
              <a:t>We set a new state of the art for image SR with high upscaling factors (4×) as</a:t>
            </a:r>
          </a:p>
          <a:p>
            <a:pPr marL="47625" marR="415925">
              <a:lnSpc>
                <a:spcPts val="2390"/>
              </a:lnSpc>
              <a:tabLst>
                <a:tab pos="389890" algn="l"/>
                <a:tab pos="390525" algn="l"/>
              </a:tabLst>
              <a:defRPr/>
            </a:pPr>
            <a:r>
              <a:rPr lang="en-US" altLang="zh-CN" dirty="0">
                <a:latin typeface="+mn-lt"/>
              </a:rPr>
              <a:t>      measured by PSNR and structural similarity (SSIM) with our 16 blocks deep</a:t>
            </a:r>
          </a:p>
          <a:p>
            <a:pPr marL="47625" marR="415925">
              <a:lnSpc>
                <a:spcPts val="2390"/>
              </a:lnSpc>
              <a:tabLst>
                <a:tab pos="389890" algn="l"/>
                <a:tab pos="390525" algn="l"/>
              </a:tabLst>
              <a:defRPr/>
            </a:pPr>
            <a:r>
              <a:rPr lang="en-US" altLang="zh-CN" dirty="0">
                <a:latin typeface="+mn-lt"/>
              </a:rPr>
              <a:t>      </a:t>
            </a:r>
            <a:r>
              <a:rPr lang="en-US" altLang="zh-CN" dirty="0" err="1">
                <a:latin typeface="+mn-lt"/>
              </a:rPr>
              <a:t>ResNet</a:t>
            </a:r>
            <a:r>
              <a:rPr lang="en-US" altLang="zh-CN" dirty="0">
                <a:latin typeface="+mn-lt"/>
              </a:rPr>
              <a:t> (</a:t>
            </a:r>
            <a:r>
              <a:rPr lang="en-US" altLang="zh-CN" dirty="0" err="1">
                <a:latin typeface="+mn-lt"/>
              </a:rPr>
              <a:t>SRResNet</a:t>
            </a:r>
            <a:r>
              <a:rPr lang="en-US" altLang="zh-CN" dirty="0">
                <a:latin typeface="+mn-lt"/>
              </a:rPr>
              <a:t>) optimized for MSE</a:t>
            </a:r>
            <a:r>
              <a:rPr lang="en-US" kern="0" spc="-5" dirty="0">
                <a:latin typeface="+mn-lt"/>
              </a:rPr>
              <a:t>.</a:t>
            </a:r>
          </a:p>
          <a:p>
            <a:pPr marL="390525" marR="415925" indent="-342900">
              <a:lnSpc>
                <a:spcPts val="2390"/>
              </a:lnSpc>
              <a:buFont typeface="Wingdings" panose="05000000000000000000" pitchFamily="2" charset="2"/>
              <a:buChar char="l"/>
              <a:tabLst>
                <a:tab pos="389890" algn="l"/>
                <a:tab pos="390525" algn="l"/>
              </a:tabLst>
              <a:defRPr/>
            </a:pPr>
            <a:endParaRPr lang="en-US" kern="0" dirty="0">
              <a:latin typeface="+mn-lt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lt"/>
              </a:rPr>
              <a:t> We propose SRGAN which is a GAN-based network optimized for a new   perceptual loss. Here we replace the MSE-based content loss with a loss calculated on feature maps of the VGG network , which are more invariant to changes in pixel space 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kern="0" spc="-5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lt"/>
              </a:rPr>
              <a:t> We confirm with an extensive mean opinion score (MOS) test on images from three public benchmark datasets that SRGAN is the new state of the art, by a large </a:t>
            </a:r>
            <a:r>
              <a:rPr lang="en-US" altLang="zh-CN" dirty="0" err="1">
                <a:latin typeface="+mn-lt"/>
              </a:rPr>
              <a:t>margin,for</a:t>
            </a:r>
            <a:r>
              <a:rPr lang="en-US" altLang="zh-CN" dirty="0">
                <a:latin typeface="+mn-lt"/>
              </a:rPr>
              <a:t> the estimation of photo-realistic SR images with high upscaling factors (4×). </a:t>
            </a:r>
            <a:endParaRPr lang="zh-CN" altLang="en-US" dirty="0">
              <a:latin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AC041E-6665-4F6E-AA99-FBCC9F112404}"/>
              </a:ext>
            </a:extLst>
          </p:cNvPr>
          <p:cNvSpPr/>
          <p:nvPr/>
        </p:nvSpPr>
        <p:spPr>
          <a:xfrm>
            <a:off x="4" y="6091804"/>
            <a:ext cx="9164955" cy="421005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01850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" y="345191"/>
            <a:ext cx="9164955" cy="421005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6" name="Nadpis 1"/>
          <p:cNvSpPr>
            <a:spLocks noGrp="1"/>
          </p:cNvSpPr>
          <p:nvPr/>
        </p:nvSpPr>
        <p:spPr>
          <a:xfrm>
            <a:off x="280613" y="285417"/>
            <a:ext cx="8826341" cy="5405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  <a:ea typeface="+mn-ea"/>
                <a:cs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400" spc="-5" dirty="0">
                <a:solidFill>
                  <a:schemeClr val="bg1"/>
                </a:solidFill>
              </a:rPr>
              <a:t>Architecture of Generator and Discriminator Network</a:t>
            </a:r>
          </a:p>
        </p:txBody>
      </p:sp>
      <p:sp>
        <p:nvSpPr>
          <p:cNvPr id="7" name="矩形 6"/>
          <p:cNvSpPr/>
          <p:nvPr/>
        </p:nvSpPr>
        <p:spPr>
          <a:xfrm>
            <a:off x="176890" y="420196"/>
            <a:ext cx="45719" cy="2709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AC041E-6665-4F6E-AA99-FBCC9F112404}"/>
              </a:ext>
            </a:extLst>
          </p:cNvPr>
          <p:cNvSpPr/>
          <p:nvPr/>
        </p:nvSpPr>
        <p:spPr>
          <a:xfrm>
            <a:off x="4" y="6091804"/>
            <a:ext cx="9164955" cy="421005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FAAD60-D781-4705-BCFE-0792B6971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470"/>
            <a:ext cx="9144000" cy="465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0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" y="345191"/>
            <a:ext cx="9164955" cy="421005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6" name="Nadpis 1"/>
          <p:cNvSpPr>
            <a:spLocks noGrp="1"/>
          </p:cNvSpPr>
          <p:nvPr/>
        </p:nvSpPr>
        <p:spPr>
          <a:xfrm>
            <a:off x="280613" y="285417"/>
            <a:ext cx="8826341" cy="5405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  <a:ea typeface="+mn-ea"/>
                <a:cs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400" spc="-5" dirty="0">
                <a:solidFill>
                  <a:schemeClr val="bg1"/>
                </a:solidFill>
              </a:rPr>
              <a:t>Loss function</a:t>
            </a:r>
          </a:p>
        </p:txBody>
      </p:sp>
      <p:sp>
        <p:nvSpPr>
          <p:cNvPr id="7" name="矩形 6"/>
          <p:cNvSpPr/>
          <p:nvPr/>
        </p:nvSpPr>
        <p:spPr>
          <a:xfrm>
            <a:off x="176890" y="420196"/>
            <a:ext cx="45719" cy="2709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AC041E-6665-4F6E-AA99-FBCC9F112404}"/>
              </a:ext>
            </a:extLst>
          </p:cNvPr>
          <p:cNvSpPr/>
          <p:nvPr/>
        </p:nvSpPr>
        <p:spPr>
          <a:xfrm>
            <a:off x="4" y="6091804"/>
            <a:ext cx="9164955" cy="421005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9692B81-B63F-4734-B0B8-5D1DFEEC8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414" y="4471871"/>
            <a:ext cx="4514529" cy="117690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31E0B29-B2F6-4EF9-B94B-3A58C942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414" y="2887185"/>
            <a:ext cx="5075113" cy="924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ECA68FA-D539-42D3-8FF1-35B4077CD7EE}"/>
                  </a:ext>
                </a:extLst>
              </p:cNvPr>
              <p:cNvSpPr txBox="1"/>
              <p:nvPr/>
            </p:nvSpPr>
            <p:spPr>
              <a:xfrm>
                <a:off x="561974" y="1479986"/>
                <a:ext cx="7233994" cy="778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𝐻𝑅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ECA68FA-D539-42D3-8FF1-35B4077CD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74" y="1479986"/>
                <a:ext cx="7233994" cy="7788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3113F1E6-2679-4E12-B6F6-9371CCBE9D44}"/>
              </a:ext>
            </a:extLst>
          </p:cNvPr>
          <p:cNvSpPr/>
          <p:nvPr/>
        </p:nvSpPr>
        <p:spPr>
          <a:xfrm>
            <a:off x="413839" y="1162912"/>
            <a:ext cx="1550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5" dirty="0"/>
              <a:t>Discriminator: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4AE860-CA08-4758-B202-DE8D4B9A3C20}"/>
              </a:ext>
            </a:extLst>
          </p:cNvPr>
          <p:cNvSpPr/>
          <p:nvPr/>
        </p:nvSpPr>
        <p:spPr>
          <a:xfrm>
            <a:off x="413838" y="2466866"/>
            <a:ext cx="1205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Generator</a:t>
            </a:r>
            <a:r>
              <a:rPr lang="en-US" altLang="zh-CN" spc="-5" dirty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1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" y="345191"/>
            <a:ext cx="9164955" cy="421005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6" name="Nadpis 1"/>
          <p:cNvSpPr>
            <a:spLocks noGrp="1"/>
          </p:cNvSpPr>
          <p:nvPr/>
        </p:nvSpPr>
        <p:spPr>
          <a:xfrm>
            <a:off x="280613" y="285417"/>
            <a:ext cx="8826341" cy="5405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  <a:ea typeface="+mn-ea"/>
                <a:cs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400" spc="-5" dirty="0">
                <a:solidFill>
                  <a:schemeClr val="bg1"/>
                </a:solidFill>
              </a:rPr>
              <a:t>Content loss</a:t>
            </a:r>
          </a:p>
        </p:txBody>
      </p:sp>
      <p:sp>
        <p:nvSpPr>
          <p:cNvPr id="7" name="矩形 6"/>
          <p:cNvSpPr/>
          <p:nvPr/>
        </p:nvSpPr>
        <p:spPr>
          <a:xfrm>
            <a:off x="176890" y="420196"/>
            <a:ext cx="45719" cy="2709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AC041E-6665-4F6E-AA99-FBCC9F112404}"/>
              </a:ext>
            </a:extLst>
          </p:cNvPr>
          <p:cNvSpPr/>
          <p:nvPr/>
        </p:nvSpPr>
        <p:spPr>
          <a:xfrm>
            <a:off x="4" y="6091804"/>
            <a:ext cx="9164955" cy="421005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BB815D1-9684-46B3-A1BF-6B4C434904AB}"/>
              </a:ext>
            </a:extLst>
          </p:cNvPr>
          <p:cNvSpPr/>
          <p:nvPr/>
        </p:nvSpPr>
        <p:spPr>
          <a:xfrm>
            <a:off x="244725" y="1085596"/>
            <a:ext cx="2709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The pixel-wise MSE loss: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ABCCE0-F133-40E9-91B2-7DC452DE6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688" y="1766930"/>
            <a:ext cx="6608190" cy="112796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42D468A-A45A-43C6-A152-E5B14E7FBD91}"/>
              </a:ext>
            </a:extLst>
          </p:cNvPr>
          <p:cNvSpPr/>
          <p:nvPr/>
        </p:nvSpPr>
        <p:spPr>
          <a:xfrm>
            <a:off x="280613" y="3088655"/>
            <a:ext cx="1619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The VGG loss: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D7686A-B419-419D-8FDB-F388CE634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009" y="3940901"/>
            <a:ext cx="5081046" cy="148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4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" y="345191"/>
            <a:ext cx="9164955" cy="421005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6" name="Nadpis 1"/>
          <p:cNvSpPr>
            <a:spLocks noGrp="1"/>
          </p:cNvSpPr>
          <p:nvPr/>
        </p:nvSpPr>
        <p:spPr>
          <a:xfrm>
            <a:off x="280613" y="285417"/>
            <a:ext cx="8826341" cy="5405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  <a:ea typeface="+mn-ea"/>
                <a:cs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400" spc="-5" dirty="0">
                <a:solidFill>
                  <a:schemeClr val="bg1"/>
                </a:solidFill>
              </a:rPr>
              <a:t>Adversarial loss</a:t>
            </a:r>
          </a:p>
        </p:txBody>
      </p:sp>
      <p:sp>
        <p:nvSpPr>
          <p:cNvPr id="7" name="矩形 6"/>
          <p:cNvSpPr/>
          <p:nvPr/>
        </p:nvSpPr>
        <p:spPr>
          <a:xfrm>
            <a:off x="176890" y="420196"/>
            <a:ext cx="45719" cy="2709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AC041E-6665-4F6E-AA99-FBCC9F112404}"/>
              </a:ext>
            </a:extLst>
          </p:cNvPr>
          <p:cNvSpPr/>
          <p:nvPr/>
        </p:nvSpPr>
        <p:spPr>
          <a:xfrm>
            <a:off x="4" y="6091804"/>
            <a:ext cx="9164955" cy="421005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5F63135-EA68-4A60-8D3A-1CFDBC51B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292" y="2302881"/>
            <a:ext cx="7137416" cy="162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3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" y="345191"/>
            <a:ext cx="9164955" cy="421005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6" name="Nadpis 1"/>
          <p:cNvSpPr>
            <a:spLocks noGrp="1"/>
          </p:cNvSpPr>
          <p:nvPr/>
        </p:nvSpPr>
        <p:spPr>
          <a:xfrm>
            <a:off x="280613" y="285417"/>
            <a:ext cx="8826341" cy="5405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  <a:ea typeface="+mn-ea"/>
                <a:cs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400" spc="-5" dirty="0">
                <a:solidFill>
                  <a:schemeClr val="bg1"/>
                </a:solidFill>
              </a:rPr>
              <a:t>Experiments</a:t>
            </a:r>
          </a:p>
        </p:txBody>
      </p:sp>
      <p:sp>
        <p:nvSpPr>
          <p:cNvPr id="7" name="矩形 6"/>
          <p:cNvSpPr/>
          <p:nvPr/>
        </p:nvSpPr>
        <p:spPr>
          <a:xfrm>
            <a:off x="176890" y="420196"/>
            <a:ext cx="45719" cy="2709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AC041E-6665-4F6E-AA99-FBCC9F112404}"/>
              </a:ext>
            </a:extLst>
          </p:cNvPr>
          <p:cNvSpPr/>
          <p:nvPr/>
        </p:nvSpPr>
        <p:spPr>
          <a:xfrm>
            <a:off x="4" y="6091804"/>
            <a:ext cx="9164955" cy="421005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6AF2DC7-3644-4C33-A3DB-A6B984F1BE6C}"/>
              </a:ext>
            </a:extLst>
          </p:cNvPr>
          <p:cNvSpPr/>
          <p:nvPr/>
        </p:nvSpPr>
        <p:spPr>
          <a:xfrm>
            <a:off x="222608" y="1087779"/>
            <a:ext cx="87517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Performance of different loss functions for </a:t>
            </a:r>
            <a:r>
              <a:rPr lang="en-US" altLang="zh-CN" sz="2000" dirty="0" err="1"/>
              <a:t>SRResNet</a:t>
            </a:r>
            <a:r>
              <a:rPr lang="en-US" altLang="zh-CN" sz="2000" dirty="0"/>
              <a:t> and the adversarial networks on Set5 and Set14 benchmark data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22AF7F-432D-4160-A361-50BB7D74B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76" y="2057483"/>
            <a:ext cx="7806447" cy="362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92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" y="345191"/>
            <a:ext cx="9164955" cy="421005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6" name="Nadpis 1"/>
          <p:cNvSpPr>
            <a:spLocks noGrp="1"/>
          </p:cNvSpPr>
          <p:nvPr/>
        </p:nvSpPr>
        <p:spPr>
          <a:xfrm>
            <a:off x="280613" y="285417"/>
            <a:ext cx="8826341" cy="5405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  <a:ea typeface="+mn-ea"/>
                <a:cs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400" spc="-5" dirty="0">
                <a:solidFill>
                  <a:schemeClr val="bg1"/>
                </a:solidFill>
              </a:rPr>
              <a:t>Experiments</a:t>
            </a:r>
          </a:p>
        </p:txBody>
      </p:sp>
      <p:sp>
        <p:nvSpPr>
          <p:cNvPr id="7" name="矩形 6"/>
          <p:cNvSpPr/>
          <p:nvPr/>
        </p:nvSpPr>
        <p:spPr>
          <a:xfrm>
            <a:off x="176890" y="420196"/>
            <a:ext cx="45719" cy="2709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AC041E-6665-4F6E-AA99-FBCC9F112404}"/>
              </a:ext>
            </a:extLst>
          </p:cNvPr>
          <p:cNvSpPr/>
          <p:nvPr/>
        </p:nvSpPr>
        <p:spPr>
          <a:xfrm>
            <a:off x="4" y="6091804"/>
            <a:ext cx="9164955" cy="421005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721B8BE-AEEB-41EB-BCCD-E793AAA54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3078"/>
            <a:ext cx="9144000" cy="441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20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" y="345191"/>
            <a:ext cx="9164955" cy="421005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6" name="Nadpis 1"/>
          <p:cNvSpPr>
            <a:spLocks noGrp="1"/>
          </p:cNvSpPr>
          <p:nvPr/>
        </p:nvSpPr>
        <p:spPr>
          <a:xfrm>
            <a:off x="280613" y="285417"/>
            <a:ext cx="8826341" cy="5405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  <a:ea typeface="+mn-ea"/>
                <a:cs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400" spc="-5" dirty="0">
                <a:solidFill>
                  <a:schemeClr val="bg1"/>
                </a:solidFill>
              </a:rPr>
              <a:t>Experiments</a:t>
            </a:r>
          </a:p>
        </p:txBody>
      </p:sp>
      <p:sp>
        <p:nvSpPr>
          <p:cNvPr id="7" name="矩形 6"/>
          <p:cNvSpPr/>
          <p:nvPr/>
        </p:nvSpPr>
        <p:spPr>
          <a:xfrm>
            <a:off x="176890" y="420196"/>
            <a:ext cx="45719" cy="2709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AC041E-6665-4F6E-AA99-FBCC9F112404}"/>
              </a:ext>
            </a:extLst>
          </p:cNvPr>
          <p:cNvSpPr/>
          <p:nvPr/>
        </p:nvSpPr>
        <p:spPr>
          <a:xfrm>
            <a:off x="4" y="6091804"/>
            <a:ext cx="9164955" cy="421005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3D0EEB4-8E75-4F5D-8DE2-4C120059D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49" y="2188212"/>
            <a:ext cx="8826342" cy="319100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21B3EF8-91A9-4702-A317-3932888C3178}"/>
              </a:ext>
            </a:extLst>
          </p:cNvPr>
          <p:cNvSpPr/>
          <p:nvPr/>
        </p:nvSpPr>
        <p:spPr>
          <a:xfrm>
            <a:off x="20959" y="1015539"/>
            <a:ext cx="88263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Comparison of NN, bicubic, SRCNN, </a:t>
            </a:r>
            <a:r>
              <a:rPr lang="en-US" altLang="zh-CN" dirty="0" err="1">
                <a:solidFill>
                  <a:srgbClr val="000000"/>
                </a:solidFill>
                <a:latin typeface="NimbusRomNo9L-Regu"/>
              </a:rPr>
              <a:t>SelfExSR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, DRCN, ESPCN, </a:t>
            </a:r>
            <a:r>
              <a:rPr lang="en-US" altLang="zh-CN" dirty="0" err="1">
                <a:solidFill>
                  <a:srgbClr val="000000"/>
                </a:solidFill>
                <a:latin typeface="NimbusRomNo9L-Medi"/>
              </a:rPr>
              <a:t>SRResNet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, </a:t>
            </a:r>
            <a:r>
              <a:rPr lang="en-US" altLang="zh-CN" dirty="0">
                <a:solidFill>
                  <a:srgbClr val="000000"/>
                </a:solidFill>
                <a:latin typeface="NimbusRomNo9L-Medi"/>
              </a:rPr>
              <a:t>SRGAN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-VGG54 and the original HR on benchmark data. Highest measures (PSNR [dB], SSIM, MOS) in bold. [</a:t>
            </a:r>
            <a:r>
              <a:rPr lang="en-US" altLang="zh-CN" dirty="0">
                <a:solidFill>
                  <a:srgbClr val="000000"/>
                </a:solidFill>
                <a:latin typeface="CMR1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MSY10"/>
              </a:rPr>
              <a:t>× 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upscaling]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011333"/>
      </p:ext>
    </p:extLst>
  </p:cSld>
  <p:clrMapOvr>
    <a:masterClrMapping/>
  </p:clrMapOvr>
</p:sld>
</file>

<file path=ppt/theme/theme1.xml><?xml version="1.0" encoding="utf-8"?>
<a:theme xmlns:a="http://schemas.openxmlformats.org/drawingml/2006/main" name="prezentace">
  <a:themeElements>
    <a:clrScheme name="a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0F0">
            <a:alpha val="4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8363</TotalTime>
  <Words>369</Words>
  <Application>Microsoft Office PowerPoint</Application>
  <PresentationFormat>全屏显示(4:3)</PresentationFormat>
  <Paragraphs>44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CMMI10</vt:lpstr>
      <vt:lpstr>CMR10</vt:lpstr>
      <vt:lpstr>CMSY10</vt:lpstr>
      <vt:lpstr>NimbusRomNo9L-Medi</vt:lpstr>
      <vt:lpstr>NimbusRomNo9L-Regu</vt:lpstr>
      <vt:lpstr>等线</vt:lpstr>
      <vt:lpstr>等线 Light</vt:lpstr>
      <vt:lpstr>Arial</vt:lpstr>
      <vt:lpstr>Calibri</vt:lpstr>
      <vt:lpstr>Calibri Light</vt:lpstr>
      <vt:lpstr>Cambria Math</vt:lpstr>
      <vt:lpstr>Century Gothic</vt:lpstr>
      <vt:lpstr>Palatino Linotype</vt:lpstr>
      <vt:lpstr>Tahoma</vt:lpstr>
      <vt:lpstr>Times New Roman</vt:lpstr>
      <vt:lpstr>Wingdings</vt:lpstr>
      <vt:lpstr>prezentace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Basic Coder</cp:lastModifiedBy>
  <cp:revision>305</cp:revision>
  <dcterms:created xsi:type="dcterms:W3CDTF">2015-05-05T08:02:00Z</dcterms:created>
  <dcterms:modified xsi:type="dcterms:W3CDTF">2017-11-21T02:40:16Z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