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96" r:id="rId4"/>
    <p:sldId id="298" r:id="rId5"/>
    <p:sldId id="297" r:id="rId6"/>
    <p:sldId id="286" r:id="rId7"/>
    <p:sldId id="299" r:id="rId8"/>
    <p:sldId id="287" r:id="rId9"/>
    <p:sldId id="288" r:id="rId10"/>
    <p:sldId id="291" r:id="rId11"/>
    <p:sldId id="294" r:id="rId12"/>
    <p:sldId id="295" r:id="rId13"/>
    <p:sldId id="293" r:id="rId14"/>
    <p:sldId id="28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85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52" name="Rectangle 12"/>
          <p:cNvSpPr>
            <a:spLocks noChangeArrowheads="1"/>
          </p:cNvSpPr>
          <p:nvPr/>
        </p:nvSpPr>
        <p:spPr bwMode="auto">
          <a:xfrm>
            <a:off x="10752668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cs-CZ" sz="2400"/>
          </a:p>
        </p:txBody>
      </p:sp>
      <p:sp>
        <p:nvSpPr>
          <p:cNvPr id="240660" name="Rectangle 20"/>
          <p:cNvSpPr>
            <a:spLocks noChangeArrowheads="1"/>
          </p:cNvSpPr>
          <p:nvPr/>
        </p:nvSpPr>
        <p:spPr bwMode="auto">
          <a:xfrm>
            <a:off x="0" y="1"/>
            <a:ext cx="12192000" cy="3598863"/>
          </a:xfrm>
          <a:prstGeom prst="rect">
            <a:avLst/>
          </a:prstGeom>
          <a:solidFill>
            <a:srgbClr val="1B85B9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cs-CZ" sz="2400"/>
          </a:p>
        </p:txBody>
      </p:sp>
      <p:sp>
        <p:nvSpPr>
          <p:cNvPr id="240661" name="Rectangle 21"/>
          <p:cNvSpPr>
            <a:spLocks noChangeArrowheads="1"/>
          </p:cNvSpPr>
          <p:nvPr/>
        </p:nvSpPr>
        <p:spPr bwMode="auto">
          <a:xfrm>
            <a:off x="10769601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cs-CZ" sz="2400"/>
          </a:p>
        </p:txBody>
      </p:sp>
      <p:pic>
        <p:nvPicPr>
          <p:cNvPr id="240665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13335" y="3846514"/>
            <a:ext cx="2375353" cy="1526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0666" name="Rectangle 26"/>
          <p:cNvSpPr>
            <a:spLocks noChangeArrowheads="1"/>
          </p:cNvSpPr>
          <p:nvPr/>
        </p:nvSpPr>
        <p:spPr bwMode="auto">
          <a:xfrm>
            <a:off x="10769601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cs-CZ" sz="240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3621088"/>
            <a:ext cx="9169400" cy="455612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1958976"/>
            <a:ext cx="9169400" cy="1254125"/>
          </a:xfrm>
        </p:spPr>
        <p:txBody>
          <a:bodyPr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dirty="0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cs-CZ" dirty="0"/>
              <a:t>Klepnutím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F7D836-3674-45AD-986E-09E23B8A4A9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Záhlaví  (99.99.9999)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9882F0-DC9F-42E7-BE81-1E93616B8D2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 hasCustomPrompt="1"/>
          </p:nvPr>
        </p:nvSpPr>
        <p:spPr>
          <a:xfrm>
            <a:off x="431800" y="765175"/>
            <a:ext cx="5657851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292851" y="765175"/>
            <a:ext cx="5659967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Záhlaví  (99.99.9999)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F69FE5-9667-43C0-9230-6AEA424F1E3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zápatí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Záhlaví  (99.99.9999)</a:t>
            </a:r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66554B-3277-43A7-ADD5-25133397E6A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Záhlaví  (99.99.9999)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59596F-BED4-48DF-86B4-11A2FB2F109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Záhlaví  (99.99.9999)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230203-8632-4320-8108-14600C018F5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Záhlaví  (99.99.9999)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E0293F-AD1F-48CF-BD12-95766EFA290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Klepnutím na ikonu přidáte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Záhlaví  (99.99.9999)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085D94-56A9-47BB-9774-5B25DC68BBE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Záhlaví  (99.99.9999)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F28C94-643B-43F7-91DC-34D58D53E99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9074151" y="-100013"/>
            <a:ext cx="2878667" cy="6196013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431801" y="-100013"/>
            <a:ext cx="8439151" cy="6196013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Záhlaví  (99.99.9999)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600CBC-FF1F-4B11-9D71-9403BCAE4F7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0" y="512764"/>
            <a:ext cx="12192000" cy="34925"/>
          </a:xfrm>
          <a:prstGeom prst="rect">
            <a:avLst/>
          </a:prstGeom>
          <a:solidFill>
            <a:schemeClr val="tx1">
              <a:alpha val="10001"/>
            </a:schemeClr>
          </a:solidFill>
          <a:ln w="9525" cmpd="thinThick">
            <a:noFill/>
            <a:miter lim="800000"/>
          </a:ln>
          <a:effectLst/>
        </p:spPr>
        <p:txBody>
          <a:bodyPr wrap="none" anchor="ctr"/>
          <a:lstStyle/>
          <a:p>
            <a:endParaRPr lang="cs-CZ" sz="2400"/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6497638"/>
            <a:ext cx="12192000" cy="360362"/>
          </a:xfrm>
          <a:prstGeom prst="rect">
            <a:avLst/>
          </a:prstGeom>
          <a:solidFill>
            <a:srgbClr val="1B85B9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cs-CZ" sz="2400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0" y="1"/>
            <a:ext cx="12192000" cy="512763"/>
          </a:xfrm>
          <a:prstGeom prst="rect">
            <a:avLst/>
          </a:prstGeom>
          <a:solidFill>
            <a:schemeClr val="tx1">
              <a:alpha val="10001"/>
            </a:schemeClr>
          </a:solidFill>
          <a:ln w="9525" cmpd="thinThick">
            <a:noFill/>
            <a:miter lim="800000"/>
          </a:ln>
          <a:effectLst/>
        </p:spPr>
        <p:txBody>
          <a:bodyPr wrap="none" anchor="ctr"/>
          <a:lstStyle/>
          <a:p>
            <a:endParaRPr lang="cs-CZ" sz="2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Klepnutím lze upravit styl předlohy nadpisů.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1" y="765175"/>
            <a:ext cx="11521017" cy="5330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Klepnutím lze upravit styly předlohy textu.</a:t>
            </a:r>
          </a:p>
          <a:p>
            <a:pPr lvl="1"/>
            <a:r>
              <a:rPr lang="en-US"/>
              <a:t>Druhá úroveň</a:t>
            </a:r>
          </a:p>
          <a:p>
            <a:pPr lvl="2"/>
            <a:r>
              <a:rPr lang="en-US"/>
              <a:t>Třetí úroveň</a:t>
            </a:r>
          </a:p>
          <a:p>
            <a:pPr lvl="3"/>
            <a:r>
              <a:rPr lang="en-US"/>
              <a:t>Čtvrtá úroveň</a:t>
            </a:r>
          </a:p>
          <a:p>
            <a:pPr lvl="4"/>
            <a:r>
              <a:rPr lang="en-US"/>
              <a:t>Pátá úroveň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3933" y="6524626"/>
            <a:ext cx="10464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Záhlaví  (99.99.9999)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96600" y="6524626"/>
            <a:ext cx="1102784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fld id="{9043C5EB-CFA0-4683-AF85-238A4E379231}" type="slidenum">
              <a:rPr lang="en-US"/>
              <a:t>‹#›</a:t>
            </a:fld>
            <a:endParaRPr lang="en-US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287867" y="115889"/>
            <a:ext cx="63500" cy="288925"/>
          </a:xfrm>
          <a:prstGeom prst="rect">
            <a:avLst/>
          </a:prstGeom>
          <a:solidFill>
            <a:srgbClr val="FE000C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18448" name="Picture 1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010901" y="58738"/>
            <a:ext cx="556684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10752668" y="115889"/>
            <a:ext cx="65617" cy="288925"/>
          </a:xfrm>
          <a:prstGeom prst="rect">
            <a:avLst/>
          </a:prstGeom>
          <a:solidFill>
            <a:srgbClr val="1B85B9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cs-CZ" sz="2400"/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0752668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cs-CZ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006566"/>
          </a:xfrm>
          <a:prstGeom prst="rect">
            <a:avLst/>
          </a:prstGeom>
          <a:solidFill>
            <a:schemeClr val="accent5"/>
          </a:solidFill>
          <a:ln>
            <a:solidFill>
              <a:srgbClr val="1B85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62055" y="5381265"/>
            <a:ext cx="4137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汇报人：李文杰   王燕飞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032628" y="1138024"/>
            <a:ext cx="8136904" cy="1254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zh-CN" dirty="0"/>
              <a:t>Joint Face Detection and Alignment using</a:t>
            </a:r>
          </a:p>
          <a:p>
            <a:pPr algn="ctr"/>
            <a:r>
              <a:rPr lang="en-US" altLang="zh-CN" dirty="0"/>
              <a:t>Multi-task Cascaded Convolutional Networks</a:t>
            </a:r>
            <a:endParaRPr lang="en-US" sz="2800" b="1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/>
              <p:cNvSpPr txBox="1">
                <a:spLocks noChangeArrowheads="1"/>
              </p:cNvSpPr>
              <p:nvPr/>
            </p:nvSpPr>
            <p:spPr bwMode="auto">
              <a:xfrm>
                <a:off x="1523492" y="2565512"/>
                <a:ext cx="9145016" cy="209876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>
                <a:lvl1pPr marL="0" indent="0" algn="r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Tx/>
                  <a:buNone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/>
                          <m:t>Kaipeng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/>
                          <m:t>Zhang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/>
                          <m:t>Zhanpeng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/>
                          <m:t>Zhang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/>
                          <m:t>Zhifeng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/>
                          <m:t>Li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/>
                          <m:t>Yu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/>
                          <m:t>Qao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zh-CN" dirty="0"/>
                                <m:t>Multimedia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Research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Center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Shenzhen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Institutes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Advanced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Technology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,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 dirty="0"/>
                                <m:t>Chinese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Academy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Sciences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zh-CN" dirty="0"/>
                                <m:t>Multimedia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Laboratory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Department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Information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Engineering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,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 dirty="0"/>
                                <m:t>The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Chinese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University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Hong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Kong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algn="ctr"/>
                <a:endParaRPr lang="en-US" altLang="zh-CN" b="1" dirty="0"/>
              </a:p>
            </p:txBody>
          </p:sp>
        </mc:Choice>
        <mc:Fallback xmlns="">
          <p:sp>
            <p:nvSpPr>
              <p:cNvPr id="1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3492" y="2565512"/>
                <a:ext cx="9145016" cy="20987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6B36A37E-A5B4-4F2E-BB20-4272824850CD}"/>
              </a:ext>
            </a:extLst>
          </p:cNvPr>
          <p:cNvSpPr txBox="1"/>
          <p:nvPr/>
        </p:nvSpPr>
        <p:spPr>
          <a:xfrm>
            <a:off x="4686649" y="4395831"/>
            <a:ext cx="28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published in IEEE SPL 2016</a:t>
            </a:r>
            <a:endParaRPr lang="cs-CZ" altLang="zh-CN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9050" y="0"/>
            <a:ext cx="12219940" cy="56134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Nadpis 1"/>
          <p:cNvSpPr>
            <a:spLocks noGrp="1"/>
          </p:cNvSpPr>
          <p:nvPr/>
        </p:nvSpPr>
        <p:spPr>
          <a:xfrm>
            <a:off x="431800" y="-100330"/>
            <a:ext cx="11768455" cy="72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  <a:ea typeface="+mn-ea"/>
                <a:cs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b="1" dirty="0">
                <a:sym typeface="+mn-ea"/>
              </a:rPr>
              <a:t>Experiment</a:t>
            </a:r>
            <a:endParaRPr lang="en-US" altLang="zh-CN" dirty="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5745" y="100330"/>
            <a:ext cx="76200" cy="3613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076658-0AF7-470A-97E9-6ABAFA4D3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317" y="1100525"/>
            <a:ext cx="6185361" cy="517720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93A394E-5895-4232-98C6-26BB667D2069}"/>
              </a:ext>
            </a:extLst>
          </p:cNvPr>
          <p:cNvSpPr/>
          <p:nvPr/>
        </p:nvSpPr>
        <p:spPr>
          <a:xfrm>
            <a:off x="4625130" y="6277733"/>
            <a:ext cx="2639736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</a:pPr>
            <a:r>
              <a:rPr lang="en-US" altLang="zh-CN" dirty="0"/>
              <a:t>a:FDDB  b-d: WIDER FACE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5745" y="640656"/>
            <a:ext cx="5008880" cy="439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</a:pPr>
            <a:r>
              <a:rPr lang="en-US" altLang="zh-CN" dirty="0"/>
              <a:t>Evaluation on face detection</a:t>
            </a:r>
            <a:r>
              <a:rPr lang="zh-CN" altLang="en-US" dirty="0"/>
              <a:t>：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9526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9050" y="0"/>
            <a:ext cx="12219940" cy="56134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Nadpis 1"/>
          <p:cNvSpPr>
            <a:spLocks noGrp="1"/>
          </p:cNvSpPr>
          <p:nvPr/>
        </p:nvSpPr>
        <p:spPr>
          <a:xfrm>
            <a:off x="431800" y="-100330"/>
            <a:ext cx="11768455" cy="72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  <a:ea typeface="+mn-ea"/>
                <a:cs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b="1" dirty="0">
                <a:sym typeface="+mn-ea"/>
              </a:rPr>
              <a:t>Experiment</a:t>
            </a:r>
            <a:endParaRPr lang="en-US" altLang="zh-CN" dirty="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5745" y="100330"/>
            <a:ext cx="76200" cy="3613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3845" y="1109662"/>
            <a:ext cx="500888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</a:pPr>
            <a:r>
              <a:rPr lang="en-US" altLang="zh-CN" dirty="0"/>
              <a:t>Evaluation on face alignment</a:t>
            </a:r>
            <a:r>
              <a:rPr lang="zh-CN" altLang="en-US" dirty="0"/>
              <a:t>：</a:t>
            </a:r>
            <a:endParaRPr lang="zh-CN" altLang="en-US" sz="2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7C1F112-B82D-45BD-904F-829D27673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2020006"/>
            <a:ext cx="11755120" cy="344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37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9050" y="0"/>
            <a:ext cx="12219940" cy="56134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Nadpis 1"/>
          <p:cNvSpPr>
            <a:spLocks noGrp="1"/>
          </p:cNvSpPr>
          <p:nvPr/>
        </p:nvSpPr>
        <p:spPr>
          <a:xfrm>
            <a:off x="431800" y="-100330"/>
            <a:ext cx="11768455" cy="72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  <a:ea typeface="+mn-ea"/>
                <a:cs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b="1" dirty="0">
                <a:sym typeface="+mn-ea"/>
              </a:rPr>
              <a:t>Experiment</a:t>
            </a:r>
            <a:endParaRPr lang="en-US" altLang="zh-CN" dirty="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5745" y="100330"/>
            <a:ext cx="76200" cy="3613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31800" y="1080135"/>
            <a:ext cx="5008880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</a:pPr>
            <a:r>
              <a:rPr lang="en-US" altLang="zh-CN" dirty="0"/>
              <a:t>Runtime efficiency</a:t>
            </a:r>
            <a:r>
              <a:rPr lang="zh-CN" altLang="en-US" dirty="0"/>
              <a:t>：</a:t>
            </a:r>
            <a:endParaRPr lang="zh-CN" altLang="en-US" sz="2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4395104-8E97-4A17-A836-EEDBFFCC2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02" y="2536227"/>
            <a:ext cx="112966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73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 descr="e7d195523061f1c0b9c437df2358c0cda14f5041a22fabbfBE2BE37675DC7AB669ED1A17F222BC996230C869F9A73B775AB9A6F73BCC744AF1BB55A31F7D215610F6B48D481C98CFAE215B20EECA2E6E6857B485FBCFC38DE4C969137883C907E43DEA35B6B4C92943E6B34E8F6A90D0A401E882D24FC8BB8E79101233059E7A302D35EFD6837A0C7047E943ED134518"/>
          <p:cNvSpPr/>
          <p:nvPr/>
        </p:nvSpPr>
        <p:spPr>
          <a:xfrm>
            <a:off x="4259260" y="2875819"/>
            <a:ext cx="3672840" cy="1105535"/>
          </a:xfrm>
          <a:prstGeom prst="rect">
            <a:avLst/>
          </a:prstGeom>
        </p:spPr>
        <p:txBody>
          <a:bodyPr wrap="none" lIns="91399" tIns="45699" rIns="91399" bIns="45699">
            <a:spAutoFit/>
          </a:bodyPr>
          <a:lstStyle/>
          <a:p>
            <a:pPr algn="ctr" fontAlgn="auto"/>
            <a:r>
              <a:rPr lang="en-US" altLang="zh-CN" sz="6600" b="1" strike="noStrike" noProof="1">
                <a:gradFill flip="none" rotWithShape="1">
                  <a:gsLst>
                    <a:gs pos="0">
                      <a:srgbClr val="034575">
                        <a:shade val="30000"/>
                        <a:satMod val="115000"/>
                      </a:srgbClr>
                    </a:gs>
                    <a:gs pos="50000">
                      <a:srgbClr val="034575">
                        <a:shade val="67500"/>
                        <a:satMod val="115000"/>
                      </a:srgbClr>
                    </a:gs>
                    <a:gs pos="100000">
                      <a:srgbClr val="034575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THANKS</a:t>
            </a:r>
            <a:endParaRPr lang="zh-CN" altLang="en-US" sz="6600" b="1" strike="noStrike" noProof="1">
              <a:gradFill flip="none" rotWithShape="1">
                <a:gsLst>
                  <a:gs pos="0">
                    <a:srgbClr val="034575">
                      <a:shade val="30000"/>
                      <a:satMod val="115000"/>
                    </a:srgbClr>
                  </a:gs>
                  <a:gs pos="50000">
                    <a:srgbClr val="034575">
                      <a:shade val="67500"/>
                      <a:satMod val="115000"/>
                    </a:srgbClr>
                  </a:gs>
                  <a:gs pos="100000">
                    <a:srgbClr val="034575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9050" y="0"/>
            <a:ext cx="12219940" cy="56134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Nadpis 1"/>
          <p:cNvSpPr>
            <a:spLocks noGrp="1"/>
          </p:cNvSpPr>
          <p:nvPr/>
        </p:nvSpPr>
        <p:spPr>
          <a:xfrm>
            <a:off x="431800" y="-100330"/>
            <a:ext cx="11768455" cy="72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  <a:ea typeface="+mn-ea"/>
                <a:cs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b="1" dirty="0"/>
              <a:t>Intersection over Union(</a:t>
            </a:r>
            <a:r>
              <a:rPr lang="en-US" altLang="zh-CN" b="1" dirty="0" err="1"/>
              <a:t>IoU</a:t>
            </a:r>
            <a:r>
              <a:rPr lang="en-US" altLang="zh-CN" b="1" dirty="0"/>
              <a:t>)</a:t>
            </a:r>
            <a:endParaRPr lang="en-US" dirty="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5745" y="100330"/>
            <a:ext cx="76200" cy="3613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8941E3-3A34-489B-95E1-70D9E55EF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788068"/>
            <a:ext cx="7435106" cy="530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8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9050" y="0"/>
            <a:ext cx="12219940" cy="56134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Nadpis 1"/>
          <p:cNvSpPr>
            <a:spLocks noGrp="1"/>
          </p:cNvSpPr>
          <p:nvPr/>
        </p:nvSpPr>
        <p:spPr>
          <a:xfrm>
            <a:off x="431800" y="-100330"/>
            <a:ext cx="11768455" cy="72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  <a:ea typeface="+mn-ea"/>
                <a:cs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b="1" dirty="0"/>
              <a:t>Bounding Box Regression</a:t>
            </a:r>
            <a:endParaRPr lang="en-US" b="1" dirty="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5745" y="100330"/>
            <a:ext cx="76200" cy="3613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Picture 2" descr="http://img.blog.csdn.net/20161020131905237?watermark/2/text/aHR0cDovL2Jsb2cuY3Nkbi5uZXQv/font/5a6L5L2T/fontsize/400/fill/I0JBQkFCMA==/dissolve/70/gravity/Center">
            <a:extLst>
              <a:ext uri="{FF2B5EF4-FFF2-40B4-BE49-F238E27FC236}">
                <a16:creationId xmlns:a16="http://schemas.microsoft.com/office/drawing/2014/main" id="{23BF430A-EC5B-4FFB-8585-1EA77B136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59" y="794130"/>
            <a:ext cx="6829425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img.blog.csdn.net/20170321000420426">
            <a:extLst>
              <a:ext uri="{FF2B5EF4-FFF2-40B4-BE49-F238E27FC236}">
                <a16:creationId xmlns:a16="http://schemas.microsoft.com/office/drawing/2014/main" id="{97DC644A-6B98-4477-90D1-DB90B93BC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810" y="2189876"/>
            <a:ext cx="3550760" cy="270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44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9050" y="0"/>
            <a:ext cx="12219940" cy="56134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Nadpis 1"/>
          <p:cNvSpPr>
            <a:spLocks noGrp="1"/>
          </p:cNvSpPr>
          <p:nvPr/>
        </p:nvSpPr>
        <p:spPr>
          <a:xfrm>
            <a:off x="431800" y="-100330"/>
            <a:ext cx="11768455" cy="72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  <a:ea typeface="+mn-ea"/>
                <a:cs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b="1" dirty="0"/>
              <a:t>Non-maximum Suppression(NMS)</a:t>
            </a:r>
            <a:endParaRPr lang="en-US" b="1" dirty="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5745" y="100330"/>
            <a:ext cx="76200" cy="3613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这里写图片描述">
            <a:extLst>
              <a:ext uri="{FF2B5EF4-FFF2-40B4-BE49-F238E27FC236}">
                <a16:creationId xmlns:a16="http://schemas.microsoft.com/office/drawing/2014/main" id="{D7F38051-C9F4-4838-A5CB-A427B2E22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00" y="2490830"/>
            <a:ext cx="5791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这里写图片描述">
            <a:extLst>
              <a:ext uri="{FF2B5EF4-FFF2-40B4-BE49-F238E27FC236}">
                <a16:creationId xmlns:a16="http://schemas.microsoft.com/office/drawing/2014/main" id="{CFA950A8-5379-40AB-A2FD-D7338F20B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027" y="838200"/>
            <a:ext cx="5791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这里写图片描述">
            <a:extLst>
              <a:ext uri="{FF2B5EF4-FFF2-40B4-BE49-F238E27FC236}">
                <a16:creationId xmlns:a16="http://schemas.microsoft.com/office/drawing/2014/main" id="{33CDA0DE-9109-4410-BCA9-B606F4F73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027" y="4146958"/>
            <a:ext cx="5791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92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9050" y="0"/>
            <a:ext cx="12219940" cy="56134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Nadpis 1"/>
          <p:cNvSpPr>
            <a:spLocks noGrp="1"/>
          </p:cNvSpPr>
          <p:nvPr/>
        </p:nvSpPr>
        <p:spPr>
          <a:xfrm>
            <a:off x="431800" y="-100330"/>
            <a:ext cx="11768455" cy="72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  <a:ea typeface="+mn-ea"/>
                <a:cs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b="1" dirty="0"/>
              <a:t>Pipeline</a:t>
            </a:r>
            <a:endParaRPr lang="en-US" b="1" dirty="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5745" y="100330"/>
            <a:ext cx="76200" cy="3613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19">
            <a:extLst>
              <a:ext uri="{FF2B5EF4-FFF2-40B4-BE49-F238E27FC236}">
                <a16:creationId xmlns:a16="http://schemas.microsoft.com/office/drawing/2014/main" id="{19F0B6FD-4B71-4084-AE37-44A83CF089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41296" y="806313"/>
            <a:ext cx="5205095" cy="598360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4B61401-B32D-4122-A499-470B9FFDD9A7}"/>
              </a:ext>
            </a:extLst>
          </p:cNvPr>
          <p:cNvSpPr/>
          <p:nvPr/>
        </p:nvSpPr>
        <p:spPr>
          <a:xfrm>
            <a:off x="283845" y="1298075"/>
            <a:ext cx="6096000" cy="346069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74320">
              <a:lnSpc>
                <a:spcPct val="107000"/>
              </a:lnSpc>
              <a:spcAft>
                <a:spcPts val="800"/>
              </a:spcAft>
            </a:pP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给定一个图像，我们初始将它调整到不同比例，以构建一个图像金字塔。它是接下来三阶段级联框架的输入：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第一阶段：</a:t>
            </a:r>
            <a:r>
              <a:rPr lang="en-US" altLang="zh-CN" dirty="0"/>
              <a:t>Proposal Network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P-Net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），用以获取候选窗口以及它们的边界框回归向量。然后我们用估计的边界框回归向量来校准候选边框向量。之后，我们采用非极大值抑制（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NMS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）来合并高度重叠的候选框。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第二阶段：</a:t>
            </a:r>
            <a:r>
              <a:rPr lang="en-US" altLang="zh-CN" dirty="0"/>
              <a:t>Refine Network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R-Net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），进一步拒绝大量假候选框，用边界框回归执行校准，并用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NMS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候选框合并。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cs typeface="Times New Roman" panose="02020603050405020304" pitchFamily="18" charset="0"/>
              </a:rPr>
              <a:t>第三阶段：这个阶段跟第二阶段很相似，但是在这个阶段我们目标是更详细的描述面部。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9050" y="0"/>
            <a:ext cx="12219940" cy="56134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Nadpis 1"/>
          <p:cNvSpPr>
            <a:spLocks noGrp="1"/>
          </p:cNvSpPr>
          <p:nvPr/>
        </p:nvSpPr>
        <p:spPr>
          <a:xfrm>
            <a:off x="431800" y="-100330"/>
            <a:ext cx="11768455" cy="72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  <a:ea typeface="+mn-ea"/>
                <a:cs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b="1" dirty="0"/>
              <a:t>The Architectures of Network</a:t>
            </a:r>
            <a:endParaRPr lang="en-US" b="1" dirty="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5745" y="100330"/>
            <a:ext cx="76200" cy="3613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7C892B1-2752-40E0-9874-65B6EE872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703380"/>
            <a:ext cx="11218877" cy="403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3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9050" y="0"/>
            <a:ext cx="12219940" cy="56134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Nadpis 1"/>
          <p:cNvSpPr>
            <a:spLocks noGrp="1"/>
          </p:cNvSpPr>
          <p:nvPr/>
        </p:nvSpPr>
        <p:spPr>
          <a:xfrm>
            <a:off x="431800" y="-100330"/>
            <a:ext cx="11768455" cy="72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  <a:ea typeface="+mn-ea"/>
                <a:cs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b="1" dirty="0">
                <a:sym typeface="+mn-ea"/>
              </a:rPr>
              <a:t>Loss Function</a:t>
            </a:r>
            <a:endParaRPr lang="en-US" b="1" dirty="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5745" y="100330"/>
            <a:ext cx="76200" cy="3613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71A101AC-F25D-4FC6-A770-14C2B10504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91265" y="3049494"/>
            <a:ext cx="5289867" cy="41702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C7838AB-DB52-4924-ABD5-5EEDBAD00704}"/>
              </a:ext>
            </a:extLst>
          </p:cNvPr>
          <p:cNvSpPr txBox="1"/>
          <p:nvPr/>
        </p:nvSpPr>
        <p:spPr>
          <a:xfrm>
            <a:off x="759918" y="2423075"/>
            <a:ext cx="281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人脸</a:t>
            </a:r>
            <a:r>
              <a:rPr lang="en-US" altLang="zh-CN" dirty="0"/>
              <a:t>/</a:t>
            </a:r>
            <a:r>
              <a:rPr lang="zh-CN" altLang="en-US" dirty="0"/>
              <a:t>非人脸分类：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2DC635-356F-4D65-B301-B5FB9F9DF5A1}"/>
              </a:ext>
            </a:extLst>
          </p:cNvPr>
          <p:cNvSpPr txBox="1"/>
          <p:nvPr/>
        </p:nvSpPr>
        <p:spPr>
          <a:xfrm>
            <a:off x="759920" y="4068014"/>
            <a:ext cx="281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Bounding box </a:t>
            </a:r>
            <a:r>
              <a:rPr lang="zh-CN" altLang="en-US" dirty="0"/>
              <a:t>回归：</a:t>
            </a: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566C629B-06AD-44D3-BD22-3402F010688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91265" y="4558749"/>
            <a:ext cx="4971736" cy="4285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E84C4D-B399-4195-89C7-ABC51D45C06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785232" y="5943315"/>
            <a:ext cx="5295900" cy="4286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CFAE614-A5C2-427F-BBA5-1D35F5DA6550}"/>
              </a:ext>
            </a:extLst>
          </p:cNvPr>
          <p:cNvSpPr txBox="1"/>
          <p:nvPr/>
        </p:nvSpPr>
        <p:spPr>
          <a:xfrm>
            <a:off x="759919" y="5219977"/>
            <a:ext cx="281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面部特征定位：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BC6F30-3F51-4F0E-8655-F102AC20CA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1265" y="1431776"/>
            <a:ext cx="4686300" cy="65722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BFE92D3-F6B1-4436-9B23-CBBE19C73AFB}"/>
              </a:ext>
            </a:extLst>
          </p:cNvPr>
          <p:cNvSpPr txBox="1"/>
          <p:nvPr/>
        </p:nvSpPr>
        <p:spPr>
          <a:xfrm>
            <a:off x="759921" y="911451"/>
            <a:ext cx="281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loss</a:t>
            </a:r>
            <a:r>
              <a:rPr lang="zh-CN" altLang="en-US" dirty="0"/>
              <a:t>函数：</a:t>
            </a:r>
          </a:p>
        </p:txBody>
      </p:sp>
    </p:spTree>
    <p:extLst>
      <p:ext uri="{BB962C8B-B14F-4D97-AF65-F5344CB8AC3E}">
        <p14:creationId xmlns:p14="http://schemas.microsoft.com/office/powerpoint/2010/main" val="250718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9050" y="0"/>
            <a:ext cx="12219940" cy="56134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Nadpis 1"/>
          <p:cNvSpPr>
            <a:spLocks noGrp="1"/>
          </p:cNvSpPr>
          <p:nvPr/>
        </p:nvSpPr>
        <p:spPr>
          <a:xfrm>
            <a:off x="431800" y="-100330"/>
            <a:ext cx="11768455" cy="72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  <a:ea typeface="+mn-ea"/>
                <a:cs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b="1" dirty="0">
                <a:sym typeface="+mn-ea"/>
              </a:rPr>
              <a:t>Experiment</a:t>
            </a:r>
            <a:endParaRPr lang="en-US" dirty="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5745" y="100330"/>
            <a:ext cx="76200" cy="3613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31800" y="1080135"/>
            <a:ext cx="1163320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</a:pPr>
            <a:r>
              <a:rPr lang="zh-CN" altLang="en-US" sz="2800" dirty="0"/>
              <a:t>数据集：</a:t>
            </a:r>
            <a:endParaRPr lang="en-US" altLang="zh-CN" sz="2800" dirty="0"/>
          </a:p>
          <a:p>
            <a:pPr marL="342900" indent="-342900">
              <a:lnSpc>
                <a:spcPct val="14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000" dirty="0"/>
              <a:t>FDDB</a:t>
            </a:r>
            <a:r>
              <a:rPr lang="zh-CN" altLang="en-US" sz="2000" dirty="0"/>
              <a:t>数据集包含了在</a:t>
            </a:r>
            <a:r>
              <a:rPr lang="en-US" altLang="zh-CN" sz="2000" dirty="0"/>
              <a:t>2845</a:t>
            </a:r>
            <a:r>
              <a:rPr lang="zh-CN" altLang="en-US" sz="2000" dirty="0"/>
              <a:t>张图片中标注了</a:t>
            </a:r>
            <a:r>
              <a:rPr lang="en-US" altLang="zh-CN" sz="2000" dirty="0"/>
              <a:t>5171</a:t>
            </a:r>
            <a:r>
              <a:rPr lang="zh-CN" altLang="en-US" sz="2000" dirty="0"/>
              <a:t>张面部</a:t>
            </a:r>
            <a:endParaRPr lang="en-US" altLang="zh-CN" sz="2000" dirty="0"/>
          </a:p>
          <a:p>
            <a:pPr marL="342900" indent="-342900">
              <a:lnSpc>
                <a:spcPct val="14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000" dirty="0"/>
              <a:t>WIDER FACE</a:t>
            </a:r>
            <a:r>
              <a:rPr lang="zh-CN" altLang="en-US" sz="2000" dirty="0"/>
              <a:t>数据集包含了在</a:t>
            </a:r>
            <a:r>
              <a:rPr lang="en-US" altLang="zh-CN" sz="2000" dirty="0"/>
              <a:t>32203</a:t>
            </a:r>
            <a:r>
              <a:rPr lang="zh-CN" altLang="en-US" sz="2000" dirty="0"/>
              <a:t>张图片中标记了</a:t>
            </a:r>
            <a:r>
              <a:rPr lang="en-US" altLang="zh-CN" sz="2000" dirty="0"/>
              <a:t>393703</a:t>
            </a:r>
            <a:r>
              <a:rPr lang="zh-CN" altLang="en-US" sz="2000" dirty="0"/>
              <a:t>个边界框，</a:t>
            </a:r>
            <a:r>
              <a:rPr lang="en-US" altLang="zh-CN" sz="2000" dirty="0"/>
              <a:t> 40%</a:t>
            </a:r>
            <a:r>
              <a:rPr lang="zh-CN" altLang="en-US" sz="2000" dirty="0"/>
              <a:t>用于训练，其中</a:t>
            </a:r>
            <a:r>
              <a:rPr lang="en-US" altLang="zh-CN" sz="2000" dirty="0"/>
              <a:t>50%</a:t>
            </a:r>
            <a:r>
              <a:rPr lang="zh-CN" altLang="en-US" sz="2000" dirty="0"/>
              <a:t>的图片根据图片难度分成三个子集用来测试，剩余的用于验证。</a:t>
            </a:r>
            <a:endParaRPr lang="en-US" altLang="zh-CN" sz="2000" dirty="0"/>
          </a:p>
          <a:p>
            <a:pPr marL="342900" indent="-342900">
              <a:lnSpc>
                <a:spcPct val="14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000" dirty="0"/>
              <a:t>AFLW</a:t>
            </a:r>
            <a:r>
              <a:rPr lang="zh-CN" altLang="en-US" sz="2000" dirty="0"/>
              <a:t>包含了</a:t>
            </a:r>
            <a:r>
              <a:rPr lang="en-US" altLang="zh-CN" sz="2000" dirty="0"/>
              <a:t>24386</a:t>
            </a:r>
            <a:r>
              <a:rPr lang="zh-CN" altLang="en-US" sz="2000" dirty="0"/>
              <a:t>张面部的面部特征标注。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5EFB41E-F311-4200-A325-D883308EEBA2}"/>
              </a:ext>
            </a:extLst>
          </p:cNvPr>
          <p:cNvSpPr/>
          <p:nvPr/>
        </p:nvSpPr>
        <p:spPr>
          <a:xfrm>
            <a:off x="431800" y="3958999"/>
            <a:ext cx="500649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dirty="0">
                <a:cs typeface="Times New Roman" panose="02020603050405020304" pitchFamily="18" charset="0"/>
              </a:rPr>
              <a:t>种不同类型的数据标注</a:t>
            </a:r>
            <a:r>
              <a:rPr lang="zh-CN" altLang="en-US" sz="2800" dirty="0">
                <a:cs typeface="Times New Roman" panose="02020603050405020304" pitchFamily="18" charset="0"/>
              </a:rPr>
              <a:t>：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负样本：</a:t>
            </a:r>
            <a:r>
              <a:rPr lang="en-US" altLang="zh-CN" sz="2000" dirty="0" err="1"/>
              <a:t>IoU</a:t>
            </a:r>
            <a:r>
              <a:rPr lang="zh-CN" altLang="en-US" sz="2000" dirty="0"/>
              <a:t>小于</a:t>
            </a:r>
            <a:r>
              <a:rPr lang="en-US" altLang="zh-CN" sz="2000" dirty="0"/>
              <a:t>0.3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正样本：</a:t>
            </a:r>
            <a:r>
              <a:rPr lang="en-US" altLang="zh-CN" sz="2000" dirty="0" err="1"/>
              <a:t>IoU</a:t>
            </a:r>
            <a:r>
              <a:rPr lang="zh-CN" altLang="en-US" sz="2000" dirty="0"/>
              <a:t>高于</a:t>
            </a:r>
            <a:r>
              <a:rPr lang="en-US" altLang="zh-CN" sz="2000" dirty="0"/>
              <a:t>0.65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部分面部样本：</a:t>
            </a:r>
            <a:r>
              <a:rPr lang="en-US" altLang="zh-CN" sz="2000" dirty="0" err="1"/>
              <a:t>IoU</a:t>
            </a:r>
            <a:r>
              <a:rPr lang="zh-CN" altLang="en-US" sz="2000" dirty="0"/>
              <a:t>介于</a:t>
            </a:r>
            <a:r>
              <a:rPr lang="en-US" altLang="zh-CN" sz="2000" dirty="0"/>
              <a:t>0.4</a:t>
            </a:r>
            <a:r>
              <a:rPr lang="zh-CN" altLang="en-US" sz="2000" dirty="0"/>
              <a:t>和</a:t>
            </a:r>
            <a:r>
              <a:rPr lang="en-US" altLang="zh-CN" sz="2000" dirty="0"/>
              <a:t>0.65</a:t>
            </a:r>
            <a:r>
              <a:rPr lang="zh-CN" altLang="en-US" sz="2000" dirty="0"/>
              <a:t>之间；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特征面部样本：面部标上</a:t>
            </a:r>
            <a:r>
              <a:rPr lang="en-US" altLang="zh-CN" sz="2000" dirty="0"/>
              <a:t>5</a:t>
            </a:r>
            <a:r>
              <a:rPr lang="zh-CN" altLang="en-US" sz="2000" dirty="0"/>
              <a:t>个特征点。</a:t>
            </a:r>
          </a:p>
        </p:txBody>
      </p:sp>
    </p:spTree>
    <p:extLst>
      <p:ext uri="{BB962C8B-B14F-4D97-AF65-F5344CB8AC3E}">
        <p14:creationId xmlns:p14="http://schemas.microsoft.com/office/powerpoint/2010/main" val="69916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9050" y="0"/>
            <a:ext cx="12219940" cy="56134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Nadpis 1"/>
          <p:cNvSpPr>
            <a:spLocks noGrp="1"/>
          </p:cNvSpPr>
          <p:nvPr/>
        </p:nvSpPr>
        <p:spPr>
          <a:xfrm>
            <a:off x="431800" y="-100330"/>
            <a:ext cx="11768455" cy="72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  <a:ea typeface="+mn-ea"/>
                <a:cs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b="1" dirty="0">
                <a:sym typeface="+mn-ea"/>
              </a:rPr>
              <a:t>Experiment</a:t>
            </a:r>
            <a:endParaRPr lang="en-US" altLang="zh-CN" dirty="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5745" y="100330"/>
            <a:ext cx="76200" cy="3613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1945" y="661670"/>
            <a:ext cx="5008880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</a:pPr>
            <a:r>
              <a:rPr lang="en-US" altLang="zh-CN" dirty="0"/>
              <a:t>The effectiveness of online hard sample mining</a:t>
            </a:r>
            <a:r>
              <a:rPr lang="zh-CN" altLang="en-US" dirty="0"/>
              <a:t>：</a:t>
            </a: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C7E2EA2-E6AA-408D-A904-2CA21C97B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833" y="1206096"/>
            <a:ext cx="8883074" cy="499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8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zentace">
  <a:themeElements>
    <a:clrScheme name="a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0F0">
            <a:alpha val="4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357</Words>
  <Application>Microsoft Office PowerPoint</Application>
  <PresentationFormat>宽屏</PresentationFormat>
  <Paragraphs>41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Calibri Light</vt:lpstr>
      <vt:lpstr>Cambria Math</vt:lpstr>
      <vt:lpstr>Century Gothic</vt:lpstr>
      <vt:lpstr>Tahoma</vt:lpstr>
      <vt:lpstr>Times New Roman</vt:lpstr>
      <vt:lpstr>Office 主题</vt:lpstr>
      <vt:lpstr>prezentace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asmartsnail</cp:lastModifiedBy>
  <cp:revision>98</cp:revision>
  <dcterms:created xsi:type="dcterms:W3CDTF">2015-05-05T08:02:00Z</dcterms:created>
  <dcterms:modified xsi:type="dcterms:W3CDTF">2017-10-31T04:12:53Z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