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5F1ED-C2D1-46A6-8B2B-AEA5C670EA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E028B7-B5FE-4658-9943-A17178509709}">
      <dgm:prSet/>
      <dgm:spPr/>
      <dgm:t>
        <a:bodyPr/>
        <a:lstStyle/>
        <a:p>
          <a:r>
            <a:rPr lang="en-US"/>
            <a:t>• Many families or small groups struggle with organizing share bank account.</a:t>
          </a:r>
        </a:p>
      </dgm:t>
    </dgm:pt>
    <dgm:pt modelId="{2520333F-0D65-42B0-8E28-56C581641786}" type="parTrans" cxnId="{48FAC0F1-B1BE-4C39-973B-8CCD3A30A1A0}">
      <dgm:prSet/>
      <dgm:spPr/>
      <dgm:t>
        <a:bodyPr/>
        <a:lstStyle/>
        <a:p>
          <a:endParaRPr lang="en-US"/>
        </a:p>
      </dgm:t>
    </dgm:pt>
    <dgm:pt modelId="{07EE77E2-2BB1-4521-8283-97EE11C423AA}" type="sibTrans" cxnId="{48FAC0F1-B1BE-4C39-973B-8CCD3A30A1A0}">
      <dgm:prSet/>
      <dgm:spPr/>
      <dgm:t>
        <a:bodyPr/>
        <a:lstStyle/>
        <a:p>
          <a:endParaRPr lang="en-US"/>
        </a:p>
      </dgm:t>
    </dgm:pt>
    <dgm:pt modelId="{A2318DB4-804C-46C8-A512-6F413DF03ACA}">
      <dgm:prSet/>
      <dgm:spPr/>
      <dgm:t>
        <a:bodyPr/>
        <a:lstStyle/>
        <a:p>
          <a:r>
            <a:rPr lang="en-US" dirty="0"/>
            <a:t>• Key operations in the system ensure transparency and effective management of the shared account for all members.</a:t>
          </a:r>
        </a:p>
      </dgm:t>
    </dgm:pt>
    <dgm:pt modelId="{2E00DD5A-39D5-4E7A-97E1-7AAE9143B79E}" type="parTrans" cxnId="{28F575EF-CDAC-4EA6-9274-B5F9A03D07D5}">
      <dgm:prSet/>
      <dgm:spPr/>
      <dgm:t>
        <a:bodyPr/>
        <a:lstStyle/>
        <a:p>
          <a:endParaRPr lang="en-US"/>
        </a:p>
      </dgm:t>
    </dgm:pt>
    <dgm:pt modelId="{685C38DE-E89F-4A08-B0B0-56F1B7AA3640}" type="sibTrans" cxnId="{28F575EF-CDAC-4EA6-9274-B5F9A03D07D5}">
      <dgm:prSet/>
      <dgm:spPr/>
      <dgm:t>
        <a:bodyPr/>
        <a:lstStyle/>
        <a:p>
          <a:endParaRPr lang="en-US"/>
        </a:p>
      </dgm:t>
    </dgm:pt>
    <dgm:pt modelId="{AECD353F-7B1F-4715-B649-4540551F7E43}">
      <dgm:prSet/>
      <dgm:spPr/>
      <dgm:t>
        <a:bodyPr/>
        <a:lstStyle/>
        <a:p>
          <a:r>
            <a:rPr lang="en-US"/>
            <a:t>• Manual handling of financial records is error-prone and time-consuming.</a:t>
          </a:r>
        </a:p>
      </dgm:t>
    </dgm:pt>
    <dgm:pt modelId="{0A0B9AA5-1A82-4D15-9FAA-2FBDCC72A483}" type="parTrans" cxnId="{01BC2F58-6583-4E6E-B38C-40E62BDC95E8}">
      <dgm:prSet/>
      <dgm:spPr/>
      <dgm:t>
        <a:bodyPr/>
        <a:lstStyle/>
        <a:p>
          <a:endParaRPr lang="en-US"/>
        </a:p>
      </dgm:t>
    </dgm:pt>
    <dgm:pt modelId="{A19774DE-C788-4E7A-B89B-E0A92B3EEF62}" type="sibTrans" cxnId="{01BC2F58-6583-4E6E-B38C-40E62BDC95E8}">
      <dgm:prSet/>
      <dgm:spPr/>
      <dgm:t>
        <a:bodyPr/>
        <a:lstStyle/>
        <a:p>
          <a:endParaRPr lang="en-US"/>
        </a:p>
      </dgm:t>
    </dgm:pt>
    <dgm:pt modelId="{E66D2654-7042-4539-B961-AD76FAC58BDD}" type="pres">
      <dgm:prSet presAssocID="{82B5F1ED-C2D1-46A6-8B2B-AEA5C670EA91}" presName="root" presStyleCnt="0">
        <dgm:presLayoutVars>
          <dgm:dir/>
          <dgm:resizeHandles val="exact"/>
        </dgm:presLayoutVars>
      </dgm:prSet>
      <dgm:spPr/>
    </dgm:pt>
    <dgm:pt modelId="{C9161B0A-3A84-4AA0-B598-C7F0E64E7209}" type="pres">
      <dgm:prSet presAssocID="{CEE028B7-B5FE-4658-9943-A17178509709}" presName="compNode" presStyleCnt="0"/>
      <dgm:spPr/>
    </dgm:pt>
    <dgm:pt modelId="{87598DC8-8FB4-4C58-8691-B8352CAE319D}" type="pres">
      <dgm:prSet presAssocID="{CEE028B7-B5FE-4658-9943-A17178509709}" presName="bgRect" presStyleLbl="bgShp" presStyleIdx="0" presStyleCnt="3"/>
      <dgm:spPr/>
    </dgm:pt>
    <dgm:pt modelId="{ED7F470B-A864-4B60-8AF1-745307C0B7F5}" type="pres">
      <dgm:prSet presAssocID="{CEE028B7-B5FE-4658-9943-A171785097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649D1CE-71DF-429F-BB18-1404E25574D0}" type="pres">
      <dgm:prSet presAssocID="{CEE028B7-B5FE-4658-9943-A17178509709}" presName="spaceRect" presStyleCnt="0"/>
      <dgm:spPr/>
    </dgm:pt>
    <dgm:pt modelId="{F99F7279-3F39-4AAD-B2B3-70D4E95D3945}" type="pres">
      <dgm:prSet presAssocID="{CEE028B7-B5FE-4658-9943-A17178509709}" presName="parTx" presStyleLbl="revTx" presStyleIdx="0" presStyleCnt="3">
        <dgm:presLayoutVars>
          <dgm:chMax val="0"/>
          <dgm:chPref val="0"/>
        </dgm:presLayoutVars>
      </dgm:prSet>
      <dgm:spPr/>
    </dgm:pt>
    <dgm:pt modelId="{77982786-CA2F-458B-86CF-7008EC978193}" type="pres">
      <dgm:prSet presAssocID="{07EE77E2-2BB1-4521-8283-97EE11C423AA}" presName="sibTrans" presStyleCnt="0"/>
      <dgm:spPr/>
    </dgm:pt>
    <dgm:pt modelId="{052AB5C2-AAE4-4F52-B3A4-B11AF1E609A5}" type="pres">
      <dgm:prSet presAssocID="{A2318DB4-804C-46C8-A512-6F413DF03ACA}" presName="compNode" presStyleCnt="0"/>
      <dgm:spPr/>
    </dgm:pt>
    <dgm:pt modelId="{8DDB7932-3134-48E7-8433-925F19E3BB29}" type="pres">
      <dgm:prSet presAssocID="{A2318DB4-804C-46C8-A512-6F413DF03ACA}" presName="bgRect" presStyleLbl="bgShp" presStyleIdx="1" presStyleCnt="3"/>
      <dgm:spPr/>
    </dgm:pt>
    <dgm:pt modelId="{38CE956F-3418-459A-8468-A674A4A58857}" type="pres">
      <dgm:prSet presAssocID="{A2318DB4-804C-46C8-A512-6F413DF03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E896D5C-8BE2-46BD-AC1C-1048678ABF3B}" type="pres">
      <dgm:prSet presAssocID="{A2318DB4-804C-46C8-A512-6F413DF03ACA}" presName="spaceRect" presStyleCnt="0"/>
      <dgm:spPr/>
    </dgm:pt>
    <dgm:pt modelId="{940F5B3F-6DEA-4B5C-8F19-4CB2FF28DFA3}" type="pres">
      <dgm:prSet presAssocID="{A2318DB4-804C-46C8-A512-6F413DF03ACA}" presName="parTx" presStyleLbl="revTx" presStyleIdx="1" presStyleCnt="3">
        <dgm:presLayoutVars>
          <dgm:chMax val="0"/>
          <dgm:chPref val="0"/>
        </dgm:presLayoutVars>
      </dgm:prSet>
      <dgm:spPr/>
    </dgm:pt>
    <dgm:pt modelId="{E0B638DB-A343-4D8C-B138-E7229B82AA06}" type="pres">
      <dgm:prSet presAssocID="{685C38DE-E89F-4A08-B0B0-56F1B7AA3640}" presName="sibTrans" presStyleCnt="0"/>
      <dgm:spPr/>
    </dgm:pt>
    <dgm:pt modelId="{3A1A54D7-3076-4754-8DEC-2556A0D500C1}" type="pres">
      <dgm:prSet presAssocID="{AECD353F-7B1F-4715-B649-4540551F7E43}" presName="compNode" presStyleCnt="0"/>
      <dgm:spPr/>
    </dgm:pt>
    <dgm:pt modelId="{F767A224-7C1F-47CA-914F-A18A75488B76}" type="pres">
      <dgm:prSet presAssocID="{AECD353F-7B1F-4715-B649-4540551F7E43}" presName="bgRect" presStyleLbl="bgShp" presStyleIdx="2" presStyleCnt="3"/>
      <dgm:spPr/>
    </dgm:pt>
    <dgm:pt modelId="{10EC0E37-4256-4E2E-B007-EA3B2EAF34D8}" type="pres">
      <dgm:prSet presAssocID="{AECD353F-7B1F-4715-B649-4540551F7E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B6C1A2-E5AC-4B1F-80CB-53C3E1CC5EAD}" type="pres">
      <dgm:prSet presAssocID="{AECD353F-7B1F-4715-B649-4540551F7E43}" presName="spaceRect" presStyleCnt="0"/>
      <dgm:spPr/>
    </dgm:pt>
    <dgm:pt modelId="{092C8A0C-B1E7-406D-B8D6-95FDB9CD2C9D}" type="pres">
      <dgm:prSet presAssocID="{AECD353F-7B1F-4715-B649-4540551F7E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963017-E933-4884-805B-07BE41B3EF6B}" type="presOf" srcId="{82B5F1ED-C2D1-46A6-8B2B-AEA5C670EA91}" destId="{E66D2654-7042-4539-B961-AD76FAC58BDD}" srcOrd="0" destOrd="0" presId="urn:microsoft.com/office/officeart/2018/2/layout/IconVerticalSolidList"/>
    <dgm:cxn modelId="{22341369-FF57-4F47-AD0B-913FC9ED10D4}" type="presOf" srcId="{CEE028B7-B5FE-4658-9943-A17178509709}" destId="{F99F7279-3F39-4AAD-B2B3-70D4E95D3945}" srcOrd="0" destOrd="0" presId="urn:microsoft.com/office/officeart/2018/2/layout/IconVerticalSolidList"/>
    <dgm:cxn modelId="{01BC2F58-6583-4E6E-B38C-40E62BDC95E8}" srcId="{82B5F1ED-C2D1-46A6-8B2B-AEA5C670EA91}" destId="{AECD353F-7B1F-4715-B649-4540551F7E43}" srcOrd="2" destOrd="0" parTransId="{0A0B9AA5-1A82-4D15-9FAA-2FBDCC72A483}" sibTransId="{A19774DE-C788-4E7A-B89B-E0A92B3EEF62}"/>
    <dgm:cxn modelId="{AC21C081-8A42-4BFE-863D-047E636BED20}" type="presOf" srcId="{A2318DB4-804C-46C8-A512-6F413DF03ACA}" destId="{940F5B3F-6DEA-4B5C-8F19-4CB2FF28DFA3}" srcOrd="0" destOrd="0" presId="urn:microsoft.com/office/officeart/2018/2/layout/IconVerticalSolidList"/>
    <dgm:cxn modelId="{46E8FFA6-1263-4C5D-8B1B-CA6C16901536}" type="presOf" srcId="{AECD353F-7B1F-4715-B649-4540551F7E43}" destId="{092C8A0C-B1E7-406D-B8D6-95FDB9CD2C9D}" srcOrd="0" destOrd="0" presId="urn:microsoft.com/office/officeart/2018/2/layout/IconVerticalSolidList"/>
    <dgm:cxn modelId="{28F575EF-CDAC-4EA6-9274-B5F9A03D07D5}" srcId="{82B5F1ED-C2D1-46A6-8B2B-AEA5C670EA91}" destId="{A2318DB4-804C-46C8-A512-6F413DF03ACA}" srcOrd="1" destOrd="0" parTransId="{2E00DD5A-39D5-4E7A-97E1-7AAE9143B79E}" sibTransId="{685C38DE-E89F-4A08-B0B0-56F1B7AA3640}"/>
    <dgm:cxn modelId="{48FAC0F1-B1BE-4C39-973B-8CCD3A30A1A0}" srcId="{82B5F1ED-C2D1-46A6-8B2B-AEA5C670EA91}" destId="{CEE028B7-B5FE-4658-9943-A17178509709}" srcOrd="0" destOrd="0" parTransId="{2520333F-0D65-42B0-8E28-56C581641786}" sibTransId="{07EE77E2-2BB1-4521-8283-97EE11C423AA}"/>
    <dgm:cxn modelId="{655BB56B-5845-4F07-AAE0-C071DA18A486}" type="presParOf" srcId="{E66D2654-7042-4539-B961-AD76FAC58BDD}" destId="{C9161B0A-3A84-4AA0-B598-C7F0E64E7209}" srcOrd="0" destOrd="0" presId="urn:microsoft.com/office/officeart/2018/2/layout/IconVerticalSolidList"/>
    <dgm:cxn modelId="{32DCEC5B-8FD9-4063-9154-7B7F2D90C552}" type="presParOf" srcId="{C9161B0A-3A84-4AA0-B598-C7F0E64E7209}" destId="{87598DC8-8FB4-4C58-8691-B8352CAE319D}" srcOrd="0" destOrd="0" presId="urn:microsoft.com/office/officeart/2018/2/layout/IconVerticalSolidList"/>
    <dgm:cxn modelId="{F72A7700-8412-4C8B-9510-0E594CB13638}" type="presParOf" srcId="{C9161B0A-3A84-4AA0-B598-C7F0E64E7209}" destId="{ED7F470B-A864-4B60-8AF1-745307C0B7F5}" srcOrd="1" destOrd="0" presId="urn:microsoft.com/office/officeart/2018/2/layout/IconVerticalSolidList"/>
    <dgm:cxn modelId="{AB66B3B2-D2DE-402E-99B4-97553B163E1C}" type="presParOf" srcId="{C9161B0A-3A84-4AA0-B598-C7F0E64E7209}" destId="{2649D1CE-71DF-429F-BB18-1404E25574D0}" srcOrd="2" destOrd="0" presId="urn:microsoft.com/office/officeart/2018/2/layout/IconVerticalSolidList"/>
    <dgm:cxn modelId="{D6001759-DA81-4DFF-82CD-0006CBBE9C2A}" type="presParOf" srcId="{C9161B0A-3A84-4AA0-B598-C7F0E64E7209}" destId="{F99F7279-3F39-4AAD-B2B3-70D4E95D3945}" srcOrd="3" destOrd="0" presId="urn:microsoft.com/office/officeart/2018/2/layout/IconVerticalSolidList"/>
    <dgm:cxn modelId="{DEB4DC8C-D888-4AFA-BE3F-5BE8F3209794}" type="presParOf" srcId="{E66D2654-7042-4539-B961-AD76FAC58BDD}" destId="{77982786-CA2F-458B-86CF-7008EC978193}" srcOrd="1" destOrd="0" presId="urn:microsoft.com/office/officeart/2018/2/layout/IconVerticalSolidList"/>
    <dgm:cxn modelId="{09B72DB2-2F24-485D-82B9-7FA79287CF9C}" type="presParOf" srcId="{E66D2654-7042-4539-B961-AD76FAC58BDD}" destId="{052AB5C2-AAE4-4F52-B3A4-B11AF1E609A5}" srcOrd="2" destOrd="0" presId="urn:microsoft.com/office/officeart/2018/2/layout/IconVerticalSolidList"/>
    <dgm:cxn modelId="{F02F637B-120B-4C26-AA92-831C3F33D0B1}" type="presParOf" srcId="{052AB5C2-AAE4-4F52-B3A4-B11AF1E609A5}" destId="{8DDB7932-3134-48E7-8433-925F19E3BB29}" srcOrd="0" destOrd="0" presId="urn:microsoft.com/office/officeart/2018/2/layout/IconVerticalSolidList"/>
    <dgm:cxn modelId="{CA1C59C9-EC94-48D9-AB43-DE6BEC6F9BBC}" type="presParOf" srcId="{052AB5C2-AAE4-4F52-B3A4-B11AF1E609A5}" destId="{38CE956F-3418-459A-8468-A674A4A58857}" srcOrd="1" destOrd="0" presId="urn:microsoft.com/office/officeart/2018/2/layout/IconVerticalSolidList"/>
    <dgm:cxn modelId="{12782D05-30CD-4925-B950-417576C68779}" type="presParOf" srcId="{052AB5C2-AAE4-4F52-B3A4-B11AF1E609A5}" destId="{DE896D5C-8BE2-46BD-AC1C-1048678ABF3B}" srcOrd="2" destOrd="0" presId="urn:microsoft.com/office/officeart/2018/2/layout/IconVerticalSolidList"/>
    <dgm:cxn modelId="{690F9573-D616-4805-8B81-79C32A8782E3}" type="presParOf" srcId="{052AB5C2-AAE4-4F52-B3A4-B11AF1E609A5}" destId="{940F5B3F-6DEA-4B5C-8F19-4CB2FF28DFA3}" srcOrd="3" destOrd="0" presId="urn:microsoft.com/office/officeart/2018/2/layout/IconVerticalSolidList"/>
    <dgm:cxn modelId="{93EDD350-D5BB-40C7-9E41-8A83083D0542}" type="presParOf" srcId="{E66D2654-7042-4539-B961-AD76FAC58BDD}" destId="{E0B638DB-A343-4D8C-B138-E7229B82AA06}" srcOrd="3" destOrd="0" presId="urn:microsoft.com/office/officeart/2018/2/layout/IconVerticalSolidList"/>
    <dgm:cxn modelId="{027C4CE4-DB41-4A8A-8CDF-C7D476FF2D81}" type="presParOf" srcId="{E66D2654-7042-4539-B961-AD76FAC58BDD}" destId="{3A1A54D7-3076-4754-8DEC-2556A0D500C1}" srcOrd="4" destOrd="0" presId="urn:microsoft.com/office/officeart/2018/2/layout/IconVerticalSolidList"/>
    <dgm:cxn modelId="{622C9C25-6384-4341-9DBC-D1280ED6F8AA}" type="presParOf" srcId="{3A1A54D7-3076-4754-8DEC-2556A0D500C1}" destId="{F767A224-7C1F-47CA-914F-A18A75488B76}" srcOrd="0" destOrd="0" presId="urn:microsoft.com/office/officeart/2018/2/layout/IconVerticalSolidList"/>
    <dgm:cxn modelId="{DBBEBDA2-B57C-48A1-AD98-BA599CC7F946}" type="presParOf" srcId="{3A1A54D7-3076-4754-8DEC-2556A0D500C1}" destId="{10EC0E37-4256-4E2E-B007-EA3B2EAF34D8}" srcOrd="1" destOrd="0" presId="urn:microsoft.com/office/officeart/2018/2/layout/IconVerticalSolidList"/>
    <dgm:cxn modelId="{D5CEAE35-0AB1-4444-96E8-E1A78BCA6C74}" type="presParOf" srcId="{3A1A54D7-3076-4754-8DEC-2556A0D500C1}" destId="{CEB6C1A2-E5AC-4B1F-80CB-53C3E1CC5EAD}" srcOrd="2" destOrd="0" presId="urn:microsoft.com/office/officeart/2018/2/layout/IconVerticalSolidList"/>
    <dgm:cxn modelId="{B6234DAB-545E-4D6D-99DB-90BFDBF966C0}" type="presParOf" srcId="{3A1A54D7-3076-4754-8DEC-2556A0D500C1}" destId="{092C8A0C-B1E7-406D-B8D6-95FDB9CD2C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98DC8-8FB4-4C58-8691-B8352CAE319D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F470B-A864-4B60-8AF1-745307C0B7F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F7279-3F39-4AAD-B2B3-70D4E95D3945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Many families or small groups struggle with organizing share bank account.</a:t>
          </a:r>
        </a:p>
      </dsp:txBody>
      <dsp:txXfrm>
        <a:off x="1437631" y="531"/>
        <a:ext cx="6449068" cy="1244702"/>
      </dsp:txXfrm>
    </dsp:sp>
    <dsp:sp modelId="{8DDB7932-3134-48E7-8433-925F19E3BB2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E956F-3418-459A-8468-A674A4A5885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F5B3F-6DEA-4B5C-8F19-4CB2FF28DFA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Key operations in the system ensure transparency and effective management of the shared account for all members.</a:t>
          </a:r>
        </a:p>
      </dsp:txBody>
      <dsp:txXfrm>
        <a:off x="1437631" y="1556410"/>
        <a:ext cx="6449068" cy="1244702"/>
      </dsp:txXfrm>
    </dsp:sp>
    <dsp:sp modelId="{F767A224-7C1F-47CA-914F-A18A75488B76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C0E37-4256-4E2E-B007-EA3B2EAF34D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C8A0C-B1E7-406D-B8D6-95FDB9CD2C9D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Manual handling of financial records is error-prone and time-consuming.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Group Savings Management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6B6AE-E040-C7AF-8A08-4F0FE9CB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Why This App?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4CC563-702E-5199-BB24-1C3660AC4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0609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3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1. Upload Bank File Report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Endpoint: POST /add/{</a:t>
            </a:r>
            <a:r>
              <a:rPr lang="en-US" sz="1900" dirty="0" err="1"/>
              <a:t>groupSavingAccountId</a:t>
            </a:r>
            <a:r>
              <a:rPr lang="en-US" sz="1900" dirty="0"/>
              <a:t>}</a:t>
            </a:r>
          </a:p>
          <a:p>
            <a:r>
              <a:rPr lang="en-US" sz="1900" dirty="0"/>
              <a:t>Purpose: Upload a bank file to register transactions as debit or credit and associate them with users.</a:t>
            </a:r>
          </a:p>
          <a:p>
            <a:r>
              <a:rPr lang="en-US" sz="1900" dirty="0"/>
              <a:t>Functionality:</a:t>
            </a:r>
          </a:p>
          <a:p>
            <a:r>
              <a:rPr lang="en-US" sz="1900" dirty="0"/>
              <a:t>- Parses transactions from the file.</a:t>
            </a:r>
          </a:p>
          <a:p>
            <a:r>
              <a:rPr lang="en-US" sz="1900" dirty="0"/>
              <a:t>- Categorizes them as debit or credit and create transactions.</a:t>
            </a:r>
          </a:p>
          <a:p>
            <a:r>
              <a:rPr lang="en-US" sz="1900" dirty="0"/>
              <a:t>- Associates transactions with users via bank account numbers.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2. Create Monthly Payment Schedule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Endpoint: POST /create-monthly-payment-schedule/{id}</a:t>
            </a:r>
          </a:p>
          <a:p>
            <a:r>
              <a:rPr lang="en-US" sz="1900"/>
              <a:t>Purpose: Generate monthly payment schedules for group members.</a:t>
            </a:r>
          </a:p>
          <a:p>
            <a:r>
              <a:rPr lang="en-US" sz="1900"/>
              <a:t>Functionality:</a:t>
            </a:r>
          </a:p>
          <a:p>
            <a:r>
              <a:rPr lang="en-US" sz="1900"/>
              <a:t>- Notifies members of payment due dates.</a:t>
            </a:r>
          </a:p>
          <a:p>
            <a:r>
              <a:rPr lang="en-US" sz="1900"/>
              <a:t>- Tracks overdue payments.</a:t>
            </a:r>
          </a:p>
          <a:p>
            <a:r>
              <a:rPr lang="en-US" sz="1900"/>
              <a:t>- Ensures regular contributions to the group saving account.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3. Update Payment Schedule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Endpoint: PUT /update-payment-schedule/{id}</a:t>
            </a:r>
          </a:p>
          <a:p>
            <a:r>
              <a:rPr lang="en-US" sz="1900"/>
              <a:t>Purpose: Update payment schedules based on the latest transactions.</a:t>
            </a:r>
          </a:p>
          <a:p>
            <a:r>
              <a:rPr lang="en-US" sz="1900"/>
              <a:t>Functionality:</a:t>
            </a:r>
          </a:p>
          <a:p>
            <a:r>
              <a:rPr lang="en-US" sz="1900"/>
              <a:t>- Matches uploaded transactions to payments.</a:t>
            </a:r>
          </a:p>
          <a:p>
            <a:r>
              <a:rPr lang="en-US" sz="1900"/>
              <a:t>- Marks payments as paid or partially paid.</a:t>
            </a:r>
          </a:p>
          <a:p>
            <a:r>
              <a:rPr lang="en-US" sz="1900"/>
              <a:t>- Updates overdue amounts for unpaid members.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4. Add Loan Request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Endpoint: POST /addLoanRequest</a:t>
            </a:r>
          </a:p>
          <a:p>
            <a:r>
              <a:rPr lang="en-US" sz="1900"/>
              <a:t>Purpose: Submit a loan request for leader approval.</a:t>
            </a:r>
          </a:p>
          <a:p>
            <a:r>
              <a:rPr lang="en-US" sz="1900"/>
              <a:t>Functionality:</a:t>
            </a:r>
          </a:p>
          <a:p>
            <a:r>
              <a:rPr lang="en-US" sz="1900"/>
              <a:t>- Members submit requests with loan details.</a:t>
            </a:r>
          </a:p>
          <a:p>
            <a:r>
              <a:rPr lang="en-US" sz="1900"/>
              <a:t>- Requests remain pending until reviewed by the leader.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/>
              <a:t>5. Approve or Reject Loan Request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Endpoint: PUT /update-status/{id}/{</a:t>
            </a:r>
            <a:r>
              <a:rPr lang="en-US" sz="1900" dirty="0" err="1"/>
              <a:t>leaderId</a:t>
            </a:r>
            <a:r>
              <a:rPr lang="en-US" sz="1900" dirty="0"/>
              <a:t>}/{status}</a:t>
            </a:r>
          </a:p>
          <a:p>
            <a:r>
              <a:rPr lang="en-US" sz="1900" dirty="0"/>
              <a:t>Purpose: Enable leaders to approve or reject loan requests.</a:t>
            </a:r>
          </a:p>
          <a:p>
            <a:r>
              <a:rPr lang="en-US" sz="1900" dirty="0"/>
              <a:t>Functionality:</a:t>
            </a:r>
          </a:p>
          <a:p>
            <a:r>
              <a:rPr lang="en-US" sz="1900" dirty="0"/>
              <a:t>- Approval:</a:t>
            </a:r>
          </a:p>
          <a:p>
            <a:r>
              <a:rPr lang="en-US" sz="1900" dirty="0"/>
              <a:t>  - Converts request to an active loan.</a:t>
            </a:r>
          </a:p>
          <a:p>
            <a:r>
              <a:rPr lang="en-US" sz="1900" dirty="0"/>
              <a:t>  - Creates loan payment schedule.</a:t>
            </a:r>
          </a:p>
          <a:p>
            <a:r>
              <a:rPr lang="en-US" sz="1900" dirty="0"/>
              <a:t>- Rejection:</a:t>
            </a:r>
          </a:p>
          <a:p>
            <a:r>
              <a:rPr lang="en-US" sz="1900" dirty="0"/>
              <a:t>  - Updates request status to 'rejected'.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Group Savings Management</vt:lpstr>
      <vt:lpstr>Why This App?</vt:lpstr>
      <vt:lpstr>1. Upload Bank File Report</vt:lpstr>
      <vt:lpstr>2. Create Monthly Payment Schedule</vt:lpstr>
      <vt:lpstr>3. Update Payment Schedule</vt:lpstr>
      <vt:lpstr>4. Add Loan Request</vt:lpstr>
      <vt:lpstr>5. Approve or Reject Loan Request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bassel al-tassan</dc:creator>
  <cp:keywords/>
  <dc:description>generated using python-pptx</dc:description>
  <cp:lastModifiedBy>باسل عبدالرحمن الطاسان</cp:lastModifiedBy>
  <cp:revision>3</cp:revision>
  <dcterms:created xsi:type="dcterms:W3CDTF">2013-01-27T09:14:16Z</dcterms:created>
  <dcterms:modified xsi:type="dcterms:W3CDTF">2024-12-08T23:11:25Z</dcterms:modified>
  <cp:category/>
</cp:coreProperties>
</file>