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80" r:id="rId25"/>
    <p:sldId id="281" r:id="rId26"/>
    <p:sldId id="282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A270-0336-4722-8F76-F03E80ED2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68902-2413-4E59-96EC-099503B9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3AD4-93F7-4D93-A8C4-1508E8FB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7AF-3ED6-4553-89F2-F6AD6864E50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2AC2-E34E-42F0-89CF-7EDA4CB2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6FA5-105F-41C6-966A-B73E82A9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832-EFFE-43AA-B25E-DA6EE0694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7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E0CB-EF36-41B2-97F0-BA64C162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1615-DC99-4046-9547-6ACBF8BCE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0B0F-6E95-4FD7-8098-C210027D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7AF-3ED6-4553-89F2-F6AD6864E50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D483-D555-4364-A8BF-B8656211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035D-45F2-402A-9545-E8B853E4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832-EFFE-43AA-B25E-DA6EE0694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9127B-C2BA-41B8-A316-F186B2D49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2821C-2B3B-4353-9D6C-16B8061C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DCBBD-8C56-4966-A1A0-0FB9C5E4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7AF-3ED6-4553-89F2-F6AD6864E50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E1E6-E4DF-46E7-BB33-686CB91F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1495-5E30-4EE8-889D-D58884CD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832-EFFE-43AA-B25E-DA6EE0694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9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E201-64A9-4719-A4E6-6B9AB74B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6AAA-8795-463F-84C8-CB25DD94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58E7-B54E-40DF-8FE7-B4500584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7AF-3ED6-4553-89F2-F6AD6864E50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48BE4-4D19-461E-AECC-E99F1E5C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0ACF-BB0A-4CE3-8D80-2B7C8EC7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832-EFFE-43AA-B25E-DA6EE0694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2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0EC1-499D-4138-B034-287842FC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81B9E-A08D-40BF-B65A-B71A3B22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0EC5-2774-42FB-A1D0-4EE717FD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7AF-3ED6-4553-89F2-F6AD6864E50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6913-41B3-4497-93AF-7A3B24EA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3185-C897-4097-B539-CBFCFF5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832-EFFE-43AA-B25E-DA6EE0694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14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8B7B-8A10-4E74-99E2-C0FF7434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05A7-21BA-47A3-9BF8-511E4C67B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85F1-01E9-4A99-BDA3-9B54C290E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BD50C-20F1-4115-9A86-74258425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7AF-3ED6-4553-89F2-F6AD6864E50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C7C5-4B94-4253-B5A4-D8AC637D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93832-6BC4-4C8E-8B34-89D4A012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832-EFFE-43AA-B25E-DA6EE0694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9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319F-D40A-4949-9950-A355EC4E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02029-C14B-44D5-9F09-19D8D870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7691F-9298-4559-8FBC-738C016D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58B28-035C-42C6-982A-DB3E95435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A3944-E002-4E6A-93DE-BB1A418E0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0079D-BCBA-45FE-8538-EF6D4038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7AF-3ED6-4553-89F2-F6AD6864E50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6F553-0F7F-4EE6-BB18-7F18D9C0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EC9E3-3077-4928-B91D-B1278F0C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832-EFFE-43AA-B25E-DA6EE0694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8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3128-BE59-45A8-B629-DDCE5B41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C7D6A-E296-41B3-8246-3646662E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7AF-3ED6-4553-89F2-F6AD6864E50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F9370-20B5-4428-96BB-7382EF4D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A63E1-8037-415B-9E93-6CB08349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832-EFFE-43AA-B25E-DA6EE0694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8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4DD16-5D8D-42E9-B7ED-913D532B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7AF-3ED6-4553-89F2-F6AD6864E50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8B5E-9096-4106-9082-1BB49015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D9A3-A30E-4D85-B99A-7076E5E8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832-EFFE-43AA-B25E-DA6EE0694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3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0562-A99D-4E89-8DF6-90A364E4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6552-0CD9-4F69-8A0C-97F5FB7A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6621F-E1D7-4FC2-8284-AD49E7E9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CEE64-B0E8-4678-9F88-52106BA9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7AF-3ED6-4553-89F2-F6AD6864E50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B2D1D-690B-418B-BA1A-12C6E7B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46FC4-96BE-4A11-ACED-5ECBB371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832-EFFE-43AA-B25E-DA6EE0694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2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7B35-3424-46F3-92DF-948997F4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8C3EB-5B01-40B1-AB1F-13E890FC5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63DCA-0899-4E58-9E80-2380A32B9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2300-D947-4588-804D-6BE22BCD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7AF-3ED6-4553-89F2-F6AD6864E50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AF794-7401-4526-86A6-CA38E1B5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41BE4-F27D-4443-997C-11FAAC0E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832-EFFE-43AA-B25E-DA6EE0694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8F4C2-C915-4663-97E2-67B0DD21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543CC-8EBF-48DC-97BC-2DF04A1B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42251-5525-471E-9541-0BF15D6B0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27AF-3ED6-4553-89F2-F6AD6864E50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67D37-D307-4BBD-B352-E5F20B009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D283-DA28-4546-AC99-E51321840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7832-EFFE-43AA-B25E-DA6EE0694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9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New%20User\Desktop\bazi%20project\FakeRev\FakeRev\review.csv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New%20User\Desktop\bazi%20project\sprint%20backlog.docx" TargetMode="External"/><Relationship Id="rId2" Type="http://schemas.openxmlformats.org/officeDocument/2006/relationships/hyperlink" Target="file:///C:\Users\New%20User\Desktop\bazi%20project\product%20Backlog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New%20User\Desktop\bazi%20project\SCRUM%20BOARD.docx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56C2-D966-443C-B00D-0E4601A6C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FAK-DET: Fake Review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954C3-AA67-4960-8948-C820B790A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IN" dirty="0"/>
          </a:p>
          <a:p>
            <a:pPr algn="r"/>
            <a:r>
              <a:rPr lang="en-IN" dirty="0"/>
              <a:t>Presented By			</a:t>
            </a:r>
          </a:p>
          <a:p>
            <a:pPr algn="r"/>
            <a:r>
              <a:rPr lang="en-IN" dirty="0"/>
              <a:t>BASIL JASHEEM	</a:t>
            </a:r>
          </a:p>
          <a:p>
            <a:pPr algn="r"/>
            <a:r>
              <a:rPr lang="en-IN" dirty="0"/>
              <a:t>LMCT18MCA013	</a:t>
            </a:r>
          </a:p>
        </p:txBody>
      </p:sp>
    </p:spTree>
    <p:extLst>
      <p:ext uri="{BB962C8B-B14F-4D97-AF65-F5344CB8AC3E}">
        <p14:creationId xmlns:p14="http://schemas.microsoft.com/office/powerpoint/2010/main" val="16240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3E41DF-F271-44CA-B7EF-EBCE06BA4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73611"/>
              </p:ext>
            </p:extLst>
          </p:nvPr>
        </p:nvGraphicFramePr>
        <p:xfrm>
          <a:off x="1674408" y="117762"/>
          <a:ext cx="8843183" cy="331123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215012">
                  <a:extLst>
                    <a:ext uri="{9D8B030D-6E8A-4147-A177-3AD203B41FA5}">
                      <a16:colId xmlns:a16="http://schemas.microsoft.com/office/drawing/2014/main" val="2237448183"/>
                    </a:ext>
                  </a:extLst>
                </a:gridCol>
                <a:gridCol w="2993640">
                  <a:extLst>
                    <a:ext uri="{9D8B030D-6E8A-4147-A177-3AD203B41FA5}">
                      <a16:colId xmlns:a16="http://schemas.microsoft.com/office/drawing/2014/main" val="4109884374"/>
                    </a:ext>
                  </a:extLst>
                </a:gridCol>
                <a:gridCol w="2180344">
                  <a:extLst>
                    <a:ext uri="{9D8B030D-6E8A-4147-A177-3AD203B41FA5}">
                      <a16:colId xmlns:a16="http://schemas.microsoft.com/office/drawing/2014/main" val="2357208119"/>
                    </a:ext>
                  </a:extLst>
                </a:gridCol>
                <a:gridCol w="1454187">
                  <a:extLst>
                    <a:ext uri="{9D8B030D-6E8A-4147-A177-3AD203B41FA5}">
                      <a16:colId xmlns:a16="http://schemas.microsoft.com/office/drawing/2014/main" val="1416743113"/>
                    </a:ext>
                  </a:extLst>
                </a:gridCol>
              </a:tblGrid>
              <a:tr h="473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384852"/>
                  </a:ext>
                </a:extLst>
              </a:tr>
              <a:tr h="473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item_id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224264"/>
                  </a:ext>
                </a:extLst>
              </a:tr>
              <a:tr h="473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item_name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Unique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318231"/>
                  </a:ext>
                </a:extLst>
              </a:tr>
              <a:tr h="473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details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006706"/>
                  </a:ext>
                </a:extLst>
              </a:tr>
              <a:tr h="473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photo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LONG_BLOB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559898"/>
                  </a:ext>
                </a:extLst>
              </a:tr>
              <a:tr h="473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platform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379115"/>
                  </a:ext>
                </a:extLst>
              </a:tr>
              <a:tr h="473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4179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AE7EF1-1262-42E1-BB1A-EBFDAD75E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54536"/>
              </p:ext>
            </p:extLst>
          </p:nvPr>
        </p:nvGraphicFramePr>
        <p:xfrm>
          <a:off x="1674408" y="4028493"/>
          <a:ext cx="8843184" cy="251085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542354">
                  <a:extLst>
                    <a:ext uri="{9D8B030D-6E8A-4147-A177-3AD203B41FA5}">
                      <a16:colId xmlns:a16="http://schemas.microsoft.com/office/drawing/2014/main" val="3040946383"/>
                    </a:ext>
                  </a:extLst>
                </a:gridCol>
                <a:gridCol w="2432239">
                  <a:extLst>
                    <a:ext uri="{9D8B030D-6E8A-4147-A177-3AD203B41FA5}">
                      <a16:colId xmlns:a16="http://schemas.microsoft.com/office/drawing/2014/main" val="472421393"/>
                    </a:ext>
                  </a:extLst>
                </a:gridCol>
                <a:gridCol w="2321154">
                  <a:extLst>
                    <a:ext uri="{9D8B030D-6E8A-4147-A177-3AD203B41FA5}">
                      <a16:colId xmlns:a16="http://schemas.microsoft.com/office/drawing/2014/main" val="3277563125"/>
                    </a:ext>
                  </a:extLst>
                </a:gridCol>
                <a:gridCol w="1547437">
                  <a:extLst>
                    <a:ext uri="{9D8B030D-6E8A-4147-A177-3AD203B41FA5}">
                      <a16:colId xmlns:a16="http://schemas.microsoft.com/office/drawing/2014/main" val="1823301688"/>
                    </a:ext>
                  </a:extLst>
                </a:gridCol>
              </a:tblGrid>
              <a:tr h="418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3055423878"/>
                  </a:ext>
                </a:extLst>
              </a:tr>
              <a:tr h="418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rev_id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2927458342"/>
                  </a:ext>
                </a:extLst>
              </a:tr>
              <a:tr h="418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rev_name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VARCHAR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3940930124"/>
                  </a:ext>
                </a:extLst>
              </a:tr>
              <a:tr h="418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294536697"/>
                  </a:ext>
                </a:extLst>
              </a:tr>
              <a:tr h="418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item_id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1895330869"/>
                  </a:ext>
                </a:extLst>
              </a:tr>
              <a:tr h="418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rev_text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270536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1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5712D4-0434-4E96-BE33-BF83CF31D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46849"/>
              </p:ext>
            </p:extLst>
          </p:nvPr>
        </p:nvGraphicFramePr>
        <p:xfrm>
          <a:off x="1738745" y="1543195"/>
          <a:ext cx="8527473" cy="408175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451589">
                  <a:extLst>
                    <a:ext uri="{9D8B030D-6E8A-4147-A177-3AD203B41FA5}">
                      <a16:colId xmlns:a16="http://schemas.microsoft.com/office/drawing/2014/main" val="3393232659"/>
                    </a:ext>
                  </a:extLst>
                </a:gridCol>
                <a:gridCol w="2345405">
                  <a:extLst>
                    <a:ext uri="{9D8B030D-6E8A-4147-A177-3AD203B41FA5}">
                      <a16:colId xmlns:a16="http://schemas.microsoft.com/office/drawing/2014/main" val="3754194464"/>
                    </a:ext>
                  </a:extLst>
                </a:gridCol>
                <a:gridCol w="2238287">
                  <a:extLst>
                    <a:ext uri="{9D8B030D-6E8A-4147-A177-3AD203B41FA5}">
                      <a16:colId xmlns:a16="http://schemas.microsoft.com/office/drawing/2014/main" val="4225867578"/>
                    </a:ext>
                  </a:extLst>
                </a:gridCol>
                <a:gridCol w="1492192">
                  <a:extLst>
                    <a:ext uri="{9D8B030D-6E8A-4147-A177-3AD203B41FA5}">
                      <a16:colId xmlns:a16="http://schemas.microsoft.com/office/drawing/2014/main" val="3293182096"/>
                    </a:ext>
                  </a:extLst>
                </a:gridCol>
              </a:tblGrid>
              <a:tr h="408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status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Fake or Not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3737806897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rate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3688978383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lr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Logical regression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1319113132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1140700081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rfc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2158764494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gbc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Gradient Boosting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3324989705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mark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label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1090069294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ip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VARCHAR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Jp</a:t>
                      </a:r>
                      <a:r>
                        <a:rPr lang="en-US" sz="1200" dirty="0">
                          <a:effectLst/>
                        </a:rPr>
                        <a:t> address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4186523508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i_mark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Mark IP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3655677687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i_ignore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IP status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08" marR="65708" marT="32854" marB="32854" anchor="ctr"/>
                </a:tc>
                <a:extLst>
                  <a:ext uri="{0D108BD9-81ED-4DB2-BD59-A6C34878D82A}">
                    <a16:rowId xmlns:a16="http://schemas.microsoft.com/office/drawing/2014/main" val="140488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7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6F1C-B4E6-4065-8256-FE540DE7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8855" cy="743239"/>
          </a:xfrm>
        </p:spPr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569FA11B-B4BA-46FA-AF3B-5390F0FC4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7" y="1659948"/>
            <a:ext cx="10377055" cy="31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2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E36D-96DA-4FEF-8D64-85BBDA19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CLASSIFIRES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13B7-7340-4254-B7BF-9233AFFB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818"/>
            <a:ext cx="10515600" cy="520714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LOGICAL REGRESSION: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computes the probability of an event occurrence.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a special case of linear regression where the target variable is categorical in nature. It uses a log of odds as the dependent variable. 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predicts the probability of occurrence of a binary event utilizing a logit function.</a:t>
            </a:r>
            <a:endParaRPr lang="en-IN" sz="1800" u="sng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Equation: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Where, y is dependent variable and x1, x2 ...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explanatory variables.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Sigmoid Function: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 Sigmoid function on linear regression: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E280EE-68C7-41C5-A6DC-88C4EE9C21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04" y="2795587"/>
            <a:ext cx="2769177" cy="44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31E5AE-4A67-487B-83D5-C912F99167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846657"/>
            <a:ext cx="11525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D56D4B-6E19-48C3-BDC7-3EC507B724E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4753408"/>
            <a:ext cx="2505075" cy="31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222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EDB704-81BE-47AB-9896-65857F3D413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331" y="1897899"/>
            <a:ext cx="7774796" cy="249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75CF7-4C7E-45E2-B40C-29E59EFC80A4}"/>
              </a:ext>
            </a:extLst>
          </p:cNvPr>
          <p:cNvSpPr txBox="1"/>
          <p:nvPr/>
        </p:nvSpPr>
        <p:spPr>
          <a:xfrm>
            <a:off x="1452331" y="1163782"/>
            <a:ext cx="500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 and Prediction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047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E74BC-6909-4D76-B905-55768A98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09"/>
            <a:ext cx="10515600" cy="599685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DECISION TREE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basic idea behind any decision tree algorithm is as follows: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best attribute using Attribute Selection Measures(ASM) to split the records.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that attribute a decision node and breaks the dataset into smaller subsets.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 tree building by repeating this process recursively for each child until one of the condition will match</a:t>
            </a:r>
            <a:endParaRPr lang="en-IN" dirty="0"/>
          </a:p>
          <a:p>
            <a:pPr marL="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Selection Measures(ASM)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Gain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lvl="1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Gini Index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DD44F-7A62-4F50-8E6A-76D608B8FA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33" y="3889923"/>
            <a:ext cx="2559194" cy="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9B93CB-6933-4DD1-B3B1-2AC0A28022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33" y="4838570"/>
            <a:ext cx="2711594" cy="44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16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116D7-530C-4FF0-B8C4-169794D066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417" y="1550583"/>
            <a:ext cx="7577166" cy="278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3B68E1-9E9D-473F-8588-2CA309E90EEC}"/>
              </a:ext>
            </a:extLst>
          </p:cNvPr>
          <p:cNvSpPr txBox="1"/>
          <p:nvPr/>
        </p:nvSpPr>
        <p:spPr>
          <a:xfrm>
            <a:off x="2105891" y="8890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 Development and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19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0F68-A442-4F85-97EB-5B3564BD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12618"/>
            <a:ext cx="10716491" cy="634538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RANDOM FOREST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works in four steps: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random samples from a given dataset.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 a decision tree for each sample and get a prediction result from each decision tree.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a vote for each predicted result.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prediction result with the most votes as the final prediction.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Voting">
            <a:extLst>
              <a:ext uri="{FF2B5EF4-FFF2-40B4-BE49-F238E27FC236}">
                <a16:creationId xmlns:a16="http://schemas.microsoft.com/office/drawing/2014/main" id="{B75477F5-54CC-4420-94FE-75C28C4175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10" y="3114069"/>
            <a:ext cx="4828308" cy="3563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26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3293B3-33F7-49B5-96AC-8AFD30A606E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1460" y="1788535"/>
            <a:ext cx="8127885" cy="278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45F01-4A96-40CD-8BE5-A5714E29B369}"/>
              </a:ext>
            </a:extLst>
          </p:cNvPr>
          <p:cNvSpPr txBox="1"/>
          <p:nvPr/>
        </p:nvSpPr>
        <p:spPr>
          <a:xfrm>
            <a:off x="2221460" y="11661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 Development and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26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0BCD-42B5-4B38-A53E-C3995313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491"/>
            <a:ext cx="10515600" cy="59851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GRADIENT BOOSTING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It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produces a prediction model in the form of an ensemble of weak prediction models, typically decision trees. When a decision tree is the weak learner, the resulting algorithm is called gradient boosted trees.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230A3-081D-44C5-9D5F-32E887A931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14" y="2287732"/>
            <a:ext cx="6130204" cy="4126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75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534D-AA30-408B-9D5A-4C5D33A65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051791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My 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3A7C8-B698-43A1-A613-B72671065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091" y="2245591"/>
            <a:ext cx="10875818" cy="43572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Prof. Jayanthi T (My Project Guide)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Prof. Sreeja K (Our HOD)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  <a:ea typeface="Calibri" panose="020F0502020204030204" pitchFamily="34" charset="0"/>
              </a:rPr>
              <a:t>Prof. Bing Liu Department of Computer Science University of Illinois at Chicago (</a:t>
            </a:r>
            <a:r>
              <a:rPr lang="en-US" sz="2800" dirty="0" err="1">
                <a:effectLst/>
                <a:ea typeface="Calibri" panose="020F0502020204030204" pitchFamily="34" charset="0"/>
              </a:rPr>
              <a:t>DataSet</a:t>
            </a:r>
            <a:r>
              <a:rPr lang="en-US" sz="2800" dirty="0">
                <a:effectLst/>
                <a:ea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Assistant Professor. </a:t>
            </a:r>
            <a:r>
              <a:rPr lang="en-US" sz="2800" spc="2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Naveed Hussain The University of Lahore</a:t>
            </a:r>
            <a:r>
              <a:rPr lang="en-US" sz="2800" dirty="0">
                <a:effectLst/>
                <a:ea typeface="Calibri" panose="020F0502020204030204" pitchFamily="34" charset="0"/>
              </a:rPr>
              <a:t>(</a:t>
            </a:r>
            <a:r>
              <a:rPr lang="en-US" sz="2800" dirty="0" err="1">
                <a:effectLst/>
                <a:ea typeface="Calibri" panose="020F0502020204030204" pitchFamily="34" charset="0"/>
              </a:rPr>
              <a:t>DataSet</a:t>
            </a:r>
            <a:r>
              <a:rPr lang="en-US" sz="2800" dirty="0">
                <a:effectLst/>
                <a:ea typeface="Calibri" panose="020F0502020204030204" pitchFamily="34" charset="0"/>
              </a:rPr>
              <a:t>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7527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B3F48B-355E-4693-B81E-9C85964A8A1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5475" y="2106482"/>
            <a:ext cx="8161049" cy="264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4B998-59BF-4153-81CA-17071A0C606B}"/>
              </a:ext>
            </a:extLst>
          </p:cNvPr>
          <p:cNvSpPr txBox="1"/>
          <p:nvPr/>
        </p:nvSpPr>
        <p:spPr>
          <a:xfrm>
            <a:off x="2015475" y="1484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 Development and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937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A19E-C2A8-4076-AADE-E4A47011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>
            <a:normAutofit/>
          </a:bodyPr>
          <a:lstStyle/>
          <a:p>
            <a:r>
              <a:rPr lang="en-IN" sz="2800" b="1" dirty="0"/>
              <a:t>PRINCIPAL COMPONENT ANALYSIS(PCA)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AD14-B88A-4088-A6BF-DC5A1EE0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536170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PCA is Employed to reduce Dimensionality of the Datasets before classification</a:t>
            </a: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Removes Correlated Features: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Improves Algorithm Performance: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Reduces Overfitting: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SparcePCA</a:t>
            </a:r>
            <a:r>
              <a:rPr lang="en-IN" dirty="0"/>
              <a:t> is employed due to the existence of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E4A39F-D941-4452-A047-9342A6A8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55" y="5130943"/>
            <a:ext cx="7441489" cy="133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0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11CB-AC4C-4275-B13B-DF04AF9D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895B-256B-4CBF-AD22-894A0893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Review Scoring based on a Dictionary</a:t>
            </a:r>
          </a:p>
          <a:p>
            <a:pPr>
              <a:lnSpc>
                <a:spcPct val="150000"/>
              </a:lnSpc>
            </a:pPr>
            <a:r>
              <a:rPr lang="en-IN" dirty="0"/>
              <a:t>IP recognition</a:t>
            </a:r>
          </a:p>
          <a:p>
            <a:pPr>
              <a:lnSpc>
                <a:spcPct val="150000"/>
              </a:lnSpc>
            </a:pPr>
            <a:r>
              <a:rPr lang="en-IN" dirty="0"/>
              <a:t>Speech to text Review</a:t>
            </a:r>
          </a:p>
          <a:p>
            <a:pPr>
              <a:lnSpc>
                <a:spcPct val="150000"/>
              </a:lnSpc>
            </a:pPr>
            <a:r>
              <a:rPr lang="en-IN" dirty="0"/>
              <a:t>Password and Image encryption</a:t>
            </a:r>
          </a:p>
        </p:txBody>
      </p:sp>
    </p:spTree>
    <p:extLst>
      <p:ext uri="{BB962C8B-B14F-4D97-AF65-F5344CB8AC3E}">
        <p14:creationId xmlns:p14="http://schemas.microsoft.com/office/powerpoint/2010/main" val="599917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AB7B0-5EBB-4171-83E9-A7064220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5812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>
                <a:hlinkClick r:id="rId2" action="ppaction://hlinkfile"/>
              </a:rPr>
              <a:t>PRODUCT BACKLOG</a:t>
            </a: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>
                <a:hlinkClick r:id="rId3" action="ppaction://hlinkfile"/>
              </a:rPr>
              <a:t>SPRINT BACKLOG</a:t>
            </a: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>
                <a:hlinkClick r:id="rId4" action="ppaction://hlinkfile"/>
              </a:rPr>
              <a:t>SCRUM BOARD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222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B4302F-0CB6-4337-8700-3CC2E1C9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0198"/>
            <a:ext cx="11734800" cy="65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54FFCA-EC1F-46D3-BDC9-3CB6FDF3DAB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63" y="264765"/>
            <a:ext cx="11746837" cy="632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3C335C1-B12F-4C5C-B97B-EC29AAF70336}"/>
              </a:ext>
            </a:extLst>
          </p:cNvPr>
          <p:cNvSpPr/>
          <p:nvPr/>
        </p:nvSpPr>
        <p:spPr>
          <a:xfrm>
            <a:off x="1607127" y="2904056"/>
            <a:ext cx="2119746" cy="498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0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FE8D35-8F65-47D4-BA4A-B261B22ED3F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200" y="207010"/>
            <a:ext cx="11691418" cy="640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5CA18C-C8DD-41ED-BF0E-EF53E68ACAA3}"/>
              </a:ext>
            </a:extLst>
          </p:cNvPr>
          <p:cNvSpPr/>
          <p:nvPr/>
        </p:nvSpPr>
        <p:spPr>
          <a:xfrm>
            <a:off x="1371600" y="5285509"/>
            <a:ext cx="1482436" cy="401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971D77-E84E-452A-AD60-E1A74C0CDC20}"/>
              </a:ext>
            </a:extLst>
          </p:cNvPr>
          <p:cNvSpPr/>
          <p:nvPr/>
        </p:nvSpPr>
        <p:spPr>
          <a:xfrm>
            <a:off x="1163782" y="2147455"/>
            <a:ext cx="1094509" cy="706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55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C2E7-EF6B-45B5-A56D-8AA89BE6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6652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333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4055-D6DF-40F4-8E75-BAE033DC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99EC-BAD3-41B9-9383-ACF784C9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739"/>
            <a:ext cx="10515600" cy="51921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People are relying on e-commerce more than before. With e-commerce comes a huge amount of user feedback based on the products they buy.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people are relying more on product reviews to get a clear view and user experience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But there is no convincing way to authenticate the reviews posted on products on e-commerce websites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idea proposed here is to create application capable of identifying these reviews by employing 4 different classification algorithms.</a:t>
            </a:r>
            <a:endParaRPr lang="en-IN" sz="2400" u="sng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5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99DE-F27A-4A9A-AD4C-7568BA6E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ea typeface="Calibri" panose="020F0502020204030204" pitchFamily="34" charset="0"/>
              </a:rPr>
              <a:t>EXISTING SYSTEM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9B4A-25A6-467A-BC94-C5003D74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IN" dirty="0"/>
              <a:t>Existence of a system is inevitable.</a:t>
            </a:r>
          </a:p>
          <a:p>
            <a:pPr>
              <a:lnSpc>
                <a:spcPct val="200000"/>
              </a:lnSpc>
            </a:pPr>
            <a:r>
              <a:rPr lang="en-IN" dirty="0"/>
              <a:t>There are web-pages with modules trained with pseudo labelled reviews</a:t>
            </a:r>
          </a:p>
          <a:p>
            <a:pPr>
              <a:lnSpc>
                <a:spcPct val="200000"/>
              </a:lnSpc>
            </a:pPr>
            <a:r>
              <a:rPr lang="en-IN" dirty="0"/>
              <a:t>There are web pages that verify amazon reviews of a product by giving its URL</a:t>
            </a:r>
          </a:p>
        </p:txBody>
      </p:sp>
    </p:spTree>
    <p:extLst>
      <p:ext uri="{BB962C8B-B14F-4D97-AF65-F5344CB8AC3E}">
        <p14:creationId xmlns:p14="http://schemas.microsoft.com/office/powerpoint/2010/main" val="66667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7241-1187-414F-B06E-6331F76A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2522-DE66-493A-AD99-6D764385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cs typeface="Arial" panose="020B0604020202020204" pitchFamily="34" charset="0"/>
              </a:rPr>
              <a:t>A Real-time automated module that Detect the reviews during its providing or Reviewing</a:t>
            </a:r>
          </a:p>
          <a:p>
            <a:pPr>
              <a:lnSpc>
                <a:spcPct val="150000"/>
              </a:lnSpc>
            </a:pPr>
            <a:r>
              <a:rPr lang="en-IN" dirty="0">
                <a:cs typeface="Arial" panose="020B0604020202020204" pitchFamily="34" charset="0"/>
              </a:rPr>
              <a:t>With the help of a Manually labelled Dataset.(by </a:t>
            </a:r>
            <a:r>
              <a:rPr lang="en-IN" dirty="0" err="1">
                <a:cs typeface="Arial" panose="020B0604020202020204" pitchFamily="34" charset="0"/>
              </a:rPr>
              <a:t>liu</a:t>
            </a:r>
            <a:r>
              <a:rPr lang="en-IN" dirty="0">
                <a:cs typeface="Arial" panose="020B0604020202020204" pitchFamily="34" charset="0"/>
              </a:rPr>
              <a:t> </a:t>
            </a:r>
            <a:r>
              <a:rPr lang="en-IN" dirty="0" err="1">
                <a:cs typeface="Arial" panose="020B0604020202020204" pitchFamily="34" charset="0"/>
              </a:rPr>
              <a:t>bing</a:t>
            </a:r>
            <a:r>
              <a:rPr lang="en-IN" dirty="0">
                <a:cs typeface="Arial" panose="020B0604020202020204" pitchFamily="34" charset="0"/>
              </a:rPr>
              <a:t> and </a:t>
            </a:r>
            <a:r>
              <a:rPr lang="en-US" spc="2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Naveed Hussain </a:t>
            </a:r>
            <a:r>
              <a:rPr lang="en-IN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dirty="0">
                <a:cs typeface="Arial" panose="020B0604020202020204" pitchFamily="34" charset="0"/>
              </a:rPr>
              <a:t>With employing Multiple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405784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3D67-7B31-4494-B014-F1E60760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HARDWARE REQUIREMENTS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8A8491-9582-41C2-B52C-B07B44B86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364689"/>
              </p:ext>
            </p:extLst>
          </p:nvPr>
        </p:nvGraphicFramePr>
        <p:xfrm>
          <a:off x="1413164" y="1856508"/>
          <a:ext cx="7827818" cy="32835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976034">
                  <a:extLst>
                    <a:ext uri="{9D8B030D-6E8A-4147-A177-3AD203B41FA5}">
                      <a16:colId xmlns:a16="http://schemas.microsoft.com/office/drawing/2014/main" val="3104996668"/>
                    </a:ext>
                  </a:extLst>
                </a:gridCol>
                <a:gridCol w="3851784">
                  <a:extLst>
                    <a:ext uri="{9D8B030D-6E8A-4147-A177-3AD203B41FA5}">
                      <a16:colId xmlns:a16="http://schemas.microsoft.com/office/drawing/2014/main" val="1755029437"/>
                    </a:ext>
                  </a:extLst>
                </a:gridCol>
              </a:tblGrid>
              <a:tr h="820882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1800" dirty="0">
                          <a:effectLst/>
                        </a:rPr>
                        <a:t>Processor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1800" dirty="0">
                          <a:effectLst/>
                        </a:rPr>
                        <a:t>: </a:t>
                      </a:r>
                      <a:r>
                        <a:rPr lang="en-US" sz="1800" b="0" dirty="0">
                          <a:effectLst/>
                        </a:rPr>
                        <a:t>processor of 2.0 GHz or more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871467"/>
                  </a:ext>
                </a:extLst>
              </a:tr>
              <a:tr h="820882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1800">
                          <a:effectLst/>
                        </a:rPr>
                        <a:t>RAM 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1800">
                          <a:effectLst/>
                        </a:rPr>
                        <a:t>: 2 GB of RAM or above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606981"/>
                  </a:ext>
                </a:extLst>
              </a:tr>
              <a:tr h="820882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1800">
                          <a:effectLst/>
                        </a:rPr>
                        <a:t>Cache Memory                      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1800">
                          <a:effectLst/>
                        </a:rPr>
                        <a:t>: 1 MB or above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238176"/>
                  </a:ext>
                </a:extLst>
              </a:tr>
              <a:tr h="820882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1800">
                          <a:effectLst/>
                        </a:rPr>
                        <a:t>Hard Disk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1800" dirty="0">
                          <a:effectLst/>
                        </a:rPr>
                        <a:t>: 10.2 GB or above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144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19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4B85-E67D-40D6-B1C5-C0E59180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SOFTWARE REQUREMENTS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BA570-71F9-4142-B0F3-F475016F9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408436"/>
              </p:ext>
            </p:extLst>
          </p:nvPr>
        </p:nvGraphicFramePr>
        <p:xfrm>
          <a:off x="1953491" y="1690689"/>
          <a:ext cx="8645235" cy="495878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91230">
                  <a:extLst>
                    <a:ext uri="{9D8B030D-6E8A-4147-A177-3AD203B41FA5}">
                      <a16:colId xmlns:a16="http://schemas.microsoft.com/office/drawing/2014/main" val="3332738163"/>
                    </a:ext>
                  </a:extLst>
                </a:gridCol>
                <a:gridCol w="4254005">
                  <a:extLst>
                    <a:ext uri="{9D8B030D-6E8A-4147-A177-3AD203B41FA5}">
                      <a16:colId xmlns:a16="http://schemas.microsoft.com/office/drawing/2014/main" val="4217515104"/>
                    </a:ext>
                  </a:extLst>
                </a:gridCol>
              </a:tblGrid>
              <a:tr h="496170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OPERATING SYSTEM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: Windows 7 or above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144193"/>
                  </a:ext>
                </a:extLst>
              </a:tr>
              <a:tr h="496170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LANGUAGE (Back-End)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: Python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640539"/>
                  </a:ext>
                </a:extLst>
              </a:tr>
              <a:tr h="496170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DATABASE (ORM)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: SQLAlchemy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886246"/>
                  </a:ext>
                </a:extLst>
              </a:tr>
              <a:tr h="1073067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SERVER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: CMD (localhost:5000- FLASK)-Python 3.7.3 or above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1678964"/>
                  </a:ext>
                </a:extLst>
              </a:tr>
              <a:tr h="496170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IDE(or TextEditor)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: Sublime_Text3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737682"/>
                  </a:ext>
                </a:extLst>
              </a:tr>
              <a:tr h="654837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: FLASK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797964"/>
                  </a:ext>
                </a:extLst>
              </a:tr>
              <a:tr h="1073067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>
                          <a:effectLst/>
                        </a:rPr>
                        <a:t>FRONT-END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1000"/>
                        </a:spcAft>
                        <a:tabLst>
                          <a:tab pos="-90170" algn="l"/>
                          <a:tab pos="5715000" algn="l"/>
                        </a:tabLst>
                      </a:pPr>
                      <a:r>
                        <a:rPr lang="en-US" sz="2000" dirty="0">
                          <a:effectLst/>
                        </a:rPr>
                        <a:t>: Bootstrap (HTML, CSS, JavaScript)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42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99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647CE6-57C5-4135-905F-E05C0639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USECASE DIAGRAM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A1A813-953C-4E70-A90A-DEF1BDC60860}"/>
              </a:ext>
            </a:extLst>
          </p:cNvPr>
          <p:cNvGrpSpPr/>
          <p:nvPr/>
        </p:nvGrpSpPr>
        <p:grpSpPr>
          <a:xfrm>
            <a:off x="3119091" y="681038"/>
            <a:ext cx="5732144" cy="2560319"/>
            <a:chOff x="915194" y="1524000"/>
            <a:chExt cx="7847806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50C92C-A1F0-4817-9B1A-622DA2BFA337}"/>
                </a:ext>
              </a:extLst>
            </p:cNvPr>
            <p:cNvSpPr/>
            <p:nvPr/>
          </p:nvSpPr>
          <p:spPr>
            <a:xfrm>
              <a:off x="5638800" y="1600200"/>
              <a:ext cx="3124200" cy="32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8FBA12-7D0E-4729-A829-E610B66B2E0E}"/>
                </a:ext>
              </a:extLst>
            </p:cNvPr>
            <p:cNvSpPr/>
            <p:nvPr/>
          </p:nvSpPr>
          <p:spPr>
            <a:xfrm>
              <a:off x="6096000" y="1752600"/>
              <a:ext cx="22098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44179D-F4C5-4A2B-B7B7-4900558F4188}"/>
                </a:ext>
              </a:extLst>
            </p:cNvPr>
            <p:cNvSpPr/>
            <p:nvPr/>
          </p:nvSpPr>
          <p:spPr>
            <a:xfrm>
              <a:off x="6096000" y="2667000"/>
              <a:ext cx="22098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647EB4-7089-4EBD-BDBF-781D34B51427}"/>
                </a:ext>
              </a:extLst>
            </p:cNvPr>
            <p:cNvSpPr/>
            <p:nvPr/>
          </p:nvSpPr>
          <p:spPr>
            <a:xfrm>
              <a:off x="6096000" y="3581400"/>
              <a:ext cx="22098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E3525B6F-F577-40E7-958F-83B4A99116C5}"/>
                </a:ext>
              </a:extLst>
            </p:cNvPr>
            <p:cNvSpPr txBox="1"/>
            <p:nvPr/>
          </p:nvSpPr>
          <p:spPr>
            <a:xfrm>
              <a:off x="6324600" y="1981172"/>
              <a:ext cx="1752651" cy="738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F3616361-C865-4E53-8797-1459BEF3B9CE}"/>
                </a:ext>
              </a:extLst>
            </p:cNvPr>
            <p:cNvSpPr txBox="1"/>
            <p:nvPr/>
          </p:nvSpPr>
          <p:spPr>
            <a:xfrm>
              <a:off x="6400800" y="3505213"/>
              <a:ext cx="1752651" cy="117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REVIEW MANAGER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140A5652-1ADC-41BD-8523-E93BAAF2D0CF}"/>
                </a:ext>
              </a:extLst>
            </p:cNvPr>
            <p:cNvSpPr txBox="1"/>
            <p:nvPr/>
          </p:nvSpPr>
          <p:spPr>
            <a:xfrm>
              <a:off x="6400800" y="2595154"/>
              <a:ext cx="1752651" cy="117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 MANAGER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2CE35E-5A32-4AA8-AAD4-07EC660B1E22}"/>
                </a:ext>
              </a:extLst>
            </p:cNvPr>
            <p:cNvSpPr/>
            <p:nvPr/>
          </p:nvSpPr>
          <p:spPr>
            <a:xfrm>
              <a:off x="1448594" y="19050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80B798-F7E2-4F4E-B375-F70460623B13}"/>
                </a:ext>
              </a:extLst>
            </p:cNvPr>
            <p:cNvCxnSpPr>
              <a:stCxn id="15" idx="4"/>
            </p:cNvCxnSpPr>
            <p:nvPr/>
          </p:nvCxnSpPr>
          <p:spPr>
            <a:xfrm rot="5400000">
              <a:off x="1181100" y="3543300"/>
              <a:ext cx="1448594" cy="79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997156-6E55-4036-8991-CA3F404C3BC3}"/>
                </a:ext>
              </a:extLst>
            </p:cNvPr>
            <p:cNvCxnSpPr/>
            <p:nvPr/>
          </p:nvCxnSpPr>
          <p:spPr>
            <a:xfrm rot="16200000" flipH="1">
              <a:off x="1829594" y="4343400"/>
              <a:ext cx="7620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4AA77A-B8CC-48CE-A71C-DCE4E5B6067C}"/>
                </a:ext>
              </a:extLst>
            </p:cNvPr>
            <p:cNvCxnSpPr/>
            <p:nvPr/>
          </p:nvCxnSpPr>
          <p:spPr>
            <a:xfrm rot="5400000">
              <a:off x="1258094" y="4381500"/>
              <a:ext cx="7620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0AE1BA-531E-478D-AD97-3A40E80E8C6A}"/>
                </a:ext>
              </a:extLst>
            </p:cNvPr>
            <p:cNvCxnSpPr/>
            <p:nvPr/>
          </p:nvCxnSpPr>
          <p:spPr>
            <a:xfrm>
              <a:off x="915194" y="3048000"/>
              <a:ext cx="990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0E67CE-3F0E-44C3-BFF4-66C6D78C2009}"/>
                </a:ext>
              </a:extLst>
            </p:cNvPr>
            <p:cNvCxnSpPr/>
            <p:nvPr/>
          </p:nvCxnSpPr>
          <p:spPr>
            <a:xfrm flipV="1">
              <a:off x="1905794" y="3124200"/>
              <a:ext cx="9906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1606E7-CA89-4D35-9BA4-03AFDA02B2A3}"/>
                </a:ext>
              </a:extLst>
            </p:cNvPr>
            <p:cNvSpPr txBox="1"/>
            <p:nvPr/>
          </p:nvSpPr>
          <p:spPr>
            <a:xfrm>
              <a:off x="1219200" y="1524000"/>
              <a:ext cx="1370997" cy="738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7C156F1-1BCD-4757-B417-43BF707DB204}"/>
                </a:ext>
              </a:extLst>
            </p:cNvPr>
            <p:cNvCxnSpPr/>
            <p:nvPr/>
          </p:nvCxnSpPr>
          <p:spPr>
            <a:xfrm flipV="1">
              <a:off x="2895600" y="2438400"/>
              <a:ext cx="2743200" cy="685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E3F65A-0F8C-4850-B5C3-883607FF67F3}"/>
              </a:ext>
            </a:extLst>
          </p:cNvPr>
          <p:cNvGrpSpPr/>
          <p:nvPr/>
        </p:nvGrpSpPr>
        <p:grpSpPr>
          <a:xfrm>
            <a:off x="3119091" y="3575312"/>
            <a:ext cx="5732144" cy="3171825"/>
            <a:chOff x="915194" y="1295400"/>
            <a:chExt cx="7847806" cy="43434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31EB3C-FDB2-493B-B1CC-B7CCAC3B32E7}"/>
                </a:ext>
              </a:extLst>
            </p:cNvPr>
            <p:cNvSpPr/>
            <p:nvPr/>
          </p:nvSpPr>
          <p:spPr>
            <a:xfrm>
              <a:off x="5638800" y="1295400"/>
              <a:ext cx="3124200" cy="434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B87CE4D-2128-421F-A47B-699177A20438}"/>
                </a:ext>
              </a:extLst>
            </p:cNvPr>
            <p:cNvSpPr/>
            <p:nvPr/>
          </p:nvSpPr>
          <p:spPr>
            <a:xfrm>
              <a:off x="6096000" y="1676400"/>
              <a:ext cx="22098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F3DAF8-34FE-405C-ABD0-70AD1DD605C0}"/>
                </a:ext>
              </a:extLst>
            </p:cNvPr>
            <p:cNvSpPr/>
            <p:nvPr/>
          </p:nvSpPr>
          <p:spPr>
            <a:xfrm>
              <a:off x="6096000" y="2667000"/>
              <a:ext cx="22098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E6AF0F-9AAB-4773-93E4-8EF428A43735}"/>
                </a:ext>
              </a:extLst>
            </p:cNvPr>
            <p:cNvSpPr/>
            <p:nvPr/>
          </p:nvSpPr>
          <p:spPr>
            <a:xfrm>
              <a:off x="6096000" y="3581400"/>
              <a:ext cx="22098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C0F0305-EAF2-4A12-953E-A4FB5DFABD49}"/>
                </a:ext>
              </a:extLst>
            </p:cNvPr>
            <p:cNvSpPr/>
            <p:nvPr/>
          </p:nvSpPr>
          <p:spPr>
            <a:xfrm>
              <a:off x="6096000" y="4572000"/>
              <a:ext cx="22098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id="{5262A805-A2BC-4237-9D56-79E8EA9189AE}"/>
                </a:ext>
              </a:extLst>
            </p:cNvPr>
            <p:cNvSpPr txBox="1"/>
            <p:nvPr/>
          </p:nvSpPr>
          <p:spPr>
            <a:xfrm>
              <a:off x="6324600" y="1904914"/>
              <a:ext cx="1752651" cy="738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551BB56C-4D65-4D59-A46C-579AE2144E3C}"/>
                </a:ext>
              </a:extLst>
            </p:cNvPr>
            <p:cNvSpPr txBox="1"/>
            <p:nvPr/>
          </p:nvSpPr>
          <p:spPr>
            <a:xfrm>
              <a:off x="6324600" y="2895372"/>
              <a:ext cx="1752651" cy="738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744E0339-4EE2-45EC-874A-558EE7C068E6}"/>
                </a:ext>
              </a:extLst>
            </p:cNvPr>
            <p:cNvSpPr txBox="1"/>
            <p:nvPr/>
          </p:nvSpPr>
          <p:spPr>
            <a:xfrm>
              <a:off x="6400800" y="4460731"/>
              <a:ext cx="1752651" cy="1178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 REVIEW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8A9E664B-74C5-477B-AC72-AB3A6F81F6F3}"/>
                </a:ext>
              </a:extLst>
            </p:cNvPr>
            <p:cNvSpPr txBox="1"/>
            <p:nvPr/>
          </p:nvSpPr>
          <p:spPr>
            <a:xfrm>
              <a:off x="6400800" y="3581401"/>
              <a:ext cx="1752651" cy="1178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MANAGE PROFILE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26C30F5-AC2A-41A2-AF3B-EADA02A170B5}"/>
                </a:ext>
              </a:extLst>
            </p:cNvPr>
            <p:cNvSpPr/>
            <p:nvPr/>
          </p:nvSpPr>
          <p:spPr>
            <a:xfrm>
              <a:off x="1448594" y="19050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FFBBFA8-30C2-446B-8718-2ABC321FCD25}"/>
                </a:ext>
              </a:extLst>
            </p:cNvPr>
            <p:cNvCxnSpPr>
              <a:stCxn id="33" idx="4"/>
            </p:cNvCxnSpPr>
            <p:nvPr/>
          </p:nvCxnSpPr>
          <p:spPr>
            <a:xfrm rot="5400000">
              <a:off x="1181100" y="3543300"/>
              <a:ext cx="1448594" cy="79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8CE305-20AD-4A18-9609-A596C0477AA2}"/>
                </a:ext>
              </a:extLst>
            </p:cNvPr>
            <p:cNvCxnSpPr/>
            <p:nvPr/>
          </p:nvCxnSpPr>
          <p:spPr>
            <a:xfrm rot="16200000" flipH="1">
              <a:off x="1829594" y="4343400"/>
              <a:ext cx="7620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12AA8D9-BD5F-4DBC-9E8A-B4C5718565F2}"/>
                </a:ext>
              </a:extLst>
            </p:cNvPr>
            <p:cNvCxnSpPr/>
            <p:nvPr/>
          </p:nvCxnSpPr>
          <p:spPr>
            <a:xfrm rot="5400000">
              <a:off x="1258094" y="4381500"/>
              <a:ext cx="7620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8BFDB99-E947-4FCD-B65A-55354B02D429}"/>
                </a:ext>
              </a:extLst>
            </p:cNvPr>
            <p:cNvCxnSpPr/>
            <p:nvPr/>
          </p:nvCxnSpPr>
          <p:spPr>
            <a:xfrm>
              <a:off x="915194" y="3048000"/>
              <a:ext cx="990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6EFAF0D-26D3-4509-8DA5-B89F22C22814}"/>
                </a:ext>
              </a:extLst>
            </p:cNvPr>
            <p:cNvCxnSpPr/>
            <p:nvPr/>
          </p:nvCxnSpPr>
          <p:spPr>
            <a:xfrm flipV="1">
              <a:off x="1905794" y="3124200"/>
              <a:ext cx="9906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603FCEC4-5745-4247-B5C0-E4B835F0E4C7}"/>
                </a:ext>
              </a:extLst>
            </p:cNvPr>
            <p:cNvSpPr txBox="1"/>
            <p:nvPr/>
          </p:nvSpPr>
          <p:spPr>
            <a:xfrm>
              <a:off x="1219200" y="1523997"/>
              <a:ext cx="1370997" cy="738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613B1A4-9F2D-44B0-B998-81578A3C33F7}"/>
                </a:ext>
              </a:extLst>
            </p:cNvPr>
            <p:cNvCxnSpPr/>
            <p:nvPr/>
          </p:nvCxnSpPr>
          <p:spPr>
            <a:xfrm flipV="1">
              <a:off x="2895600" y="2362200"/>
              <a:ext cx="2743200" cy="762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71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2435-B309-4BFE-9F05-FCB7C73C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927"/>
          </a:xfrm>
        </p:spPr>
        <p:txBody>
          <a:bodyPr/>
          <a:lstStyle/>
          <a:p>
            <a:r>
              <a:rPr lang="en-IN" b="1" dirty="0"/>
              <a:t>DATABASE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C25D1B-FA83-42D4-B928-EB6B510F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73767"/>
              </p:ext>
            </p:extLst>
          </p:nvPr>
        </p:nvGraphicFramePr>
        <p:xfrm>
          <a:off x="2258002" y="1130425"/>
          <a:ext cx="6996834" cy="2298575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752533">
                  <a:extLst>
                    <a:ext uri="{9D8B030D-6E8A-4147-A177-3AD203B41FA5}">
                      <a16:colId xmlns:a16="http://schemas.microsoft.com/office/drawing/2014/main" val="982195757"/>
                    </a:ext>
                  </a:extLst>
                </a:gridCol>
                <a:gridCol w="2368728">
                  <a:extLst>
                    <a:ext uri="{9D8B030D-6E8A-4147-A177-3AD203B41FA5}">
                      <a16:colId xmlns:a16="http://schemas.microsoft.com/office/drawing/2014/main" val="2848719872"/>
                    </a:ext>
                  </a:extLst>
                </a:gridCol>
                <a:gridCol w="1725196">
                  <a:extLst>
                    <a:ext uri="{9D8B030D-6E8A-4147-A177-3AD203B41FA5}">
                      <a16:colId xmlns:a16="http://schemas.microsoft.com/office/drawing/2014/main" val="1152083577"/>
                    </a:ext>
                  </a:extLst>
                </a:gridCol>
                <a:gridCol w="1150377">
                  <a:extLst>
                    <a:ext uri="{9D8B030D-6E8A-4147-A177-3AD203B41FA5}">
                      <a16:colId xmlns:a16="http://schemas.microsoft.com/office/drawing/2014/main" val="1126331642"/>
                    </a:ext>
                  </a:extLst>
                </a:gridCol>
              </a:tblGrid>
              <a:tr h="459715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078234"/>
                  </a:ext>
                </a:extLst>
              </a:tr>
              <a:tr h="459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Column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59893"/>
                  </a:ext>
                </a:extLst>
              </a:tr>
              <a:tr h="459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666758"/>
                  </a:ext>
                </a:extLst>
              </a:tr>
              <a:tr h="459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unique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318699"/>
                  </a:ext>
                </a:extLst>
              </a:tr>
              <a:tr h="459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00509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9181CB-BC1A-451D-BBEC-89A829EAE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6938"/>
              </p:ext>
            </p:extLst>
          </p:nvPr>
        </p:nvGraphicFramePr>
        <p:xfrm>
          <a:off x="2258002" y="3573627"/>
          <a:ext cx="6996833" cy="307570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752533">
                  <a:extLst>
                    <a:ext uri="{9D8B030D-6E8A-4147-A177-3AD203B41FA5}">
                      <a16:colId xmlns:a16="http://schemas.microsoft.com/office/drawing/2014/main" val="2036901248"/>
                    </a:ext>
                  </a:extLst>
                </a:gridCol>
                <a:gridCol w="2368727">
                  <a:extLst>
                    <a:ext uri="{9D8B030D-6E8A-4147-A177-3AD203B41FA5}">
                      <a16:colId xmlns:a16="http://schemas.microsoft.com/office/drawing/2014/main" val="950728240"/>
                    </a:ext>
                  </a:extLst>
                </a:gridCol>
                <a:gridCol w="1725196">
                  <a:extLst>
                    <a:ext uri="{9D8B030D-6E8A-4147-A177-3AD203B41FA5}">
                      <a16:colId xmlns:a16="http://schemas.microsoft.com/office/drawing/2014/main" val="1159051307"/>
                    </a:ext>
                  </a:extLst>
                </a:gridCol>
                <a:gridCol w="1150377">
                  <a:extLst>
                    <a:ext uri="{9D8B030D-6E8A-4147-A177-3AD203B41FA5}">
                      <a16:colId xmlns:a16="http://schemas.microsoft.com/office/drawing/2014/main" val="2115568011"/>
                    </a:ext>
                  </a:extLst>
                </a:gridCol>
              </a:tblGrid>
              <a:tr h="512618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002669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049803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Primary Key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666327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unique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149216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password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074227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Image_file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Name encrypt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67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27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784</Words>
  <Application>Microsoft Office PowerPoint</Application>
  <PresentationFormat>Widescreen</PresentationFormat>
  <Paragraphs>207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Symbol</vt:lpstr>
      <vt:lpstr>Times New Roman</vt:lpstr>
      <vt:lpstr>Office Theme</vt:lpstr>
      <vt:lpstr>FAK-DET: Fake Review Detection</vt:lpstr>
      <vt:lpstr>My thanks</vt:lpstr>
      <vt:lpstr>ABSTRACT</vt:lpstr>
      <vt:lpstr>EXISTING SYSTEM </vt:lpstr>
      <vt:lpstr>PROPOSED SYSTEM</vt:lpstr>
      <vt:lpstr>HARDWARE REQUIREMENTS </vt:lpstr>
      <vt:lpstr>SOFTWARE REQUREMENTS</vt:lpstr>
      <vt:lpstr>USECASE DIAGRAM</vt:lpstr>
      <vt:lpstr>DATABASE</vt:lpstr>
      <vt:lpstr>PowerPoint Presentation</vt:lpstr>
      <vt:lpstr>PowerPoint Presentation</vt:lpstr>
      <vt:lpstr>DATASET</vt:lpstr>
      <vt:lpstr>CLASSIFIRES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PRINCIPAL COMPONENT ANALYSIS(PCA)</vt:lpstr>
      <vt:lpstr>ADDITIONAL FEATURES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FAK-DET: Fake Review Detection</dc:title>
  <dc:creator>New User</dc:creator>
  <cp:lastModifiedBy>New User</cp:lastModifiedBy>
  <cp:revision>21</cp:revision>
  <dcterms:created xsi:type="dcterms:W3CDTF">2021-06-14T13:42:27Z</dcterms:created>
  <dcterms:modified xsi:type="dcterms:W3CDTF">2021-06-14T20:47:27Z</dcterms:modified>
</cp:coreProperties>
</file>