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61" r:id="rId3"/>
    <p:sldId id="363" r:id="rId4"/>
    <p:sldId id="273" r:id="rId5"/>
    <p:sldId id="325" r:id="rId6"/>
    <p:sldId id="274" r:id="rId7"/>
    <p:sldId id="275" r:id="rId8"/>
    <p:sldId id="276" r:id="rId9"/>
    <p:sldId id="277" r:id="rId10"/>
    <p:sldId id="278" r:id="rId11"/>
    <p:sldId id="279" r:id="rId12"/>
    <p:sldId id="280" r:id="rId13"/>
    <p:sldId id="289" r:id="rId14"/>
    <p:sldId id="290" r:id="rId15"/>
    <p:sldId id="291" r:id="rId16"/>
    <p:sldId id="292" r:id="rId17"/>
    <p:sldId id="293" r:id="rId18"/>
    <p:sldId id="294" r:id="rId19"/>
    <p:sldId id="295" r:id="rId20"/>
    <p:sldId id="296" r:id="rId21"/>
    <p:sldId id="297" r:id="rId22"/>
    <p:sldId id="29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C0C440-586E-4E92-BA54-B4A6BF5876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B7BCF66-BF63-4373-99D7-0D77B8FD78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8564785-8A2F-446F-9DA7-6B75836B3239}"/>
              </a:ext>
            </a:extLst>
          </p:cNvPr>
          <p:cNvSpPr>
            <a:spLocks noGrp="1"/>
          </p:cNvSpPr>
          <p:nvPr>
            <p:ph type="dt" sz="half" idx="10"/>
          </p:nvPr>
        </p:nvSpPr>
        <p:spPr/>
        <p:txBody>
          <a:bodyPr/>
          <a:lstStyle/>
          <a:p>
            <a:fld id="{3E1AE878-F41E-4B95-8248-6C2B9B411A61}" type="datetimeFigureOut">
              <a:rPr lang="en-US" smtClean="0"/>
              <a:t>6/17/2021</a:t>
            </a:fld>
            <a:endParaRPr lang="en-US"/>
          </a:p>
        </p:txBody>
      </p:sp>
      <p:sp>
        <p:nvSpPr>
          <p:cNvPr id="5" name="Footer Placeholder 4">
            <a:extLst>
              <a:ext uri="{FF2B5EF4-FFF2-40B4-BE49-F238E27FC236}">
                <a16:creationId xmlns:a16="http://schemas.microsoft.com/office/drawing/2014/main" xmlns="" id="{F0D56241-5362-4AC3-9053-122B8ACAE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941EB29-E537-4927-B2D2-75EFD25BE048}"/>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3948657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288DBB-F2D9-403C-A4CB-3BF38EC654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B837169-6AF2-41CD-9576-71077D245F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CDC3F31-1048-469F-B9B2-E2F0CA3E83A8}"/>
              </a:ext>
            </a:extLst>
          </p:cNvPr>
          <p:cNvSpPr>
            <a:spLocks noGrp="1"/>
          </p:cNvSpPr>
          <p:nvPr>
            <p:ph type="dt" sz="half" idx="10"/>
          </p:nvPr>
        </p:nvSpPr>
        <p:spPr/>
        <p:txBody>
          <a:bodyPr/>
          <a:lstStyle/>
          <a:p>
            <a:fld id="{3E1AE878-F41E-4B95-8248-6C2B9B411A61}" type="datetimeFigureOut">
              <a:rPr lang="en-US" smtClean="0"/>
              <a:t>6/17/2021</a:t>
            </a:fld>
            <a:endParaRPr lang="en-US"/>
          </a:p>
        </p:txBody>
      </p:sp>
      <p:sp>
        <p:nvSpPr>
          <p:cNvPr id="5" name="Footer Placeholder 4">
            <a:extLst>
              <a:ext uri="{FF2B5EF4-FFF2-40B4-BE49-F238E27FC236}">
                <a16:creationId xmlns:a16="http://schemas.microsoft.com/office/drawing/2014/main" xmlns="" id="{FE8A1707-BDC9-4D46-8199-DD8132B9E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0F9C15D-FB7E-4221-A495-478124FA6486}"/>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3822111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77F8FBD-AB99-4748-B89E-2BDB15B104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5EC4776-954E-42C7-9A02-ED27BF9DBC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5A51466-B00E-40F9-BEA9-A9A1BD5E1326}"/>
              </a:ext>
            </a:extLst>
          </p:cNvPr>
          <p:cNvSpPr>
            <a:spLocks noGrp="1"/>
          </p:cNvSpPr>
          <p:nvPr>
            <p:ph type="dt" sz="half" idx="10"/>
          </p:nvPr>
        </p:nvSpPr>
        <p:spPr/>
        <p:txBody>
          <a:bodyPr/>
          <a:lstStyle/>
          <a:p>
            <a:fld id="{3E1AE878-F41E-4B95-8248-6C2B9B411A61}" type="datetimeFigureOut">
              <a:rPr lang="en-US" smtClean="0"/>
              <a:t>6/17/2021</a:t>
            </a:fld>
            <a:endParaRPr lang="en-US"/>
          </a:p>
        </p:txBody>
      </p:sp>
      <p:sp>
        <p:nvSpPr>
          <p:cNvPr id="5" name="Footer Placeholder 4">
            <a:extLst>
              <a:ext uri="{FF2B5EF4-FFF2-40B4-BE49-F238E27FC236}">
                <a16:creationId xmlns:a16="http://schemas.microsoft.com/office/drawing/2014/main" xmlns="" id="{773B32D7-CAFA-4040-A3F3-DF81B71A57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955E85F-C74C-4CD1-9A8D-10359D26F9E6}"/>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413089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AA030B-1F96-4AB6-9758-AAC5FA8988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BC138D3-C056-4BAA-9FCA-781F9C45A9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1F10F9B-FF82-47FE-BA81-47D9F516D777}"/>
              </a:ext>
            </a:extLst>
          </p:cNvPr>
          <p:cNvSpPr>
            <a:spLocks noGrp="1"/>
          </p:cNvSpPr>
          <p:nvPr>
            <p:ph type="dt" sz="half" idx="10"/>
          </p:nvPr>
        </p:nvSpPr>
        <p:spPr/>
        <p:txBody>
          <a:bodyPr/>
          <a:lstStyle/>
          <a:p>
            <a:fld id="{3E1AE878-F41E-4B95-8248-6C2B9B411A61}" type="datetimeFigureOut">
              <a:rPr lang="en-US" smtClean="0"/>
              <a:t>6/17/2021</a:t>
            </a:fld>
            <a:endParaRPr lang="en-US"/>
          </a:p>
        </p:txBody>
      </p:sp>
      <p:sp>
        <p:nvSpPr>
          <p:cNvPr id="5" name="Footer Placeholder 4">
            <a:extLst>
              <a:ext uri="{FF2B5EF4-FFF2-40B4-BE49-F238E27FC236}">
                <a16:creationId xmlns:a16="http://schemas.microsoft.com/office/drawing/2014/main" xmlns="" id="{29597A07-8737-491D-9A4C-96A61B55C2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6B7771F-D8E2-4DF9-B015-E7A4C2551FA3}"/>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60505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B93A9C-6992-4918-ACA7-A8FF87FFBD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728A2787-04ED-411E-A755-E08E7E38F5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C2F681B-C3CE-4196-9882-2B79D3EA2285}"/>
              </a:ext>
            </a:extLst>
          </p:cNvPr>
          <p:cNvSpPr>
            <a:spLocks noGrp="1"/>
          </p:cNvSpPr>
          <p:nvPr>
            <p:ph type="dt" sz="half" idx="10"/>
          </p:nvPr>
        </p:nvSpPr>
        <p:spPr/>
        <p:txBody>
          <a:bodyPr/>
          <a:lstStyle/>
          <a:p>
            <a:fld id="{3E1AE878-F41E-4B95-8248-6C2B9B411A61}" type="datetimeFigureOut">
              <a:rPr lang="en-US" smtClean="0"/>
              <a:t>6/17/2021</a:t>
            </a:fld>
            <a:endParaRPr lang="en-US"/>
          </a:p>
        </p:txBody>
      </p:sp>
      <p:sp>
        <p:nvSpPr>
          <p:cNvPr id="5" name="Footer Placeholder 4">
            <a:extLst>
              <a:ext uri="{FF2B5EF4-FFF2-40B4-BE49-F238E27FC236}">
                <a16:creationId xmlns:a16="http://schemas.microsoft.com/office/drawing/2014/main" xmlns="" id="{3D8C8F73-54BD-4A75-A50B-FDE78117E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6F735DC-A411-4F4F-A5D3-DAFFDEF793D3}"/>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330782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A1833C-948F-41C1-9C07-578672A2BD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3DB59AB-6B0D-4BBB-A6C3-96B012F8F0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2976D21-A273-4AF3-9819-C03AE92891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E38B260-2E15-4BA1-BAD9-6FB11DD3B2A5}"/>
              </a:ext>
            </a:extLst>
          </p:cNvPr>
          <p:cNvSpPr>
            <a:spLocks noGrp="1"/>
          </p:cNvSpPr>
          <p:nvPr>
            <p:ph type="dt" sz="half" idx="10"/>
          </p:nvPr>
        </p:nvSpPr>
        <p:spPr/>
        <p:txBody>
          <a:bodyPr/>
          <a:lstStyle/>
          <a:p>
            <a:fld id="{3E1AE878-F41E-4B95-8248-6C2B9B411A61}" type="datetimeFigureOut">
              <a:rPr lang="en-US" smtClean="0"/>
              <a:t>6/17/2021</a:t>
            </a:fld>
            <a:endParaRPr lang="en-US"/>
          </a:p>
        </p:txBody>
      </p:sp>
      <p:sp>
        <p:nvSpPr>
          <p:cNvPr id="6" name="Footer Placeholder 5">
            <a:extLst>
              <a:ext uri="{FF2B5EF4-FFF2-40B4-BE49-F238E27FC236}">
                <a16:creationId xmlns:a16="http://schemas.microsoft.com/office/drawing/2014/main" xmlns="" id="{27A82CD8-8168-429B-AA54-A64CBBD946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CEAFDA7-4367-4376-AEFA-E6603E02283D}"/>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208814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0B0237-6A15-4C9D-882F-79A83E8B94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2B0BE638-2889-4556-BE72-15B96FE4C1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F452D8D-72FC-4025-8C1E-1390479B8D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5E7C65A-DCBA-4429-872A-FB78A3D3FE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E169417-A6E2-48A4-9860-CCDD730973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158BCE4-373F-4417-8EEC-DC06461838A7}"/>
              </a:ext>
            </a:extLst>
          </p:cNvPr>
          <p:cNvSpPr>
            <a:spLocks noGrp="1"/>
          </p:cNvSpPr>
          <p:nvPr>
            <p:ph type="dt" sz="half" idx="10"/>
          </p:nvPr>
        </p:nvSpPr>
        <p:spPr/>
        <p:txBody>
          <a:bodyPr/>
          <a:lstStyle/>
          <a:p>
            <a:fld id="{3E1AE878-F41E-4B95-8248-6C2B9B411A61}" type="datetimeFigureOut">
              <a:rPr lang="en-US" smtClean="0"/>
              <a:t>6/17/2021</a:t>
            </a:fld>
            <a:endParaRPr lang="en-US"/>
          </a:p>
        </p:txBody>
      </p:sp>
      <p:sp>
        <p:nvSpPr>
          <p:cNvPr id="8" name="Footer Placeholder 7">
            <a:extLst>
              <a:ext uri="{FF2B5EF4-FFF2-40B4-BE49-F238E27FC236}">
                <a16:creationId xmlns:a16="http://schemas.microsoft.com/office/drawing/2014/main" xmlns="" id="{68143C67-69AB-4DB8-B2FB-78537CA8BC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3994C429-4C5F-4741-8EE6-1D9048B1D928}"/>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1898667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CBA133-3BA4-4120-8975-A545D65B74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BC427F2-28D6-4077-A629-114D02BC46AD}"/>
              </a:ext>
            </a:extLst>
          </p:cNvPr>
          <p:cNvSpPr>
            <a:spLocks noGrp="1"/>
          </p:cNvSpPr>
          <p:nvPr>
            <p:ph type="dt" sz="half" idx="10"/>
          </p:nvPr>
        </p:nvSpPr>
        <p:spPr/>
        <p:txBody>
          <a:bodyPr/>
          <a:lstStyle/>
          <a:p>
            <a:fld id="{3E1AE878-F41E-4B95-8248-6C2B9B411A61}" type="datetimeFigureOut">
              <a:rPr lang="en-US" smtClean="0"/>
              <a:t>6/17/2021</a:t>
            </a:fld>
            <a:endParaRPr lang="en-US"/>
          </a:p>
        </p:txBody>
      </p:sp>
      <p:sp>
        <p:nvSpPr>
          <p:cNvPr id="4" name="Footer Placeholder 3">
            <a:extLst>
              <a:ext uri="{FF2B5EF4-FFF2-40B4-BE49-F238E27FC236}">
                <a16:creationId xmlns:a16="http://schemas.microsoft.com/office/drawing/2014/main" xmlns="" id="{47FB2D2F-F34F-4AD7-8F49-BBF1A47B56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7829297-C8DD-45CF-9E13-A0170C4F02BC}"/>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4180966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FAF7329-2B79-479A-B91C-A3A2CE1F3207}"/>
              </a:ext>
            </a:extLst>
          </p:cNvPr>
          <p:cNvSpPr>
            <a:spLocks noGrp="1"/>
          </p:cNvSpPr>
          <p:nvPr>
            <p:ph type="dt" sz="half" idx="10"/>
          </p:nvPr>
        </p:nvSpPr>
        <p:spPr/>
        <p:txBody>
          <a:bodyPr/>
          <a:lstStyle/>
          <a:p>
            <a:fld id="{3E1AE878-F41E-4B95-8248-6C2B9B411A61}" type="datetimeFigureOut">
              <a:rPr lang="en-US" smtClean="0"/>
              <a:t>6/17/2021</a:t>
            </a:fld>
            <a:endParaRPr lang="en-US"/>
          </a:p>
        </p:txBody>
      </p:sp>
      <p:sp>
        <p:nvSpPr>
          <p:cNvPr id="3" name="Footer Placeholder 2">
            <a:extLst>
              <a:ext uri="{FF2B5EF4-FFF2-40B4-BE49-F238E27FC236}">
                <a16:creationId xmlns:a16="http://schemas.microsoft.com/office/drawing/2014/main" xmlns="" id="{C24587C5-F162-41E9-BF07-2B6E956857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DE6AC52-5E7F-4A89-83EE-46293B66ECBB}"/>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3148785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8B57BC-33D0-4F11-8D92-61E5385821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093A6091-03CC-4E2C-87E0-7E547F18F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F4C085A-FC40-484F-A341-D373C6E77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FFF4535-61AD-4D85-B78A-5B98A0599595}"/>
              </a:ext>
            </a:extLst>
          </p:cNvPr>
          <p:cNvSpPr>
            <a:spLocks noGrp="1"/>
          </p:cNvSpPr>
          <p:nvPr>
            <p:ph type="dt" sz="half" idx="10"/>
          </p:nvPr>
        </p:nvSpPr>
        <p:spPr/>
        <p:txBody>
          <a:bodyPr/>
          <a:lstStyle/>
          <a:p>
            <a:fld id="{3E1AE878-F41E-4B95-8248-6C2B9B411A61}" type="datetimeFigureOut">
              <a:rPr lang="en-US" smtClean="0"/>
              <a:t>6/17/2021</a:t>
            </a:fld>
            <a:endParaRPr lang="en-US"/>
          </a:p>
        </p:txBody>
      </p:sp>
      <p:sp>
        <p:nvSpPr>
          <p:cNvPr id="6" name="Footer Placeholder 5">
            <a:extLst>
              <a:ext uri="{FF2B5EF4-FFF2-40B4-BE49-F238E27FC236}">
                <a16:creationId xmlns:a16="http://schemas.microsoft.com/office/drawing/2014/main" xmlns="" id="{6E388145-5CD0-4998-9B9F-8AEF8E48EE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F3DF0E8-2754-4B59-A8C2-D7C6E55016DD}"/>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2698457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5CD6A6-1067-4F4E-A230-E1E2B73631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6C8A7E39-E981-4859-B715-CBCC354584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2BDA3FC-C356-40F1-9CB6-49E8D71AE1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E614909-DFFB-4FA7-9262-5997B2FA6151}"/>
              </a:ext>
            </a:extLst>
          </p:cNvPr>
          <p:cNvSpPr>
            <a:spLocks noGrp="1"/>
          </p:cNvSpPr>
          <p:nvPr>
            <p:ph type="dt" sz="half" idx="10"/>
          </p:nvPr>
        </p:nvSpPr>
        <p:spPr/>
        <p:txBody>
          <a:bodyPr/>
          <a:lstStyle/>
          <a:p>
            <a:fld id="{3E1AE878-F41E-4B95-8248-6C2B9B411A61}" type="datetimeFigureOut">
              <a:rPr lang="en-US" smtClean="0"/>
              <a:t>6/17/2021</a:t>
            </a:fld>
            <a:endParaRPr lang="en-US"/>
          </a:p>
        </p:txBody>
      </p:sp>
      <p:sp>
        <p:nvSpPr>
          <p:cNvPr id="6" name="Footer Placeholder 5">
            <a:extLst>
              <a:ext uri="{FF2B5EF4-FFF2-40B4-BE49-F238E27FC236}">
                <a16:creationId xmlns:a16="http://schemas.microsoft.com/office/drawing/2014/main" xmlns="" id="{0A83B8B7-2367-482D-9AEF-4F4E57DC8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203D1B2-6F99-4692-9102-D5DBE58CFD3C}"/>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3169238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ACECE9E-62E0-4D98-A7A4-AA2E1C6513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A3F5AFB-9D49-458C-8A60-AC66D0D91B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0121603-9250-48DB-B177-3E250B8725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AE878-F41E-4B95-8248-6C2B9B411A61}" type="datetimeFigureOut">
              <a:rPr lang="en-US" smtClean="0"/>
              <a:t>6/17/2021</a:t>
            </a:fld>
            <a:endParaRPr lang="en-US"/>
          </a:p>
        </p:txBody>
      </p:sp>
      <p:sp>
        <p:nvSpPr>
          <p:cNvPr id="5" name="Footer Placeholder 4">
            <a:extLst>
              <a:ext uri="{FF2B5EF4-FFF2-40B4-BE49-F238E27FC236}">
                <a16:creationId xmlns:a16="http://schemas.microsoft.com/office/drawing/2014/main" xmlns="" id="{939468D1-2E12-46AA-8E7E-E204BE9A64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5DDB3C36-B7D6-42EC-88B7-5ADEC88E6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809C81-3D0E-488B-A536-FDDDC8DD561F}" type="slidenum">
              <a:rPr lang="en-US" smtClean="0"/>
              <a:t>‹#›</a:t>
            </a:fld>
            <a:endParaRPr lang="en-US"/>
          </a:p>
        </p:txBody>
      </p:sp>
    </p:spTree>
    <p:extLst>
      <p:ext uri="{BB962C8B-B14F-4D97-AF65-F5344CB8AC3E}">
        <p14:creationId xmlns:p14="http://schemas.microsoft.com/office/powerpoint/2010/main" val="1497056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5F1D6B-ADF4-436C-8736-6FA1B4A06232}"/>
              </a:ext>
            </a:extLst>
          </p:cNvPr>
          <p:cNvSpPr>
            <a:spLocks noGrp="1"/>
          </p:cNvSpPr>
          <p:nvPr>
            <p:ph type="ctrTitle"/>
          </p:nvPr>
        </p:nvSpPr>
        <p:spPr/>
        <p:txBody>
          <a:bodyPr/>
          <a:lstStyle/>
          <a:p>
            <a:r>
              <a:rPr lang="en-US" dirty="0"/>
              <a:t>Post </a:t>
            </a:r>
            <a:r>
              <a:rPr lang="en-US"/>
              <a:t>Partition Period </a:t>
            </a:r>
            <a:r>
              <a:rPr lang="en-US" dirty="0"/>
              <a:t>(1947-2013)</a:t>
            </a:r>
          </a:p>
        </p:txBody>
      </p:sp>
      <p:sp>
        <p:nvSpPr>
          <p:cNvPr id="3" name="Subtitle 2">
            <a:extLst>
              <a:ext uri="{FF2B5EF4-FFF2-40B4-BE49-F238E27FC236}">
                <a16:creationId xmlns:a16="http://schemas.microsoft.com/office/drawing/2014/main" xmlns="" id="{B04DB6F0-1768-4DAA-9CEF-492C300E4C4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15158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546"/>
            <a:ext cx="10515600" cy="6022417"/>
          </a:xfrm>
        </p:spPr>
        <p:txBody>
          <a:bodyPr/>
          <a:lstStyle/>
          <a:p>
            <a:r>
              <a:rPr lang="en-US" dirty="0"/>
              <a:t>Bhutto went Dhaka to held negotiations with </a:t>
            </a:r>
            <a:r>
              <a:rPr lang="en-US" dirty="0" err="1"/>
              <a:t>Mujib</a:t>
            </a:r>
            <a:r>
              <a:rPr lang="en-US" dirty="0"/>
              <a:t> on 26</a:t>
            </a:r>
            <a:r>
              <a:rPr lang="en-US" baseline="30000" dirty="0"/>
              <a:t>th</a:t>
            </a:r>
            <a:r>
              <a:rPr lang="en-US" dirty="0"/>
              <a:t> January 1971. However, </a:t>
            </a:r>
            <a:r>
              <a:rPr lang="en-US" dirty="0" err="1"/>
              <a:t>Mujib</a:t>
            </a:r>
            <a:r>
              <a:rPr lang="en-US" dirty="0"/>
              <a:t> remained adamant on his demand of six point agenda to be made the part of the constitution.</a:t>
            </a:r>
          </a:p>
          <a:p>
            <a:r>
              <a:rPr lang="en-US" dirty="0" err="1"/>
              <a:t>Yahya</a:t>
            </a:r>
            <a:r>
              <a:rPr lang="en-US" dirty="0"/>
              <a:t> Khan postponed the </a:t>
            </a:r>
            <a:r>
              <a:rPr lang="en-US" dirty="0" err="1"/>
              <a:t>assesmbly</a:t>
            </a:r>
            <a:r>
              <a:rPr lang="en-US" dirty="0"/>
              <a:t> session because Bhutto said that if the session of assembly took place he would launch a great movement in the West Pakistan.</a:t>
            </a:r>
          </a:p>
          <a:p>
            <a:r>
              <a:rPr lang="en-US" dirty="0"/>
              <a:t>On 2</a:t>
            </a:r>
            <a:r>
              <a:rPr lang="en-US" baseline="30000" dirty="0"/>
              <a:t>nd</a:t>
            </a:r>
            <a:r>
              <a:rPr lang="en-US" dirty="0"/>
              <a:t> March 1970, </a:t>
            </a:r>
            <a:r>
              <a:rPr lang="en-US" dirty="0" err="1"/>
              <a:t>Mujib</a:t>
            </a:r>
            <a:r>
              <a:rPr lang="en-US" dirty="0"/>
              <a:t> launched civil disobedience movement in the eastern wing of the country. </a:t>
            </a:r>
          </a:p>
          <a:p>
            <a:r>
              <a:rPr lang="en-US" dirty="0" err="1"/>
              <a:t>Yahya</a:t>
            </a:r>
            <a:r>
              <a:rPr lang="en-US" dirty="0"/>
              <a:t> khan called a meeting of the 12 elected members from the two wings of the country to decide the date for the session of the National assembly. </a:t>
            </a:r>
          </a:p>
          <a:p>
            <a:r>
              <a:rPr lang="en-US" dirty="0" err="1"/>
              <a:t>Yahya</a:t>
            </a:r>
            <a:r>
              <a:rPr lang="en-US" dirty="0"/>
              <a:t> khan decided that the session of the national assembly would held in Dhaka on 25</a:t>
            </a:r>
            <a:r>
              <a:rPr lang="en-US" baseline="30000" dirty="0"/>
              <a:t>th</a:t>
            </a:r>
            <a:r>
              <a:rPr lang="en-US" dirty="0"/>
              <a:t> March, 1971.</a:t>
            </a:r>
          </a:p>
          <a:p>
            <a:endParaRPr lang="en-US" dirty="0"/>
          </a:p>
        </p:txBody>
      </p:sp>
    </p:spTree>
    <p:extLst>
      <p:ext uri="{BB962C8B-B14F-4D97-AF65-F5344CB8AC3E}">
        <p14:creationId xmlns:p14="http://schemas.microsoft.com/office/powerpoint/2010/main" val="2695935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546"/>
            <a:ext cx="10515600" cy="6022417"/>
          </a:xfrm>
        </p:spPr>
        <p:txBody>
          <a:bodyPr/>
          <a:lstStyle/>
          <a:p>
            <a:r>
              <a:rPr lang="en-US" dirty="0" err="1"/>
              <a:t>Mujib</a:t>
            </a:r>
            <a:r>
              <a:rPr lang="en-US" dirty="0"/>
              <a:t> demanded to lift the martial law from the country, transfer the power to the elected representatives of the people, and stop military build up from the Eastern Wing of the country.</a:t>
            </a:r>
          </a:p>
          <a:p>
            <a:r>
              <a:rPr lang="en-US" b="1" dirty="0"/>
              <a:t>Civil War in Eastern Pakistan</a:t>
            </a:r>
          </a:p>
          <a:p>
            <a:r>
              <a:rPr lang="en-US" dirty="0"/>
              <a:t>It was not accepted as a result of </a:t>
            </a:r>
            <a:r>
              <a:rPr lang="en-US" dirty="0" err="1"/>
              <a:t>Awami</a:t>
            </a:r>
            <a:r>
              <a:rPr lang="en-US" dirty="0"/>
              <a:t> league decided to declare independence from the West wing of Pakistan on 24</a:t>
            </a:r>
            <a:r>
              <a:rPr lang="en-US" baseline="30000" dirty="0"/>
              <a:t>th</a:t>
            </a:r>
            <a:r>
              <a:rPr lang="en-US" dirty="0"/>
              <a:t> March, 1971. </a:t>
            </a:r>
          </a:p>
          <a:p>
            <a:r>
              <a:rPr lang="en-US" dirty="0" err="1"/>
              <a:t>Yahya</a:t>
            </a:r>
            <a:r>
              <a:rPr lang="en-US" dirty="0"/>
              <a:t> khan ordered the military to bring the law and order situation to normalcy. </a:t>
            </a:r>
            <a:r>
              <a:rPr lang="en-US" dirty="0" err="1"/>
              <a:t>Mujib</a:t>
            </a:r>
            <a:r>
              <a:rPr lang="en-US" dirty="0"/>
              <a:t> and other political leaders were arrested, as a result of which civil war was started in the East Pakistan. </a:t>
            </a:r>
          </a:p>
          <a:p>
            <a:r>
              <a:rPr lang="en-US" dirty="0"/>
              <a:t>The onset of the civil war compelled large number of people to take refuge in India. </a:t>
            </a:r>
          </a:p>
          <a:p>
            <a:r>
              <a:rPr lang="en-US" dirty="0"/>
              <a:t>This provided India an opportunity to intervene and resolve the civil war.</a:t>
            </a:r>
          </a:p>
          <a:p>
            <a:endParaRPr lang="en-US" dirty="0"/>
          </a:p>
        </p:txBody>
      </p:sp>
    </p:spTree>
    <p:extLst>
      <p:ext uri="{BB962C8B-B14F-4D97-AF65-F5344CB8AC3E}">
        <p14:creationId xmlns:p14="http://schemas.microsoft.com/office/powerpoint/2010/main" val="638347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910"/>
            <a:ext cx="10515600" cy="6061053"/>
          </a:xfrm>
        </p:spPr>
        <p:txBody>
          <a:bodyPr/>
          <a:lstStyle/>
          <a:p>
            <a:r>
              <a:rPr lang="en-US" dirty="0"/>
              <a:t>In November, 1971, Indian troops crossed the border, and assisted the </a:t>
            </a:r>
            <a:r>
              <a:rPr lang="en-US" dirty="0" err="1"/>
              <a:t>Mukti-Bahini</a:t>
            </a:r>
            <a:r>
              <a:rPr lang="en-US" dirty="0"/>
              <a:t> (independence Guerilla forces) to launch attacks against Pakistani troops. </a:t>
            </a:r>
          </a:p>
          <a:p>
            <a:r>
              <a:rPr lang="en-US" dirty="0"/>
              <a:t>On 3</a:t>
            </a:r>
            <a:r>
              <a:rPr lang="en-US" baseline="30000" dirty="0"/>
              <a:t>rd</a:t>
            </a:r>
            <a:r>
              <a:rPr lang="en-US" dirty="0"/>
              <a:t> December, 1971 a war started between India and Pakistan. The war was fought on the border between West Pakistan and India and in the Kashmir valley. </a:t>
            </a:r>
          </a:p>
          <a:p>
            <a:r>
              <a:rPr lang="en-US" dirty="0"/>
              <a:t>On 16</a:t>
            </a:r>
            <a:r>
              <a:rPr lang="en-US" baseline="30000" dirty="0"/>
              <a:t>th</a:t>
            </a:r>
            <a:r>
              <a:rPr lang="en-US" dirty="0"/>
              <a:t> December 1971 the East Pakistan became independent. </a:t>
            </a:r>
          </a:p>
        </p:txBody>
      </p:sp>
    </p:spTree>
    <p:extLst>
      <p:ext uri="{BB962C8B-B14F-4D97-AF65-F5344CB8AC3E}">
        <p14:creationId xmlns:p14="http://schemas.microsoft.com/office/powerpoint/2010/main" val="1249724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lstStyle/>
          <a:p>
            <a:r>
              <a:rPr lang="en-US" dirty="0"/>
              <a:t>Benazir Bhutto Era (1988-90)</a:t>
            </a:r>
          </a:p>
        </p:txBody>
      </p:sp>
      <p:sp>
        <p:nvSpPr>
          <p:cNvPr id="3" name="Content Placeholder 2"/>
          <p:cNvSpPr>
            <a:spLocks noGrp="1"/>
          </p:cNvSpPr>
          <p:nvPr>
            <p:ph idx="1"/>
          </p:nvPr>
        </p:nvSpPr>
        <p:spPr>
          <a:xfrm>
            <a:off x="838200" y="1159100"/>
            <a:ext cx="10515600" cy="5017863"/>
          </a:xfrm>
        </p:spPr>
        <p:txBody>
          <a:bodyPr/>
          <a:lstStyle/>
          <a:p>
            <a:r>
              <a:rPr lang="en-US" dirty="0"/>
              <a:t>The plan of Zia was crashed near Bahawalpur.</a:t>
            </a:r>
          </a:p>
          <a:p>
            <a:r>
              <a:rPr lang="en-US" dirty="0"/>
              <a:t>Benazir Bhutto has filed a petition in the supreme court for the restoration of the political parties. Supreme court </a:t>
            </a:r>
            <a:r>
              <a:rPr lang="en-US" dirty="0" err="1" smtClean="0"/>
              <a:t>judgedthe</a:t>
            </a:r>
            <a:r>
              <a:rPr lang="en-US" dirty="0" smtClean="0"/>
              <a:t> </a:t>
            </a:r>
            <a:r>
              <a:rPr lang="en-US" dirty="0"/>
              <a:t>case in her favor.</a:t>
            </a:r>
          </a:p>
          <a:p>
            <a:r>
              <a:rPr lang="en-US" dirty="0"/>
              <a:t>The elections were held in 1988 in which PPP emerged as the single largest party. </a:t>
            </a:r>
            <a:r>
              <a:rPr lang="en-US" dirty="0" err="1"/>
              <a:t>Islami</a:t>
            </a:r>
            <a:r>
              <a:rPr lang="en-US" dirty="0"/>
              <a:t> </a:t>
            </a:r>
            <a:r>
              <a:rPr lang="en-US" dirty="0" err="1"/>
              <a:t>Jamhoori</a:t>
            </a:r>
            <a:r>
              <a:rPr lang="en-US" dirty="0"/>
              <a:t> </a:t>
            </a:r>
            <a:r>
              <a:rPr lang="en-US" dirty="0" err="1"/>
              <a:t>Itehad</a:t>
            </a:r>
            <a:r>
              <a:rPr lang="en-US" dirty="0"/>
              <a:t> which was formed by Nawaz Sharif PML before the elections become the second largest party.</a:t>
            </a:r>
          </a:p>
          <a:p>
            <a:r>
              <a:rPr lang="en-US" dirty="0"/>
              <a:t>Benazir was appointed as the first women prime minister of Pakistan in 1988, Ghulam </a:t>
            </a:r>
            <a:r>
              <a:rPr lang="en-US" dirty="0" err="1"/>
              <a:t>Ishaq</a:t>
            </a:r>
            <a:r>
              <a:rPr lang="en-US" dirty="0"/>
              <a:t> khan became the president.</a:t>
            </a:r>
          </a:p>
          <a:p>
            <a:r>
              <a:rPr lang="en-US" dirty="0"/>
              <a:t>The center and provincial government relationship were </a:t>
            </a:r>
            <a:r>
              <a:rPr lang="en-US" dirty="0" smtClean="0"/>
              <a:t>worsen. </a:t>
            </a:r>
            <a:endParaRPr lang="en-US" dirty="0"/>
          </a:p>
        </p:txBody>
      </p:sp>
    </p:spTree>
    <p:extLst>
      <p:ext uri="{BB962C8B-B14F-4D97-AF65-F5344CB8AC3E}">
        <p14:creationId xmlns:p14="http://schemas.microsoft.com/office/powerpoint/2010/main" val="2919605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910"/>
            <a:ext cx="10515600" cy="6061053"/>
          </a:xfrm>
        </p:spPr>
        <p:txBody>
          <a:bodyPr>
            <a:normAutofit lnSpcReduction="10000"/>
          </a:bodyPr>
          <a:lstStyle/>
          <a:p>
            <a:r>
              <a:rPr lang="en-US" dirty="0"/>
              <a:t>PPP government dissolved the Baluchistan assembly only after two weeks.</a:t>
            </a:r>
          </a:p>
          <a:p>
            <a:r>
              <a:rPr lang="en-US" dirty="0"/>
              <a:t>The government of Punjab ran by the IJI leader Nawaz Sharif also faced strained relationship with the central government of PPP.</a:t>
            </a:r>
          </a:p>
          <a:p>
            <a:r>
              <a:rPr lang="en-US" dirty="0"/>
              <a:t>Nawaz Sharif in collusion with the President Ghulam </a:t>
            </a:r>
            <a:r>
              <a:rPr lang="en-US" dirty="0" err="1"/>
              <a:t>Ishaq</a:t>
            </a:r>
            <a:r>
              <a:rPr lang="en-US" dirty="0"/>
              <a:t> khan planned to dissolve the assembles. </a:t>
            </a:r>
          </a:p>
          <a:p>
            <a:r>
              <a:rPr lang="en-US" dirty="0"/>
              <a:t>The 8</a:t>
            </a:r>
            <a:r>
              <a:rPr lang="en-US" baseline="30000" dirty="0"/>
              <a:t>th</a:t>
            </a:r>
            <a:r>
              <a:rPr lang="en-US" dirty="0"/>
              <a:t> amendment that was passed during the Zia era has provided the president the powers to dissolve the assemblies both central and provincial in certain circumstances. However, the certain circumstances were not clarified by him what it meant. </a:t>
            </a:r>
          </a:p>
          <a:p>
            <a:r>
              <a:rPr lang="en-US" dirty="0"/>
              <a:t>The political conditions of Sindh also </a:t>
            </a:r>
            <a:r>
              <a:rPr lang="en-US" dirty="0" smtClean="0"/>
              <a:t>worsen due </a:t>
            </a:r>
            <a:r>
              <a:rPr lang="en-US" dirty="0"/>
              <a:t>to the strained relationship of MQM with PPP. </a:t>
            </a:r>
          </a:p>
          <a:p>
            <a:r>
              <a:rPr lang="en-US" dirty="0"/>
              <a:t>A no confidence motion was put forward by IJI in the provincial assembly. On August 1990 Ghulam </a:t>
            </a:r>
            <a:r>
              <a:rPr lang="en-US" dirty="0" err="1"/>
              <a:t>Ishaq</a:t>
            </a:r>
            <a:r>
              <a:rPr lang="en-US" dirty="0"/>
              <a:t> Khan using his Presidential powers dissolved the assembly.</a:t>
            </a:r>
          </a:p>
        </p:txBody>
      </p:sp>
    </p:spTree>
    <p:extLst>
      <p:ext uri="{BB962C8B-B14F-4D97-AF65-F5344CB8AC3E}">
        <p14:creationId xmlns:p14="http://schemas.microsoft.com/office/powerpoint/2010/main" val="3915056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lstStyle/>
          <a:p>
            <a:r>
              <a:rPr lang="en-US" dirty="0"/>
              <a:t>Nawaz Sharif Era (1990-1993)</a:t>
            </a:r>
          </a:p>
        </p:txBody>
      </p:sp>
      <p:sp>
        <p:nvSpPr>
          <p:cNvPr id="3" name="Content Placeholder 2"/>
          <p:cNvSpPr>
            <a:spLocks noGrp="1"/>
          </p:cNvSpPr>
          <p:nvPr>
            <p:ph idx="1"/>
          </p:nvPr>
        </p:nvSpPr>
        <p:spPr>
          <a:xfrm>
            <a:off x="838200" y="1068946"/>
            <a:ext cx="10515600" cy="5108017"/>
          </a:xfrm>
        </p:spPr>
        <p:txBody>
          <a:bodyPr>
            <a:normAutofit fontScale="92500"/>
          </a:bodyPr>
          <a:lstStyle/>
          <a:p>
            <a:r>
              <a:rPr lang="en-US" dirty="0"/>
              <a:t>The IJI under the leadership of Nawaz Sharif won the majority seats in National and Punjab assembly. </a:t>
            </a:r>
          </a:p>
          <a:p>
            <a:r>
              <a:rPr lang="en-US" dirty="0"/>
              <a:t>Nawaz Sharif became the President and Ghulam </a:t>
            </a:r>
            <a:r>
              <a:rPr lang="en-US" dirty="0" err="1"/>
              <a:t>Ishaq</a:t>
            </a:r>
            <a:r>
              <a:rPr lang="en-US" dirty="0"/>
              <a:t> Khan became the President. </a:t>
            </a:r>
          </a:p>
          <a:p>
            <a:r>
              <a:rPr lang="en-US" b="1" dirty="0"/>
              <a:t>Reforms introduced by Nawaz Sharif</a:t>
            </a:r>
          </a:p>
          <a:p>
            <a:r>
              <a:rPr lang="en-US" dirty="0"/>
              <a:t>Privatization program was initiated by Nawaz Sharif. In 1991-92, 35 units were privatized. In 1992-93, another 28 units were privatized. The two commercial banks MCB and Allied banks were also privatized. </a:t>
            </a:r>
          </a:p>
          <a:p>
            <a:r>
              <a:rPr lang="en-US" dirty="0"/>
              <a:t>A Yellow cab scheme was introduced for providing job opportunities to the unemployed people. </a:t>
            </a:r>
          </a:p>
          <a:p>
            <a:r>
              <a:rPr lang="en-US" dirty="0"/>
              <a:t>Construction of motorways was also initiated to connect Islamabad to Lahore and Peshawar.</a:t>
            </a:r>
          </a:p>
          <a:p>
            <a:endParaRPr lang="en-US" dirty="0"/>
          </a:p>
        </p:txBody>
      </p:sp>
    </p:spTree>
    <p:extLst>
      <p:ext uri="{BB962C8B-B14F-4D97-AF65-F5344CB8AC3E}">
        <p14:creationId xmlns:p14="http://schemas.microsoft.com/office/powerpoint/2010/main" val="2806434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033"/>
          </a:xfrm>
        </p:spPr>
        <p:txBody>
          <a:bodyPr>
            <a:normAutofit fontScale="90000"/>
          </a:bodyPr>
          <a:lstStyle/>
          <a:p>
            <a:r>
              <a:rPr lang="en-US" dirty="0"/>
              <a:t>Dissolution of Nawaz Sharif government</a:t>
            </a:r>
          </a:p>
        </p:txBody>
      </p:sp>
      <p:sp>
        <p:nvSpPr>
          <p:cNvPr id="3" name="Content Placeholder 2"/>
          <p:cNvSpPr>
            <a:spLocks noGrp="1"/>
          </p:cNvSpPr>
          <p:nvPr>
            <p:ph idx="1"/>
          </p:nvPr>
        </p:nvSpPr>
        <p:spPr>
          <a:xfrm>
            <a:off x="838200" y="940158"/>
            <a:ext cx="10515600" cy="5236805"/>
          </a:xfrm>
        </p:spPr>
        <p:txBody>
          <a:bodyPr/>
          <a:lstStyle/>
          <a:p>
            <a:r>
              <a:rPr lang="en-US" dirty="0"/>
              <a:t>Disagreement emerged between the Nawaz Sharif and Ghulam </a:t>
            </a:r>
            <a:r>
              <a:rPr lang="en-US" dirty="0" err="1"/>
              <a:t>Ishaq</a:t>
            </a:r>
            <a:r>
              <a:rPr lang="en-US" dirty="0"/>
              <a:t> Khan over the appointment of Chief of army staff.</a:t>
            </a:r>
          </a:p>
          <a:p>
            <a:r>
              <a:rPr lang="en-US" dirty="0"/>
              <a:t>Ghulam </a:t>
            </a:r>
            <a:r>
              <a:rPr lang="en-US" dirty="0" err="1"/>
              <a:t>Ishaq</a:t>
            </a:r>
            <a:r>
              <a:rPr lang="en-US" dirty="0"/>
              <a:t> khan ignoring the discretionary power of the Prime minister in appointment of the chief of army staff appointed General Ashraf </a:t>
            </a:r>
            <a:r>
              <a:rPr lang="en-US" dirty="0" err="1"/>
              <a:t>Kakar</a:t>
            </a:r>
            <a:r>
              <a:rPr lang="en-US" dirty="0"/>
              <a:t> as the Chief of Army staff.</a:t>
            </a:r>
          </a:p>
          <a:p>
            <a:r>
              <a:rPr lang="en-US" dirty="0"/>
              <a:t>Nawaz Sharif did not has the majority in the National Assembly to scrap the 8</a:t>
            </a:r>
            <a:r>
              <a:rPr lang="en-US" baseline="30000" dirty="0"/>
              <a:t>th</a:t>
            </a:r>
            <a:r>
              <a:rPr lang="en-US" dirty="0"/>
              <a:t> amendment from the constitution that gave the President power to dissolve the assemblies both provincial and the central.</a:t>
            </a:r>
          </a:p>
          <a:p>
            <a:r>
              <a:rPr lang="en-US" dirty="0"/>
              <a:t>Benazir entered into a deal with the President to dissolve the assembly, she promised that she would make him President on the day she became President.  </a:t>
            </a:r>
          </a:p>
        </p:txBody>
      </p:sp>
    </p:spTree>
    <p:extLst>
      <p:ext uri="{BB962C8B-B14F-4D97-AF65-F5344CB8AC3E}">
        <p14:creationId xmlns:p14="http://schemas.microsoft.com/office/powerpoint/2010/main" val="1419575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031"/>
            <a:ext cx="10515600" cy="6073932"/>
          </a:xfrm>
        </p:spPr>
        <p:txBody>
          <a:bodyPr/>
          <a:lstStyle/>
          <a:p>
            <a:r>
              <a:rPr lang="en-US" dirty="0"/>
              <a:t>President dismissed the assembly and charged Nawaz Sharif of indulged into corruption in the privatization process.</a:t>
            </a:r>
          </a:p>
          <a:p>
            <a:r>
              <a:rPr lang="en-US" dirty="0"/>
              <a:t>Nawaz Sharif challenged the dissolution in the supreme court as illegal and unconstitutional. </a:t>
            </a:r>
          </a:p>
          <a:p>
            <a:r>
              <a:rPr lang="en-US" dirty="0"/>
              <a:t>Supreme court restored the government. </a:t>
            </a:r>
          </a:p>
          <a:p>
            <a:r>
              <a:rPr lang="en-US" dirty="0"/>
              <a:t>The President moved a no confidence motion in the NWFP to thwart the government.</a:t>
            </a:r>
          </a:p>
          <a:p>
            <a:r>
              <a:rPr lang="en-US" dirty="0"/>
              <a:t>At the end Nawaz Sharif was compelled by the Chief of army staff to resign, which he has not opposed and resigned in 1993. </a:t>
            </a:r>
          </a:p>
          <a:p>
            <a:endParaRPr lang="en-US" dirty="0"/>
          </a:p>
        </p:txBody>
      </p:sp>
    </p:spTree>
    <p:extLst>
      <p:ext uri="{BB962C8B-B14F-4D97-AF65-F5344CB8AC3E}">
        <p14:creationId xmlns:p14="http://schemas.microsoft.com/office/powerpoint/2010/main" val="3647027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3"/>
            <a:ext cx="10515600" cy="729579"/>
          </a:xfrm>
        </p:spPr>
        <p:txBody>
          <a:bodyPr/>
          <a:lstStyle/>
          <a:p>
            <a:r>
              <a:rPr lang="en-US" dirty="0"/>
              <a:t>Benazir Bhutto Era (1993- 1996)</a:t>
            </a:r>
          </a:p>
        </p:txBody>
      </p:sp>
      <p:sp>
        <p:nvSpPr>
          <p:cNvPr id="3" name="Content Placeholder 2"/>
          <p:cNvSpPr>
            <a:spLocks noGrp="1"/>
          </p:cNvSpPr>
          <p:nvPr>
            <p:ph idx="1"/>
          </p:nvPr>
        </p:nvSpPr>
        <p:spPr>
          <a:xfrm>
            <a:off x="838200" y="888642"/>
            <a:ext cx="10515600" cy="5288321"/>
          </a:xfrm>
        </p:spPr>
        <p:txBody>
          <a:bodyPr>
            <a:normAutofit/>
          </a:bodyPr>
          <a:lstStyle/>
          <a:p>
            <a:r>
              <a:rPr lang="en-US" dirty="0"/>
              <a:t>The general elections for the national assembly were held on 6</a:t>
            </a:r>
            <a:r>
              <a:rPr lang="en-US" baseline="30000" dirty="0"/>
              <a:t>th</a:t>
            </a:r>
            <a:r>
              <a:rPr lang="en-US" dirty="0"/>
              <a:t> October, 1993.</a:t>
            </a:r>
          </a:p>
          <a:p>
            <a:r>
              <a:rPr lang="en-US" dirty="0"/>
              <a:t>PPP won the majority while Nawaz Sharif PML was not able to compete PPP. </a:t>
            </a:r>
          </a:p>
          <a:p>
            <a:r>
              <a:rPr lang="en-US" dirty="0"/>
              <a:t>Benazir became Prime minister for the second term, and Farooq Ahmed Khan </a:t>
            </a:r>
            <a:r>
              <a:rPr lang="en-US" dirty="0" err="1"/>
              <a:t>leghari</a:t>
            </a:r>
            <a:r>
              <a:rPr lang="en-US" dirty="0"/>
              <a:t> became the President.</a:t>
            </a:r>
          </a:p>
          <a:p>
            <a:pPr marL="0" indent="0">
              <a:buNone/>
            </a:pPr>
            <a:r>
              <a:rPr lang="en-US" b="1" dirty="0"/>
              <a:t>Political conditions </a:t>
            </a:r>
          </a:p>
          <a:p>
            <a:r>
              <a:rPr lang="en-US" dirty="0"/>
              <a:t>PML formed a coalition government in NWFP which was ousted after two months of its formation.</a:t>
            </a:r>
          </a:p>
          <a:p>
            <a:r>
              <a:rPr lang="en-US" dirty="0"/>
              <a:t>The law and order conditions deteriorated in Karachi in which PPP conducted extra judicial killing.</a:t>
            </a:r>
          </a:p>
          <a:p>
            <a:endParaRPr lang="en-US" dirty="0"/>
          </a:p>
          <a:p>
            <a:endParaRPr lang="en-US" dirty="0"/>
          </a:p>
          <a:p>
            <a:endParaRPr lang="en-US" dirty="0"/>
          </a:p>
        </p:txBody>
      </p:sp>
    </p:spTree>
    <p:extLst>
      <p:ext uri="{BB962C8B-B14F-4D97-AF65-F5344CB8AC3E}">
        <p14:creationId xmlns:p14="http://schemas.microsoft.com/office/powerpoint/2010/main" val="625594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5983780"/>
          </a:xfrm>
        </p:spPr>
        <p:txBody>
          <a:bodyPr/>
          <a:lstStyle/>
          <a:p>
            <a:r>
              <a:rPr lang="en-US" dirty="0"/>
              <a:t>Asif Ali </a:t>
            </a:r>
            <a:r>
              <a:rPr lang="en-US" dirty="0" err="1"/>
              <a:t>Zardari</a:t>
            </a:r>
            <a:r>
              <a:rPr lang="en-US" dirty="0"/>
              <a:t> the husband of Benazir came under sever criticism due to his involvement in corruption.</a:t>
            </a:r>
          </a:p>
          <a:p>
            <a:pPr marL="0" indent="0">
              <a:buNone/>
            </a:pPr>
            <a:r>
              <a:rPr lang="en-US" b="1" dirty="0"/>
              <a:t>Judges case</a:t>
            </a:r>
          </a:p>
          <a:p>
            <a:r>
              <a:rPr lang="en-US" dirty="0"/>
              <a:t>The supreme court of Pakistan gave a judgment on the appointment of the judges. </a:t>
            </a:r>
          </a:p>
          <a:p>
            <a:r>
              <a:rPr lang="en-US" dirty="0"/>
              <a:t>The PPP government resisted that judgment which was a violation of the constitutional method that the executive and the judicial authorities should work in assistance with the supreme court.</a:t>
            </a:r>
          </a:p>
          <a:p>
            <a:r>
              <a:rPr lang="en-US" dirty="0"/>
              <a:t>The </a:t>
            </a:r>
            <a:r>
              <a:rPr lang="en-US" dirty="0" err="1"/>
              <a:t>Jamaat-i-Islami</a:t>
            </a:r>
            <a:r>
              <a:rPr lang="en-US" dirty="0"/>
              <a:t> gave a sit in in front of the National Assembly.</a:t>
            </a:r>
          </a:p>
          <a:p>
            <a:r>
              <a:rPr lang="en-US" dirty="0"/>
              <a:t>The President using his powers under article 58-2B dissolved the assembly on the charges of corruption. </a:t>
            </a:r>
          </a:p>
        </p:txBody>
      </p:sp>
    </p:spTree>
    <p:extLst>
      <p:ext uri="{BB962C8B-B14F-4D97-AF65-F5344CB8AC3E}">
        <p14:creationId xmlns:p14="http://schemas.microsoft.com/office/powerpoint/2010/main" val="193050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Constitution of 1962</a:t>
            </a:r>
          </a:p>
        </p:txBody>
      </p:sp>
      <p:sp>
        <p:nvSpPr>
          <p:cNvPr id="3" name="Content Placeholder 2"/>
          <p:cNvSpPr>
            <a:spLocks noGrp="1"/>
          </p:cNvSpPr>
          <p:nvPr>
            <p:ph idx="1"/>
          </p:nvPr>
        </p:nvSpPr>
        <p:spPr/>
        <p:txBody>
          <a:bodyPr/>
          <a:lstStyle/>
          <a:p>
            <a:r>
              <a:rPr lang="en-US" b="1" dirty="0"/>
              <a:t>President</a:t>
            </a:r>
          </a:p>
          <a:p>
            <a:r>
              <a:rPr lang="en-US" dirty="0"/>
              <a:t>Executive head of the country</a:t>
            </a:r>
          </a:p>
          <a:p>
            <a:r>
              <a:rPr lang="en-US" dirty="0"/>
              <a:t>Elected indirectly by 80000 Basic Democrats elected directly by the people</a:t>
            </a:r>
          </a:p>
          <a:p>
            <a:r>
              <a:rPr lang="en-US" dirty="0"/>
              <a:t>President Powerful in appointment and removal of Governors</a:t>
            </a:r>
          </a:p>
          <a:p>
            <a:r>
              <a:rPr lang="en-US" dirty="0"/>
              <a:t>Reject All Bills passed by the legislature</a:t>
            </a:r>
          </a:p>
          <a:p>
            <a:r>
              <a:rPr lang="en-US" dirty="0"/>
              <a:t>He could issue ordinances</a:t>
            </a:r>
          </a:p>
          <a:p>
            <a:r>
              <a:rPr lang="en-US" dirty="0"/>
              <a:t>He could summon, prorogue and dissolve national assembly</a:t>
            </a:r>
          </a:p>
        </p:txBody>
      </p:sp>
    </p:spTree>
    <p:extLst>
      <p:ext uri="{BB962C8B-B14F-4D97-AF65-F5344CB8AC3E}">
        <p14:creationId xmlns:p14="http://schemas.microsoft.com/office/powerpoint/2010/main" val="3595975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normAutofit fontScale="90000"/>
          </a:bodyPr>
          <a:lstStyle/>
          <a:p>
            <a:r>
              <a:rPr lang="en-US" dirty="0"/>
              <a:t>Nawaz Sharif Era (1997-1999)</a:t>
            </a:r>
          </a:p>
        </p:txBody>
      </p:sp>
      <p:sp>
        <p:nvSpPr>
          <p:cNvPr id="3" name="Content Placeholder 2"/>
          <p:cNvSpPr>
            <a:spLocks noGrp="1"/>
          </p:cNvSpPr>
          <p:nvPr>
            <p:ph idx="1"/>
          </p:nvPr>
        </p:nvSpPr>
        <p:spPr>
          <a:xfrm>
            <a:off x="838200" y="1056068"/>
            <a:ext cx="10515600" cy="5120895"/>
          </a:xfrm>
        </p:spPr>
        <p:txBody>
          <a:bodyPr/>
          <a:lstStyle/>
          <a:p>
            <a:r>
              <a:rPr lang="en-US" dirty="0"/>
              <a:t>Imran Khan formed his party with the name Pakistan </a:t>
            </a:r>
            <a:r>
              <a:rPr lang="en-US" dirty="0" err="1"/>
              <a:t>Tehrik</a:t>
            </a:r>
            <a:r>
              <a:rPr lang="en-US" dirty="0"/>
              <a:t>-e-</a:t>
            </a:r>
            <a:r>
              <a:rPr lang="en-US" dirty="0" err="1"/>
              <a:t>Insaf</a:t>
            </a:r>
            <a:r>
              <a:rPr lang="en-US" dirty="0"/>
              <a:t> few days before the general elections were scheduled.</a:t>
            </a:r>
          </a:p>
          <a:p>
            <a:r>
              <a:rPr lang="en-US" dirty="0"/>
              <a:t>The general elections were held on 2</a:t>
            </a:r>
            <a:r>
              <a:rPr lang="en-US" baseline="30000" dirty="0"/>
              <a:t>nd</a:t>
            </a:r>
            <a:r>
              <a:rPr lang="en-US" dirty="0"/>
              <a:t> February 1997 in which PML (N) won majority of the seats in Punjab and Sindh. </a:t>
            </a:r>
          </a:p>
          <a:p>
            <a:r>
              <a:rPr lang="en-US" dirty="0"/>
              <a:t>Nawaz Sharif became Prime minister.</a:t>
            </a:r>
          </a:p>
          <a:p>
            <a:pPr marL="0" indent="0">
              <a:buNone/>
            </a:pPr>
            <a:r>
              <a:rPr lang="en-US" b="1" dirty="0"/>
              <a:t>National Debt Retirement scheme</a:t>
            </a:r>
          </a:p>
          <a:p>
            <a:r>
              <a:rPr lang="en-US" dirty="0"/>
              <a:t>The scheme was introduced to relieve the economy of its devastated status. </a:t>
            </a:r>
          </a:p>
          <a:p>
            <a:r>
              <a:rPr lang="en-US" dirty="0"/>
              <a:t>Domestic debt 1987 </a:t>
            </a:r>
            <a:r>
              <a:rPr lang="en-US" dirty="0" err="1"/>
              <a:t>Rs</a:t>
            </a:r>
            <a:r>
              <a:rPr lang="en-US" dirty="0"/>
              <a:t>. 247 billion which became Rs.908 billion</a:t>
            </a:r>
          </a:p>
          <a:p>
            <a:r>
              <a:rPr lang="en-US" dirty="0"/>
              <a:t>External debt 1987 </a:t>
            </a:r>
            <a:r>
              <a:rPr lang="en-US" dirty="0" err="1"/>
              <a:t>Rs</a:t>
            </a:r>
            <a:r>
              <a:rPr lang="en-US" dirty="0"/>
              <a:t>. 208 billion which became </a:t>
            </a:r>
            <a:r>
              <a:rPr lang="en-US" dirty="0" err="1"/>
              <a:t>Rs</a:t>
            </a:r>
            <a:r>
              <a:rPr lang="en-US" dirty="0"/>
              <a:t>. 809 billion</a:t>
            </a:r>
          </a:p>
        </p:txBody>
      </p:sp>
    </p:spTree>
    <p:extLst>
      <p:ext uri="{BB962C8B-B14F-4D97-AF65-F5344CB8AC3E}">
        <p14:creationId xmlns:p14="http://schemas.microsoft.com/office/powerpoint/2010/main" val="820724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lnSpcReduction="10000"/>
          </a:bodyPr>
          <a:lstStyle/>
          <a:p>
            <a:pPr marL="0" indent="0">
              <a:buNone/>
            </a:pPr>
            <a:r>
              <a:rPr lang="en-US" b="1" dirty="0"/>
              <a:t>Accountability</a:t>
            </a:r>
          </a:p>
          <a:p>
            <a:r>
              <a:rPr lang="en-US" dirty="0"/>
              <a:t>Accountability cell was established with the purpose of dealing with those officials who were found engaged in corruption.</a:t>
            </a:r>
          </a:p>
          <a:p>
            <a:pPr marL="0" indent="0">
              <a:buNone/>
            </a:pPr>
            <a:r>
              <a:rPr lang="en-US" b="1" dirty="0"/>
              <a:t>13</a:t>
            </a:r>
            <a:r>
              <a:rPr lang="en-US" b="1" baseline="30000" dirty="0"/>
              <a:t>th</a:t>
            </a:r>
            <a:r>
              <a:rPr lang="en-US" b="1" dirty="0"/>
              <a:t> constitutional </a:t>
            </a:r>
            <a:r>
              <a:rPr lang="en-US" b="1" dirty="0" err="1"/>
              <a:t>amendement</a:t>
            </a:r>
            <a:endParaRPr lang="en-US" b="1" dirty="0"/>
          </a:p>
          <a:p>
            <a:r>
              <a:rPr lang="en-US" dirty="0"/>
              <a:t>The article 58-2B that gave powers to the President to dissolve the provincial assembly and the article 112(2) which gave power to dissolve the national assembly was taken away from the president.</a:t>
            </a:r>
          </a:p>
          <a:p>
            <a:pPr marL="0" indent="0">
              <a:buNone/>
            </a:pPr>
            <a:r>
              <a:rPr lang="en-US" b="1" dirty="0"/>
              <a:t>Motorway (M2)</a:t>
            </a:r>
          </a:p>
          <a:p>
            <a:r>
              <a:rPr lang="en-US" dirty="0"/>
              <a:t>On 26</a:t>
            </a:r>
            <a:r>
              <a:rPr lang="en-US" baseline="30000" dirty="0"/>
              <a:t>th</a:t>
            </a:r>
            <a:r>
              <a:rPr lang="en-US" dirty="0"/>
              <a:t> November, 1997 Nawaz Sharif inaugurated the Lahore-Islamabad motorway. </a:t>
            </a:r>
          </a:p>
          <a:p>
            <a:r>
              <a:rPr lang="en-US" dirty="0"/>
              <a:t>The motorway was aimed to link the land locked countries of central Asia to the sea port of Pakistan. </a:t>
            </a:r>
          </a:p>
          <a:p>
            <a:r>
              <a:rPr lang="en-US" dirty="0"/>
              <a:t>It was important for transporting the goods for agricultural and industrial development. </a:t>
            </a:r>
          </a:p>
          <a:p>
            <a:endParaRPr lang="en-US" dirty="0"/>
          </a:p>
        </p:txBody>
      </p:sp>
    </p:spTree>
    <p:extLst>
      <p:ext uri="{BB962C8B-B14F-4D97-AF65-F5344CB8AC3E}">
        <p14:creationId xmlns:p14="http://schemas.microsoft.com/office/powerpoint/2010/main" val="1435397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515600" cy="5996659"/>
          </a:xfrm>
        </p:spPr>
        <p:txBody>
          <a:bodyPr/>
          <a:lstStyle/>
          <a:p>
            <a:pPr marL="0" indent="0">
              <a:buNone/>
            </a:pPr>
            <a:r>
              <a:rPr lang="en-US" b="1" dirty="0"/>
              <a:t>Nuclear Missile</a:t>
            </a:r>
          </a:p>
          <a:p>
            <a:r>
              <a:rPr lang="en-US" dirty="0"/>
              <a:t>On 28</a:t>
            </a:r>
            <a:r>
              <a:rPr lang="en-US" baseline="30000" dirty="0"/>
              <a:t>th</a:t>
            </a:r>
            <a:r>
              <a:rPr lang="en-US" dirty="0"/>
              <a:t> May, 1998, Pakistan in response to the nuclear explosions of India conducted explosion of nuclear weapons at </a:t>
            </a:r>
            <a:r>
              <a:rPr lang="en-US" dirty="0" err="1"/>
              <a:t>Chaghi</a:t>
            </a:r>
            <a:r>
              <a:rPr lang="en-US" dirty="0"/>
              <a:t>.</a:t>
            </a:r>
          </a:p>
          <a:p>
            <a:pPr marL="0" indent="0">
              <a:buNone/>
            </a:pPr>
            <a:r>
              <a:rPr lang="en-US" b="1" dirty="0"/>
              <a:t>Lahore Declaration</a:t>
            </a:r>
          </a:p>
          <a:p>
            <a:r>
              <a:rPr lang="en-US" dirty="0"/>
              <a:t>On 20</a:t>
            </a:r>
            <a:r>
              <a:rPr lang="en-US" baseline="30000" dirty="0"/>
              <a:t>th</a:t>
            </a:r>
            <a:r>
              <a:rPr lang="en-US" dirty="0"/>
              <a:t> February Indian Prime minister Atal Bihari Vajpayee came to Lahore for inauguration of Delhi-Lahore bus service.</a:t>
            </a:r>
          </a:p>
          <a:p>
            <a:r>
              <a:rPr lang="en-US" dirty="0"/>
              <a:t>Both the leaders decided to do every effort to bring peace in the country, and to commit themselves to the nuclear disarmament.</a:t>
            </a:r>
          </a:p>
          <a:p>
            <a:pPr marL="0" indent="0">
              <a:buNone/>
            </a:pPr>
            <a:endParaRPr lang="en-US" dirty="0"/>
          </a:p>
        </p:txBody>
      </p:sp>
    </p:spTree>
    <p:extLst>
      <p:ext uri="{BB962C8B-B14F-4D97-AF65-F5344CB8AC3E}">
        <p14:creationId xmlns:p14="http://schemas.microsoft.com/office/powerpoint/2010/main" val="3646857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52"/>
            <a:ext cx="10515600" cy="6086811"/>
          </a:xfrm>
        </p:spPr>
        <p:txBody>
          <a:bodyPr>
            <a:normAutofit fontScale="92500" lnSpcReduction="10000"/>
          </a:bodyPr>
          <a:lstStyle/>
          <a:p>
            <a:r>
              <a:rPr lang="en-US" b="1" dirty="0"/>
              <a:t>National Assembly</a:t>
            </a:r>
          </a:p>
          <a:p>
            <a:r>
              <a:rPr lang="en-US" dirty="0"/>
              <a:t>Central legislature President and national assembly</a:t>
            </a:r>
          </a:p>
          <a:p>
            <a:r>
              <a:rPr lang="en-US" dirty="0"/>
              <a:t>200 members of national assembly, ten intellectuals nominated by the government. Six seats reserved for women</a:t>
            </a:r>
          </a:p>
          <a:p>
            <a:r>
              <a:rPr lang="en-US" dirty="0"/>
              <a:t>National Assembly had full authority in finances. It could levy taxes and pass the annual budget</a:t>
            </a:r>
          </a:p>
          <a:p>
            <a:r>
              <a:rPr lang="en-US" dirty="0"/>
              <a:t>National Assembly could pass an amendment by 2/3 majority.</a:t>
            </a:r>
          </a:p>
          <a:p>
            <a:r>
              <a:rPr lang="en-US" dirty="0"/>
              <a:t>National Assembly acted as court of law when a resolution of impeachment, conviction declaring the President as incapacitated was before the house</a:t>
            </a:r>
          </a:p>
          <a:p>
            <a:r>
              <a:rPr lang="en-US" b="1" dirty="0"/>
              <a:t>Governor</a:t>
            </a:r>
          </a:p>
          <a:p>
            <a:r>
              <a:rPr lang="en-US" dirty="0"/>
              <a:t>Provincial Chief appointed by the President and could serve under his pleasure</a:t>
            </a:r>
          </a:p>
          <a:p>
            <a:r>
              <a:rPr lang="en-US" dirty="0"/>
              <a:t>Ministers were appointed and dismissed by the President, who could also dissolve the assembly.</a:t>
            </a:r>
          </a:p>
          <a:p>
            <a:endParaRPr lang="en-US" dirty="0"/>
          </a:p>
        </p:txBody>
      </p:sp>
    </p:spTree>
    <p:extLst>
      <p:ext uri="{BB962C8B-B14F-4D97-AF65-F5344CB8AC3E}">
        <p14:creationId xmlns:p14="http://schemas.microsoft.com/office/powerpoint/2010/main" val="2847332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lstStyle/>
          <a:p>
            <a:r>
              <a:rPr lang="en-US" dirty="0"/>
              <a:t>1965 war	</a:t>
            </a:r>
          </a:p>
        </p:txBody>
      </p:sp>
      <p:sp>
        <p:nvSpPr>
          <p:cNvPr id="3" name="Content Placeholder 2"/>
          <p:cNvSpPr>
            <a:spLocks noGrp="1"/>
          </p:cNvSpPr>
          <p:nvPr>
            <p:ph idx="1"/>
          </p:nvPr>
        </p:nvSpPr>
        <p:spPr>
          <a:xfrm>
            <a:off x="838200" y="1120462"/>
            <a:ext cx="10515600" cy="5056501"/>
          </a:xfrm>
        </p:spPr>
        <p:txBody>
          <a:bodyPr>
            <a:normAutofit lnSpcReduction="10000"/>
          </a:bodyPr>
          <a:lstStyle/>
          <a:p>
            <a:r>
              <a:rPr lang="en-US" dirty="0"/>
              <a:t>The 1965 war was started due to </a:t>
            </a:r>
            <a:r>
              <a:rPr lang="en-US" dirty="0" err="1"/>
              <a:t>Rann</a:t>
            </a:r>
            <a:r>
              <a:rPr lang="en-US" dirty="0"/>
              <a:t> and Kutch conflict between Pakistan and India in which Pakistan gained control of some regions in </a:t>
            </a:r>
            <a:r>
              <a:rPr lang="en-US" dirty="0" err="1"/>
              <a:t>Rann</a:t>
            </a:r>
            <a:r>
              <a:rPr lang="en-US" dirty="0"/>
              <a:t> and Kutch.</a:t>
            </a:r>
          </a:p>
          <a:p>
            <a:r>
              <a:rPr lang="en-US" dirty="0"/>
              <a:t>India and China fought on the border region in 1962.</a:t>
            </a:r>
          </a:p>
          <a:p>
            <a:r>
              <a:rPr lang="en-US" dirty="0" err="1"/>
              <a:t>Ayub</a:t>
            </a:r>
            <a:r>
              <a:rPr lang="en-US" dirty="0"/>
              <a:t> khan launched operation Gibraltar with the hope that India position is vulnerable.</a:t>
            </a:r>
          </a:p>
          <a:p>
            <a:r>
              <a:rPr lang="en-US" dirty="0"/>
              <a:t>Pakistan infiltrated mujahedeen in the Indian Occupied region of Kashmir from working boundary (Sialkot-Jammu).</a:t>
            </a:r>
          </a:p>
          <a:p>
            <a:r>
              <a:rPr lang="en-US" dirty="0"/>
              <a:t>India recognized those mujahedeen who entered the region, and started advancing its troops across cease fire line</a:t>
            </a:r>
          </a:p>
          <a:p>
            <a:r>
              <a:rPr lang="en-US" dirty="0"/>
              <a:t>Pakistani troops also advanced in the cease fire line and the clashes started.</a:t>
            </a:r>
          </a:p>
        </p:txBody>
      </p:sp>
    </p:spTree>
    <p:extLst>
      <p:ext uri="{BB962C8B-B14F-4D97-AF65-F5344CB8AC3E}">
        <p14:creationId xmlns:p14="http://schemas.microsoft.com/office/powerpoint/2010/main" val="1683763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425"/>
            <a:ext cx="10515600" cy="6009538"/>
          </a:xfrm>
        </p:spPr>
        <p:txBody>
          <a:bodyPr/>
          <a:lstStyle/>
          <a:p>
            <a:r>
              <a:rPr lang="en-US" dirty="0"/>
              <a:t>India launched attack on Pakistan through crossing the international boundary in Punjab. </a:t>
            </a:r>
          </a:p>
          <a:p>
            <a:r>
              <a:rPr lang="en-US" dirty="0"/>
              <a:t>The war was fought for almost 17 days from 6-23 September 1965</a:t>
            </a:r>
          </a:p>
          <a:p>
            <a:r>
              <a:rPr lang="en-US" b="1" dirty="0"/>
              <a:t>Tashkent agreement 1966</a:t>
            </a:r>
          </a:p>
          <a:p>
            <a:r>
              <a:rPr lang="en-US" dirty="0"/>
              <a:t>USSR intervened to bring cessation of the hostilities in between India and Pakistan</a:t>
            </a:r>
          </a:p>
          <a:p>
            <a:r>
              <a:rPr lang="en-US" dirty="0"/>
              <a:t>USSR Prime minister Alexi Kosygin invited </a:t>
            </a:r>
            <a:r>
              <a:rPr lang="en-US" dirty="0" err="1"/>
              <a:t>Ayub</a:t>
            </a:r>
            <a:r>
              <a:rPr lang="en-US" dirty="0"/>
              <a:t> and Indian Prime Minister Lal Bahadur </a:t>
            </a:r>
            <a:r>
              <a:rPr lang="en-US" dirty="0" err="1"/>
              <a:t>Shastri</a:t>
            </a:r>
            <a:r>
              <a:rPr lang="en-US" dirty="0"/>
              <a:t> to Tashkent to sign a peace agreement </a:t>
            </a:r>
          </a:p>
        </p:txBody>
      </p:sp>
    </p:spTree>
    <p:extLst>
      <p:ext uri="{BB962C8B-B14F-4D97-AF65-F5344CB8AC3E}">
        <p14:creationId xmlns:p14="http://schemas.microsoft.com/office/powerpoint/2010/main" val="3085113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Yahya</a:t>
            </a:r>
            <a:r>
              <a:rPr lang="en-US" dirty="0"/>
              <a:t> Khan and separation of East Pakistan (1969-1971)</a:t>
            </a:r>
          </a:p>
        </p:txBody>
      </p:sp>
      <p:sp>
        <p:nvSpPr>
          <p:cNvPr id="3" name="Content Placeholder 2"/>
          <p:cNvSpPr>
            <a:spLocks noGrp="1"/>
          </p:cNvSpPr>
          <p:nvPr>
            <p:ph idx="1"/>
          </p:nvPr>
        </p:nvSpPr>
        <p:spPr/>
        <p:txBody>
          <a:bodyPr>
            <a:normAutofit/>
          </a:bodyPr>
          <a:lstStyle/>
          <a:p>
            <a:r>
              <a:rPr lang="en-US" dirty="0"/>
              <a:t>On 25</a:t>
            </a:r>
            <a:r>
              <a:rPr lang="en-US" baseline="30000" dirty="0"/>
              <a:t>th</a:t>
            </a:r>
            <a:r>
              <a:rPr lang="en-US" dirty="0"/>
              <a:t> March </a:t>
            </a:r>
            <a:r>
              <a:rPr lang="en-US" dirty="0" err="1"/>
              <a:t>Ayub</a:t>
            </a:r>
            <a:r>
              <a:rPr lang="en-US" dirty="0"/>
              <a:t> khan declared that he is transferring power to General </a:t>
            </a:r>
            <a:r>
              <a:rPr lang="en-US" dirty="0" err="1"/>
              <a:t>Yahya</a:t>
            </a:r>
            <a:r>
              <a:rPr lang="en-US" dirty="0"/>
              <a:t> Khan instead of elections, who also became the chief of army staff</a:t>
            </a:r>
          </a:p>
          <a:p>
            <a:r>
              <a:rPr lang="en-US" dirty="0"/>
              <a:t>When </a:t>
            </a:r>
            <a:r>
              <a:rPr lang="en-US" dirty="0" err="1"/>
              <a:t>Yahya</a:t>
            </a:r>
            <a:r>
              <a:rPr lang="en-US" dirty="0"/>
              <a:t> khan assumed the reigns of government he abrogated the 1962 constitution, banned all political activities, dismissed central and provincial assemblies and declared Martial law in the country.</a:t>
            </a:r>
          </a:p>
          <a:p>
            <a:r>
              <a:rPr lang="en-US" dirty="0"/>
              <a:t>The fundamental rights were suspended </a:t>
            </a:r>
          </a:p>
          <a:p>
            <a:r>
              <a:rPr lang="en-US" dirty="0"/>
              <a:t>There was a rise of discontentment and a sense of deprivation was assuming momentum in the East Pakistan. </a:t>
            </a:r>
          </a:p>
          <a:p>
            <a:endParaRPr lang="en-US" dirty="0"/>
          </a:p>
        </p:txBody>
      </p:sp>
    </p:spTree>
    <p:extLst>
      <p:ext uri="{BB962C8B-B14F-4D97-AF65-F5344CB8AC3E}">
        <p14:creationId xmlns:p14="http://schemas.microsoft.com/office/powerpoint/2010/main" val="2618111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52"/>
            <a:ext cx="10515600" cy="6086811"/>
          </a:xfrm>
        </p:spPr>
        <p:txBody>
          <a:bodyPr>
            <a:normAutofit lnSpcReduction="10000"/>
          </a:bodyPr>
          <a:lstStyle/>
          <a:p>
            <a:r>
              <a:rPr lang="en-US" dirty="0"/>
              <a:t>The bureaucracy has assumed more power during the </a:t>
            </a:r>
            <a:r>
              <a:rPr lang="en-US" dirty="0" err="1"/>
              <a:t>Ayub</a:t>
            </a:r>
            <a:r>
              <a:rPr lang="en-US" dirty="0"/>
              <a:t> regime due to introduction of the Basic democracies. </a:t>
            </a:r>
          </a:p>
          <a:p>
            <a:r>
              <a:rPr lang="en-US" dirty="0" err="1"/>
              <a:t>Yahya</a:t>
            </a:r>
            <a:r>
              <a:rPr lang="en-US" dirty="0"/>
              <a:t> khan has decided to transfer the power to the elected representative body as soon as possible.</a:t>
            </a:r>
          </a:p>
          <a:p>
            <a:r>
              <a:rPr lang="en-US" dirty="0"/>
              <a:t>He appointed chief election commissioner on 28</a:t>
            </a:r>
            <a:r>
              <a:rPr lang="en-US" baseline="30000" dirty="0"/>
              <a:t>th</a:t>
            </a:r>
            <a:r>
              <a:rPr lang="en-US" dirty="0"/>
              <a:t> July, 1970.</a:t>
            </a:r>
          </a:p>
          <a:p>
            <a:r>
              <a:rPr lang="en-US" dirty="0"/>
              <a:t>One unit scheme was dissolved and West Pakistan province was divided into four provinces namely; NWFP, </a:t>
            </a:r>
            <a:r>
              <a:rPr lang="en-US" dirty="0" err="1"/>
              <a:t>Balochistan</a:t>
            </a:r>
            <a:r>
              <a:rPr lang="en-US" dirty="0"/>
              <a:t>, Sindh, and Punjab.</a:t>
            </a:r>
          </a:p>
          <a:p>
            <a:r>
              <a:rPr lang="en-US" dirty="0"/>
              <a:t>The princely states of Dir, Swat, and </a:t>
            </a:r>
            <a:r>
              <a:rPr lang="en-US" dirty="0" err="1"/>
              <a:t>Chitral</a:t>
            </a:r>
            <a:r>
              <a:rPr lang="en-US" dirty="0"/>
              <a:t> were integrated into the West Pakistan province of NWFP.</a:t>
            </a:r>
          </a:p>
          <a:p>
            <a:r>
              <a:rPr lang="en-US" dirty="0"/>
              <a:t>The principle of one man one vote was accepted for the general elections. </a:t>
            </a:r>
          </a:p>
          <a:p>
            <a:r>
              <a:rPr lang="en-US" dirty="0"/>
              <a:t>Legal Framework order (1970) was introduced in order to run the affairs of the country in the absence of the constitution. </a:t>
            </a:r>
          </a:p>
          <a:p>
            <a:endParaRPr lang="en-US" dirty="0"/>
          </a:p>
        </p:txBody>
      </p:sp>
    </p:spTree>
    <p:extLst>
      <p:ext uri="{BB962C8B-B14F-4D97-AF65-F5344CB8AC3E}">
        <p14:creationId xmlns:p14="http://schemas.microsoft.com/office/powerpoint/2010/main" val="1491038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789"/>
            <a:ext cx="10515600" cy="6048174"/>
          </a:xfrm>
        </p:spPr>
        <p:txBody>
          <a:bodyPr/>
          <a:lstStyle/>
          <a:p>
            <a:r>
              <a:rPr lang="en-US" dirty="0"/>
              <a:t>It was declared that after the elections the constituent assembly has to frame constitution within 120 days of its first meeting. Otherwise the assembly would be dismissed</a:t>
            </a:r>
          </a:p>
          <a:p>
            <a:r>
              <a:rPr lang="en-US" b="1" dirty="0"/>
              <a:t>1970 general elections</a:t>
            </a:r>
          </a:p>
          <a:p>
            <a:r>
              <a:rPr lang="en-US" dirty="0" err="1"/>
              <a:t>Awami</a:t>
            </a:r>
            <a:r>
              <a:rPr lang="en-US" dirty="0"/>
              <a:t> League was dominant political actor in the eastern wing of Pakistan. </a:t>
            </a:r>
          </a:p>
          <a:p>
            <a:r>
              <a:rPr lang="en-US" dirty="0"/>
              <a:t>It fought the elections on the six point agenda of </a:t>
            </a:r>
            <a:r>
              <a:rPr lang="en-US" dirty="0" err="1"/>
              <a:t>Shiekh</a:t>
            </a:r>
            <a:r>
              <a:rPr lang="en-US" dirty="0"/>
              <a:t> </a:t>
            </a:r>
            <a:r>
              <a:rPr lang="en-US" dirty="0" err="1"/>
              <a:t>Mujib</a:t>
            </a:r>
            <a:r>
              <a:rPr lang="en-US" dirty="0"/>
              <a:t>. </a:t>
            </a:r>
          </a:p>
          <a:p>
            <a:r>
              <a:rPr lang="en-US" dirty="0"/>
              <a:t>The six point agenda was aimed at turning the country into a confederation</a:t>
            </a:r>
          </a:p>
          <a:p>
            <a:r>
              <a:rPr lang="en-US" dirty="0"/>
              <a:t>In Western wing of Pakistan, Pakistan Peoples Party was the dominant political party. </a:t>
            </a:r>
            <a:r>
              <a:rPr lang="en-US" dirty="0" err="1"/>
              <a:t>Zulfiqaur</a:t>
            </a:r>
            <a:r>
              <a:rPr lang="en-US" dirty="0"/>
              <a:t> Ali Bhutto fought the elections on the concept of Islamic Socialism with the slogan of Roti, </a:t>
            </a:r>
            <a:r>
              <a:rPr lang="en-US" dirty="0" err="1"/>
              <a:t>Kapra</a:t>
            </a:r>
            <a:r>
              <a:rPr lang="en-US" dirty="0"/>
              <a:t>, </a:t>
            </a:r>
            <a:r>
              <a:rPr lang="en-US" dirty="0" err="1"/>
              <a:t>Makan</a:t>
            </a:r>
            <a:r>
              <a:rPr lang="en-US" dirty="0"/>
              <a:t>.</a:t>
            </a:r>
          </a:p>
          <a:p>
            <a:endParaRPr lang="en-US" dirty="0"/>
          </a:p>
        </p:txBody>
      </p:sp>
    </p:spTree>
    <p:extLst>
      <p:ext uri="{BB962C8B-B14F-4D97-AF65-F5344CB8AC3E}">
        <p14:creationId xmlns:p14="http://schemas.microsoft.com/office/powerpoint/2010/main" val="2467506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52"/>
            <a:ext cx="10515600" cy="6086811"/>
          </a:xfrm>
        </p:spPr>
        <p:txBody>
          <a:bodyPr/>
          <a:lstStyle/>
          <a:p>
            <a:r>
              <a:rPr lang="en-US" dirty="0" err="1"/>
              <a:t>Awami</a:t>
            </a:r>
            <a:r>
              <a:rPr lang="en-US" dirty="0"/>
              <a:t> league won all the seats in the Eastern Wing except 2 seats. On the other hand PPP won majority in the Western wing.</a:t>
            </a:r>
          </a:p>
          <a:p>
            <a:r>
              <a:rPr lang="en-US" b="1" dirty="0"/>
              <a:t>Transfer of power </a:t>
            </a:r>
            <a:r>
              <a:rPr lang="en-US" b="1" dirty="0" err="1"/>
              <a:t>Mujib</a:t>
            </a:r>
            <a:r>
              <a:rPr lang="en-US" b="1" dirty="0"/>
              <a:t>-Bhutto-</a:t>
            </a:r>
            <a:r>
              <a:rPr lang="en-US" b="1" dirty="0" err="1"/>
              <a:t>Yahya</a:t>
            </a:r>
            <a:endParaRPr lang="en-US" b="1" dirty="0"/>
          </a:p>
          <a:p>
            <a:r>
              <a:rPr lang="en-US" dirty="0" err="1"/>
              <a:t>Mujib</a:t>
            </a:r>
            <a:r>
              <a:rPr lang="en-US" dirty="0"/>
              <a:t> declared that he would make the six point agenda part of the constitution</a:t>
            </a:r>
          </a:p>
          <a:p>
            <a:r>
              <a:rPr lang="en-US" dirty="0" err="1"/>
              <a:t>Mujib</a:t>
            </a:r>
            <a:r>
              <a:rPr lang="en-US" dirty="0"/>
              <a:t> has kept the rebellious movement active it the eastern wing of Pakistan to keep the power of the people in order to negotiate with the government.</a:t>
            </a:r>
          </a:p>
          <a:p>
            <a:r>
              <a:rPr lang="en-US" dirty="0"/>
              <a:t>Bhutto declared that without the involvement of his party no constitution could be framed just on the basis of the dictates of the majority party. </a:t>
            </a:r>
          </a:p>
          <a:p>
            <a:r>
              <a:rPr lang="en-US" dirty="0"/>
              <a:t>The session of the National Assembly was delayed due to the deadlock in between Bhutto and </a:t>
            </a:r>
            <a:r>
              <a:rPr lang="en-US" dirty="0" err="1"/>
              <a:t>Mujib</a:t>
            </a:r>
            <a:endParaRPr lang="en-US" dirty="0"/>
          </a:p>
        </p:txBody>
      </p:sp>
    </p:spTree>
    <p:extLst>
      <p:ext uri="{BB962C8B-B14F-4D97-AF65-F5344CB8AC3E}">
        <p14:creationId xmlns:p14="http://schemas.microsoft.com/office/powerpoint/2010/main" val="2902642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2101</Words>
  <Application>Microsoft Office PowerPoint</Application>
  <PresentationFormat>Widescreen</PresentationFormat>
  <Paragraphs>132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Post Partition Period (1947-2013)</vt:lpstr>
      <vt:lpstr>Constitution of 1962</vt:lpstr>
      <vt:lpstr>PowerPoint Presentation</vt:lpstr>
      <vt:lpstr>1965 war </vt:lpstr>
      <vt:lpstr>PowerPoint Presentation</vt:lpstr>
      <vt:lpstr>Yahya Khan and separation of East Pakistan (1969-1971)</vt:lpstr>
      <vt:lpstr>PowerPoint Presentation</vt:lpstr>
      <vt:lpstr>PowerPoint Presentation</vt:lpstr>
      <vt:lpstr>PowerPoint Presentation</vt:lpstr>
      <vt:lpstr>PowerPoint Presentation</vt:lpstr>
      <vt:lpstr>PowerPoint Presentation</vt:lpstr>
      <vt:lpstr>PowerPoint Presentation</vt:lpstr>
      <vt:lpstr>Benazir Bhutto Era (1988-90)</vt:lpstr>
      <vt:lpstr>PowerPoint Presentation</vt:lpstr>
      <vt:lpstr>Nawaz Sharif Era (1990-1993)</vt:lpstr>
      <vt:lpstr>Dissolution of Nawaz Sharif government</vt:lpstr>
      <vt:lpstr>PowerPoint Presentation</vt:lpstr>
      <vt:lpstr>Benazir Bhutto Era (1993- 1996)</vt:lpstr>
      <vt:lpstr>PowerPoint Presentation</vt:lpstr>
      <vt:lpstr>Nawaz Sharif Era (1997-1999)</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 Partition period (1947-2013)</dc:title>
  <dc:creator>IBRAHIM AHMED</dc:creator>
  <cp:lastModifiedBy>ftc</cp:lastModifiedBy>
  <cp:revision>10</cp:revision>
  <dcterms:created xsi:type="dcterms:W3CDTF">2020-10-28T05:52:28Z</dcterms:created>
  <dcterms:modified xsi:type="dcterms:W3CDTF">2021-06-17T17:17:46Z</dcterms:modified>
</cp:coreProperties>
</file>