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9" r:id="rId3"/>
    <p:sldId id="280" r:id="rId4"/>
    <p:sldId id="281" r:id="rId5"/>
    <p:sldId id="291" r:id="rId6"/>
    <p:sldId id="289" r:id="rId7"/>
    <p:sldId id="290" r:id="rId8"/>
    <p:sldId id="278" r:id="rId9"/>
    <p:sldId id="286" r:id="rId10"/>
    <p:sldId id="2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A010F-E182-4FEE-B79A-1A8E2CB9F178}" type="datetimeFigureOut">
              <a:rPr lang="en-US" smtClean="0"/>
              <a:t>6/17/2021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C783C-05C6-41E5-A82A-223DE688D8BF}" type="slidenum">
              <a:rPr lang="en-US" smtClean="0"/>
              <a:t>‹#›</a:t>
            </a:fld>
            <a:endParaRPr lang="en-US"/>
          </a:p>
        </p:txBody>
      </p:sp>
    </p:spTree>
    <p:extLst>
      <p:ext uri="{BB962C8B-B14F-4D97-AF65-F5344CB8AC3E}">
        <p14:creationId xmlns:p14="http://schemas.microsoft.com/office/powerpoint/2010/main" val="301076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8</a:t>
            </a:fld>
            <a:endParaRPr lang="en-US"/>
          </a:p>
        </p:txBody>
      </p:sp>
    </p:spTree>
    <p:extLst>
      <p:ext uri="{BB962C8B-B14F-4D97-AF65-F5344CB8AC3E}">
        <p14:creationId xmlns:p14="http://schemas.microsoft.com/office/powerpoint/2010/main" val="390004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2543B-4719-4F86-84F3-752425E2CC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079A536-5474-492E-9711-DC9179EB03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13A5D8E-8218-465C-BDAC-AFD0E272EDD1}"/>
              </a:ext>
            </a:extLst>
          </p:cNvPr>
          <p:cNvSpPr>
            <a:spLocks noGrp="1"/>
          </p:cNvSpPr>
          <p:nvPr>
            <p:ph type="dt" sz="half" idx="10"/>
          </p:nvPr>
        </p:nvSpPr>
        <p:spPr/>
        <p:txBody>
          <a:bodyPr/>
          <a:lstStyle/>
          <a:p>
            <a:fld id="{4018D271-3C63-471D-B563-BCF3CD41326D}" type="datetimeFigureOut">
              <a:rPr lang="en-US" smtClean="0"/>
              <a:t>6/17/2021</a:t>
            </a:fld>
            <a:endParaRPr lang="en-US"/>
          </a:p>
        </p:txBody>
      </p:sp>
      <p:sp>
        <p:nvSpPr>
          <p:cNvPr id="5" name="Footer Placeholder 4">
            <a:extLst>
              <a:ext uri="{FF2B5EF4-FFF2-40B4-BE49-F238E27FC236}">
                <a16:creationId xmlns:a16="http://schemas.microsoft.com/office/drawing/2014/main" xmlns="" id="{07D6EC61-7671-495E-B2BF-BD572E22A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D1BE80-2BB7-4514-9614-33163979D743}"/>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60539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722507-3E4A-4F36-96CB-1945F30A3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C6F75FC-3457-4A11-9194-19FA1BEE1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AB2D6EE-515F-4033-9AA4-C235CB762EC5}"/>
              </a:ext>
            </a:extLst>
          </p:cNvPr>
          <p:cNvSpPr>
            <a:spLocks noGrp="1"/>
          </p:cNvSpPr>
          <p:nvPr>
            <p:ph type="dt" sz="half" idx="10"/>
          </p:nvPr>
        </p:nvSpPr>
        <p:spPr/>
        <p:txBody>
          <a:bodyPr/>
          <a:lstStyle/>
          <a:p>
            <a:fld id="{4018D271-3C63-471D-B563-BCF3CD41326D}" type="datetimeFigureOut">
              <a:rPr lang="en-US" smtClean="0"/>
              <a:t>6/17/2021</a:t>
            </a:fld>
            <a:endParaRPr lang="en-US"/>
          </a:p>
        </p:txBody>
      </p:sp>
      <p:sp>
        <p:nvSpPr>
          <p:cNvPr id="5" name="Footer Placeholder 4">
            <a:extLst>
              <a:ext uri="{FF2B5EF4-FFF2-40B4-BE49-F238E27FC236}">
                <a16:creationId xmlns:a16="http://schemas.microsoft.com/office/drawing/2014/main" xmlns="" id="{DB632EA3-CAC8-4A4F-8C9E-A88D5A9BD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D1C633B-0683-4D62-A41F-D3DA1C32C9D7}"/>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134391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98FAD06-0FDF-4EFC-AEEC-CE0E3C2B8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0B362BA-DCF3-4BA1-A679-C6B9E5639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AD5367-F3A8-4442-869F-9AD897787FC8}"/>
              </a:ext>
            </a:extLst>
          </p:cNvPr>
          <p:cNvSpPr>
            <a:spLocks noGrp="1"/>
          </p:cNvSpPr>
          <p:nvPr>
            <p:ph type="dt" sz="half" idx="10"/>
          </p:nvPr>
        </p:nvSpPr>
        <p:spPr/>
        <p:txBody>
          <a:bodyPr/>
          <a:lstStyle/>
          <a:p>
            <a:fld id="{4018D271-3C63-471D-B563-BCF3CD41326D}" type="datetimeFigureOut">
              <a:rPr lang="en-US" smtClean="0"/>
              <a:t>6/17/2021</a:t>
            </a:fld>
            <a:endParaRPr lang="en-US"/>
          </a:p>
        </p:txBody>
      </p:sp>
      <p:sp>
        <p:nvSpPr>
          <p:cNvPr id="5" name="Footer Placeholder 4">
            <a:extLst>
              <a:ext uri="{FF2B5EF4-FFF2-40B4-BE49-F238E27FC236}">
                <a16:creationId xmlns:a16="http://schemas.microsoft.com/office/drawing/2014/main" xmlns="" id="{09B25610-B721-44FB-BD6B-B7EEBD76F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EFCEF0-9AA1-494A-A0D8-61B27A3D11B7}"/>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151511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E57232-DB92-45DB-81C5-28CC66496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CA404D-503C-47D9-A4EA-276F3613D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053F5C-35C0-45A3-83C9-C2B0081D7951}"/>
              </a:ext>
            </a:extLst>
          </p:cNvPr>
          <p:cNvSpPr>
            <a:spLocks noGrp="1"/>
          </p:cNvSpPr>
          <p:nvPr>
            <p:ph type="dt" sz="half" idx="10"/>
          </p:nvPr>
        </p:nvSpPr>
        <p:spPr/>
        <p:txBody>
          <a:bodyPr/>
          <a:lstStyle/>
          <a:p>
            <a:fld id="{4018D271-3C63-471D-B563-BCF3CD41326D}" type="datetimeFigureOut">
              <a:rPr lang="en-US" smtClean="0"/>
              <a:t>6/17/2021</a:t>
            </a:fld>
            <a:endParaRPr lang="en-US"/>
          </a:p>
        </p:txBody>
      </p:sp>
      <p:sp>
        <p:nvSpPr>
          <p:cNvPr id="5" name="Footer Placeholder 4">
            <a:extLst>
              <a:ext uri="{FF2B5EF4-FFF2-40B4-BE49-F238E27FC236}">
                <a16:creationId xmlns:a16="http://schemas.microsoft.com/office/drawing/2014/main" xmlns="" id="{D71B1B29-BF8C-4FDF-95AB-64B52D408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07E1DB1-A102-4EB4-9498-1B2FDB2C86C8}"/>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29092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840D2-BDE1-4AF1-A6CE-E7A32B56A9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C2E1D56-4846-4BAA-9C72-2A7452895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83676E1-E84E-4D1F-8E8A-A3BD1F8975B9}"/>
              </a:ext>
            </a:extLst>
          </p:cNvPr>
          <p:cNvSpPr>
            <a:spLocks noGrp="1"/>
          </p:cNvSpPr>
          <p:nvPr>
            <p:ph type="dt" sz="half" idx="10"/>
          </p:nvPr>
        </p:nvSpPr>
        <p:spPr/>
        <p:txBody>
          <a:bodyPr/>
          <a:lstStyle/>
          <a:p>
            <a:fld id="{4018D271-3C63-471D-B563-BCF3CD41326D}" type="datetimeFigureOut">
              <a:rPr lang="en-US" smtClean="0"/>
              <a:t>6/17/2021</a:t>
            </a:fld>
            <a:endParaRPr lang="en-US"/>
          </a:p>
        </p:txBody>
      </p:sp>
      <p:sp>
        <p:nvSpPr>
          <p:cNvPr id="5" name="Footer Placeholder 4">
            <a:extLst>
              <a:ext uri="{FF2B5EF4-FFF2-40B4-BE49-F238E27FC236}">
                <a16:creationId xmlns:a16="http://schemas.microsoft.com/office/drawing/2014/main" xmlns="" id="{8BE8B8FB-F8EC-4E75-A66E-C661EB72D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61C5A9-8110-49BF-961E-E7708315415C}"/>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376720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BD6142-24CF-403A-9FC9-1414D291F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C90ECD1-AECE-40F4-AF00-CA6FC3122A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C1DD691-F199-4207-A9A1-4EC2F091D4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0949E0F-7769-4AC2-9065-90BA452A6872}"/>
              </a:ext>
            </a:extLst>
          </p:cNvPr>
          <p:cNvSpPr>
            <a:spLocks noGrp="1"/>
          </p:cNvSpPr>
          <p:nvPr>
            <p:ph type="dt" sz="half" idx="10"/>
          </p:nvPr>
        </p:nvSpPr>
        <p:spPr/>
        <p:txBody>
          <a:bodyPr/>
          <a:lstStyle/>
          <a:p>
            <a:fld id="{4018D271-3C63-471D-B563-BCF3CD41326D}" type="datetimeFigureOut">
              <a:rPr lang="en-US" smtClean="0"/>
              <a:t>6/17/2021</a:t>
            </a:fld>
            <a:endParaRPr lang="en-US"/>
          </a:p>
        </p:txBody>
      </p:sp>
      <p:sp>
        <p:nvSpPr>
          <p:cNvPr id="6" name="Footer Placeholder 5">
            <a:extLst>
              <a:ext uri="{FF2B5EF4-FFF2-40B4-BE49-F238E27FC236}">
                <a16:creationId xmlns:a16="http://schemas.microsoft.com/office/drawing/2014/main" xmlns="" id="{85A86F87-5D71-43BE-A966-20AF72B8E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B5D63B3-114E-4E00-9B7B-55D7EFFA1D9E}"/>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11727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D239B-3BD8-4352-B2C3-1E652FB90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0FF3520-BCAA-476A-B2AF-4014B3BE3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09C4311-3CF4-4C94-965D-BC902394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454E79-B7AD-4346-8C79-0209D3EE0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5C0784A-EC6F-457E-B071-4B910BE12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CB181F4-2FBF-43E4-94C1-04B6A1493326}"/>
              </a:ext>
            </a:extLst>
          </p:cNvPr>
          <p:cNvSpPr>
            <a:spLocks noGrp="1"/>
          </p:cNvSpPr>
          <p:nvPr>
            <p:ph type="dt" sz="half" idx="10"/>
          </p:nvPr>
        </p:nvSpPr>
        <p:spPr/>
        <p:txBody>
          <a:bodyPr/>
          <a:lstStyle/>
          <a:p>
            <a:fld id="{4018D271-3C63-471D-B563-BCF3CD41326D}" type="datetimeFigureOut">
              <a:rPr lang="en-US" smtClean="0"/>
              <a:t>6/17/2021</a:t>
            </a:fld>
            <a:endParaRPr lang="en-US"/>
          </a:p>
        </p:txBody>
      </p:sp>
      <p:sp>
        <p:nvSpPr>
          <p:cNvPr id="8" name="Footer Placeholder 7">
            <a:extLst>
              <a:ext uri="{FF2B5EF4-FFF2-40B4-BE49-F238E27FC236}">
                <a16:creationId xmlns:a16="http://schemas.microsoft.com/office/drawing/2014/main" xmlns="" id="{9E0BD821-BE62-4C8E-A888-47B50F8DE6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3A1CA34-3FC3-49CC-A372-4A425B6CC8FF}"/>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390351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90C8C-9F46-44B7-ADA9-DE7E3A53D7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93CA3B8-B27F-4E84-96FE-97CDDC0359DD}"/>
              </a:ext>
            </a:extLst>
          </p:cNvPr>
          <p:cNvSpPr>
            <a:spLocks noGrp="1"/>
          </p:cNvSpPr>
          <p:nvPr>
            <p:ph type="dt" sz="half" idx="10"/>
          </p:nvPr>
        </p:nvSpPr>
        <p:spPr/>
        <p:txBody>
          <a:bodyPr/>
          <a:lstStyle/>
          <a:p>
            <a:fld id="{4018D271-3C63-471D-B563-BCF3CD41326D}" type="datetimeFigureOut">
              <a:rPr lang="en-US" smtClean="0"/>
              <a:t>6/17/2021</a:t>
            </a:fld>
            <a:endParaRPr lang="en-US"/>
          </a:p>
        </p:txBody>
      </p:sp>
      <p:sp>
        <p:nvSpPr>
          <p:cNvPr id="4" name="Footer Placeholder 3">
            <a:extLst>
              <a:ext uri="{FF2B5EF4-FFF2-40B4-BE49-F238E27FC236}">
                <a16:creationId xmlns:a16="http://schemas.microsoft.com/office/drawing/2014/main" xmlns="" id="{04C806B0-231F-493D-B272-50DDF09E8B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3A9150D-54C2-4A12-AF69-0CB574D7FC73}"/>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196673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E8FFCB7-2E8C-415E-991D-E4E6BBBB992B}"/>
              </a:ext>
            </a:extLst>
          </p:cNvPr>
          <p:cNvSpPr>
            <a:spLocks noGrp="1"/>
          </p:cNvSpPr>
          <p:nvPr>
            <p:ph type="dt" sz="half" idx="10"/>
          </p:nvPr>
        </p:nvSpPr>
        <p:spPr/>
        <p:txBody>
          <a:bodyPr/>
          <a:lstStyle/>
          <a:p>
            <a:fld id="{4018D271-3C63-471D-B563-BCF3CD41326D}" type="datetimeFigureOut">
              <a:rPr lang="en-US" smtClean="0"/>
              <a:t>6/17/2021</a:t>
            </a:fld>
            <a:endParaRPr lang="en-US"/>
          </a:p>
        </p:txBody>
      </p:sp>
      <p:sp>
        <p:nvSpPr>
          <p:cNvPr id="3" name="Footer Placeholder 2">
            <a:extLst>
              <a:ext uri="{FF2B5EF4-FFF2-40B4-BE49-F238E27FC236}">
                <a16:creationId xmlns:a16="http://schemas.microsoft.com/office/drawing/2014/main" xmlns="" id="{73D98C17-96F1-4FF0-A7D4-91590B3D78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B7E2386-CDFC-4906-B289-F31B942A643F}"/>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82596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99A82-76BA-4FD8-9D58-E52B1B40F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B7889D1-DF76-41AC-9DA1-DE5B75C2A4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1EB4968-FEB5-4859-BEFA-BEB734FE7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8C6F4E-A44C-4759-86D2-6B1BF3465563}"/>
              </a:ext>
            </a:extLst>
          </p:cNvPr>
          <p:cNvSpPr>
            <a:spLocks noGrp="1"/>
          </p:cNvSpPr>
          <p:nvPr>
            <p:ph type="dt" sz="half" idx="10"/>
          </p:nvPr>
        </p:nvSpPr>
        <p:spPr/>
        <p:txBody>
          <a:bodyPr/>
          <a:lstStyle/>
          <a:p>
            <a:fld id="{4018D271-3C63-471D-B563-BCF3CD41326D}" type="datetimeFigureOut">
              <a:rPr lang="en-US" smtClean="0"/>
              <a:t>6/17/2021</a:t>
            </a:fld>
            <a:endParaRPr lang="en-US"/>
          </a:p>
        </p:txBody>
      </p:sp>
      <p:sp>
        <p:nvSpPr>
          <p:cNvPr id="6" name="Footer Placeholder 5">
            <a:extLst>
              <a:ext uri="{FF2B5EF4-FFF2-40B4-BE49-F238E27FC236}">
                <a16:creationId xmlns:a16="http://schemas.microsoft.com/office/drawing/2014/main" xmlns="" id="{5D02B5C6-D116-4F06-BB76-43B8815B7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6315264-7D69-428C-AD60-862692D33EDC}"/>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342451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1D4CB6-BF4C-4228-BAD6-BC17EBCD3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F0CE25D-CE82-4FB8-BEBF-D9CB1F62D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8918A54-3FF6-4128-B799-BC68AFA2F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1E9028-5340-4129-84FE-853EA6F120E0}"/>
              </a:ext>
            </a:extLst>
          </p:cNvPr>
          <p:cNvSpPr>
            <a:spLocks noGrp="1"/>
          </p:cNvSpPr>
          <p:nvPr>
            <p:ph type="dt" sz="half" idx="10"/>
          </p:nvPr>
        </p:nvSpPr>
        <p:spPr/>
        <p:txBody>
          <a:bodyPr/>
          <a:lstStyle/>
          <a:p>
            <a:fld id="{4018D271-3C63-471D-B563-BCF3CD41326D}" type="datetimeFigureOut">
              <a:rPr lang="en-US" smtClean="0"/>
              <a:t>6/17/2021</a:t>
            </a:fld>
            <a:endParaRPr lang="en-US"/>
          </a:p>
        </p:txBody>
      </p:sp>
      <p:sp>
        <p:nvSpPr>
          <p:cNvPr id="6" name="Footer Placeholder 5">
            <a:extLst>
              <a:ext uri="{FF2B5EF4-FFF2-40B4-BE49-F238E27FC236}">
                <a16:creationId xmlns:a16="http://schemas.microsoft.com/office/drawing/2014/main" xmlns="" id="{2E1FA2EC-D5C4-42BE-BC42-9A39F4BC3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EE1D54C-2C33-4A52-B2D9-E075B61D2304}"/>
              </a:ext>
            </a:extLst>
          </p:cNvPr>
          <p:cNvSpPr>
            <a:spLocks noGrp="1"/>
          </p:cNvSpPr>
          <p:nvPr>
            <p:ph type="sldNum" sz="quarter" idx="12"/>
          </p:nvPr>
        </p:nvSpPr>
        <p:spPr/>
        <p:txBody>
          <a:bodyPr/>
          <a:lstStyle/>
          <a:p>
            <a:fld id="{7E1B2491-90EF-44C8-A469-C4DC5A2D1BDB}" type="slidenum">
              <a:rPr lang="en-US" smtClean="0"/>
              <a:t>‹#›</a:t>
            </a:fld>
            <a:endParaRPr lang="en-US"/>
          </a:p>
        </p:txBody>
      </p:sp>
    </p:spTree>
    <p:extLst>
      <p:ext uri="{BB962C8B-B14F-4D97-AF65-F5344CB8AC3E}">
        <p14:creationId xmlns:p14="http://schemas.microsoft.com/office/powerpoint/2010/main" val="309523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22B7A9E-2B0D-46D8-9EE9-D8FFAB01C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097397B-2330-418C-B854-85A36AB72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BB85AB1-B6F2-4366-84F5-02B727736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8D271-3C63-471D-B563-BCF3CD41326D}" type="datetimeFigureOut">
              <a:rPr lang="en-US" smtClean="0"/>
              <a:t>6/17/2021</a:t>
            </a:fld>
            <a:endParaRPr lang="en-US"/>
          </a:p>
        </p:txBody>
      </p:sp>
      <p:sp>
        <p:nvSpPr>
          <p:cNvPr id="5" name="Footer Placeholder 4">
            <a:extLst>
              <a:ext uri="{FF2B5EF4-FFF2-40B4-BE49-F238E27FC236}">
                <a16:creationId xmlns:a16="http://schemas.microsoft.com/office/drawing/2014/main" xmlns="" id="{D868C55B-BBD5-49EA-991B-841E2D85D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C957675-FE2A-479A-BA5F-4F85B5B3F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B2491-90EF-44C8-A469-C4DC5A2D1BDB}" type="slidenum">
              <a:rPr lang="en-US" smtClean="0"/>
              <a:t>‹#›</a:t>
            </a:fld>
            <a:endParaRPr lang="en-US"/>
          </a:p>
        </p:txBody>
      </p:sp>
    </p:spTree>
    <p:extLst>
      <p:ext uri="{BB962C8B-B14F-4D97-AF65-F5344CB8AC3E}">
        <p14:creationId xmlns:p14="http://schemas.microsoft.com/office/powerpoint/2010/main" val="1681765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FF22-DDE1-47F0-9F5D-6997845FB3AE}"/>
              </a:ext>
            </a:extLst>
          </p:cNvPr>
          <p:cNvSpPr>
            <a:spLocks noGrp="1"/>
          </p:cNvSpPr>
          <p:nvPr>
            <p:ph type="ctrTitle"/>
          </p:nvPr>
        </p:nvSpPr>
        <p:spPr>
          <a:xfrm>
            <a:off x="1524000" y="777807"/>
            <a:ext cx="9144000" cy="2387600"/>
          </a:xfrm>
        </p:spPr>
        <p:txBody>
          <a:bodyPr/>
          <a:lstStyle/>
          <a:p>
            <a:r>
              <a:rPr lang="en-US" dirty="0"/>
              <a:t>Zulfiqar Ali Bhutto Regime (1971-1977)</a:t>
            </a:r>
          </a:p>
        </p:txBody>
      </p:sp>
    </p:spTree>
    <p:extLst>
      <p:ext uri="{BB962C8B-B14F-4D97-AF65-F5344CB8AC3E}">
        <p14:creationId xmlns:p14="http://schemas.microsoft.com/office/powerpoint/2010/main" val="1430822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8A629-A0CE-4DF5-8C3A-82C5FA1FF198}"/>
              </a:ext>
            </a:extLst>
          </p:cNvPr>
          <p:cNvSpPr>
            <a:spLocks noGrp="1"/>
          </p:cNvSpPr>
          <p:nvPr>
            <p:ph type="title"/>
          </p:nvPr>
        </p:nvSpPr>
        <p:spPr/>
        <p:txBody>
          <a:bodyPr/>
          <a:lstStyle/>
          <a:p>
            <a:r>
              <a:rPr lang="en-US" dirty="0"/>
              <a:t>1977 elections and downfall of Bhutto</a:t>
            </a:r>
          </a:p>
        </p:txBody>
      </p:sp>
      <p:sp>
        <p:nvSpPr>
          <p:cNvPr id="3" name="Content Placeholder 2">
            <a:extLst>
              <a:ext uri="{FF2B5EF4-FFF2-40B4-BE49-F238E27FC236}">
                <a16:creationId xmlns:a16="http://schemas.microsoft.com/office/drawing/2014/main" xmlns="" id="{EB97F72C-4AC3-426B-93C3-E674439256ED}"/>
              </a:ext>
            </a:extLst>
          </p:cNvPr>
          <p:cNvSpPr>
            <a:spLocks noGrp="1"/>
          </p:cNvSpPr>
          <p:nvPr>
            <p:ph idx="1"/>
          </p:nvPr>
        </p:nvSpPr>
        <p:spPr/>
        <p:txBody>
          <a:bodyPr>
            <a:normAutofit/>
          </a:bodyPr>
          <a:lstStyle/>
          <a:p>
            <a:r>
              <a:rPr lang="en-US" dirty="0"/>
              <a:t>The 1977 elections held under the Bhutto regime were opposed by the opposition (Pakistan National Alliance) to have been rigged.</a:t>
            </a:r>
          </a:p>
          <a:p>
            <a:r>
              <a:rPr lang="en-US" dirty="0"/>
              <a:t>The PNA gathered public support against Bhutto and demanded to implement the Nizam-e-Mustafa.</a:t>
            </a:r>
          </a:p>
          <a:p>
            <a:r>
              <a:rPr lang="en-US" dirty="0"/>
              <a:t>The opposition was supported by the armed forces. </a:t>
            </a:r>
          </a:p>
          <a:p>
            <a:r>
              <a:rPr lang="en-US" dirty="0"/>
              <a:t>Zia-ul-</a:t>
            </a:r>
            <a:r>
              <a:rPr lang="en-US" dirty="0" err="1"/>
              <a:t>Haq</a:t>
            </a:r>
            <a:r>
              <a:rPr lang="en-US" dirty="0"/>
              <a:t> who was appointed by Bhutto as army chief of Pakistan prevented the opposition from reaching a consensus with Bhutto.</a:t>
            </a:r>
          </a:p>
          <a:p>
            <a:r>
              <a:rPr lang="en-US" dirty="0"/>
              <a:t>In this manner when the conditions of the country worsened. Zia-ul-</a:t>
            </a:r>
            <a:r>
              <a:rPr lang="en-US" dirty="0" err="1"/>
              <a:t>Haq</a:t>
            </a:r>
            <a:r>
              <a:rPr lang="en-US" dirty="0"/>
              <a:t> imposed Martial law in the country. </a:t>
            </a:r>
          </a:p>
        </p:txBody>
      </p:sp>
    </p:spTree>
    <p:extLst>
      <p:ext uri="{BB962C8B-B14F-4D97-AF65-F5344CB8AC3E}">
        <p14:creationId xmlns:p14="http://schemas.microsoft.com/office/powerpoint/2010/main" val="51607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9707A-4D88-4651-B26B-C58CD93E7639}"/>
              </a:ext>
            </a:extLst>
          </p:cNvPr>
          <p:cNvSpPr>
            <a:spLocks noGrp="1"/>
          </p:cNvSpPr>
          <p:nvPr>
            <p:ph type="title"/>
          </p:nvPr>
        </p:nvSpPr>
        <p:spPr/>
        <p:txBody>
          <a:bodyPr/>
          <a:lstStyle/>
          <a:p>
            <a:r>
              <a:rPr lang="en-US" b="1" dirty="0"/>
              <a:t>Civilian Marital Law administrator</a:t>
            </a:r>
          </a:p>
        </p:txBody>
      </p:sp>
      <p:sp>
        <p:nvSpPr>
          <p:cNvPr id="3" name="Content Placeholder 2">
            <a:extLst>
              <a:ext uri="{FF2B5EF4-FFF2-40B4-BE49-F238E27FC236}">
                <a16:creationId xmlns:a16="http://schemas.microsoft.com/office/drawing/2014/main" xmlns="" id="{0564A03C-03A6-4A15-A27C-71676FAF70D2}"/>
              </a:ext>
            </a:extLst>
          </p:cNvPr>
          <p:cNvSpPr>
            <a:spLocks noGrp="1"/>
          </p:cNvSpPr>
          <p:nvPr>
            <p:ph idx="1"/>
          </p:nvPr>
        </p:nvSpPr>
        <p:spPr/>
        <p:txBody>
          <a:bodyPr/>
          <a:lstStyle/>
          <a:p>
            <a:r>
              <a:rPr lang="en-US" dirty="0"/>
              <a:t>On 16 December, 1971 Yahya khan admitted defeat in East Pakistan.</a:t>
            </a:r>
          </a:p>
          <a:p>
            <a:r>
              <a:rPr lang="en-US" dirty="0"/>
              <a:t>Mrs. Gandhi, under pressure of USA, announced unilateral ceasefire on 17 December, 1971. </a:t>
            </a:r>
          </a:p>
          <a:p>
            <a:r>
              <a:rPr lang="en-US" dirty="0"/>
              <a:t>After fall of Dhaka and the emergence of Bangladesh, there was no justification for Yahya Khan to continue in power.</a:t>
            </a:r>
          </a:p>
          <a:p>
            <a:r>
              <a:rPr lang="en-US" dirty="0"/>
              <a:t>The military colleagues of Yahya khan asked Yahya khan to hand over power to Bhutto.</a:t>
            </a:r>
          </a:p>
          <a:p>
            <a:r>
              <a:rPr lang="en-US" dirty="0"/>
              <a:t>Z.A Bhutto’s PPPP had won majority seats in the West Pakistan. </a:t>
            </a:r>
          </a:p>
        </p:txBody>
      </p:sp>
    </p:spTree>
    <p:extLst>
      <p:ext uri="{BB962C8B-B14F-4D97-AF65-F5344CB8AC3E}">
        <p14:creationId xmlns:p14="http://schemas.microsoft.com/office/powerpoint/2010/main" val="214091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331C69-C981-41A3-9373-530FD9B8054D}"/>
              </a:ext>
            </a:extLst>
          </p:cNvPr>
          <p:cNvSpPr>
            <a:spLocks noGrp="1"/>
          </p:cNvSpPr>
          <p:nvPr>
            <p:ph type="title"/>
          </p:nvPr>
        </p:nvSpPr>
        <p:spPr>
          <a:xfrm>
            <a:off x="838200" y="365125"/>
            <a:ext cx="10515600" cy="1291397"/>
          </a:xfrm>
        </p:spPr>
        <p:txBody>
          <a:bodyPr>
            <a:normAutofit fontScale="90000"/>
          </a:bodyPr>
          <a:lstStyle/>
          <a:p>
            <a:r>
              <a:rPr lang="en-US" b="1" dirty="0"/>
              <a:t>Land Reforms 1972</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7535E61-F25A-40F2-94D8-6B45EB9D638F}"/>
              </a:ext>
            </a:extLst>
          </p:cNvPr>
          <p:cNvSpPr>
            <a:spLocks noGrp="1"/>
          </p:cNvSpPr>
          <p:nvPr>
            <p:ph idx="1"/>
          </p:nvPr>
        </p:nvSpPr>
        <p:spPr>
          <a:xfrm>
            <a:off x="838200" y="1179443"/>
            <a:ext cx="10515600" cy="4997520"/>
          </a:xfrm>
        </p:spPr>
        <p:txBody>
          <a:bodyPr/>
          <a:lstStyle/>
          <a:p>
            <a:r>
              <a:rPr lang="en-US" dirty="0"/>
              <a:t>The landowners could keep 150 acres of irrigated in first phase (1972) and 100 acres of irrigated land in second phase (1977).</a:t>
            </a:r>
          </a:p>
          <a:p>
            <a:r>
              <a:rPr lang="en-US" dirty="0"/>
              <a:t>For the unirrigated land, the landowners could keep 30 acres in the first phase (1972), and 200 acres in the second phase (1977).</a:t>
            </a:r>
          </a:p>
          <a:p>
            <a:pPr marL="0" indent="0">
              <a:buNone/>
            </a:pPr>
            <a:r>
              <a:rPr lang="en-US" b="1" dirty="0"/>
              <a:t>L</a:t>
            </a:r>
            <a:r>
              <a:rPr lang="en-US" b="1" dirty="0" smtClean="0"/>
              <a:t>abor </a:t>
            </a:r>
            <a:r>
              <a:rPr lang="en-US" b="1" dirty="0"/>
              <a:t>Reforms</a:t>
            </a:r>
          </a:p>
          <a:p>
            <a:r>
              <a:rPr lang="en-US" dirty="0"/>
              <a:t>The reforms introduced under the Labor Law ordinance of 1975; in which the medical coverage during work, group insurance, safeguard against the arbitrary termination of the employment, and the propagation of the trade unions was introduced. </a:t>
            </a:r>
          </a:p>
          <a:p>
            <a:endParaRPr lang="en-US" dirty="0"/>
          </a:p>
        </p:txBody>
      </p:sp>
    </p:spTree>
    <p:extLst>
      <p:ext uri="{BB962C8B-B14F-4D97-AF65-F5344CB8AC3E}">
        <p14:creationId xmlns:p14="http://schemas.microsoft.com/office/powerpoint/2010/main" val="166956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E54ED-DE93-44AC-B95C-A67A222C5ADA}"/>
              </a:ext>
            </a:extLst>
          </p:cNvPr>
          <p:cNvSpPr>
            <a:spLocks noGrp="1"/>
          </p:cNvSpPr>
          <p:nvPr>
            <p:ph type="title"/>
          </p:nvPr>
        </p:nvSpPr>
        <p:spPr>
          <a:xfrm>
            <a:off x="773806" y="-72757"/>
            <a:ext cx="10515600" cy="1039605"/>
          </a:xfrm>
        </p:spPr>
        <p:txBody>
          <a:bodyPr/>
          <a:lstStyle/>
          <a:p>
            <a:r>
              <a:rPr lang="en-US" b="1" dirty="0"/>
              <a:t>Nationalization of industries</a:t>
            </a:r>
          </a:p>
        </p:txBody>
      </p:sp>
      <p:sp>
        <p:nvSpPr>
          <p:cNvPr id="3" name="Content Placeholder 2">
            <a:extLst>
              <a:ext uri="{FF2B5EF4-FFF2-40B4-BE49-F238E27FC236}">
                <a16:creationId xmlns:a16="http://schemas.microsoft.com/office/drawing/2014/main" xmlns="" id="{4316C7D1-8D45-442F-B8EE-286B8A7E14E3}"/>
              </a:ext>
            </a:extLst>
          </p:cNvPr>
          <p:cNvSpPr>
            <a:spLocks noGrp="1"/>
          </p:cNvSpPr>
          <p:nvPr>
            <p:ph idx="1"/>
          </p:nvPr>
        </p:nvSpPr>
        <p:spPr>
          <a:xfrm>
            <a:off x="632138" y="966848"/>
            <a:ext cx="10515600" cy="5614256"/>
          </a:xfrm>
        </p:spPr>
        <p:txBody>
          <a:bodyPr>
            <a:normAutofit fontScale="92500" lnSpcReduction="20000"/>
          </a:bodyPr>
          <a:lstStyle/>
          <a:p>
            <a:r>
              <a:rPr lang="en-US" dirty="0"/>
              <a:t>In January 1972, 31 industries were taken over by the government which included the industries related to iron and steel, basic metals, heavy engineering, motor vehicles, chemicals, cement, and electricity.</a:t>
            </a:r>
          </a:p>
          <a:p>
            <a:r>
              <a:rPr lang="en-US" dirty="0"/>
              <a:t>In the second phase of the nationalization the rice husking units were nationalized in 1976</a:t>
            </a:r>
          </a:p>
          <a:p>
            <a:r>
              <a:rPr lang="en-US" dirty="0"/>
              <a:t>The private commercial banks were also nationalized </a:t>
            </a:r>
            <a:endParaRPr lang="en-US" dirty="0" smtClean="0"/>
          </a:p>
          <a:p>
            <a:r>
              <a:rPr lang="en-US" dirty="0"/>
              <a:t>The insurance business were also nationalized. The State life insurance was thus established in 1972</a:t>
            </a:r>
            <a:r>
              <a:rPr lang="en-US" dirty="0" smtClean="0"/>
              <a:t>.</a:t>
            </a:r>
          </a:p>
          <a:p>
            <a:pPr marL="0" indent="0">
              <a:buNone/>
            </a:pPr>
            <a:endParaRPr lang="en-US" dirty="0" smtClean="0"/>
          </a:p>
          <a:p>
            <a:pPr marL="0" indent="0">
              <a:buNone/>
            </a:pPr>
            <a:r>
              <a:rPr lang="en-US" b="1" dirty="0"/>
              <a:t>Nationalization of </a:t>
            </a:r>
            <a:r>
              <a:rPr lang="en-US" b="1" dirty="0" smtClean="0"/>
              <a:t>Schools:</a:t>
            </a:r>
            <a:endParaRPr lang="en-US" dirty="0"/>
          </a:p>
          <a:p>
            <a:r>
              <a:rPr lang="en-US" dirty="0"/>
              <a:t>Another reform introduced under which the management of the , private schools and colleges were taken over by government on April 1972.</a:t>
            </a:r>
          </a:p>
          <a:p>
            <a:r>
              <a:rPr lang="en-US" dirty="0"/>
              <a:t>The regulation did a lot of damage to the educational set up in the country. </a:t>
            </a:r>
          </a:p>
          <a:p>
            <a:r>
              <a:rPr lang="en-US" dirty="0"/>
              <a:t>The reputation of high-quality education and maintaining high standards was ruined.  </a:t>
            </a:r>
          </a:p>
          <a:p>
            <a:endParaRPr lang="en-US" dirty="0"/>
          </a:p>
          <a:p>
            <a:endParaRPr lang="en-US" dirty="0"/>
          </a:p>
          <a:p>
            <a:endParaRPr lang="en-US" dirty="0"/>
          </a:p>
        </p:txBody>
      </p:sp>
    </p:spTree>
    <p:extLst>
      <p:ext uri="{BB962C8B-B14F-4D97-AF65-F5344CB8AC3E}">
        <p14:creationId xmlns:p14="http://schemas.microsoft.com/office/powerpoint/2010/main" val="338778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048" y="167426"/>
            <a:ext cx="10515600" cy="6858000"/>
          </a:xfrm>
        </p:spPr>
        <p:txBody>
          <a:bodyPr>
            <a:normAutofit fontScale="92500" lnSpcReduction="20000"/>
          </a:bodyPr>
          <a:lstStyle/>
          <a:p>
            <a:r>
              <a:rPr lang="en-US" b="1" dirty="0"/>
              <a:t>Health Policy</a:t>
            </a:r>
          </a:p>
          <a:p>
            <a:r>
              <a:rPr lang="en-US" dirty="0"/>
              <a:t> New hospitals and dispensaries were opened all over the country</a:t>
            </a:r>
          </a:p>
          <a:p>
            <a:r>
              <a:rPr lang="en-US" b="1" dirty="0"/>
              <a:t>Educational Reforms</a:t>
            </a:r>
          </a:p>
          <a:p>
            <a:r>
              <a:rPr lang="en-US" dirty="0"/>
              <a:t>New universities were opened at Multan, and </a:t>
            </a:r>
            <a:r>
              <a:rPr lang="en-US" dirty="0" err="1"/>
              <a:t>Sukkhur</a:t>
            </a:r>
            <a:r>
              <a:rPr lang="en-US" dirty="0"/>
              <a:t>.</a:t>
            </a:r>
          </a:p>
          <a:p>
            <a:r>
              <a:rPr lang="en-US" dirty="0"/>
              <a:t>New educational boards for intermediate were opened at </a:t>
            </a:r>
            <a:r>
              <a:rPr lang="en-US" dirty="0" err="1"/>
              <a:t>Saidu</a:t>
            </a:r>
            <a:r>
              <a:rPr lang="en-US" dirty="0"/>
              <a:t>, Gujranwala, Bahawalpur, and </a:t>
            </a:r>
            <a:r>
              <a:rPr lang="en-US" dirty="0" err="1"/>
              <a:t>Khairpur</a:t>
            </a:r>
            <a:r>
              <a:rPr lang="en-US" dirty="0"/>
              <a:t>.</a:t>
            </a:r>
          </a:p>
          <a:p>
            <a:r>
              <a:rPr lang="en-US" dirty="0"/>
              <a:t>Engineering colleges were given the status of universities at Karachi, Peshawar, and </a:t>
            </a:r>
            <a:r>
              <a:rPr lang="en-US" dirty="0" err="1"/>
              <a:t>Jamshoro</a:t>
            </a:r>
            <a:r>
              <a:rPr lang="en-US" dirty="0"/>
              <a:t>.</a:t>
            </a:r>
          </a:p>
          <a:p>
            <a:r>
              <a:rPr lang="en-US" b="1" dirty="0"/>
              <a:t>Islamic Reforms</a:t>
            </a:r>
          </a:p>
          <a:p>
            <a:r>
              <a:rPr lang="en-US" dirty="0"/>
              <a:t>The organization of Islamic Council was formed on the suggestion of Saudi Arabia. The 1</a:t>
            </a:r>
            <a:r>
              <a:rPr lang="en-US" baseline="30000" dirty="0"/>
              <a:t>st</a:t>
            </a:r>
            <a:r>
              <a:rPr lang="en-US" dirty="0"/>
              <a:t> session of OIC was held at Lahore in 1974.</a:t>
            </a:r>
          </a:p>
          <a:p>
            <a:r>
              <a:rPr lang="en-US" dirty="0"/>
              <a:t>Due to the mounting pressure from the religious groups against the </a:t>
            </a:r>
            <a:r>
              <a:rPr lang="en-US" dirty="0" err="1"/>
              <a:t>Quaidianis</a:t>
            </a:r>
            <a:r>
              <a:rPr lang="en-US" dirty="0"/>
              <a:t>. They were declared as non-Muslims in 1974</a:t>
            </a:r>
            <a:r>
              <a:rPr lang="en-US" dirty="0" smtClean="0"/>
              <a:t>.</a:t>
            </a:r>
          </a:p>
          <a:p>
            <a:r>
              <a:rPr lang="en-US" dirty="0"/>
              <a:t>Ministry of religious affairs was established for the first time in Pakistan.</a:t>
            </a:r>
          </a:p>
          <a:p>
            <a:r>
              <a:rPr lang="en-US" dirty="0"/>
              <a:t>The number of religious programs were increased in the radio, and television.</a:t>
            </a:r>
          </a:p>
          <a:p>
            <a:r>
              <a:rPr lang="en-US" dirty="0"/>
              <a:t>The Arabic was taught in schools</a:t>
            </a:r>
          </a:p>
          <a:p>
            <a:r>
              <a:rPr lang="en-US" dirty="0"/>
              <a:t>Alcohol, and night clubs were banned.</a:t>
            </a:r>
          </a:p>
          <a:p>
            <a:endParaRPr lang="en-US" dirty="0"/>
          </a:p>
          <a:p>
            <a:endParaRPr lang="en-US" dirty="0"/>
          </a:p>
        </p:txBody>
      </p:sp>
    </p:spTree>
    <p:extLst>
      <p:ext uri="{BB962C8B-B14F-4D97-AF65-F5344CB8AC3E}">
        <p14:creationId xmlns:p14="http://schemas.microsoft.com/office/powerpoint/2010/main" val="119716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4DF22D-9FB5-4365-AA89-115E20FE1876}"/>
              </a:ext>
            </a:extLst>
          </p:cNvPr>
          <p:cNvSpPr>
            <a:spLocks noGrp="1"/>
          </p:cNvSpPr>
          <p:nvPr>
            <p:ph type="title"/>
          </p:nvPr>
        </p:nvSpPr>
        <p:spPr/>
        <p:txBody>
          <a:bodyPr/>
          <a:lstStyle/>
          <a:p>
            <a:r>
              <a:rPr lang="en-US" dirty="0" err="1"/>
              <a:t>Simla</a:t>
            </a:r>
            <a:r>
              <a:rPr lang="en-US" dirty="0"/>
              <a:t> Agreement</a:t>
            </a:r>
          </a:p>
        </p:txBody>
      </p:sp>
      <p:sp>
        <p:nvSpPr>
          <p:cNvPr id="3" name="Content Placeholder 2">
            <a:extLst>
              <a:ext uri="{FF2B5EF4-FFF2-40B4-BE49-F238E27FC236}">
                <a16:creationId xmlns:a16="http://schemas.microsoft.com/office/drawing/2014/main" xmlns="" id="{B5294384-B71F-4B67-8588-59ACE993FA0A}"/>
              </a:ext>
            </a:extLst>
          </p:cNvPr>
          <p:cNvSpPr>
            <a:spLocks noGrp="1"/>
          </p:cNvSpPr>
          <p:nvPr>
            <p:ph idx="1"/>
          </p:nvPr>
        </p:nvSpPr>
        <p:spPr>
          <a:xfrm>
            <a:off x="838200" y="1364974"/>
            <a:ext cx="10515600" cy="4811989"/>
          </a:xfrm>
        </p:spPr>
        <p:txBody>
          <a:bodyPr/>
          <a:lstStyle/>
          <a:p>
            <a:r>
              <a:rPr lang="en-US" dirty="0"/>
              <a:t>Peace negotiations between Pakistan and India since the creation of Bangladesh started in April, 1972.</a:t>
            </a:r>
          </a:p>
          <a:p>
            <a:r>
              <a:rPr lang="en-US" dirty="0"/>
              <a:t>Initial talks were held in </a:t>
            </a:r>
            <a:r>
              <a:rPr lang="en-US" dirty="0" err="1"/>
              <a:t>Muree</a:t>
            </a:r>
            <a:r>
              <a:rPr lang="en-US" dirty="0"/>
              <a:t> between Pakistan and India in which emissaries from both India and Pakistan participated. In this talks meeting was decided to be held between Bhutto and Indira Gandhi in June of 1972.</a:t>
            </a:r>
          </a:p>
          <a:p>
            <a:r>
              <a:rPr lang="en-US" dirty="0"/>
              <a:t>The summit conference between Bhutto and Indira Gandhi held in June 1972 in </a:t>
            </a:r>
            <a:r>
              <a:rPr lang="en-US" dirty="0" err="1"/>
              <a:t>Simla</a:t>
            </a:r>
            <a:r>
              <a:rPr lang="en-US" dirty="0"/>
              <a:t>.</a:t>
            </a:r>
          </a:p>
          <a:p>
            <a:r>
              <a:rPr lang="en-US" dirty="0"/>
              <a:t>A peace agreement was decided by both the leaders in July 1972.</a:t>
            </a:r>
          </a:p>
          <a:p>
            <a:pPr marL="0" indent="0">
              <a:buNone/>
            </a:pPr>
            <a:endParaRPr lang="en-US" dirty="0"/>
          </a:p>
        </p:txBody>
      </p:sp>
    </p:spTree>
    <p:extLst>
      <p:ext uri="{BB962C8B-B14F-4D97-AF65-F5344CB8AC3E}">
        <p14:creationId xmlns:p14="http://schemas.microsoft.com/office/powerpoint/2010/main" val="112999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08AFE-BFB1-4AA9-B4CF-7CBFC6929721}"/>
              </a:ext>
            </a:extLst>
          </p:cNvPr>
          <p:cNvSpPr>
            <a:spLocks noGrp="1"/>
          </p:cNvSpPr>
          <p:nvPr>
            <p:ph type="title"/>
          </p:nvPr>
        </p:nvSpPr>
        <p:spPr/>
        <p:txBody>
          <a:bodyPr/>
          <a:lstStyle/>
          <a:p>
            <a:r>
              <a:rPr lang="en-US" dirty="0"/>
              <a:t>Major points</a:t>
            </a:r>
          </a:p>
        </p:txBody>
      </p:sp>
      <p:sp>
        <p:nvSpPr>
          <p:cNvPr id="3" name="Content Placeholder 2">
            <a:extLst>
              <a:ext uri="{FF2B5EF4-FFF2-40B4-BE49-F238E27FC236}">
                <a16:creationId xmlns:a16="http://schemas.microsoft.com/office/drawing/2014/main" xmlns="" id="{0C3D8929-6F77-4E57-86B6-7214D706D1F0}"/>
              </a:ext>
            </a:extLst>
          </p:cNvPr>
          <p:cNvSpPr>
            <a:spLocks noGrp="1"/>
          </p:cNvSpPr>
          <p:nvPr>
            <p:ph idx="1"/>
          </p:nvPr>
        </p:nvSpPr>
        <p:spPr/>
        <p:txBody>
          <a:bodyPr>
            <a:normAutofit lnSpcReduction="10000"/>
          </a:bodyPr>
          <a:lstStyle/>
          <a:p>
            <a:r>
              <a:rPr lang="en-US" dirty="0"/>
              <a:t>Line of control resulting from the ceasefire of 17 December, 1971 shall be respected by both sides.</a:t>
            </a:r>
          </a:p>
          <a:p>
            <a:r>
              <a:rPr lang="en-US" dirty="0"/>
              <a:t>The Indians troops shall be withdrawn from the Pakistani territory from Punjab and Sindh occupied during the war.</a:t>
            </a:r>
          </a:p>
          <a:p>
            <a:r>
              <a:rPr lang="en-US" dirty="0"/>
              <a:t>The Pakistani troops shall be withdrawn from Indian territory Indian territory of Punjab and </a:t>
            </a:r>
            <a:r>
              <a:rPr lang="en-US" dirty="0" err="1"/>
              <a:t>Rajhistan</a:t>
            </a:r>
            <a:r>
              <a:rPr lang="en-US" dirty="0"/>
              <a:t>. </a:t>
            </a:r>
          </a:p>
          <a:p>
            <a:r>
              <a:rPr lang="en-US" dirty="0"/>
              <a:t>In Kashmir, India will retain the territories 480 square miles west and north of former ceasefire line in </a:t>
            </a:r>
            <a:r>
              <a:rPr lang="en-US" dirty="0" err="1"/>
              <a:t>Poonch</a:t>
            </a:r>
            <a:r>
              <a:rPr lang="en-US" dirty="0"/>
              <a:t>, </a:t>
            </a:r>
            <a:r>
              <a:rPr lang="en-US" dirty="0" err="1"/>
              <a:t>Tithwal</a:t>
            </a:r>
            <a:r>
              <a:rPr lang="en-US" dirty="0"/>
              <a:t>, and </a:t>
            </a:r>
            <a:r>
              <a:rPr lang="en-US" dirty="0" err="1"/>
              <a:t>Kargil</a:t>
            </a:r>
            <a:r>
              <a:rPr lang="en-US" dirty="0"/>
              <a:t>.</a:t>
            </a:r>
          </a:p>
          <a:p>
            <a:r>
              <a:rPr lang="en-US" dirty="0"/>
              <a:t> Pakistan will retain 52 square miles east of the line of control in the </a:t>
            </a:r>
            <a:r>
              <a:rPr lang="en-US" dirty="0" err="1"/>
              <a:t>Chamb</a:t>
            </a:r>
            <a:r>
              <a:rPr lang="en-US"/>
              <a:t> sector</a:t>
            </a:r>
            <a:endParaRPr lang="en-US" dirty="0"/>
          </a:p>
        </p:txBody>
      </p:sp>
    </p:spTree>
    <p:extLst>
      <p:ext uri="{BB962C8B-B14F-4D97-AF65-F5344CB8AC3E}">
        <p14:creationId xmlns:p14="http://schemas.microsoft.com/office/powerpoint/2010/main" val="98114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0" y="1524000"/>
            <a:ext cx="4419600" cy="5334000"/>
          </a:xfrm>
        </p:spPr>
        <p:txBody>
          <a:bodyPr>
            <a:noAutofit/>
          </a:bodyPr>
          <a:lstStyle/>
          <a:p>
            <a:pPr marL="274320" indent="-274320">
              <a:buFont typeface="Wingdings 2"/>
              <a:buChar char=""/>
              <a:defRPr/>
            </a:pPr>
            <a:r>
              <a:rPr lang="en-US" sz="2600" dirty="0"/>
              <a:t>1973 Constitution was passed with absolute majority on 10</a:t>
            </a:r>
            <a:r>
              <a:rPr lang="en-US" sz="2600" baseline="30000" dirty="0"/>
              <a:t>th</a:t>
            </a:r>
            <a:r>
              <a:rPr lang="en-US" sz="2600" dirty="0"/>
              <a:t> April 1973 which was promulgated on 14</a:t>
            </a:r>
            <a:r>
              <a:rPr lang="en-US" sz="2600" baseline="30000" dirty="0"/>
              <a:t>th</a:t>
            </a:r>
            <a:r>
              <a:rPr lang="en-US" sz="2600" dirty="0"/>
              <a:t> August 1973 and on same day Z A Bhutto took oath as PM </a:t>
            </a:r>
          </a:p>
          <a:p>
            <a:pPr marL="274320" indent="-274320">
              <a:buFont typeface="Wingdings 2"/>
              <a:buChar char=""/>
              <a:defRPr/>
            </a:pPr>
            <a:r>
              <a:rPr lang="en-US" sz="2600" dirty="0"/>
              <a:t>1973 Constitution provided parliamentary form of </a:t>
            </a:r>
            <a:r>
              <a:rPr lang="en-US" sz="2600" dirty="0" err="1"/>
              <a:t>Govt</a:t>
            </a:r>
            <a:r>
              <a:rPr lang="en-US" sz="2600" dirty="0"/>
              <a:t> with bicameral legislature where as from 1947 to 1973 the country had unicameral legislature</a:t>
            </a:r>
          </a:p>
          <a:p>
            <a:pPr marL="274320" indent="-274320">
              <a:buFont typeface="Wingdings 2"/>
              <a:buChar char=""/>
              <a:defRPr/>
            </a:pPr>
            <a:endParaRPr lang="en-US" sz="2600" dirty="0"/>
          </a:p>
        </p:txBody>
      </p:sp>
      <p:sp>
        <p:nvSpPr>
          <p:cNvPr id="4" name="Title 3"/>
          <p:cNvSpPr>
            <a:spLocks noGrp="1"/>
          </p:cNvSpPr>
          <p:nvPr>
            <p:ph type="title"/>
          </p:nvPr>
        </p:nvSpPr>
        <p:spPr>
          <a:xfrm>
            <a:off x="1981200" y="609600"/>
            <a:ext cx="8229600" cy="1143000"/>
          </a:xfrm>
        </p:spPr>
        <p:txBody>
          <a:bodyPr/>
          <a:lstStyle/>
          <a:p>
            <a:r>
              <a:rPr lang="en-US" b="1" dirty="0"/>
              <a:t>1973 Constitution</a:t>
            </a:r>
            <a:endParaRPr lang="en-US" dirty="0"/>
          </a:p>
        </p:txBody>
      </p:sp>
      <p:sp>
        <p:nvSpPr>
          <p:cNvPr id="6" name="Footer Placeholder 3"/>
          <p:cNvSpPr>
            <a:spLocks noGrp="1"/>
          </p:cNvSpPr>
          <p:nvPr>
            <p:ph type="ftr" sz="quarter" idx="11"/>
          </p:nvPr>
        </p:nvSpPr>
        <p:spPr>
          <a:xfrm>
            <a:off x="2819400" y="6533820"/>
            <a:ext cx="2895600" cy="365125"/>
          </a:xfrm>
        </p:spPr>
        <p:txBody>
          <a:bodyPr/>
          <a:lstStyle/>
          <a:p>
            <a:r>
              <a:rPr lang="en-US" b="1" dirty="0">
                <a:solidFill>
                  <a:schemeClr val="tx1"/>
                </a:solidFill>
              </a:rPr>
              <a:t>Parliamentary History of Pakistan</a:t>
            </a:r>
          </a:p>
        </p:txBody>
      </p:sp>
      <p:pic>
        <p:nvPicPr>
          <p:cNvPr id="4098" name="Picture 2" descr="E:\ishtiaq\Presentations\Pictorial history presentations\pak history images\1973.jpg"/>
          <p:cNvPicPr>
            <a:picLocks noChangeAspect="1" noChangeArrowheads="1"/>
          </p:cNvPicPr>
          <p:nvPr/>
        </p:nvPicPr>
        <p:blipFill>
          <a:blip r:embed="rId3"/>
          <a:srcRect/>
          <a:stretch>
            <a:fillRect/>
          </a:stretch>
        </p:blipFill>
        <p:spPr bwMode="auto">
          <a:xfrm>
            <a:off x="2209801" y="2057401"/>
            <a:ext cx="2600325" cy="3677383"/>
          </a:xfrm>
          <a:prstGeom prst="rect">
            <a:avLst/>
          </a:prstGeom>
          <a:ln w="111125"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C2B87-B0D8-40B7-9AC8-F5E71DCC60D1}"/>
              </a:ext>
            </a:extLst>
          </p:cNvPr>
          <p:cNvSpPr>
            <a:spLocks noGrp="1"/>
          </p:cNvSpPr>
          <p:nvPr>
            <p:ph type="title"/>
          </p:nvPr>
        </p:nvSpPr>
        <p:spPr/>
        <p:txBody>
          <a:bodyPr/>
          <a:lstStyle/>
          <a:p>
            <a:r>
              <a:rPr lang="en-US" b="1" dirty="0"/>
              <a:t>Amendments to constitution</a:t>
            </a:r>
          </a:p>
        </p:txBody>
      </p:sp>
      <p:sp>
        <p:nvSpPr>
          <p:cNvPr id="3" name="Content Placeholder 2">
            <a:extLst>
              <a:ext uri="{FF2B5EF4-FFF2-40B4-BE49-F238E27FC236}">
                <a16:creationId xmlns:a16="http://schemas.microsoft.com/office/drawing/2014/main" xmlns="" id="{DAC654F8-5F29-4C47-BA2A-F9F52045C577}"/>
              </a:ext>
            </a:extLst>
          </p:cNvPr>
          <p:cNvSpPr>
            <a:spLocks noGrp="1"/>
          </p:cNvSpPr>
          <p:nvPr>
            <p:ph idx="1"/>
          </p:nvPr>
        </p:nvSpPr>
        <p:spPr>
          <a:xfrm>
            <a:off x="838200" y="1484243"/>
            <a:ext cx="10515600" cy="5605670"/>
          </a:xfrm>
        </p:spPr>
        <p:txBody>
          <a:bodyPr>
            <a:normAutofit fontScale="92500" lnSpcReduction="20000"/>
          </a:bodyPr>
          <a:lstStyle/>
          <a:p>
            <a:r>
              <a:rPr lang="en-US" b="1" dirty="0"/>
              <a:t>1</a:t>
            </a:r>
            <a:r>
              <a:rPr lang="en-US" b="1" baseline="30000" dirty="0"/>
              <a:t>st</a:t>
            </a:r>
            <a:r>
              <a:rPr lang="en-US" b="1" dirty="0"/>
              <a:t> amendment</a:t>
            </a:r>
          </a:p>
          <a:p>
            <a:pPr marL="0" indent="0">
              <a:buNone/>
            </a:pPr>
            <a:r>
              <a:rPr lang="en-US" dirty="0"/>
              <a:t>    The second Islamic Summit Conference was held in 1974 in Lahore, Pakistan. </a:t>
            </a:r>
          </a:p>
          <a:p>
            <a:pPr marL="0" indent="0">
              <a:buNone/>
            </a:pPr>
            <a:r>
              <a:rPr lang="en-US" dirty="0"/>
              <a:t>     The organization of Islamic conference was established to oppose the annexation of Palestinian territories by Israel in 1970.</a:t>
            </a:r>
          </a:p>
          <a:p>
            <a:pPr marL="0" indent="0">
              <a:buNone/>
            </a:pPr>
            <a:r>
              <a:rPr lang="en-US" dirty="0"/>
              <a:t>      Bhutto recognized the state of Bangladesh in the second Islamic Conference due to the request made by King Faisal of Saudi Arabia and Qadhafi of Libya </a:t>
            </a:r>
          </a:p>
          <a:p>
            <a:pPr marL="0" indent="0">
              <a:buNone/>
            </a:pPr>
            <a:r>
              <a:rPr lang="en-US" dirty="0"/>
              <a:t>      Mujib was not wiling to attend the conference until Bangladesh had not been recognized as separate country by Pakistan. </a:t>
            </a:r>
          </a:p>
          <a:p>
            <a:r>
              <a:rPr lang="en-US" b="1" dirty="0"/>
              <a:t>2</a:t>
            </a:r>
            <a:r>
              <a:rPr lang="en-US" b="1" baseline="30000" dirty="0"/>
              <a:t>nd</a:t>
            </a:r>
            <a:r>
              <a:rPr lang="en-US" b="1" dirty="0"/>
              <a:t> amendment </a:t>
            </a:r>
          </a:p>
          <a:p>
            <a:pPr marL="0" indent="0">
              <a:buNone/>
            </a:pPr>
            <a:r>
              <a:rPr lang="en-US" dirty="0"/>
              <a:t>   Ahmadis were declared as non-Muslims. Article (260) was added to the constitution in which the non-Muslim was defined. It was stated that whosoever does not believe in the finality of the prophet is not a Muslim.</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35987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942</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 2</vt:lpstr>
      <vt:lpstr>Office Theme</vt:lpstr>
      <vt:lpstr>Zulfiqar Ali Bhutto Regime (1971-1977)</vt:lpstr>
      <vt:lpstr>Civilian Marital Law administrator</vt:lpstr>
      <vt:lpstr>Land Reforms 1972 </vt:lpstr>
      <vt:lpstr>Nationalization of industries</vt:lpstr>
      <vt:lpstr>PowerPoint Presentation</vt:lpstr>
      <vt:lpstr>Simla Agreement</vt:lpstr>
      <vt:lpstr>Major points</vt:lpstr>
      <vt:lpstr>1973 Constitution</vt:lpstr>
      <vt:lpstr>Amendments to constitution</vt:lpstr>
      <vt:lpstr>1977 elections and downfall of Bhutto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Zulfiqar Ali Bhutto Regime (1971-1977)</dc:title>
  <dc:creator>3191811002 Student QAU</dc:creator>
  <cp:lastModifiedBy>ftc</cp:lastModifiedBy>
  <cp:revision>14</cp:revision>
  <dcterms:created xsi:type="dcterms:W3CDTF">2020-11-30T06:17:08Z</dcterms:created>
  <dcterms:modified xsi:type="dcterms:W3CDTF">2021-06-17T12:42:27Z</dcterms:modified>
</cp:coreProperties>
</file>