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28D3-738E-4BBC-97D7-9E71D3B26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BE07A0-8E72-40A7-9580-2A8518D82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5E38F6-D7B8-473D-A7CC-228904285E5B}"/>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5" name="Footer Placeholder 4">
            <a:extLst>
              <a:ext uri="{FF2B5EF4-FFF2-40B4-BE49-F238E27FC236}">
                <a16:creationId xmlns:a16="http://schemas.microsoft.com/office/drawing/2014/main" id="{22C7FD5C-E506-441E-9554-6DF29A22E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A0252F-1D40-48EB-B5CE-CAA4B0E30B59}"/>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3631158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987BF-2FB0-43A0-AC5E-39DF2968C4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F7771E-2B71-4270-83AC-3FDC7E0162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1DB06-A9D9-4756-B6AE-43D78776F8ED}"/>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5" name="Footer Placeholder 4">
            <a:extLst>
              <a:ext uri="{FF2B5EF4-FFF2-40B4-BE49-F238E27FC236}">
                <a16:creationId xmlns:a16="http://schemas.microsoft.com/office/drawing/2014/main" id="{285E9839-AA29-4849-B3B0-E7E160801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16287-BBE5-49F7-9EA7-2B7B69C5D487}"/>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3240435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DAF20-300E-4650-A198-89A432CEBD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F2481-A516-4C7B-9603-C0045EBA22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C74FE-C650-4F31-B6EA-2812363EA607}"/>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5" name="Footer Placeholder 4">
            <a:extLst>
              <a:ext uri="{FF2B5EF4-FFF2-40B4-BE49-F238E27FC236}">
                <a16:creationId xmlns:a16="http://schemas.microsoft.com/office/drawing/2014/main" id="{AEA91916-4405-4425-B979-19CB92E4D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DFE15E-7704-427F-9219-08DC9756BED8}"/>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2372891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21E2-577F-4CEB-95F4-5FF211022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1BE57-7235-472E-956D-C22300018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58780-6366-471A-B8FD-38BD2BC9B5B3}"/>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5" name="Footer Placeholder 4">
            <a:extLst>
              <a:ext uri="{FF2B5EF4-FFF2-40B4-BE49-F238E27FC236}">
                <a16:creationId xmlns:a16="http://schemas.microsoft.com/office/drawing/2014/main" id="{48023A1C-5050-4266-81CA-53B6AC75A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B8F73-65E7-4BB3-8841-2B45E0029E69}"/>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2815046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3A30-B48B-415E-9D2D-D39451BC9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177A3B-AF68-4B4C-BA73-ED9A6DC541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87ABC0-450B-4EF5-AAB0-66DE4A0595BB}"/>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5" name="Footer Placeholder 4">
            <a:extLst>
              <a:ext uri="{FF2B5EF4-FFF2-40B4-BE49-F238E27FC236}">
                <a16:creationId xmlns:a16="http://schemas.microsoft.com/office/drawing/2014/main" id="{A7105399-29F4-4C52-B7A0-007C6B997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7EAC1-8065-4082-902B-3E50F04BA5E0}"/>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268513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F720-92C5-4FD0-B304-0468FF1581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8973B-B7A9-47E9-B5B4-53DEBF7AA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DB5F2-2FBA-4E32-A8AD-D4153DD4B7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353EBF-C75B-4F7B-A757-8F8930A8F12D}"/>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6" name="Footer Placeholder 5">
            <a:extLst>
              <a:ext uri="{FF2B5EF4-FFF2-40B4-BE49-F238E27FC236}">
                <a16:creationId xmlns:a16="http://schemas.microsoft.com/office/drawing/2014/main" id="{60A750CF-0E9C-4D7E-995B-8D5B51BD1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4D785-178C-49CF-91CB-6BA13DA8AB6B}"/>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188140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2C2B-D0B5-405B-BBCD-2C676E6F4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A68398-8C91-4AF1-A78D-D53FA0D85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9FB06-D852-4A88-B0CD-18AAD141C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14C60-147A-4C57-92A9-E2F629A53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E2F1B5-2090-4EAB-B14C-7D9FFF4A41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F9FB20-8DA1-45E2-9D66-947962DC2BF4}"/>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8" name="Footer Placeholder 7">
            <a:extLst>
              <a:ext uri="{FF2B5EF4-FFF2-40B4-BE49-F238E27FC236}">
                <a16:creationId xmlns:a16="http://schemas.microsoft.com/office/drawing/2014/main" id="{50203C76-8350-4C47-81D4-E4BD2F7951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9D56C0-1A8A-4FC8-B36C-F511D1B9696E}"/>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90348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C137-3980-4FEF-B00E-DE4B6D1B8A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DE9CD3-156B-4AF3-B236-67E71F5A53AE}"/>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4" name="Footer Placeholder 3">
            <a:extLst>
              <a:ext uri="{FF2B5EF4-FFF2-40B4-BE49-F238E27FC236}">
                <a16:creationId xmlns:a16="http://schemas.microsoft.com/office/drawing/2014/main" id="{02D90603-F178-442F-9762-85E4688287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187E66-FAEB-42F0-AA4B-E4D3F32A75B7}"/>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20113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CF7A7A-253F-4267-9D97-CFDD03B948B0}"/>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3" name="Footer Placeholder 2">
            <a:extLst>
              <a:ext uri="{FF2B5EF4-FFF2-40B4-BE49-F238E27FC236}">
                <a16:creationId xmlns:a16="http://schemas.microsoft.com/office/drawing/2014/main" id="{FE1B49C1-7840-4C28-8865-DC007825D9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4D6195-79AD-4EAD-913F-3A5B9B7F8EDD}"/>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344234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937A-E10E-4EA0-A005-9BD84552C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2E7F44-4B1A-4600-9B10-BFCB7BC20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0C0432-CA75-4651-9450-183E0ED95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44C92-E90B-42A8-82AA-E94F9AC0BBDF}"/>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6" name="Footer Placeholder 5">
            <a:extLst>
              <a:ext uri="{FF2B5EF4-FFF2-40B4-BE49-F238E27FC236}">
                <a16:creationId xmlns:a16="http://schemas.microsoft.com/office/drawing/2014/main" id="{A1702B31-2737-41C0-99D4-FDCFB7B3D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5F831-2D06-4AD6-932B-74734EB1527A}"/>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227897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DC8-68EF-4C75-8EDF-CC57FF1BC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73FC13-D6D2-4532-91CF-DBF1BA831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0D58C-CEA1-4511-AD6C-AF2458FA1B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1CF0C-3595-4DA5-8145-0CB42D401417}"/>
              </a:ext>
            </a:extLst>
          </p:cNvPr>
          <p:cNvSpPr>
            <a:spLocks noGrp="1"/>
          </p:cNvSpPr>
          <p:nvPr>
            <p:ph type="dt" sz="half" idx="10"/>
          </p:nvPr>
        </p:nvSpPr>
        <p:spPr/>
        <p:txBody>
          <a:bodyPr/>
          <a:lstStyle/>
          <a:p>
            <a:fld id="{9DC1D239-5D94-463D-93F9-8C59F4B4C007}" type="datetimeFigureOut">
              <a:rPr lang="en-US" smtClean="0"/>
              <a:t>19-Feb-21</a:t>
            </a:fld>
            <a:endParaRPr lang="en-US"/>
          </a:p>
        </p:txBody>
      </p:sp>
      <p:sp>
        <p:nvSpPr>
          <p:cNvPr id="6" name="Footer Placeholder 5">
            <a:extLst>
              <a:ext uri="{FF2B5EF4-FFF2-40B4-BE49-F238E27FC236}">
                <a16:creationId xmlns:a16="http://schemas.microsoft.com/office/drawing/2014/main" id="{CE6FA794-86CA-428D-8BCE-A44C9F720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18C9D-0381-4308-8D5E-5C7EB787E186}"/>
              </a:ext>
            </a:extLst>
          </p:cNvPr>
          <p:cNvSpPr>
            <a:spLocks noGrp="1"/>
          </p:cNvSpPr>
          <p:nvPr>
            <p:ph type="sldNum" sz="quarter" idx="12"/>
          </p:nvPr>
        </p:nvSpPr>
        <p:spPr/>
        <p:txBody>
          <a:bodyPr/>
          <a:lstStyle/>
          <a:p>
            <a:fld id="{37791FF0-44E0-4613-BC34-4EFEFDD0AE57}" type="slidenum">
              <a:rPr lang="en-US" smtClean="0"/>
              <a:t>‹#›</a:t>
            </a:fld>
            <a:endParaRPr lang="en-US"/>
          </a:p>
        </p:txBody>
      </p:sp>
    </p:spTree>
    <p:extLst>
      <p:ext uri="{BB962C8B-B14F-4D97-AF65-F5344CB8AC3E}">
        <p14:creationId xmlns:p14="http://schemas.microsoft.com/office/powerpoint/2010/main" val="409627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8C018-6600-4B70-8334-FFFCFAE53C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64E835-670C-430E-9292-7C12B3FFA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90813-DC4A-4843-80E1-7C0970CDA8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D239-5D94-463D-93F9-8C59F4B4C007}" type="datetimeFigureOut">
              <a:rPr lang="en-US" smtClean="0"/>
              <a:t>19-Feb-21</a:t>
            </a:fld>
            <a:endParaRPr lang="en-US"/>
          </a:p>
        </p:txBody>
      </p:sp>
      <p:sp>
        <p:nvSpPr>
          <p:cNvPr id="5" name="Footer Placeholder 4">
            <a:extLst>
              <a:ext uri="{FF2B5EF4-FFF2-40B4-BE49-F238E27FC236}">
                <a16:creationId xmlns:a16="http://schemas.microsoft.com/office/drawing/2014/main" id="{DB8E005D-952C-49FA-AF0A-93DB812E1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808A0C-3287-48E7-B6EF-D34A0DA54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91FF0-44E0-4613-BC34-4EFEFDD0AE57}" type="slidenum">
              <a:rPr lang="en-US" smtClean="0"/>
              <a:t>‹#›</a:t>
            </a:fld>
            <a:endParaRPr lang="en-US"/>
          </a:p>
        </p:txBody>
      </p:sp>
    </p:spTree>
    <p:extLst>
      <p:ext uri="{BB962C8B-B14F-4D97-AF65-F5344CB8AC3E}">
        <p14:creationId xmlns:p14="http://schemas.microsoft.com/office/powerpoint/2010/main" val="2135648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AE88-AC21-43B0-8A11-7A1684A3F3FD}"/>
              </a:ext>
            </a:extLst>
          </p:cNvPr>
          <p:cNvSpPr>
            <a:spLocks noGrp="1"/>
          </p:cNvSpPr>
          <p:nvPr>
            <p:ph type="ctrTitle"/>
          </p:nvPr>
        </p:nvSpPr>
        <p:spPr/>
        <p:txBody>
          <a:bodyPr/>
          <a:lstStyle/>
          <a:p>
            <a:r>
              <a:rPr lang="en-US" dirty="0"/>
              <a:t>Indian Independence History </a:t>
            </a:r>
            <a:br>
              <a:rPr lang="en-US" dirty="0"/>
            </a:br>
            <a:r>
              <a:rPr lang="en-US" dirty="0"/>
              <a:t>1857-1947</a:t>
            </a:r>
          </a:p>
        </p:txBody>
      </p:sp>
      <p:sp>
        <p:nvSpPr>
          <p:cNvPr id="3" name="Subtitle 2">
            <a:extLst>
              <a:ext uri="{FF2B5EF4-FFF2-40B4-BE49-F238E27FC236}">
                <a16:creationId xmlns:a16="http://schemas.microsoft.com/office/drawing/2014/main" id="{1710BDC0-42BA-4FE3-8D89-26A2D0E2CE8D}"/>
              </a:ext>
            </a:extLst>
          </p:cNvPr>
          <p:cNvSpPr>
            <a:spLocks noGrp="1"/>
          </p:cNvSpPr>
          <p:nvPr>
            <p:ph type="subTitle" idx="1"/>
          </p:nvPr>
        </p:nvSpPr>
        <p:spPr/>
        <p:txBody>
          <a:bodyPr>
            <a:normAutofit lnSpcReduction="10000"/>
          </a:bodyPr>
          <a:lstStyle/>
          <a:p>
            <a:r>
              <a:rPr lang="en-US" dirty="0"/>
              <a:t>Government of India Act 1858</a:t>
            </a:r>
          </a:p>
          <a:p>
            <a:r>
              <a:rPr lang="en-US" dirty="0"/>
              <a:t>Indian Council Act 1861</a:t>
            </a:r>
          </a:p>
          <a:p>
            <a:r>
              <a:rPr lang="en-US" dirty="0"/>
              <a:t>Rise of Nationalism in India</a:t>
            </a:r>
          </a:p>
          <a:p>
            <a:r>
              <a:rPr lang="en-US" dirty="0"/>
              <a:t>Factors which were responsible for the rise of Nationalism in India.</a:t>
            </a:r>
          </a:p>
          <a:p>
            <a:endParaRPr lang="en-US" dirty="0"/>
          </a:p>
        </p:txBody>
      </p:sp>
    </p:spTree>
    <p:extLst>
      <p:ext uri="{BB962C8B-B14F-4D97-AF65-F5344CB8AC3E}">
        <p14:creationId xmlns:p14="http://schemas.microsoft.com/office/powerpoint/2010/main" val="158271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58CD-82B9-417E-8EDB-63C476022DCF}"/>
              </a:ext>
            </a:extLst>
          </p:cNvPr>
          <p:cNvSpPr>
            <a:spLocks noGrp="1"/>
          </p:cNvSpPr>
          <p:nvPr>
            <p:ph type="title"/>
          </p:nvPr>
        </p:nvSpPr>
        <p:spPr>
          <a:xfrm>
            <a:off x="983974" y="908464"/>
            <a:ext cx="10515600" cy="1325563"/>
          </a:xfrm>
        </p:spPr>
        <p:txBody>
          <a:bodyPr/>
          <a:lstStyle/>
          <a:p>
            <a:r>
              <a:rPr lang="en-US" dirty="0"/>
              <a:t>Government of India Act 1858</a:t>
            </a:r>
            <a:br>
              <a:rPr lang="en-US" dirty="0"/>
            </a:br>
            <a:endParaRPr lang="en-US" dirty="0"/>
          </a:p>
        </p:txBody>
      </p:sp>
      <p:sp>
        <p:nvSpPr>
          <p:cNvPr id="3" name="Content Placeholder 2">
            <a:extLst>
              <a:ext uri="{FF2B5EF4-FFF2-40B4-BE49-F238E27FC236}">
                <a16:creationId xmlns:a16="http://schemas.microsoft.com/office/drawing/2014/main" id="{AD022A57-781D-4024-8CF9-95CB39C0AD12}"/>
              </a:ext>
            </a:extLst>
          </p:cNvPr>
          <p:cNvSpPr>
            <a:spLocks noGrp="1"/>
          </p:cNvSpPr>
          <p:nvPr>
            <p:ph idx="1"/>
          </p:nvPr>
        </p:nvSpPr>
        <p:spPr/>
        <p:txBody>
          <a:bodyPr/>
          <a:lstStyle/>
          <a:p>
            <a:pPr algn="just"/>
            <a:r>
              <a:rPr lang="en-US" dirty="0"/>
              <a:t>The War of Independence 1857 was an event of great importance in the history of the Indian sub-continent. After this war the British policy towards Indians changed drastically, especially as far as constitutional development was concerned. For the purpose of addressing the grievances of the Indian population a new Act was introduced in India by the Crown in 1858. The Act was passed by the British Parliament on 2nd August 1858. </a:t>
            </a:r>
          </a:p>
        </p:txBody>
      </p:sp>
    </p:spTree>
    <p:extLst>
      <p:ext uri="{BB962C8B-B14F-4D97-AF65-F5344CB8AC3E}">
        <p14:creationId xmlns:p14="http://schemas.microsoft.com/office/powerpoint/2010/main" val="34179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1433927-FF90-43C6-8316-4F6A4F5182C7}"/>
              </a:ext>
            </a:extLst>
          </p:cNvPr>
          <p:cNvSpPr>
            <a:spLocks noGrp="1"/>
          </p:cNvSpPr>
          <p:nvPr>
            <p:ph idx="1"/>
          </p:nvPr>
        </p:nvSpPr>
        <p:spPr>
          <a:xfrm>
            <a:off x="838200" y="423863"/>
            <a:ext cx="10515600" cy="5753100"/>
          </a:xfrm>
        </p:spPr>
        <p:txBody>
          <a:bodyPr>
            <a:normAutofit lnSpcReduction="10000"/>
          </a:bodyPr>
          <a:lstStyle/>
          <a:p>
            <a:pPr marL="0" indent="0">
              <a:buNone/>
            </a:pPr>
            <a:r>
              <a:rPr lang="en-US" dirty="0"/>
              <a:t>The Act was passed by the British Parliament on 2nd August 1858. The main Provisions of the Act of 1858 were as follows:</a:t>
            </a:r>
          </a:p>
          <a:p>
            <a:pPr marL="0" indent="0">
              <a:buNone/>
            </a:pPr>
            <a:endParaRPr lang="en-US" dirty="0"/>
          </a:p>
          <a:p>
            <a:pPr algn="just"/>
            <a:r>
              <a:rPr lang="en-US" dirty="0"/>
              <a:t>The rule of British East India Company was abolished and the Government of India was directly taken over by the Crown with Queen Victoria as the supreme monarch.</a:t>
            </a:r>
          </a:p>
          <a:p>
            <a:pPr algn="just"/>
            <a:r>
              <a:rPr lang="en-US" dirty="0"/>
              <a:t>The Court of Directors and the Board of Control were abolished and their place was taken over by the Secretary of State for Indian Affairs and the India Council.</a:t>
            </a:r>
          </a:p>
          <a:p>
            <a:pPr algn="just"/>
            <a:r>
              <a:rPr lang="en-US" dirty="0"/>
              <a:t>The people of India were promised their rights by Queen Victoria under this Act.</a:t>
            </a:r>
          </a:p>
          <a:p>
            <a:pPr algn="just"/>
            <a:r>
              <a:rPr lang="en-US" dirty="0"/>
              <a:t>Complete freedom of religion was ensured and gradual participation in the administration of the country was also proclaimed.</a:t>
            </a:r>
          </a:p>
          <a:p>
            <a:pPr algn="just"/>
            <a:r>
              <a:rPr lang="en-US" dirty="0"/>
              <a:t>Doctrine of Lapse was discarded under this Act.</a:t>
            </a:r>
          </a:p>
        </p:txBody>
      </p:sp>
    </p:spTree>
    <p:extLst>
      <p:ext uri="{BB962C8B-B14F-4D97-AF65-F5344CB8AC3E}">
        <p14:creationId xmlns:p14="http://schemas.microsoft.com/office/powerpoint/2010/main" val="302897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E5E7-969F-4497-9817-BEEB53F6C139}"/>
              </a:ext>
            </a:extLst>
          </p:cNvPr>
          <p:cNvSpPr>
            <a:spLocks noGrp="1"/>
          </p:cNvSpPr>
          <p:nvPr>
            <p:ph type="title"/>
          </p:nvPr>
        </p:nvSpPr>
        <p:spPr>
          <a:xfrm>
            <a:off x="983974" y="895212"/>
            <a:ext cx="10515600" cy="1325563"/>
          </a:xfrm>
        </p:spPr>
        <p:txBody>
          <a:bodyPr/>
          <a:lstStyle/>
          <a:p>
            <a:r>
              <a:rPr lang="en-US" dirty="0"/>
              <a:t>Indian Council Act 1861</a:t>
            </a:r>
            <a:br>
              <a:rPr lang="en-US" dirty="0"/>
            </a:br>
            <a:endParaRPr lang="en-US" dirty="0"/>
          </a:p>
        </p:txBody>
      </p:sp>
      <p:sp>
        <p:nvSpPr>
          <p:cNvPr id="3" name="Content Placeholder 2">
            <a:extLst>
              <a:ext uri="{FF2B5EF4-FFF2-40B4-BE49-F238E27FC236}">
                <a16:creationId xmlns:a16="http://schemas.microsoft.com/office/drawing/2014/main" id="{C287EAE0-7420-4BFB-8239-85A878C2AC18}"/>
              </a:ext>
            </a:extLst>
          </p:cNvPr>
          <p:cNvSpPr>
            <a:spLocks noGrp="1"/>
          </p:cNvSpPr>
          <p:nvPr>
            <p:ph idx="1"/>
          </p:nvPr>
        </p:nvSpPr>
        <p:spPr/>
        <p:txBody>
          <a:bodyPr/>
          <a:lstStyle/>
          <a:p>
            <a:pPr algn="just"/>
            <a:r>
              <a:rPr lang="en-US" dirty="0"/>
              <a:t>After the War of Independence, Sir Syed Ahmed Khan advised the British Government to take Indian nationals into the administration of India. He argued in his pamphlet The Causes of the Indian Revolt that the failure of the British to admit Indians into the Legislative Council, prevented them from having any say in government policies that touched them directly and was the major cause behind the revolt.</a:t>
            </a:r>
          </a:p>
          <a:p>
            <a:pPr marL="0" indent="0" algn="just">
              <a:buNone/>
            </a:pPr>
            <a:endParaRPr lang="en-US" dirty="0"/>
          </a:p>
          <a:p>
            <a:pPr algn="just"/>
            <a:r>
              <a:rPr lang="en-US" dirty="0"/>
              <a:t>However, from India's point of view, the act did little to improve the influence of Indians in the legislative council. The role of council was limited to advice, and no financial discussion could take place.</a:t>
            </a:r>
          </a:p>
          <a:p>
            <a:endParaRPr lang="en-US" dirty="0"/>
          </a:p>
        </p:txBody>
      </p:sp>
    </p:spTree>
    <p:extLst>
      <p:ext uri="{BB962C8B-B14F-4D97-AF65-F5344CB8AC3E}">
        <p14:creationId xmlns:p14="http://schemas.microsoft.com/office/powerpoint/2010/main" val="322771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A8E8-C4D8-47A2-AF0E-5EB4AD1B5906}"/>
              </a:ext>
            </a:extLst>
          </p:cNvPr>
          <p:cNvSpPr>
            <a:spLocks noGrp="1"/>
          </p:cNvSpPr>
          <p:nvPr>
            <p:ph type="title"/>
          </p:nvPr>
        </p:nvSpPr>
        <p:spPr>
          <a:xfrm>
            <a:off x="838200" y="500062"/>
            <a:ext cx="10515600" cy="1325563"/>
          </a:xfrm>
        </p:spPr>
        <p:txBody>
          <a:bodyPr/>
          <a:lstStyle/>
          <a:p>
            <a:r>
              <a:rPr lang="en-US" dirty="0"/>
              <a:t>Rise of Nationalism in India</a:t>
            </a:r>
            <a:br>
              <a:rPr lang="en-US" dirty="0"/>
            </a:br>
            <a:endParaRPr lang="en-US" dirty="0"/>
          </a:p>
        </p:txBody>
      </p:sp>
      <p:sp>
        <p:nvSpPr>
          <p:cNvPr id="3" name="Content Placeholder 2">
            <a:extLst>
              <a:ext uri="{FF2B5EF4-FFF2-40B4-BE49-F238E27FC236}">
                <a16:creationId xmlns:a16="http://schemas.microsoft.com/office/drawing/2014/main" id="{1511EFFE-A9D0-4220-9C12-659172D71D00}"/>
              </a:ext>
            </a:extLst>
          </p:cNvPr>
          <p:cNvSpPr>
            <a:spLocks noGrp="1"/>
          </p:cNvSpPr>
          <p:nvPr>
            <p:ph idx="1"/>
          </p:nvPr>
        </p:nvSpPr>
        <p:spPr>
          <a:xfrm>
            <a:off x="838200" y="1285461"/>
            <a:ext cx="10515600" cy="4891502"/>
          </a:xfrm>
        </p:spPr>
        <p:txBody>
          <a:bodyPr>
            <a:normAutofit fontScale="92500"/>
          </a:bodyPr>
          <a:lstStyle/>
          <a:p>
            <a:pPr algn="just"/>
            <a:r>
              <a:rPr lang="en-US" dirty="0">
                <a:latin typeface="Utsaah" panose="020B0604020202020204" pitchFamily="34" charset="0"/>
                <a:cs typeface="Utsaah" panose="020B0604020202020204" pitchFamily="34" charset="0"/>
              </a:rPr>
              <a:t>The consolidation of the British East India Company's rule in the Indian subcontinent during the 18th century brought about socio-economic changes which led to the rise of an Indian middle class and steadily eroded pre-colonial socio-religious institutions and barriers. The emerging economic and financial power of Indian business-owners and merchants and the professional class brought them increasingly into conflict with the British authorities. A rising political consciousness among the native Indian social elite (including lawyers, doctors, university graduates, government officials and similar groups) spawned an Indian identity and fed a growing nationalist sentiment in India in the last decades of the nineteenth century.</a:t>
            </a:r>
          </a:p>
          <a:p>
            <a:pPr algn="just"/>
            <a:r>
              <a:rPr lang="en-US" dirty="0">
                <a:latin typeface="Utsaah" panose="020B0604020202020204" pitchFamily="34" charset="0"/>
                <a:cs typeface="Utsaah" panose="020B0604020202020204" pitchFamily="34" charset="0"/>
              </a:rPr>
              <a:t>The creation in 1885 of the Indian National Congress in India by the political reformer A.O. Hume intensified the process by providing an important platform from which demands could be made for political </a:t>
            </a:r>
            <a:r>
              <a:rPr lang="en-US" dirty="0" err="1">
                <a:latin typeface="Utsaah" panose="020B0604020202020204" pitchFamily="34" charset="0"/>
                <a:cs typeface="Utsaah" panose="020B0604020202020204" pitchFamily="34" charset="0"/>
              </a:rPr>
              <a:t>liberalisation</a:t>
            </a:r>
            <a:r>
              <a:rPr lang="en-US" dirty="0">
                <a:latin typeface="Utsaah" panose="020B0604020202020204" pitchFamily="34" charset="0"/>
                <a:cs typeface="Utsaah" panose="020B0604020202020204" pitchFamily="34" charset="0"/>
              </a:rPr>
              <a:t>, increased autonomy, and social </a:t>
            </a:r>
            <a:r>
              <a:rPr lang="en-US" dirty="0" err="1">
                <a:latin typeface="Utsaah" panose="020B0604020202020204" pitchFamily="34" charset="0"/>
                <a:cs typeface="Utsaah" panose="020B0604020202020204" pitchFamily="34" charset="0"/>
              </a:rPr>
              <a:t>reform.The</a:t>
            </a:r>
            <a:r>
              <a:rPr lang="en-US" dirty="0">
                <a:latin typeface="Utsaah" panose="020B0604020202020204" pitchFamily="34" charset="0"/>
                <a:cs typeface="Utsaah" panose="020B0604020202020204" pitchFamily="34" charset="0"/>
              </a:rPr>
              <a:t> leaders of the Congress advocated dialogue and debate with the Raj administration to achieve their political goals. </a:t>
            </a:r>
          </a:p>
        </p:txBody>
      </p:sp>
    </p:spTree>
    <p:extLst>
      <p:ext uri="{BB962C8B-B14F-4D97-AF65-F5344CB8AC3E}">
        <p14:creationId xmlns:p14="http://schemas.microsoft.com/office/powerpoint/2010/main" val="133278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49A02-3D87-4CED-8F90-A9A937AD90CE}"/>
              </a:ext>
            </a:extLst>
          </p:cNvPr>
          <p:cNvSpPr>
            <a:spLocks noGrp="1"/>
          </p:cNvSpPr>
          <p:nvPr>
            <p:ph idx="1"/>
          </p:nvPr>
        </p:nvSpPr>
        <p:spPr>
          <a:xfrm>
            <a:off x="838200" y="990738"/>
            <a:ext cx="10515600" cy="4351338"/>
          </a:xfrm>
        </p:spPr>
        <p:txBody>
          <a:bodyPr/>
          <a:lstStyle/>
          <a:p>
            <a:pPr algn="just"/>
            <a:r>
              <a:rPr lang="en-US" dirty="0"/>
              <a:t>The British system of rule gave upper-class Indians opportunities to be educated in Europe and to serve in minor government roles.</a:t>
            </a:r>
          </a:p>
          <a:p>
            <a:pPr algn="just"/>
            <a:r>
              <a:rPr lang="en-US" dirty="0"/>
              <a:t> A generation of educated Indians, then, were exposed to Enlightenment ideals of democracy and national sovereignty. </a:t>
            </a:r>
          </a:p>
          <a:p>
            <a:pPr algn="just"/>
            <a:r>
              <a:rPr lang="en-US" dirty="0"/>
              <a:t>These Indians would become the leaders of the Indian National Congress, which would push for gradual steps toward Indian independence.</a:t>
            </a:r>
          </a:p>
          <a:p>
            <a:endParaRPr lang="en-US" dirty="0"/>
          </a:p>
        </p:txBody>
      </p:sp>
    </p:spTree>
    <p:extLst>
      <p:ext uri="{BB962C8B-B14F-4D97-AF65-F5344CB8AC3E}">
        <p14:creationId xmlns:p14="http://schemas.microsoft.com/office/powerpoint/2010/main" val="1185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5152-EBFF-49A4-B1F4-6DC02F6F9DAC}"/>
              </a:ext>
            </a:extLst>
          </p:cNvPr>
          <p:cNvSpPr>
            <a:spLocks noGrp="1"/>
          </p:cNvSpPr>
          <p:nvPr>
            <p:ph type="title"/>
          </p:nvPr>
        </p:nvSpPr>
        <p:spPr>
          <a:xfrm>
            <a:off x="838200" y="159027"/>
            <a:ext cx="10515600" cy="1666598"/>
          </a:xfrm>
        </p:spPr>
        <p:txBody>
          <a:bodyPr>
            <a:normAutofit fontScale="90000"/>
          </a:bodyPr>
          <a:lstStyle/>
          <a:p>
            <a:r>
              <a:rPr lang="en-US" b="1" dirty="0"/>
              <a:t>Factors which were responsible for the rise of Nationalism in India.</a:t>
            </a:r>
            <a:br>
              <a:rPr lang="en-US" dirty="0"/>
            </a:br>
            <a:endParaRPr lang="en-US" dirty="0"/>
          </a:p>
        </p:txBody>
      </p:sp>
      <p:sp>
        <p:nvSpPr>
          <p:cNvPr id="3" name="Content Placeholder 2">
            <a:extLst>
              <a:ext uri="{FF2B5EF4-FFF2-40B4-BE49-F238E27FC236}">
                <a16:creationId xmlns:a16="http://schemas.microsoft.com/office/drawing/2014/main" id="{E91AA1AB-EA38-4318-AAB4-D88F5CC14E97}"/>
              </a:ext>
            </a:extLst>
          </p:cNvPr>
          <p:cNvSpPr>
            <a:spLocks noGrp="1"/>
          </p:cNvSpPr>
          <p:nvPr>
            <p:ph idx="1"/>
          </p:nvPr>
        </p:nvSpPr>
        <p:spPr>
          <a:xfrm>
            <a:off x="838200" y="1338470"/>
            <a:ext cx="10515600" cy="4838493"/>
          </a:xfrm>
        </p:spPr>
        <p:txBody>
          <a:bodyPr/>
          <a:lstStyle/>
          <a:p>
            <a:pPr marL="0" indent="0" algn="just">
              <a:buNone/>
            </a:pPr>
            <a:endParaRPr lang="en-US" dirty="0"/>
          </a:p>
          <a:p>
            <a:pPr marL="0" indent="0" algn="just">
              <a:buNone/>
            </a:pPr>
            <a:r>
              <a:rPr lang="en-US" dirty="0"/>
              <a:t>Nationalism refers to the feeling of oneness that emerges when people living in a common region share the same historical, political, cultural background, speak the same language, have the same cultural values and consider themselves as one nation. The factors which promoted to the growth of nationalism in India were:</a:t>
            </a:r>
          </a:p>
          <a:p>
            <a:pPr marL="0" indent="0" algn="just">
              <a:buNone/>
            </a:pPr>
            <a:r>
              <a:rPr lang="en-US" dirty="0"/>
              <a:t>Economic exploitation, repressive colonial policies, socio-religious reform movements, rediscovery of India's past, influence of western education, role of the press and development of rapid means of transport and communication.</a:t>
            </a:r>
          </a:p>
        </p:txBody>
      </p:sp>
    </p:spTree>
    <p:extLst>
      <p:ext uri="{BB962C8B-B14F-4D97-AF65-F5344CB8AC3E}">
        <p14:creationId xmlns:p14="http://schemas.microsoft.com/office/powerpoint/2010/main" val="3470590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705</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Utsaah</vt:lpstr>
      <vt:lpstr>Office Theme</vt:lpstr>
      <vt:lpstr>Indian Independence History  1857-1947</vt:lpstr>
      <vt:lpstr>Government of India Act 1858 </vt:lpstr>
      <vt:lpstr>PowerPoint Presentation</vt:lpstr>
      <vt:lpstr>Indian Council Act 1861 </vt:lpstr>
      <vt:lpstr>Rise of Nationalism in India </vt:lpstr>
      <vt:lpstr>PowerPoint Presentation</vt:lpstr>
      <vt:lpstr>Factors which were responsible for the rise of Nationalism in India.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Independence History  1857-1947</dc:title>
  <dc:creator>Kashif Ahmed</dc:creator>
  <cp:lastModifiedBy>Kashif Ahmed</cp:lastModifiedBy>
  <cp:revision>3</cp:revision>
  <dcterms:created xsi:type="dcterms:W3CDTF">2021-02-19T08:51:30Z</dcterms:created>
  <dcterms:modified xsi:type="dcterms:W3CDTF">2021-02-19T09:05:12Z</dcterms:modified>
</cp:coreProperties>
</file>