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441" r:id="rId3"/>
    <p:sldId id="462" r:id="rId4"/>
    <p:sldId id="500" r:id="rId5"/>
    <p:sldId id="501" r:id="rId6"/>
    <p:sldId id="465" r:id="rId7"/>
    <p:sldId id="513" r:id="rId8"/>
    <p:sldId id="502" r:id="rId9"/>
    <p:sldId id="467" r:id="rId10"/>
    <p:sldId id="514" r:id="rId11"/>
    <p:sldId id="515" r:id="rId12"/>
    <p:sldId id="468" r:id="rId13"/>
    <p:sldId id="516" r:id="rId14"/>
    <p:sldId id="508" r:id="rId15"/>
    <p:sldId id="507" r:id="rId16"/>
    <p:sldId id="509" r:id="rId17"/>
    <p:sldId id="510" r:id="rId18"/>
    <p:sldId id="511" r:id="rId19"/>
    <p:sldId id="512" r:id="rId20"/>
    <p:sldId id="505" r:id="rId21"/>
    <p:sldId id="50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Times" panose="02020603050405020304" pitchFamily="18" charset="0"/>
      <p:regular r:id="rId29"/>
      <p:bold r:id="rId30"/>
      <p:italic r:id="rId31"/>
      <p:boldItalic r:id="rId32"/>
    </p:embeddedFont>
    <p:embeddedFont>
      <p:font typeface="Lato Light" panose="020B0604020202020204" charset="0"/>
      <p:regular r:id="rId33"/>
      <p:bold r:id="rId34"/>
      <p:italic r:id="rId35"/>
      <p:boldItalic r:id="rId36"/>
    </p:embeddedFont>
    <p:embeddedFont>
      <p:font typeface="Tahoma" panose="020B0604030504040204" pitchFamily="34" charset="0"/>
      <p:regular r:id="rId37"/>
      <p:bold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99"/>
    <a:srgbClr val="990033"/>
    <a:srgbClr val="FFFF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92" autoAdjust="0"/>
  </p:normalViewPr>
  <p:slideViewPr>
    <p:cSldViewPr snapToGrid="0">
      <p:cViewPr varScale="1">
        <p:scale>
          <a:sx n="96" d="100"/>
          <a:sy n="96" d="100"/>
        </p:scale>
        <p:origin x="44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df3b6b9a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df3b6b9a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35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03263"/>
            <a:ext cx="6172200" cy="347345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177" tIns="46589" rIns="93177" bIns="46589"/>
          <a:lstStyle/>
          <a:p>
            <a:r>
              <a:rPr lang="en-US" altLang="en-US" smtClean="0"/>
              <a:t>Handout ROC  curve is essentially plotting sensitivity against specificity.</a:t>
            </a:r>
          </a:p>
          <a:p>
            <a:endParaRPr lang="en-US" altLang="en-US" smtClean="0"/>
          </a:p>
          <a:p>
            <a:r>
              <a:rPr lang="en-US" altLang="en-US" smtClean="0"/>
              <a:t>As you can see in the top right hand corner is the ideal</a:t>
            </a:r>
          </a:p>
        </p:txBody>
      </p:sp>
    </p:spTree>
    <p:extLst>
      <p:ext uri="{BB962C8B-B14F-4D97-AF65-F5344CB8AC3E}">
        <p14:creationId xmlns:p14="http://schemas.microsoft.com/office/powerpoint/2010/main" val="763084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177" tIns="46589" rIns="93177" bIns="46589"/>
          <a:lstStyle/>
          <a:p>
            <a:r>
              <a:rPr lang="en-US" altLang="en-US" smtClean="0"/>
              <a:t>Green or Red is what you want;</a:t>
            </a:r>
          </a:p>
          <a:p>
            <a:r>
              <a:rPr lang="en-US" altLang="en-US" smtClean="0"/>
              <a:t>False positive- waste of fuel and pilots</a:t>
            </a:r>
          </a:p>
          <a:p>
            <a:r>
              <a:rPr lang="en-US" altLang="en-US" smtClean="0"/>
              <a:t>False negative: bombs fall</a:t>
            </a:r>
          </a:p>
        </p:txBody>
      </p:sp>
    </p:spTree>
    <p:extLst>
      <p:ext uri="{BB962C8B-B14F-4D97-AF65-F5344CB8AC3E}">
        <p14:creationId xmlns:p14="http://schemas.microsoft.com/office/powerpoint/2010/main" val="313301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99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2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r>
              <a:rPr lang="en-US" baseline="0" dirty="0" smtClean="0"/>
              <a:t> Example: Agent Wining Accuracy, Bank loan default accuracy.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82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8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Precision measures the accuracy of positive predictions, while recall measures the completeness of positive predictions.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0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961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03263"/>
            <a:ext cx="6173787" cy="347345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177" tIns="46589" rIns="93177" bIns="46589"/>
          <a:lstStyle/>
          <a:p>
            <a:r>
              <a:rPr lang="en-US" altLang="en-US" dirty="0" smtClean="0"/>
              <a:t>1. ROC is a signal detection technique (Exploratory or hypothesis  generating)</a:t>
            </a:r>
          </a:p>
          <a:p>
            <a:r>
              <a:rPr lang="en-US" altLang="en-US" dirty="0" smtClean="0"/>
              <a:t>2. </a:t>
            </a:r>
            <a:r>
              <a:rPr lang="en-US" altLang="en-US" dirty="0" smtClean="0"/>
              <a:t>3</a:t>
            </a:r>
            <a:r>
              <a:rPr lang="en-US" altLang="en-US" dirty="0" smtClean="0"/>
              <a:t>. Very easy to understand the ROC through the idea of how well a </a:t>
            </a:r>
            <a:r>
              <a:rPr lang="en-US" altLang="en-US" dirty="0" err="1" smtClean="0"/>
              <a:t>diagnositc</a:t>
            </a:r>
            <a:r>
              <a:rPr lang="en-US" altLang="en-US" dirty="0" smtClean="0"/>
              <a:t> test </a:t>
            </a:r>
            <a:r>
              <a:rPr lang="en-US" altLang="en-US" dirty="0" err="1" smtClean="0"/>
              <a:t>identifes</a:t>
            </a:r>
            <a:r>
              <a:rPr lang="en-US" altLang="en-US" dirty="0" smtClean="0"/>
              <a:t> an illness.</a:t>
            </a:r>
          </a:p>
          <a:p>
            <a:r>
              <a:rPr lang="en-US" altLang="en-US" dirty="0" smtClean="0"/>
              <a:t>4. But of course it is not restricted to test evaluation </a:t>
            </a:r>
          </a:p>
          <a:p>
            <a:r>
              <a:rPr lang="en-US" altLang="en-US" dirty="0" smtClean="0"/>
              <a:t>5. Same technique can be Also used outcome of many sorts etc.</a:t>
            </a:r>
          </a:p>
          <a:p>
            <a:r>
              <a:rPr lang="en-US" altLang="en-US" dirty="0" smtClean="0"/>
              <a:t>Where we think of diagnostic test=predictor</a:t>
            </a:r>
          </a:p>
          <a:p>
            <a:r>
              <a:rPr lang="en-US" altLang="en-US" dirty="0" smtClean="0"/>
              <a:t>Disease=outcome of interest (Binary outcome)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SO WHY NOT DO A SIMPLE LOGISTIC REGRESSION WHICH IS A REGRESSION WHICH CAN DEAL WITH BINARY OUTCOMES?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Great article by Helena, </a:t>
            </a:r>
            <a:r>
              <a:rPr lang="en-US" altLang="en-US" dirty="0" err="1" smtClean="0"/>
              <a:t>etc.comparing</a:t>
            </a:r>
            <a:r>
              <a:rPr lang="en-US" altLang="en-US" dirty="0" smtClean="0"/>
              <a:t> logistic regression and ROC analysis </a:t>
            </a:r>
            <a:r>
              <a:rPr lang="en-US" altLang="en-US" dirty="0" err="1" smtClean="0"/>
              <a:t>entilted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13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03263"/>
            <a:ext cx="6173787" cy="34734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177" tIns="46589" rIns="93177" bIns="46589"/>
          <a:lstStyle/>
          <a:p>
            <a:r>
              <a:rPr lang="en-US" altLang="en-US" smtClean="0"/>
              <a:t>Hand out handout on these</a:t>
            </a:r>
          </a:p>
        </p:txBody>
      </p:sp>
    </p:spTree>
    <p:extLst>
      <p:ext uri="{BB962C8B-B14F-4D97-AF65-F5344CB8AC3E}">
        <p14:creationId xmlns:p14="http://schemas.microsoft.com/office/powerpoint/2010/main" val="323817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C47F-FDD8-0746-ADB3-00A394711432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479-618E-EA4E-9786-AC5BA2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29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71450"/>
            <a:ext cx="7772400" cy="871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43000" y="1371600"/>
            <a:ext cx="7772400" cy="30861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6670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6" r:id="rId2"/>
    <p:sldLayoutId id="2147483667" r:id="rId3"/>
    <p:sldLayoutId id="2147483668" r:id="rId4"/>
    <p:sldLayoutId id="2147483673" r:id="rId5"/>
    <p:sldLayoutId id="2147483674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uda-Hart-Stork-P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41" y="1534491"/>
            <a:ext cx="2453302" cy="24112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2342" y="4234442"/>
            <a:ext cx="4157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050" dirty="0"/>
              <a:t>Algorithms that learn to make predictions from examples (data)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479-618E-EA4E-9786-AC5BA25DF73F}" type="slidenum">
              <a:rPr lang="en-US" smtClean="0"/>
              <a:t>1</a:t>
            </a:fld>
            <a:endParaRPr lang="en-US"/>
          </a:p>
        </p:txBody>
      </p:sp>
      <p:sp>
        <p:nvSpPr>
          <p:cNvPr id="7" name="Google Shape;105;p26"/>
          <p:cNvSpPr txBox="1">
            <a:spLocks/>
          </p:cNvSpPr>
          <p:nvPr/>
        </p:nvSpPr>
        <p:spPr>
          <a:xfrm>
            <a:off x="198785" y="-19416"/>
            <a:ext cx="9002400" cy="1751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Week 12: Machine Learning</a:t>
            </a:r>
          </a:p>
          <a:p>
            <a:pPr algn="ctr"/>
            <a:r>
              <a:rPr lang="en-US" dirty="0" smtClean="0"/>
              <a:t>Evaluation </a:t>
            </a:r>
            <a:r>
              <a:rPr lang="en-US" dirty="0"/>
              <a:t>metric</a:t>
            </a:r>
            <a:endParaRPr lang="en-US" sz="40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5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201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Precision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90586" y="1657868"/>
                <a:ext cx="2503186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586" y="1657868"/>
                <a:ext cx="2503186" cy="581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822612" y="2703443"/>
          <a:ext cx="4572000" cy="218313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97037302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425517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287254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27123552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PREDICTED CLASS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35593"/>
                  </a:ext>
                </a:extLst>
              </a:tr>
              <a:tr h="51435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ACTUAL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980151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(FN)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013879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(FP)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450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AD2DC7A-6676-4A53-98D9-B3F9FB2D96C4}"/>
              </a:ext>
            </a:extLst>
          </p:cNvPr>
          <p:cNvSpPr/>
          <p:nvPr/>
        </p:nvSpPr>
        <p:spPr>
          <a:xfrm>
            <a:off x="4031311" y="3737113"/>
            <a:ext cx="1113183" cy="1149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57" y="788737"/>
            <a:ext cx="84391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20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F-Score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8" y="1041621"/>
            <a:ext cx="7771040" cy="35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15313"/>
              </p:ext>
            </p:extLst>
          </p:nvPr>
        </p:nvGraphicFramePr>
        <p:xfrm>
          <a:off x="4595853" y="222636"/>
          <a:ext cx="4381169" cy="2825496"/>
        </p:xfrm>
        <a:graphic>
          <a:graphicData uri="http://schemas.openxmlformats.org/drawingml/2006/table">
            <a:tbl>
              <a:tblPr/>
              <a:tblGrid>
                <a:gridCol w="1095292">
                  <a:extLst>
                    <a:ext uri="{9D8B030D-6E8A-4147-A177-3AD203B41FA5}">
                      <a16:colId xmlns:a16="http://schemas.microsoft.com/office/drawing/2014/main" val="1970373029"/>
                    </a:ext>
                  </a:extLst>
                </a:gridCol>
                <a:gridCol w="1163998">
                  <a:extLst>
                    <a:ext uri="{9D8B030D-6E8A-4147-A177-3AD203B41FA5}">
                      <a16:colId xmlns:a16="http://schemas.microsoft.com/office/drawing/2014/main" val="554255177"/>
                    </a:ext>
                  </a:extLst>
                </a:gridCol>
                <a:gridCol w="913942">
                  <a:extLst>
                    <a:ext uri="{9D8B030D-6E8A-4147-A177-3AD203B41FA5}">
                      <a16:colId xmlns:a16="http://schemas.microsoft.com/office/drawing/2014/main" val="1828725488"/>
                    </a:ext>
                  </a:extLst>
                </a:gridCol>
                <a:gridCol w="1207937">
                  <a:extLst>
                    <a:ext uri="{9D8B030D-6E8A-4147-A177-3AD203B41FA5}">
                      <a16:colId xmlns:a16="http://schemas.microsoft.com/office/drawing/2014/main" val="827123552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PREDICTED CLASS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35593"/>
                  </a:ext>
                </a:extLst>
              </a:tr>
              <a:tr h="51435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ACTUAL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Has heart Disease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Not have heart Diseases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980151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Has heart Disease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(TP)</a:t>
                      </a:r>
                      <a:endParaRPr kumimoji="0" lang="en-US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(FN)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013879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Not have heart Diseases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22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(FP)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(TN)</a:t>
                      </a:r>
                      <a:endParaRPr kumimoji="0" lang="en-US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45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1400" y="222636"/>
                <a:ext cx="2655535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0" y="222636"/>
                <a:ext cx="2655535" cy="581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32239" y="1828355"/>
                <a:ext cx="2714782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9" y="1828355"/>
                <a:ext cx="2714782" cy="581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2130" y="3434074"/>
                <a:ext cx="2503186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30" y="3434074"/>
                <a:ext cx="2503186" cy="581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2239" y="947529"/>
                <a:ext cx="2695545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142+29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=83.0%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9" y="947529"/>
                <a:ext cx="2695545" cy="5833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32130" y="2630221"/>
                <a:ext cx="3859390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22+110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=83.3 %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30" y="2630221"/>
                <a:ext cx="3859390" cy="5833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3456" y="4151018"/>
                <a:ext cx="2689519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142+22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=86.5%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56" y="4151018"/>
                <a:ext cx="2689519" cy="5833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31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7300" y="1714500"/>
            <a:ext cx="6572250" cy="857250"/>
          </a:xfrm>
        </p:spPr>
        <p:txBody>
          <a:bodyPr/>
          <a:lstStyle/>
          <a:p>
            <a:pPr algn="ctr">
              <a:defRPr/>
            </a:pPr>
            <a:r>
              <a:rPr lang="en-US" altLang="en-US" sz="3000"/>
              <a:t>Receiver Operating Characteristic Curve </a:t>
            </a:r>
            <a:r>
              <a:rPr lang="en-US" altLang="en-US" sz="3000" u="sng"/>
              <a:t>(ROC) Analysis</a:t>
            </a:r>
            <a:br>
              <a:rPr lang="en-US" altLang="en-US" sz="3000" u="sng"/>
            </a:br>
            <a:endParaRPr lang="en-US" altLang="en-US" sz="3000" u="sng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3050" y="2914650"/>
            <a:ext cx="6172200" cy="131445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sz="3000" u="sng">
                <a:latin typeface="Times" pitchFamily="18" charset="0"/>
              </a:rPr>
              <a:t>Historical Development</a:t>
            </a:r>
          </a:p>
        </p:txBody>
      </p:sp>
    </p:spTree>
    <p:extLst>
      <p:ext uri="{BB962C8B-B14F-4D97-AF65-F5344CB8AC3E}">
        <p14:creationId xmlns:p14="http://schemas.microsoft.com/office/powerpoint/2010/main" val="3410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3247" y="114300"/>
            <a:ext cx="6686550" cy="971550"/>
          </a:xfrm>
        </p:spPr>
        <p:txBody>
          <a:bodyPr/>
          <a:lstStyle/>
          <a:p>
            <a:pPr algn="ctr">
              <a:defRPr/>
            </a:pPr>
            <a:r>
              <a:rPr lang="en-US" altLang="en-US" smtClean="0"/>
              <a:t>ROC Analysis:</a:t>
            </a:r>
            <a:br>
              <a:rPr lang="en-US" altLang="en-US" smtClean="0"/>
            </a:br>
            <a:r>
              <a:rPr lang="en-US" altLang="en-US" smtClean="0"/>
              <a:t> </a:t>
            </a:r>
            <a:r>
              <a:rPr lang="en-US" altLang="en-US" u="sng" smtClean="0"/>
              <a:t>Historical Development (1)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57350"/>
            <a:ext cx="6858000" cy="3314700"/>
          </a:xfrm>
        </p:spPr>
        <p:txBody>
          <a:bodyPr/>
          <a:lstStyle/>
          <a:p>
            <a:pPr>
              <a:buFont typeface="Monotype Sorts" pitchFamily="2" charset="2"/>
              <a:buChar char=""/>
              <a:defRPr/>
            </a:pPr>
            <a:r>
              <a:rPr lang="en-US" altLang="en-US" i="0" smtClean="0">
                <a:latin typeface="Times" pitchFamily="18" charset="0"/>
              </a:rPr>
              <a:t>Derived from early radar in WW2 Battle of Britain to address: Accurately identifying the signals on the radar scan to predict the outcome of interest – Enemy planes – when there were many extraneous signals (e.g. Geese)?</a:t>
            </a:r>
          </a:p>
          <a:p>
            <a:pPr>
              <a:buFont typeface="Monotype Sorts" pitchFamily="2" charset="2"/>
              <a:buChar char=""/>
              <a:defRPr/>
            </a:pPr>
            <a:endParaRPr lang="en-US" altLang="en-US" i="0" smtClean="0">
              <a:latin typeface="Times" pitchFamily="18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altLang="en-US" sz="30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01404" y="342900"/>
            <a:ext cx="5829300" cy="685800"/>
          </a:xfrm>
        </p:spPr>
        <p:txBody>
          <a:bodyPr/>
          <a:lstStyle/>
          <a:p>
            <a:pPr algn="ctr">
              <a:defRPr/>
            </a:pPr>
            <a:r>
              <a:rPr lang="en-US" altLang="en-US" smtClean="0"/>
              <a:t>ROC Analysis:</a:t>
            </a:r>
            <a:r>
              <a:rPr lang="en-US" altLang="en-US" u="sng" smtClean="0"/>
              <a:t/>
            </a:r>
            <a:br>
              <a:rPr lang="en-US" altLang="en-US" u="sng" smtClean="0"/>
            </a:br>
            <a:r>
              <a:rPr lang="en-US" altLang="en-US" u="sng" smtClean="0"/>
              <a:t> Historical Development (2)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914400"/>
            <a:ext cx="6515100" cy="3886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endParaRPr lang="en-US" altLang="en-US" sz="2100">
              <a:latin typeface="Times" pitchFamily="18" charset="0"/>
            </a:endParaRPr>
          </a:p>
          <a:p>
            <a:pPr>
              <a:buFont typeface="Monotype Sorts" pitchFamily="2" charset="2"/>
              <a:buChar char=""/>
              <a:defRPr/>
            </a:pPr>
            <a:r>
              <a:rPr lang="en-US" altLang="en-US" sz="2100">
                <a:solidFill>
                  <a:srgbClr val="66FF66"/>
                </a:solidFill>
                <a:latin typeface="Times" pitchFamily="18" charset="0"/>
              </a:rPr>
              <a:t>True Positives</a:t>
            </a:r>
            <a:r>
              <a:rPr lang="en-US" altLang="en-US" sz="2100">
                <a:latin typeface="Times" pitchFamily="18" charset="0"/>
              </a:rPr>
              <a:t> = Radar Operator interpreted signal as Enemy Planes and there were Enemy planes </a:t>
            </a:r>
            <a:r>
              <a:rPr lang="en-US" altLang="en-US" sz="2100">
                <a:solidFill>
                  <a:srgbClr val="66FF66"/>
                </a:solidFill>
                <a:latin typeface="Times" pitchFamily="18" charset="0"/>
              </a:rPr>
              <a:t>(Good Result: No wasted Resources)</a:t>
            </a:r>
            <a:r>
              <a:rPr lang="en-US" altLang="en-US" sz="2100">
                <a:latin typeface="Times" pitchFamily="18" charset="0"/>
              </a:rPr>
              <a:t> </a:t>
            </a:r>
          </a:p>
          <a:p>
            <a:pPr>
              <a:buFont typeface="Monotype Sorts" pitchFamily="2" charset="2"/>
              <a:buChar char=""/>
              <a:defRPr/>
            </a:pPr>
            <a:r>
              <a:rPr lang="en-US" altLang="en-US" sz="2100">
                <a:solidFill>
                  <a:srgbClr val="FF3300"/>
                </a:solidFill>
                <a:latin typeface="Times" pitchFamily="18" charset="0"/>
              </a:rPr>
              <a:t>True Negatives</a:t>
            </a:r>
            <a:r>
              <a:rPr lang="en-US" altLang="en-US" sz="2100">
                <a:latin typeface="Times" pitchFamily="18" charset="0"/>
              </a:rPr>
              <a:t> = Radar Operator said no planes and there were none </a:t>
            </a:r>
            <a:r>
              <a:rPr lang="en-US" altLang="en-US" sz="2100">
                <a:solidFill>
                  <a:srgbClr val="FF3300"/>
                </a:solidFill>
                <a:latin typeface="Times" pitchFamily="18" charset="0"/>
              </a:rPr>
              <a:t>(Good Result:  No wasted resources)</a:t>
            </a:r>
            <a:endParaRPr lang="en-US" altLang="en-US" sz="2100">
              <a:latin typeface="Times" pitchFamily="18" charset="0"/>
            </a:endParaRPr>
          </a:p>
          <a:p>
            <a:pPr>
              <a:buFont typeface="Monotype Sorts" pitchFamily="2" charset="2"/>
              <a:buChar char=""/>
              <a:defRPr/>
            </a:pPr>
            <a:r>
              <a:rPr lang="en-US" altLang="en-US" sz="2100">
                <a:solidFill>
                  <a:srgbClr val="FF9933"/>
                </a:solidFill>
                <a:latin typeface="Times" pitchFamily="18" charset="0"/>
              </a:rPr>
              <a:t>False Positives</a:t>
            </a:r>
            <a:r>
              <a:rPr lang="en-US" altLang="en-US" sz="2100">
                <a:latin typeface="Times" pitchFamily="18" charset="0"/>
              </a:rPr>
              <a:t> = Radar Operator said planes, but there were none </a:t>
            </a:r>
            <a:r>
              <a:rPr lang="en-US" altLang="en-US" sz="2100">
                <a:solidFill>
                  <a:srgbClr val="FF9933"/>
                </a:solidFill>
                <a:latin typeface="Times" pitchFamily="18" charset="0"/>
              </a:rPr>
              <a:t>(Geese:  wasted resources)</a:t>
            </a:r>
            <a:endParaRPr lang="en-US" altLang="en-US" sz="2100">
              <a:latin typeface="Times" pitchFamily="18" charset="0"/>
            </a:endParaRPr>
          </a:p>
          <a:p>
            <a:pPr>
              <a:buFont typeface="Monotype Sorts" pitchFamily="2" charset="2"/>
              <a:buChar char=""/>
              <a:defRPr/>
            </a:pPr>
            <a:r>
              <a:rPr lang="en-US" altLang="en-US" sz="2100">
                <a:solidFill>
                  <a:srgbClr val="FF9933"/>
                </a:solidFill>
                <a:latin typeface="Times" pitchFamily="18" charset="0"/>
              </a:rPr>
              <a:t>False Negatives</a:t>
            </a:r>
            <a:r>
              <a:rPr lang="en-US" altLang="en-US" sz="2100">
                <a:latin typeface="Times" pitchFamily="18" charset="0"/>
              </a:rPr>
              <a:t> = Radar Operator said no plane, but there were planes </a:t>
            </a:r>
            <a:r>
              <a:rPr lang="en-US" altLang="en-US" sz="2100">
                <a:solidFill>
                  <a:srgbClr val="FF9933"/>
                </a:solidFill>
                <a:latin typeface="Times" pitchFamily="18" charset="0"/>
              </a:rPr>
              <a:t>(Bombs dropped: very bad outcome)</a:t>
            </a:r>
            <a:endParaRPr lang="en-US" altLang="en-US" sz="2100">
              <a:latin typeface="Times" pitchFamily="18" charset="0"/>
            </a:endParaRPr>
          </a:p>
          <a:p>
            <a:pPr>
              <a:buFont typeface="Monotype Sorts" pitchFamily="2" charset="2"/>
              <a:buChar char=""/>
              <a:defRPr/>
            </a:pPr>
            <a:endParaRPr lang="en-US" altLang="en-US" sz="2100">
              <a:latin typeface="Times" pitchFamily="18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altLang="en-US" sz="21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228600"/>
            <a:ext cx="5829300" cy="800100"/>
          </a:xfrm>
        </p:spPr>
        <p:txBody>
          <a:bodyPr/>
          <a:lstStyle/>
          <a:p>
            <a:pPr algn="ctr">
              <a:defRPr/>
            </a:pPr>
            <a:r>
              <a:rPr lang="en-US" altLang="en-US" smtClean="0"/>
              <a:t>ROC Analysis:</a:t>
            </a:r>
            <a:br>
              <a:rPr lang="en-US" altLang="en-US" smtClean="0"/>
            </a:br>
            <a:r>
              <a:rPr lang="en-US" altLang="en-US" u="sng" smtClean="0"/>
              <a:t>Historical Development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6858000" cy="371475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Char char=""/>
              <a:defRPr/>
            </a:pPr>
            <a:r>
              <a:rPr lang="en-US" altLang="en-US" i="0" smtClean="0">
                <a:solidFill>
                  <a:srgbClr val="66FF66"/>
                </a:solidFill>
                <a:latin typeface="Times" pitchFamily="18" charset="0"/>
              </a:rPr>
              <a:t>Sensitivity</a:t>
            </a:r>
            <a:r>
              <a:rPr lang="en-US" altLang="en-US" i="0" smtClean="0">
                <a:latin typeface="Times" pitchFamily="18" charset="0"/>
              </a:rPr>
              <a:t> = Probability of correctly interpreting the  radar signal as Enemy planes among those times when Enemy planes were actually coming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>
                <a:latin typeface="Times" pitchFamily="18" charset="0"/>
              </a:rPr>
              <a:t>SE = True Positives / True Positives + False Negatives</a:t>
            </a:r>
          </a:p>
          <a:p>
            <a:pPr>
              <a:lnSpc>
                <a:spcPct val="90000"/>
              </a:lnSpc>
              <a:buFont typeface="Monotype Sorts" pitchFamily="2" charset="2"/>
              <a:buChar char=""/>
              <a:defRPr/>
            </a:pPr>
            <a:r>
              <a:rPr lang="en-US" altLang="en-US" i="0" smtClean="0">
                <a:solidFill>
                  <a:srgbClr val="FF3300"/>
                </a:solidFill>
                <a:latin typeface="Times" pitchFamily="18" charset="0"/>
              </a:rPr>
              <a:t>Specificity</a:t>
            </a:r>
            <a:r>
              <a:rPr lang="en-US" altLang="en-US" i="0" smtClean="0">
                <a:latin typeface="Times" pitchFamily="18" charset="0"/>
              </a:rPr>
              <a:t> = Probability of correctly interpreting the  radar signal as no Enemy planes among those times when no Enemy planes were actually coming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>
                <a:latin typeface="Times" pitchFamily="18" charset="0"/>
              </a:rPr>
              <a:t>SP = True Negatives / True Negatives + False Positives</a:t>
            </a:r>
            <a:endParaRPr lang="en-US" altLang="en-US" sz="2400"/>
          </a:p>
          <a:p>
            <a:pPr>
              <a:lnSpc>
                <a:spcPct val="90000"/>
              </a:lnSpc>
              <a:buFont typeface="Monotype Sorts" pitchFamily="2" charset="2"/>
              <a:buChar char=""/>
              <a:defRPr/>
            </a:pPr>
            <a:endParaRPr lang="en-US" altLang="en-US" i="0" smtClean="0"/>
          </a:p>
        </p:txBody>
      </p:sp>
    </p:spTree>
    <p:extLst>
      <p:ext uri="{BB962C8B-B14F-4D97-AF65-F5344CB8AC3E}">
        <p14:creationId xmlns:p14="http://schemas.microsoft.com/office/powerpoint/2010/main" val="29951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171450"/>
            <a:ext cx="6286500" cy="871538"/>
          </a:xfrm>
        </p:spPr>
        <p:txBody>
          <a:bodyPr/>
          <a:lstStyle/>
          <a:p>
            <a:pPr algn="ctr">
              <a:defRPr/>
            </a:pPr>
            <a:r>
              <a:rPr lang="en-US" altLang="en-US" smtClean="0"/>
              <a:t>ROC: Prediction of Enemy Planes </a:t>
            </a:r>
            <a:br>
              <a:rPr lang="en-US" altLang="en-US" smtClean="0"/>
            </a:br>
            <a:r>
              <a:rPr lang="en-US" altLang="en-US" u="sng" smtClean="0"/>
              <a:t>by RAF Radar Operators</a:t>
            </a:r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07024779"/>
              </p:ext>
            </p:extLst>
          </p:nvPr>
        </p:nvGraphicFramePr>
        <p:xfrm>
          <a:off x="1560513" y="1214065"/>
          <a:ext cx="6370637" cy="364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Document" r:id="rId4" imgW="8793247" imgH="5028479" progId="Word.Document.8">
                  <p:embed/>
                </p:oleObj>
              </mc:Choice>
              <mc:Fallback>
                <p:oleObj name="Document" r:id="rId4" imgW="8793247" imgH="5028479" progId="Word.Document.8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1214065"/>
                        <a:ext cx="6370637" cy="36433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171450"/>
            <a:ext cx="5829300" cy="598885"/>
          </a:xfrm>
        </p:spPr>
        <p:txBody>
          <a:bodyPr/>
          <a:lstStyle/>
          <a:p>
            <a:pPr algn="ctr">
              <a:defRPr/>
            </a:pPr>
            <a:r>
              <a:rPr lang="en-US" altLang="en-US" u="sng" smtClean="0"/>
              <a:t>ROC Plane and “Curve”</a:t>
            </a:r>
            <a:r>
              <a:rPr lang="en-US" altLang="en-US" smtClean="0"/>
              <a:t>  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286000" y="1085850"/>
          <a:ext cx="428625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Chart" r:id="rId4" imgW="7619823" imgH="5072077" progId="MSGraph.Chart.8">
                  <p:embed followColorScheme="full"/>
                </p:oleObj>
              </mc:Choice>
              <mc:Fallback>
                <p:oleObj name="Chart" r:id="rId4" imgW="7619823" imgH="5072077" progId="MSGraph.Chart.8">
                  <p:embed followColorScheme="full"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085850"/>
                        <a:ext cx="428625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759994" y="3231356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(P,P)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560094" y="2602706"/>
            <a:ext cx="729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(Q,Q)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3772894" y="1817370"/>
            <a:ext cx="228600" cy="171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965794" y="1840750"/>
            <a:ext cx="139814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350" dirty="0">
                <a:latin typeface="Verdana" panose="020B0604030504040204" pitchFamily="34" charset="0"/>
              </a:rPr>
              <a:t>Random ROC 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600136" y="1005893"/>
            <a:ext cx="117692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350" dirty="0">
                <a:latin typeface="Verdana" panose="020B0604030504040204" pitchFamily="34" charset="0"/>
              </a:rPr>
              <a:t>Ideal Point 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502944" y="995362"/>
            <a:ext cx="13211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1350">
                <a:latin typeface="Verdana" panose="020B0604030504040204" pitchFamily="34" charset="0"/>
              </a:rPr>
              <a:t>ROC “curve” </a:t>
            </a:r>
          </a:p>
        </p:txBody>
      </p:sp>
      <p:sp>
        <p:nvSpPr>
          <p:cNvPr id="189450" name="Line 10"/>
          <p:cNvSpPr>
            <a:spLocks noChangeShapeType="1"/>
          </p:cNvSpPr>
          <p:nvPr/>
        </p:nvSpPr>
        <p:spPr bwMode="auto">
          <a:xfrm>
            <a:off x="4800600" y="1257300"/>
            <a:ext cx="0" cy="4522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050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H="1">
            <a:off x="2847088" y="1897900"/>
            <a:ext cx="1052374" cy="1478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050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3028950" y="1428750"/>
            <a:ext cx="601522" cy="1306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050"/>
          </a:p>
        </p:txBody>
      </p:sp>
      <p:sp>
        <p:nvSpPr>
          <p:cNvPr id="189453" name="Line 13"/>
          <p:cNvSpPr>
            <a:spLocks noChangeShapeType="1"/>
          </p:cNvSpPr>
          <p:nvPr/>
        </p:nvSpPr>
        <p:spPr bwMode="auto">
          <a:xfrm flipH="1" flipV="1">
            <a:off x="3530379" y="1347786"/>
            <a:ext cx="613537" cy="105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050"/>
          </a:p>
        </p:txBody>
      </p:sp>
      <p:sp>
        <p:nvSpPr>
          <p:cNvPr id="189454" name="Line 14"/>
          <p:cNvSpPr>
            <a:spLocks noChangeShapeType="1"/>
          </p:cNvSpPr>
          <p:nvPr/>
        </p:nvSpPr>
        <p:spPr bwMode="auto">
          <a:xfrm flipV="1">
            <a:off x="3850075" y="1347786"/>
            <a:ext cx="1636325" cy="569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050"/>
          </a:p>
        </p:txBody>
      </p:sp>
      <p:sp>
        <p:nvSpPr>
          <p:cNvPr id="189455" name="Line 15"/>
          <p:cNvSpPr>
            <a:spLocks noChangeShapeType="1"/>
          </p:cNvSpPr>
          <p:nvPr/>
        </p:nvSpPr>
        <p:spPr bwMode="auto">
          <a:xfrm flipH="1">
            <a:off x="2910177" y="1319256"/>
            <a:ext cx="2631879" cy="205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050"/>
          </a:p>
        </p:txBody>
      </p:sp>
      <p:sp>
        <p:nvSpPr>
          <p:cNvPr id="189456" name="Line 16"/>
          <p:cNvSpPr>
            <a:spLocks noChangeShapeType="1"/>
          </p:cNvSpPr>
          <p:nvPr/>
        </p:nvSpPr>
        <p:spPr bwMode="auto">
          <a:xfrm flipV="1">
            <a:off x="5303696" y="163299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50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D54D-66D9-47CD-96CD-A92A4BED7FB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5861"/>
            <a:ext cx="8520600" cy="572700"/>
          </a:xfrm>
        </p:spPr>
        <p:txBody>
          <a:bodyPr/>
          <a:lstStyle/>
          <a:p>
            <a:r>
              <a:rPr lang="en-US" altLang="en-US" dirty="0"/>
              <a:t>ROC Curve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468" y="570009"/>
            <a:ext cx="4158532" cy="3564669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950" dirty="0"/>
              <a:t>(TP,FP):</a:t>
            </a:r>
          </a:p>
          <a:p>
            <a:r>
              <a:rPr lang="en-US" altLang="en-US" sz="1950" dirty="0"/>
              <a:t>(0,0): declare everything</a:t>
            </a:r>
            <a:br>
              <a:rPr lang="en-US" altLang="en-US" sz="1950" dirty="0"/>
            </a:br>
            <a:r>
              <a:rPr lang="en-US" altLang="en-US" sz="1950" dirty="0"/>
              <a:t>          to be negative class</a:t>
            </a:r>
          </a:p>
          <a:p>
            <a:r>
              <a:rPr lang="en-US" altLang="en-US" sz="1950" dirty="0"/>
              <a:t>(1,1): declare everything</a:t>
            </a:r>
            <a:br>
              <a:rPr lang="en-US" altLang="en-US" sz="1950" dirty="0"/>
            </a:br>
            <a:r>
              <a:rPr lang="en-US" altLang="en-US" sz="1950" dirty="0"/>
              <a:t>         to be positive class</a:t>
            </a:r>
          </a:p>
          <a:p>
            <a:r>
              <a:rPr lang="en-US" altLang="en-US" sz="1950" dirty="0"/>
              <a:t>(1,0): </a:t>
            </a:r>
            <a:r>
              <a:rPr lang="en-US" altLang="en-US" sz="1950" dirty="0" smtClean="0"/>
              <a:t>ideal</a:t>
            </a:r>
            <a:endParaRPr lang="en-US" altLang="en-US" sz="1950" dirty="0"/>
          </a:p>
          <a:p>
            <a:r>
              <a:rPr lang="en-US" altLang="en-US" sz="1950" dirty="0"/>
              <a:t>Diagonal line:</a:t>
            </a:r>
          </a:p>
          <a:p>
            <a:pPr lvl="1"/>
            <a:r>
              <a:rPr lang="en-US" altLang="en-US" sz="1650" dirty="0"/>
              <a:t>Random guessing</a:t>
            </a:r>
          </a:p>
          <a:p>
            <a:pPr lvl="1"/>
            <a:r>
              <a:rPr lang="en-US" altLang="en-US" sz="1650" dirty="0"/>
              <a:t>Below diagonal line:</a:t>
            </a:r>
          </a:p>
          <a:p>
            <a:pPr lvl="2"/>
            <a:r>
              <a:rPr lang="en-US" altLang="en-US" sz="1575" dirty="0"/>
              <a:t> prediction is opposite of the true class</a:t>
            </a:r>
          </a:p>
        </p:txBody>
      </p:sp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4478572" y="809543"/>
            <a:ext cx="36004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75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ctrTitle"/>
          </p:nvPr>
        </p:nvSpPr>
        <p:spPr>
          <a:xfrm>
            <a:off x="78751" y="1713970"/>
            <a:ext cx="90024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Model </a:t>
            </a:r>
            <a:r>
              <a:rPr lang="en-US" sz="40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Evaluation</a:t>
            </a:r>
            <a:r>
              <a:rPr lang="en" sz="40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en" sz="40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sz="1400" b="1" dirty="0">
              <a:solidFill>
                <a:srgbClr val="40458B"/>
              </a:solidFill>
              <a:latin typeface="Tahoma" panose="020B0604030504040204" pitchFamily="34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69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4784-037F-4F56-9E91-5AB2043DAC1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ROC for Model Comparison</a:t>
            </a:r>
          </a:p>
        </p:txBody>
      </p:sp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8220"/>
          <a:stretch>
            <a:fillRect/>
          </a:stretch>
        </p:blipFill>
        <p:spPr bwMode="auto">
          <a:xfrm>
            <a:off x="1200150" y="914401"/>
            <a:ext cx="3943350" cy="3421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5200650" y="857250"/>
            <a:ext cx="26860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>
            <a:lvl1pPr marL="292100" indent="-292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/>
              <a:t>No model consistently outperform the other</a:t>
            </a:r>
          </a:p>
          <a:p>
            <a:pPr lvl="1" eaLnBrk="0" hangingPunct="0"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  <a:r>
              <a:rPr lang="en-US" altLang="en-US" sz="1800"/>
              <a:t> is better for small FPR</a:t>
            </a:r>
          </a:p>
          <a:p>
            <a:pPr lvl="1" eaLnBrk="0" hangingPunct="0"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  <a:r>
              <a:rPr lang="en-US" altLang="en-US" sz="1800"/>
              <a:t> is better for large FPR</a:t>
            </a:r>
          </a:p>
          <a:p>
            <a:pPr lvl="1" eaLnBrk="0" hangingPunct="0"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</a:pPr>
            <a:endParaRPr lang="en-US" altLang="en-US" sz="750"/>
          </a:p>
          <a:p>
            <a:pPr eaLnBrk="0" hangingPunct="0"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/>
              <a:t>Area Under the ROC curve</a:t>
            </a:r>
          </a:p>
          <a:p>
            <a:pPr lvl="1" eaLnBrk="0" hangingPunct="0"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050"/>
              <a:t>Ideal: </a:t>
            </a:r>
          </a:p>
          <a:p>
            <a:pPr lvl="2" eaLnBrk="0" hangingPunct="0">
              <a:spcBef>
                <a:spcPct val="10000"/>
              </a:spcBef>
              <a:spcAft>
                <a:spcPts val="3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1050"/>
              <a:t> Area = 1</a:t>
            </a:r>
          </a:p>
          <a:p>
            <a:pPr lvl="1" eaLnBrk="0" hangingPunct="0"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050"/>
              <a:t>Random guess:</a:t>
            </a:r>
          </a:p>
          <a:p>
            <a:pPr lvl="2" eaLnBrk="0" hangingPunct="0">
              <a:spcBef>
                <a:spcPct val="10000"/>
              </a:spcBef>
              <a:spcAft>
                <a:spcPts val="3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1050"/>
              <a:t> Area = 0.5</a:t>
            </a:r>
          </a:p>
        </p:txBody>
      </p:sp>
    </p:spTree>
    <p:extLst>
      <p:ext uri="{BB962C8B-B14F-4D97-AF65-F5344CB8AC3E}">
        <p14:creationId xmlns:p14="http://schemas.microsoft.com/office/powerpoint/2010/main" val="337024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EE65-3D2E-4B1A-9B23-9211886485B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Metrics for Performance Evaluation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Focus on the predictive capability of a model</a:t>
            </a:r>
          </a:p>
          <a:p>
            <a:pPr lvl="1"/>
            <a:r>
              <a:rPr lang="en-US" altLang="en-US"/>
              <a:t>Rather than how fast it takes to classify or build models, scalability, etc.</a:t>
            </a:r>
          </a:p>
          <a:p>
            <a:r>
              <a:rPr lang="en-US" altLang="en-US"/>
              <a:t>Confusion Matrix:</a:t>
            </a:r>
          </a:p>
        </p:txBody>
      </p:sp>
      <p:sp>
        <p:nvSpPr>
          <p:cNvPr id="217115" name="Text Box 27"/>
          <p:cNvSpPr txBox="1">
            <a:spLocks noChangeArrowheads="1"/>
          </p:cNvSpPr>
          <p:nvPr/>
        </p:nvSpPr>
        <p:spPr bwMode="auto">
          <a:xfrm>
            <a:off x="6115050" y="3219450"/>
            <a:ext cx="1657350" cy="9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50" b="1"/>
              <a:t>a: TP (true positive)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050" b="1"/>
              <a:t>b: FN (false negative)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050" b="1"/>
              <a:t>c: FP (false positive)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050" b="1"/>
              <a:t>d: TN (true negative)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77512"/>
              </p:ext>
            </p:extLst>
          </p:nvPr>
        </p:nvGraphicFramePr>
        <p:xfrm>
          <a:off x="1021742" y="2536466"/>
          <a:ext cx="4572000" cy="216715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97037302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425517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287254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27123552"/>
                    </a:ext>
                  </a:extLst>
                </a:gridCol>
              </a:tblGrid>
              <a:tr h="479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PREDICTED CLASS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35593"/>
                  </a:ext>
                </a:extLst>
              </a:tr>
              <a:tr h="51435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ACTUAL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980151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(FN)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013879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(FP)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4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2B0-15ED-4D57-B566-636F707C69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325"/>
              <a:t>Metrics for Performance Evaluation…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Most widely-used metric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graphicFrame>
        <p:nvGraphicFramePr>
          <p:cNvPr id="2181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872208"/>
              </p:ext>
            </p:extLst>
          </p:nvPr>
        </p:nvGraphicFramePr>
        <p:xfrm>
          <a:off x="2286000" y="914400"/>
          <a:ext cx="4572000" cy="218313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97037302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425517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287254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27123552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PREDICTED CLASS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35593"/>
                  </a:ext>
                </a:extLst>
              </a:tr>
              <a:tr h="51435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ACTUAL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980151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(FN)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013879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(FP)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4503"/>
                  </a:ext>
                </a:extLst>
              </a:tr>
            </a:tbl>
          </a:graphicData>
        </a:graphic>
      </p:graphicFrame>
      <p:graphicFrame>
        <p:nvGraphicFramePr>
          <p:cNvPr id="218139" name="Object 27"/>
          <p:cNvGraphicFramePr>
            <a:graphicFrameLocks noChangeAspect="1"/>
          </p:cNvGraphicFramePr>
          <p:nvPr/>
        </p:nvGraphicFramePr>
        <p:xfrm>
          <a:off x="1600200" y="3829051"/>
          <a:ext cx="5687616" cy="727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3" imgW="5663880" imgH="723600" progId="Equation.3">
                  <p:embed/>
                </p:oleObj>
              </mc:Choice>
              <mc:Fallback>
                <p:oleObj name="Equation" r:id="rId3" imgW="5663880" imgH="723600" progId="Equation.3">
                  <p:embed/>
                  <p:pic>
                    <p:nvPicPr>
                      <p:cNvPr id="2181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29051"/>
                        <a:ext cx="5687616" cy="727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01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20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55063" y="882825"/>
            <a:ext cx="7235998" cy="874413"/>
          </a:xfrm>
        </p:spPr>
        <p:txBody>
          <a:bodyPr anchor="t"/>
          <a:lstStyle/>
          <a:p>
            <a:r>
              <a:rPr lang="en-US" dirty="0" smtClean="0"/>
              <a:t>Confusion matrix of Algorithm for predicting heart disease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31125"/>
              </p:ext>
            </p:extLst>
          </p:nvPr>
        </p:nvGraphicFramePr>
        <p:xfrm>
          <a:off x="1013791" y="1757238"/>
          <a:ext cx="5450619" cy="2359152"/>
        </p:xfrm>
        <a:graphic>
          <a:graphicData uri="http://schemas.openxmlformats.org/drawingml/2006/table">
            <a:tbl>
              <a:tblPr/>
              <a:tblGrid>
                <a:gridCol w="1362655">
                  <a:extLst>
                    <a:ext uri="{9D8B030D-6E8A-4147-A177-3AD203B41FA5}">
                      <a16:colId xmlns:a16="http://schemas.microsoft.com/office/drawing/2014/main" val="1970373029"/>
                    </a:ext>
                  </a:extLst>
                </a:gridCol>
                <a:gridCol w="1448132">
                  <a:extLst>
                    <a:ext uri="{9D8B030D-6E8A-4147-A177-3AD203B41FA5}">
                      <a16:colId xmlns:a16="http://schemas.microsoft.com/office/drawing/2014/main" val="554255177"/>
                    </a:ext>
                  </a:extLst>
                </a:gridCol>
                <a:gridCol w="1137036">
                  <a:extLst>
                    <a:ext uri="{9D8B030D-6E8A-4147-A177-3AD203B41FA5}">
                      <a16:colId xmlns:a16="http://schemas.microsoft.com/office/drawing/2014/main" val="1828725488"/>
                    </a:ext>
                  </a:extLst>
                </a:gridCol>
                <a:gridCol w="1502796">
                  <a:extLst>
                    <a:ext uri="{9D8B030D-6E8A-4147-A177-3AD203B41FA5}">
                      <a16:colId xmlns:a16="http://schemas.microsoft.com/office/drawing/2014/main" val="827123552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PREDICTED CLASS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35593"/>
                  </a:ext>
                </a:extLst>
              </a:tr>
              <a:tr h="51435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ACTUAL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Has heart Disease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Not have heart Diseases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980151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Has heart Disease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(TP)</a:t>
                      </a:r>
                      <a:endParaRPr kumimoji="0" lang="en-US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(FN)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013879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Not have heart Diseases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22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(FP)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(TN)</a:t>
                      </a:r>
                      <a:endParaRPr kumimoji="0" lang="en-US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45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1013" y="4333461"/>
                <a:ext cx="3882345" cy="412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142+110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142+29+22+110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=83 %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13" y="4333461"/>
                <a:ext cx="3882345" cy="412677"/>
              </a:xfrm>
              <a:prstGeom prst="rect">
                <a:avLst/>
              </a:prstGeom>
              <a:blipFill>
                <a:blip r:embed="rId3"/>
                <a:stretch>
                  <a:fillRect l="-942" t="-1471" r="-628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22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20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55064" y="882825"/>
            <a:ext cx="3671291" cy="2343151"/>
          </a:xfrm>
        </p:spPr>
        <p:txBody>
          <a:bodyPr anchor="t"/>
          <a:lstStyle/>
          <a:p>
            <a:r>
              <a:rPr lang="en-US" dirty="0" smtClean="0"/>
              <a:t>Confusion matrix of below table is shown at right side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31" y="1758912"/>
            <a:ext cx="2850356" cy="1121569"/>
          </a:xfrm>
          <a:prstGeom prst="rect">
            <a:avLst/>
          </a:prstGeom>
        </p:spPr>
      </p:pic>
      <p:pic>
        <p:nvPicPr>
          <p:cNvPr id="7" name="Content Placeholder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97" y="1152448"/>
            <a:ext cx="3266045" cy="8839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22581" y="575425"/>
            <a:ext cx="11977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Confusion Matrix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2" y="3148716"/>
            <a:ext cx="8829675" cy="20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FACB8-71B2-47E3-89BC-7C92FF224B4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 of Accuracy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Consider a 2-class problem</a:t>
            </a:r>
          </a:p>
          <a:p>
            <a:pPr lvl="1"/>
            <a:r>
              <a:rPr lang="en-US" altLang="en-US" dirty="0"/>
              <a:t>Number of Class 0 examples = 9990</a:t>
            </a:r>
          </a:p>
          <a:p>
            <a:pPr lvl="1"/>
            <a:r>
              <a:rPr lang="en-US" altLang="en-US" dirty="0"/>
              <a:t>Number of Class 1 examples = 10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If model predicts everything to be class 0, accuracy is 9990/10000 = 99.9 %</a:t>
            </a:r>
          </a:p>
          <a:p>
            <a:pPr lvl="1"/>
            <a:r>
              <a:rPr lang="en-US" altLang="en-US" dirty="0"/>
              <a:t>Accuracy is misleading because model does not detect any class 1 example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14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0201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Sensitivity/ Recall / True positive rate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820988" y="783455"/>
            <a:ext cx="7235998" cy="874413"/>
          </a:xfrm>
        </p:spPr>
        <p:txBody>
          <a:bodyPr anchor="t"/>
          <a:lstStyle/>
          <a:p>
            <a:r>
              <a:rPr lang="en-US" dirty="0" smtClean="0"/>
              <a:t>Sensitivity/recall or true positive rate is the proportion of positive cases that were correctly predicted.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90586" y="1657868"/>
                <a:ext cx="1918026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586" y="1657868"/>
                <a:ext cx="1918026" cy="581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799"/>
              </p:ext>
            </p:extLst>
          </p:nvPr>
        </p:nvGraphicFramePr>
        <p:xfrm>
          <a:off x="1822612" y="2703443"/>
          <a:ext cx="4572000" cy="218313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97037302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425517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287254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27123552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PREDICTED CLASS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35593"/>
                  </a:ext>
                </a:extLst>
              </a:tr>
              <a:tr h="51435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ACTUAL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980151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(FN)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013879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(FP)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450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AD2DC7A-6676-4A53-98D9-B3F9FB2D96C4}"/>
              </a:ext>
            </a:extLst>
          </p:cNvPr>
          <p:cNvSpPr/>
          <p:nvPr/>
        </p:nvSpPr>
        <p:spPr>
          <a:xfrm>
            <a:off x="3999506" y="3745064"/>
            <a:ext cx="2592125" cy="523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7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725" y="0"/>
            <a:ext cx="7886700" cy="50201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Specificity and False </a:t>
            </a:r>
            <a:r>
              <a:rPr lang="en-US" b="1" dirty="0" smtClean="0"/>
              <a:t>Positive rate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17725" y="632366"/>
            <a:ext cx="7480174" cy="874413"/>
          </a:xfrm>
        </p:spPr>
        <p:txBody>
          <a:bodyPr anchor="t"/>
          <a:lstStyle/>
          <a:p>
            <a:r>
              <a:rPr lang="en-US" b="1" dirty="0"/>
              <a:t>Specificity </a:t>
            </a:r>
            <a:r>
              <a:rPr lang="en-US" dirty="0" smtClean="0"/>
              <a:t>is </a:t>
            </a:r>
            <a:r>
              <a:rPr lang="en-US" dirty="0" smtClean="0"/>
              <a:t>the proportion of negative cases that were correctly predicted.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85778" y="1442227"/>
                <a:ext cx="2714782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778" y="1442227"/>
                <a:ext cx="2714782" cy="581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22082"/>
              </p:ext>
            </p:extLst>
          </p:nvPr>
        </p:nvGraphicFramePr>
        <p:xfrm>
          <a:off x="1822612" y="2806808"/>
          <a:ext cx="4572000" cy="218313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97037302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425517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287254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27123552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PREDICTED CLASS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35593"/>
                  </a:ext>
                </a:extLst>
              </a:tr>
              <a:tr h="51435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ACTUAL</a:t>
                      </a:r>
                      <a:b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980151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(FN)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013879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Class=No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(FP)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b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450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AD2DC7A-6676-4A53-98D9-B3F9FB2D96C4}"/>
              </a:ext>
            </a:extLst>
          </p:cNvPr>
          <p:cNvSpPr/>
          <p:nvPr/>
        </p:nvSpPr>
        <p:spPr>
          <a:xfrm>
            <a:off x="4031311" y="4373214"/>
            <a:ext cx="2536466" cy="600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95055" y="2111457"/>
                <a:ext cx="4041556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55" y="2111457"/>
                <a:ext cx="4041556" cy="581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125359" y="4519735"/>
                <a:ext cx="11271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359" y="4519735"/>
                <a:ext cx="1127103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6663193" y="4673624"/>
            <a:ext cx="462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5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5311</TotalTime>
  <Words>809</Words>
  <Application>Microsoft Office PowerPoint</Application>
  <PresentationFormat>On-screen Show (16:9)</PresentationFormat>
  <Paragraphs>203</Paragraphs>
  <Slides>20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Calibri</vt:lpstr>
      <vt:lpstr>Cambria Math</vt:lpstr>
      <vt:lpstr>Arial</vt:lpstr>
      <vt:lpstr>Times</vt:lpstr>
      <vt:lpstr>Monotype Sorts</vt:lpstr>
      <vt:lpstr>Lato Light</vt:lpstr>
      <vt:lpstr>Times New Roman</vt:lpstr>
      <vt:lpstr>Wingdings</vt:lpstr>
      <vt:lpstr>Tahoma</vt:lpstr>
      <vt:lpstr>Verdana</vt:lpstr>
      <vt:lpstr>Simple Light</vt:lpstr>
      <vt:lpstr>Simple Light</vt:lpstr>
      <vt:lpstr>Equation</vt:lpstr>
      <vt:lpstr>Document</vt:lpstr>
      <vt:lpstr>Chart</vt:lpstr>
      <vt:lpstr>PowerPoint Presentation</vt:lpstr>
      <vt:lpstr>Model Evaluation </vt:lpstr>
      <vt:lpstr>Metrics for Performance Evaluation</vt:lpstr>
      <vt:lpstr>Metrics for Performance Evaluation…</vt:lpstr>
      <vt:lpstr>Confusion Matrix</vt:lpstr>
      <vt:lpstr>Confusion Matrix</vt:lpstr>
      <vt:lpstr>Limitation of Accuracy</vt:lpstr>
      <vt:lpstr>Sensitivity/ Recall / True positive rate</vt:lpstr>
      <vt:lpstr>Specificity and False Positive rate</vt:lpstr>
      <vt:lpstr>Precision</vt:lpstr>
      <vt:lpstr>F-Score</vt:lpstr>
      <vt:lpstr>PowerPoint Presentation</vt:lpstr>
      <vt:lpstr>Receiver Operating Characteristic Curve (ROC) Analysis </vt:lpstr>
      <vt:lpstr>ROC Analysis:  Historical Development (1)</vt:lpstr>
      <vt:lpstr>ROC Analysis:  Historical Development (2)</vt:lpstr>
      <vt:lpstr>ROC Analysis: Historical Development</vt:lpstr>
      <vt:lpstr>ROC: Prediction of Enemy Planes  by RAF Radar Operators</vt:lpstr>
      <vt:lpstr>ROC Plane and “Curve”  </vt:lpstr>
      <vt:lpstr>ROC Curve</vt:lpstr>
      <vt:lpstr>Using ROC for Model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2009  Design and Analysis of Algorithms</dc:title>
  <dc:creator>Mr. Waheed Ahmed</dc:creator>
  <cp:lastModifiedBy>Lenovo</cp:lastModifiedBy>
  <cp:revision>265</cp:revision>
  <dcterms:modified xsi:type="dcterms:W3CDTF">2023-04-18T03:47:45Z</dcterms:modified>
</cp:coreProperties>
</file>