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772" r:id="rId2"/>
    <p:sldId id="867" r:id="rId3"/>
    <p:sldId id="954" r:id="rId4"/>
    <p:sldId id="955" r:id="rId5"/>
    <p:sldId id="966" r:id="rId6"/>
    <p:sldId id="967" r:id="rId7"/>
    <p:sldId id="956" r:id="rId8"/>
    <p:sldId id="993" r:id="rId9"/>
    <p:sldId id="969" r:id="rId10"/>
    <p:sldId id="970" r:id="rId11"/>
    <p:sldId id="971" r:id="rId12"/>
    <p:sldId id="972" r:id="rId13"/>
    <p:sldId id="965" r:id="rId14"/>
    <p:sldId id="973" r:id="rId15"/>
    <p:sldId id="974" r:id="rId16"/>
    <p:sldId id="977" r:id="rId17"/>
    <p:sldId id="995" r:id="rId18"/>
    <p:sldId id="996" r:id="rId19"/>
    <p:sldId id="997" r:id="rId20"/>
    <p:sldId id="978" r:id="rId21"/>
    <p:sldId id="1005" r:id="rId22"/>
    <p:sldId id="1000" r:id="rId23"/>
    <p:sldId id="1004" r:id="rId24"/>
    <p:sldId id="1006" r:id="rId25"/>
    <p:sldId id="1007" r:id="rId26"/>
    <p:sldId id="1001" r:id="rId27"/>
    <p:sldId id="1009" r:id="rId28"/>
    <p:sldId id="1010" r:id="rId29"/>
    <p:sldId id="980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9999"/>
    <a:srgbClr val="CCECFF"/>
    <a:srgbClr val="C39BE1"/>
    <a:srgbClr val="C198E0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 autoAdjust="0"/>
    <p:restoredTop sz="80380" autoAdjust="0"/>
  </p:normalViewPr>
  <p:slideViewPr>
    <p:cSldViewPr>
      <p:cViewPr varScale="1">
        <p:scale>
          <a:sx n="70" d="100"/>
          <a:sy n="70" d="100"/>
        </p:scale>
        <p:origin x="7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39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0" dirty="0" smtClean="0"/>
              <a:t> (R1 | u1) = P(u1 | R1) P (R1) / P (u1)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P (u1) for division to get approximation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</a:t>
            </a:r>
            <a:r>
              <a:rPr lang="en-US" baseline="0" dirty="0" smtClean="0"/>
              <a:t> (R1 | u1) = a P(u1 | R1) P (R1)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</a:t>
            </a:r>
            <a:r>
              <a:rPr lang="en-US" baseline="0" dirty="0" smtClean="0"/>
              <a:t> (R1 | u1)  = 0.45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>
                <a:solidFill>
                  <a:srgbClr val="CC00CC"/>
                </a:solidFill>
                <a:latin typeface="Calibri"/>
                <a:cs typeface="Calibri"/>
              </a:rPr>
              <a:t>P(u1) = 0.55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</a:t>
            </a:r>
            <a:r>
              <a:rPr lang="en-US" baseline="0" dirty="0" smtClean="0"/>
              <a:t> (R1 | u1)  = 0.45 /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eaLnBrk="1" hangingPunct="1"/>
            <a:r>
              <a:rPr lang="en-US" sz="2400" dirty="0" smtClean="0"/>
              <a:t>Procedure:</a:t>
            </a:r>
          </a:p>
          <a:p>
            <a:pPr lvl="1"/>
            <a:r>
              <a:rPr lang="en-US" sz="2000" dirty="0" smtClean="0"/>
              <a:t>Step 1: Compute Z = sum over all entries</a:t>
            </a:r>
          </a:p>
          <a:p>
            <a:pPr lvl="1"/>
            <a:r>
              <a:rPr lang="en-US" sz="2000" dirty="0" smtClean="0"/>
              <a:t>Step 2: Divide every entry by 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= a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 smtClean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 smtClean="0">
                <a:solidFill>
                  <a:srgbClr val="CC00CC"/>
                </a:solidFill>
                <a:sym typeface="Symbol"/>
              </a:rPr>
              <a:t>                           = a 0.8 * 0.67 = 0.536</a:t>
            </a:r>
          </a:p>
          <a:p>
            <a:endParaRPr lang="en-US" i="1" dirty="0" smtClean="0">
              <a:solidFill>
                <a:srgbClr val="CC00CC"/>
              </a:solidFill>
              <a:sym typeface="Symbol"/>
            </a:endParaRPr>
          </a:p>
          <a:p>
            <a:r>
              <a:rPr lang="en-US" i="1" dirty="0" smtClean="0">
                <a:solidFill>
                  <a:srgbClr val="CC00CC"/>
                </a:solidFill>
                <a:sym typeface="Symbol"/>
              </a:rPr>
              <a:t>P (rainy | happy) = a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 smtClean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 smtClean="0">
                <a:solidFill>
                  <a:srgbClr val="CC00CC"/>
                </a:solidFill>
                <a:sym typeface="Symbol"/>
              </a:rPr>
              <a:t>	</a:t>
            </a:r>
            <a:r>
              <a:rPr lang="en-US" i="1" baseline="0" dirty="0" smtClean="0">
                <a:solidFill>
                  <a:srgbClr val="CC00CC"/>
                </a:solidFill>
                <a:sym typeface="Symbol"/>
              </a:rPr>
              <a:t>   =  a 0.4 *  0.33 = 0.132</a:t>
            </a:r>
          </a:p>
          <a:p>
            <a:endParaRPr lang="en-US" i="1" baseline="0" dirty="0" smtClean="0">
              <a:solidFill>
                <a:srgbClr val="CC00CC"/>
              </a:solidFill>
              <a:sym typeface="Symbol"/>
            </a:endParaRPr>
          </a:p>
          <a:p>
            <a:r>
              <a:rPr lang="en-US" i="1" baseline="0" dirty="0" smtClean="0">
                <a:solidFill>
                  <a:srgbClr val="CC00CC"/>
                </a:solidFill>
                <a:sym typeface="Symbol"/>
              </a:rPr>
              <a:t>So after approximation ~~ 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 = &lt;0.546&gt; = &lt;0.8&gt;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0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86081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E0D98D4-78BC-410E-807E-3CF904F29929}" type="slidenum">
              <a:rPr lang="en-US" sz="1300"/>
              <a:pPr eaLnBrk="1" hangingPunct="1"/>
              <a:t>29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2845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9765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P(rain)</a:t>
            </a:r>
            <a:r>
              <a:rPr lang="en-US" baseline="0" dirty="0" smtClean="0"/>
              <a:t> = &gt; P(rain | sun)  P(sun) + P (</a:t>
            </a:r>
            <a:r>
              <a:rPr lang="en-US" baseline="0" dirty="0" err="1" smtClean="0"/>
              <a:t>rain|rain</a:t>
            </a:r>
            <a:r>
              <a:rPr lang="en-US" baseline="0" dirty="0" smtClean="0"/>
              <a:t>) P(rain)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0.1 * 1 + 0.7 * 0 =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P(sun)</a:t>
            </a:r>
            <a:r>
              <a:rPr lang="en-US" baseline="0" dirty="0" smtClean="0"/>
              <a:t> = &gt; P(sun | sun)  P(sun) + P (sun | rain) P(rain)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0.9 * 0.9 + 0.3 * 0.1 = 0.84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P(rain)</a:t>
            </a:r>
            <a:r>
              <a:rPr lang="en-US" baseline="0" dirty="0" smtClean="0"/>
              <a:t> = &gt; P(rain | sun)  P(sun) + P (rain | rain) P(rain)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0.1 * 0.9 + 0.7 * 0.1 = 0.09 + 0.07 = 0.16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formula for normalization 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 (Sunny,</a:t>
            </a:r>
            <a:r>
              <a:rPr lang="en-US" baseline="0" dirty="0" smtClean="0"/>
              <a:t> Cool</a:t>
            </a:r>
            <a:r>
              <a:rPr lang="en-US" dirty="0" smtClean="0"/>
              <a:t>) / P (Sunny,</a:t>
            </a:r>
            <a:r>
              <a:rPr lang="en-US" baseline="0" dirty="0" smtClean="0"/>
              <a:t> Cool</a:t>
            </a:r>
            <a:r>
              <a:rPr lang="en-US" dirty="0" smtClean="0"/>
              <a:t>) + P (rain,</a:t>
            </a:r>
            <a:r>
              <a:rPr lang="en-US" baseline="0" dirty="0" smtClean="0"/>
              <a:t> Cool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0.45 / 0.45 + 0.1 </a:t>
            </a:r>
          </a:p>
          <a:p>
            <a:r>
              <a:rPr lang="en-US" dirty="0" smtClean="0"/>
              <a:t>= 0.45/ 0.55 </a:t>
            </a:r>
          </a:p>
          <a:p>
            <a:r>
              <a:rPr lang="en-US" dirty="0" smtClean="0"/>
              <a:t>= 0.818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0.1/ 0.55 = 0.1818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P(rain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0" dirty="0" smtClean="0"/>
              <a:t> = &gt; P(rain</a:t>
            </a:r>
            <a:r>
              <a:rPr lang="en-US" baseline="-25000" dirty="0" smtClean="0"/>
              <a:t>1</a:t>
            </a:r>
            <a:r>
              <a:rPr lang="en-US" baseline="0" dirty="0" smtClean="0"/>
              <a:t> | rain</a:t>
            </a:r>
            <a:r>
              <a:rPr lang="en-US" baseline="-25000" dirty="0" smtClean="0"/>
              <a:t>0</a:t>
            </a:r>
            <a:r>
              <a:rPr lang="en-US" baseline="0" dirty="0" smtClean="0"/>
              <a:t>)  P(rain</a:t>
            </a:r>
            <a:r>
              <a:rPr lang="en-US" baseline="-25000" dirty="0" smtClean="0"/>
              <a:t>0</a:t>
            </a:r>
            <a:r>
              <a:rPr lang="en-US" baseline="0" dirty="0" smtClean="0"/>
              <a:t>) + P (rain</a:t>
            </a:r>
            <a:r>
              <a:rPr lang="en-US" baseline="-25000" dirty="0" smtClean="0"/>
              <a:t>1</a:t>
            </a:r>
            <a:r>
              <a:rPr lang="en-US" baseline="0" dirty="0" smtClean="0"/>
              <a:t> | - rain</a:t>
            </a:r>
            <a:r>
              <a:rPr lang="en-US" baseline="-25000" dirty="0" smtClean="0"/>
              <a:t>0</a:t>
            </a:r>
            <a:r>
              <a:rPr lang="en-US" baseline="0" dirty="0" smtClean="0"/>
              <a:t>) P(- rain</a:t>
            </a:r>
            <a:r>
              <a:rPr lang="en-US" baseline="-25000" dirty="0" smtClean="0"/>
              <a:t>0</a:t>
            </a:r>
            <a:r>
              <a:rPr lang="en-US" baseline="0" dirty="0" smtClean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P(rain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0" dirty="0" smtClean="0"/>
              <a:t>  = 0.7 * 0.5 + 0.3 * 0.5 = 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3" Type="http://schemas.openxmlformats.org/officeDocument/2006/relationships/tags" Target="../tags/tag13.xml"/><Relationship Id="rId21" Type="http://schemas.openxmlformats.org/officeDocument/2006/relationships/image" Target="../media/image25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21.png"/><Relationship Id="rId2" Type="http://schemas.openxmlformats.org/officeDocument/2006/relationships/tags" Target="../tags/tag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tags" Target="../tags/tag20.xml"/><Relationship Id="rId19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notesSlide" Target="../notesSlides/notesSlide5.xml"/><Relationship Id="rId2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.emf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12003200" cy="2335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5400">
                <a:sym typeface="Lato Light"/>
              </a:rPr>
              <a:t>Week </a:t>
            </a:r>
            <a:r>
              <a:rPr lang="en" sz="5400" smtClean="0">
                <a:sym typeface="Lato Light"/>
              </a:rPr>
              <a:t>10: </a:t>
            </a:r>
            <a:r>
              <a:rPr lang="en-US" sz="5400" dirty="0" smtClean="0">
                <a:sym typeface="Lato Light"/>
              </a:rPr>
              <a:t>  </a:t>
            </a:r>
            <a:r>
              <a:rPr lang="en-US" sz="5333" dirty="0" smtClean="0">
                <a:solidFill>
                  <a:srgbClr val="92D050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-US" sz="5333" dirty="0" smtClean="0">
                <a:solidFill>
                  <a:srgbClr val="92D05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5400" dirty="0"/>
              <a:t>Hidden Markov </a:t>
            </a:r>
            <a:r>
              <a:rPr lang="en-US" sz="5400" dirty="0" smtClean="0"/>
              <a:t>Models</a:t>
            </a:r>
            <a:r>
              <a:rPr lang="en" sz="5333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" sz="5333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Russell &amp; </a:t>
            </a:r>
            <a:r>
              <a:rPr lang="en-US" sz="1867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Norvig</a:t>
            </a: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, </a:t>
            </a:r>
            <a:r>
              <a:rPr lang="en-US" sz="1867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Chapter 15.</a:t>
            </a:r>
            <a:endParaRPr sz="1867" b="1" dirty="0">
              <a:solidFill>
                <a:srgbClr val="40458B"/>
              </a:solidFill>
              <a:latin typeface="Tahoma" panose="020B0604030504040204" pitchFamily="34" charset="0"/>
              <a:sym typeface="Lat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5965448"/>
            <a:ext cx="7379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40458B"/>
                </a:solidFill>
                <a:latin typeface="Tahoma" panose="020B0604030504040204" pitchFamily="34" charset="0"/>
              </a:rPr>
              <a:t>(Most of slides from </a:t>
            </a:r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Dan Klein, Pieter </a:t>
            </a:r>
            <a:r>
              <a:rPr lang="en-US" b="1" dirty="0" err="1">
                <a:solidFill>
                  <a:srgbClr val="40458B"/>
                </a:solidFill>
                <a:latin typeface="Tahoma" panose="020B0604030504040204" pitchFamily="34" charset="0"/>
              </a:rPr>
              <a:t>Abbeel</a:t>
            </a:r>
            <a:r>
              <a:rPr lang="en-US" b="1" dirty="0" smtClean="0">
                <a:solidFill>
                  <a:srgbClr val="40458B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b="1" dirty="0" smtClean="0">
                <a:solidFill>
                  <a:srgbClr val="40458B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38401"/>
            <a:ext cx="59542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Markov Chain: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distribution: 1.0 sun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distribution after one step?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29513" y="1919288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77313" y="1919288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8557419" y="1181894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8557419" y="1820069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9434513" y="2057400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7451725" y="2287588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298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2909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05800" y="1538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05800" y="3062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84978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6019800"/>
            <a:ext cx="3632200" cy="255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063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Mini-Forward Algorithm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Question: What’</a:t>
            </a:r>
            <a:r>
              <a:rPr lang="en-US" altLang="ja-JP" sz="2800" dirty="0">
                <a:ea typeface="ＭＳ Ｐゴシック" pitchFamily="34" charset="-128"/>
              </a:rPr>
              <a:t>s P(X) on some day t?</a:t>
            </a:r>
          </a:p>
        </p:txBody>
      </p:sp>
      <p:pic>
        <p:nvPicPr>
          <p:cNvPr id="10265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2605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Line 29"/>
          <p:cNvSpPr>
            <a:spLocks noChangeShapeType="1"/>
          </p:cNvSpPr>
          <p:nvPr/>
        </p:nvSpPr>
        <p:spPr bwMode="auto">
          <a:xfrm flipH="1" flipV="1">
            <a:off x="4114800" y="6248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5105400" y="6324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0000"/>
                </a:solidFill>
              </a:rPr>
              <a:t>Forward simulation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514600"/>
            <a:ext cx="4480838" cy="2743199"/>
          </a:xfrm>
          <a:prstGeom prst="rect">
            <a:avLst/>
          </a:prstGeom>
        </p:spPr>
      </p:pic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6388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4384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20716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5240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352800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39004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9860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42672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  <a:endCxn id="29" idx="2"/>
          </p:cNvCxnSpPr>
          <p:nvPr/>
        </p:nvCxnSpPr>
        <p:spPr bwMode="auto">
          <a:xfrm>
            <a:off x="4814888" y="27813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1282700" cy="38274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1905000" cy="64303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91200"/>
            <a:ext cx="358330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Example Run of Mini-Forward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8229600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sun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rain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yet another initial distribution P(X</a:t>
            </a:r>
            <a:r>
              <a:rPr lang="en-US" sz="2800" baseline="-25000" dirty="0"/>
              <a:t>1</a:t>
            </a:r>
            <a:r>
              <a:rPr lang="en-US" sz="2800" dirty="0"/>
              <a:t>):</a:t>
            </a:r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571" y="3736975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3733800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3733800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37338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7625171" y="39655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757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32055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4805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87681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3733800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6405971" y="44196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652" y="5565775"/>
            <a:ext cx="1321163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916" y="55626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8339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88443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7625171" y="57943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4119971" y="58705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7800" y="6477000"/>
            <a:ext cx="194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[Demo: L13D1,2,3]</a:t>
            </a:r>
          </a:p>
        </p:txBody>
      </p:sp>
    </p:spTree>
    <p:extLst>
      <p:ext uri="{BB962C8B-B14F-4D97-AF65-F5344CB8AC3E}">
        <p14:creationId xmlns:p14="http://schemas.microsoft.com/office/powerpoint/2010/main" val="40160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30739" grpId="0" animBg="1"/>
      <p:bldP spid="30740" grpId="0"/>
      <p:bldP spid="30741" grpId="0"/>
      <p:bldP spid="30742" grpId="0"/>
      <p:bldP spid="30743" grpId="0"/>
      <p:bldP spid="30745" grpId="0"/>
      <p:bldP spid="30748" grpId="0"/>
      <p:bldP spid="30749" grpId="0"/>
      <p:bldP spid="30750" grpId="0" animBg="1"/>
      <p:bldP spid="30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(simple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079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state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?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          = 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dirty="0">
                <a:solidFill>
                  <a:srgbClr val="000090"/>
                </a:solidFill>
              </a:rPr>
              <a:t>Iterate this update starting at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>
                <a:solidFill>
                  <a:srgbClr val="CC00CC"/>
                </a:solidFill>
              </a:rPr>
              <a:t>=0</a:t>
            </a:r>
          </a:p>
          <a:p>
            <a:pPr lvl="1"/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P 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)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marL="457176" lvl="1" indent="0">
              <a:buNone/>
            </a:pPr>
            <a:endParaRPr lang="en-US" dirty="0" smtClean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53000" y="1447800"/>
            <a:ext cx="2209800" cy="685800"/>
          </a:xfrm>
          <a:prstGeom prst="wedgeRoundRectCallout">
            <a:avLst>
              <a:gd name="adj1" fmla="val -88649"/>
              <a:gd name="adj2" fmla="val 19398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from previous iteration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7086600" y="1905000"/>
            <a:ext cx="2209800" cy="685800"/>
          </a:xfrm>
          <a:prstGeom prst="wedgeRoundRectCallout">
            <a:avLst>
              <a:gd name="adj1" fmla="val -77730"/>
              <a:gd name="adj2" fmla="val 147685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15263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Hidden Markov Models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Need observations to update your beliefs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Underlying Markov chain over states 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You observe outputs (effects) at each time step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10972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68" name="AutoShape 5"/>
          <p:cNvCxnSpPr>
            <a:cxnSpLocks noChangeShapeType="1"/>
            <a:stCxn id="36867" idx="4"/>
            <a:endCxn id="36883" idx="0"/>
          </p:cNvCxnSpPr>
          <p:nvPr/>
        </p:nvCxnSpPr>
        <p:spPr bwMode="auto">
          <a:xfrm>
            <a:off x="11239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6870" name="AutoShape 7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>
            <a:off x="78867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67056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2" name="AutoShape 9"/>
          <p:cNvCxnSpPr>
            <a:cxnSpLocks noChangeShapeType="1"/>
            <a:stCxn id="36873" idx="6"/>
            <a:endCxn id="36869" idx="2"/>
          </p:cNvCxnSpPr>
          <p:nvPr/>
        </p:nvCxnSpPr>
        <p:spPr bwMode="auto">
          <a:xfrm>
            <a:off x="72532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705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4" name="AutoShape 11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>
            <a:off x="69723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85344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36876" name="AutoShape 13"/>
          <p:cNvCxnSpPr>
            <a:cxnSpLocks noChangeShapeType="1"/>
            <a:stCxn id="36875" idx="6"/>
            <a:endCxn id="36878" idx="2"/>
          </p:cNvCxnSpPr>
          <p:nvPr/>
        </p:nvCxnSpPr>
        <p:spPr bwMode="auto">
          <a:xfrm>
            <a:off x="90820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36869" idx="6"/>
            <a:endCxn id="36875" idx="2"/>
          </p:cNvCxnSpPr>
          <p:nvPr/>
        </p:nvCxnSpPr>
        <p:spPr bwMode="auto">
          <a:xfrm>
            <a:off x="81676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9448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6879" name="AutoShape 16"/>
          <p:cNvCxnSpPr>
            <a:cxnSpLocks noChangeShapeType="1"/>
            <a:stCxn id="36878" idx="6"/>
            <a:endCxn id="36867" idx="2"/>
          </p:cNvCxnSpPr>
          <p:nvPr/>
        </p:nvCxnSpPr>
        <p:spPr bwMode="auto">
          <a:xfrm>
            <a:off x="9996488" y="45339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76200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85344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94488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sp>
        <p:nvSpPr>
          <p:cNvPr id="36883" name="Oval 20"/>
          <p:cNvSpPr>
            <a:spLocks noChangeArrowheads="1"/>
          </p:cNvSpPr>
          <p:nvPr/>
        </p:nvSpPr>
        <p:spPr bwMode="auto">
          <a:xfrm>
            <a:off x="10972800" y="5334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84" name="AutoShape 21"/>
          <p:cNvCxnSpPr>
            <a:cxnSpLocks noChangeShapeType="1"/>
            <a:stCxn id="36875" idx="4"/>
            <a:endCxn id="36881" idx="0"/>
          </p:cNvCxnSpPr>
          <p:nvPr/>
        </p:nvCxnSpPr>
        <p:spPr bwMode="auto">
          <a:xfrm>
            <a:off x="88011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78" idx="4"/>
            <a:endCxn id="36882" idx="0"/>
          </p:cNvCxnSpPr>
          <p:nvPr/>
        </p:nvCxnSpPr>
        <p:spPr bwMode="auto">
          <a:xfrm>
            <a:off x="9715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174172" y="4057472"/>
            <a:ext cx="62520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An HMM is a temporal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probabilistic model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in which the state of the process is described by a single, discrete random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variable</a:t>
            </a:r>
          </a:p>
          <a:p>
            <a:endParaRPr lang="en-US" sz="2000" dirty="0" smtClean="0">
              <a:solidFill>
                <a:schemeClr val="accent2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HMMs require the state to be a single, discrete variable, there is no corresponding restriction on the evidence variables.</a:t>
            </a:r>
          </a:p>
        </p:txBody>
      </p:sp>
    </p:spTree>
    <p:extLst>
      <p:ext uri="{BB962C8B-B14F-4D97-AF65-F5344CB8AC3E}">
        <p14:creationId xmlns:p14="http://schemas.microsoft.com/office/powerpoint/2010/main" val="38940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31242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82870"/>
              </p:ext>
            </p:extLst>
          </p:nvPr>
        </p:nvGraphicFramePr>
        <p:xfrm>
          <a:off x="7467600" y="4572001"/>
          <a:ext cx="2209800" cy="14631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371600" y="2941638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36220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5410200" y="2057400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0696"/>
              </p:ext>
            </p:extLst>
          </p:nvPr>
        </p:nvGraphicFramePr>
        <p:xfrm>
          <a:off x="9829800" y="4526876"/>
          <a:ext cx="2209800" cy="14929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3657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sp>
        <p:nvSpPr>
          <p:cNvPr id="51" name="Oval 50"/>
          <p:cNvSpPr/>
          <p:nvPr/>
        </p:nvSpPr>
        <p:spPr>
          <a:xfrm>
            <a:off x="1371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sp>
        <p:nvSpPr>
          <p:cNvPr id="52" name="Oval 51"/>
          <p:cNvSpPr/>
          <p:nvPr/>
        </p:nvSpPr>
        <p:spPr>
          <a:xfrm>
            <a:off x="3657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06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248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108857" y="4604545"/>
            <a:ext cx="8229600" cy="163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An HMM is defined by</a:t>
            </a:r>
            <a:r>
              <a:rPr lang="en-US" dirty="0" smtClean="0">
                <a:ea typeface="ＭＳ Ｐゴシック" pitchFamily="34" charset="-128"/>
              </a:rPr>
              <a:t>: (Markov Chains + observed Variables)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Initial distribution: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Transitions: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Emissions:</a:t>
            </a:r>
          </a:p>
        </p:txBody>
      </p:sp>
      <p:pic>
        <p:nvPicPr>
          <p:cNvPr id="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79" y="5421312"/>
            <a:ext cx="896021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93" y="5787873"/>
            <a:ext cx="1905907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36" y="6239893"/>
            <a:ext cx="1479551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60020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1250951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8" y="16002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8700" y="3773489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Figure 2: Bayesian </a:t>
            </a:r>
            <a:r>
              <a:rPr lang="en-US" dirty="0">
                <a:latin typeface="Times-Roman"/>
              </a:rPr>
              <a:t>network structure and conditional distributions describing </a:t>
            </a:r>
            <a:r>
              <a:rPr lang="en-US" dirty="0" smtClean="0">
                <a:latin typeface="Times-Roman"/>
              </a:rPr>
              <a:t>the umbrella </a:t>
            </a:r>
            <a:r>
              <a:rPr lang="en-US" dirty="0">
                <a:latin typeface="Times-Roman"/>
              </a:rPr>
              <a:t>world. The transition model is </a:t>
            </a:r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>
                <a:latin typeface="CMTI10"/>
              </a:rPr>
              <a:t>Rain</a:t>
            </a:r>
            <a:r>
              <a:rPr lang="en-US" sz="800" dirty="0">
                <a:latin typeface="CMMI7"/>
              </a:rPr>
              <a:t>t</a:t>
            </a:r>
            <a:r>
              <a:rPr lang="en-US" sz="800" dirty="0">
                <a:latin typeface="CMSY7"/>
              </a:rPr>
              <a:t>−</a:t>
            </a:r>
            <a:r>
              <a:rPr lang="en-US" sz="800" dirty="0">
                <a:latin typeface="CMR7"/>
              </a:rPr>
              <a:t>1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and the sensor model </a:t>
            </a:r>
            <a:r>
              <a:rPr lang="en-US" dirty="0" smtClean="0">
                <a:latin typeface="Times-Roman"/>
              </a:rPr>
              <a:t>is </a:t>
            </a:r>
            <a:r>
              <a:rPr lang="en-US" dirty="0" smtClean="0">
                <a:latin typeface="CMMI10"/>
              </a:rPr>
              <a:t>P</a:t>
            </a:r>
            <a:r>
              <a:rPr lang="en-US" dirty="0" smtClean="0">
                <a:latin typeface="CMR10"/>
              </a:rPr>
              <a:t>(</a:t>
            </a:r>
            <a:r>
              <a:rPr lang="en-US" dirty="0" err="1" smtClean="0">
                <a:latin typeface="CMTI10"/>
              </a:rPr>
              <a:t>Umbrella</a:t>
            </a:r>
            <a:r>
              <a:rPr lang="en-US" sz="800" dirty="0" err="1" smtClean="0">
                <a:latin typeface="CMMI7"/>
              </a:rPr>
              <a:t>t</a:t>
            </a:r>
            <a:r>
              <a:rPr lang="en-US" sz="800" dirty="0" smtClean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dirty="0">
                <a:latin typeface="CMR10"/>
              </a:rPr>
              <a:t>)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786" y="5762625"/>
            <a:ext cx="5219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Formally Joint Distribution of an HMM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77343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148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8" name="AutoShape 7"/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43815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004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0" name="AutoShape 9"/>
          <p:cNvCxnSpPr>
            <a:cxnSpLocks noChangeShapeType="1"/>
            <a:stCxn id="11" idx="6"/>
            <a:endCxn id="7" idx="2"/>
          </p:cNvCxnSpPr>
          <p:nvPr/>
        </p:nvCxnSpPr>
        <p:spPr bwMode="auto">
          <a:xfrm>
            <a:off x="37480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04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2" name="AutoShape 11"/>
          <p:cNvCxnSpPr>
            <a:cxnSpLocks noChangeShapeType="1"/>
            <a:stCxn id="11" idx="4"/>
            <a:endCxn id="9" idx="0"/>
          </p:cNvCxnSpPr>
          <p:nvPr/>
        </p:nvCxnSpPr>
        <p:spPr bwMode="auto">
          <a:xfrm>
            <a:off x="34671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292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46624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5591175" y="16383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292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21" name="AutoShape 21"/>
          <p:cNvCxnSpPr>
            <a:cxnSpLocks noChangeShapeType="1"/>
            <a:stCxn id="13" idx="4"/>
            <a:endCxn id="19" idx="0"/>
          </p:cNvCxnSpPr>
          <p:nvPr/>
        </p:nvCxnSpPr>
        <p:spPr bwMode="auto">
          <a:xfrm>
            <a:off x="52959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381000" y="4363823"/>
            <a:ext cx="1142999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,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,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,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,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3,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0451" y="3832554"/>
            <a:ext cx="2963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Joint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distribution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52868" y="5636669"/>
            <a:ext cx="8619796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3200" dirty="0" smtClean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T,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smtClean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baseline="30000" dirty="0" smtClean="0">
                <a:solidFill>
                  <a:srgbClr val="CC00CC"/>
                </a:solidFill>
                <a:sym typeface="Symbol"/>
              </a:rPr>
              <a:t>2</a:t>
            </a:r>
            <a:r>
              <a:rPr lang="en-US" sz="3200" i="1" dirty="0" smtClean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err="1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 smtClean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5039380"/>
            <a:ext cx="267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More generally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160873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0, we have no observations, only the security guard’s prior beliefs; </a:t>
            </a:r>
            <a:r>
              <a:rPr lang="en-US">
                <a:latin typeface="Times-Roman"/>
              </a:rPr>
              <a:t>let’s </a:t>
            </a:r>
            <a:r>
              <a:rPr lang="en-US" smtClean="0">
                <a:latin typeface="Times-Roman"/>
              </a:rPr>
              <a:t>assume that </a:t>
            </a:r>
            <a:r>
              <a:rPr lang="en-US" dirty="0">
                <a:latin typeface="Times-Roman"/>
              </a:rPr>
              <a:t>consists of </a:t>
            </a:r>
            <a:r>
              <a:rPr lang="en-US" b="1" dirty="0">
                <a:latin typeface="Times-Bold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MI10"/>
              </a:rPr>
              <a:t>R</a:t>
            </a:r>
            <a:r>
              <a:rPr lang="en-US" sz="1100" dirty="0">
                <a:latin typeface="CMR8"/>
              </a:rPr>
              <a:t>0</a:t>
            </a:r>
            <a:r>
              <a:rPr lang="en-US" dirty="0">
                <a:latin typeface="CMR10"/>
              </a:rPr>
              <a:t>) = 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CMMI10"/>
              </a:rPr>
              <a:t>, </a:t>
            </a:r>
            <a:r>
              <a:rPr lang="en-US" dirty="0">
                <a:latin typeface="CMR10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Transition Probabilities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Emission Probabilities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2526268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7000" y="3091934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=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+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+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-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230" y="4791598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</a:t>
            </a:r>
            <a:r>
              <a:rPr lang="en-US" dirty="0" smtClean="0">
                <a:latin typeface="Times-Roman"/>
              </a:rPr>
              <a:t>1, </a:t>
            </a:r>
            <a:r>
              <a:rPr lang="en-US" dirty="0"/>
              <a:t>the umbrella appears, </a:t>
            </a:r>
            <a:r>
              <a:rPr lang="en-US" dirty="0" smtClean="0"/>
              <a:t>so U = true</a:t>
            </a:r>
            <a:r>
              <a:rPr lang="en-US" dirty="0" smtClean="0">
                <a:latin typeface="Times-Roman"/>
              </a:rPr>
              <a:t>, </a:t>
            </a:r>
            <a:r>
              <a:rPr lang="en-US" dirty="0"/>
              <a:t>The prediction from t = 0 to t == 1 </a:t>
            </a:r>
            <a:r>
              <a:rPr lang="en-US" dirty="0" smtClean="0"/>
              <a:t>is </a:t>
            </a:r>
          </a:p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 smtClean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 smtClean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Transition Probabilities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Emission Probabilities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</a:t>
            </a:r>
            <a:r>
              <a:rPr lang="en-US" dirty="0" smtClean="0">
                <a:latin typeface="Times-Roman"/>
              </a:rPr>
              <a:t>1, </a:t>
            </a:r>
            <a:r>
              <a:rPr lang="en-US" dirty="0"/>
              <a:t>the umbrella appears, </a:t>
            </a:r>
            <a:r>
              <a:rPr lang="en-US" dirty="0" smtClean="0"/>
              <a:t>so U = true</a:t>
            </a:r>
            <a:r>
              <a:rPr lang="en-US" dirty="0" smtClean="0">
                <a:latin typeface="Times-Roman"/>
              </a:rPr>
              <a:t>, </a:t>
            </a:r>
            <a:r>
              <a:rPr lang="en-US" dirty="0"/>
              <a:t>The prediction from t = 0 to t == 1 </a:t>
            </a:r>
            <a:r>
              <a:rPr lang="en-US" dirty="0" smtClean="0"/>
              <a:t>is </a:t>
            </a:r>
          </a:p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 smtClean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 smtClean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7552" y="3886200"/>
            <a:ext cx="902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</a:t>
            </a:r>
            <a:r>
              <a:rPr lang="en-US" dirty="0" smtClean="0">
                <a:latin typeface="Times-Roman"/>
              </a:rPr>
              <a:t>2,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</a:t>
            </a:r>
            <a:r>
              <a:rPr lang="en-US" dirty="0" smtClean="0"/>
              <a:t>1 </a:t>
            </a:r>
            <a:r>
              <a:rPr lang="en-US" dirty="0"/>
              <a:t>to t == </a:t>
            </a:r>
            <a:r>
              <a:rPr lang="en-US" dirty="0" smtClean="0"/>
              <a:t>2 </a:t>
            </a:r>
            <a:r>
              <a:rPr lang="en-US" dirty="0"/>
              <a:t>is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536" y="4423872"/>
            <a:ext cx="6791325" cy="11144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24000" y="5410200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 smtClean="0">
                <a:latin typeface="Times New Roman" panose="02020603050405020304" pitchFamily="18" charset="0"/>
              </a:rPr>
              <a:t>t = 2</a:t>
            </a:r>
            <a:r>
              <a:rPr 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391" y="6035652"/>
            <a:ext cx="6562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1138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5405" y="1828800"/>
            <a:ext cx="12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0.5</a:t>
            </a:r>
          </a:p>
          <a:p>
            <a:r>
              <a:rPr lang="en-US" dirty="0">
                <a:latin typeface="Calibri"/>
                <a:cs typeface="Calibri"/>
              </a:rPr>
              <a:t>B’(-r)  = 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858869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0.818</a:t>
            </a:r>
          </a:p>
          <a:p>
            <a:r>
              <a:rPr lang="en-US" dirty="0">
                <a:latin typeface="Calibri"/>
                <a:cs typeface="Calibri"/>
              </a:rPr>
              <a:t>B(-r)  = 0.182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5205" y="1828800"/>
            <a:ext cx="145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0.627</a:t>
            </a:r>
          </a:p>
          <a:p>
            <a:r>
              <a:rPr lang="en-US" dirty="0">
                <a:latin typeface="Calibri"/>
                <a:cs typeface="Calibri"/>
              </a:rPr>
              <a:t>B’(-r)  = 0.373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7800" y="2895600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0.883</a:t>
            </a:r>
          </a:p>
          <a:p>
            <a:r>
              <a:rPr lang="en-US" dirty="0">
                <a:latin typeface="Calibri"/>
                <a:cs typeface="Calibri"/>
              </a:rPr>
              <a:t>B(-r)  = 0.117</a:t>
            </a:r>
          </a:p>
        </p:txBody>
      </p: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 flipV="1">
            <a:off x="1927140" y="2151966"/>
            <a:ext cx="112826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 flipH="1">
            <a:off x="3747564" y="2514600"/>
            <a:ext cx="6243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2514600"/>
            <a:ext cx="1037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 flipV="1">
            <a:off x="4447128" y="2151966"/>
            <a:ext cx="818077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Emission Probabilities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Transition Probabilities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4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</a:t>
            </a:r>
            <a:r>
              <a:rPr lang="en-US" sz="2000" dirty="0" smtClean="0"/>
              <a:t>which </a:t>
            </a:r>
            <a:r>
              <a:rPr lang="en-US" sz="2000" dirty="0"/>
              <a:t>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grumpy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0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" y="5219701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0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4724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</a:t>
            </a:r>
            <a:r>
              <a:rPr lang="en-US" sz="2000" dirty="0" smtClean="0"/>
              <a:t>which </a:t>
            </a:r>
            <a:r>
              <a:rPr lang="en-US" sz="2000" dirty="0"/>
              <a:t>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</a:t>
            </a:r>
            <a:r>
              <a:rPr lang="en-US" sz="2000" dirty="0" smtClean="0"/>
              <a:t>which </a:t>
            </a:r>
            <a:r>
              <a:rPr lang="en-US" sz="2000" dirty="0"/>
              <a:t>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Transition Probabilities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86" y="4121170"/>
            <a:ext cx="533400" cy="470026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04" y="5691628"/>
            <a:ext cx="533400" cy="47002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023" y="4985128"/>
            <a:ext cx="557963" cy="4466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8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3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0.8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0.4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0.6</a:t>
            </a:r>
            <a:endParaRPr lang="en-US" sz="2400" dirty="0">
              <a:latin typeface="Calibri"/>
              <a:cs typeface="Calibri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78802"/>
              </p:ext>
            </p:extLst>
          </p:nvPr>
        </p:nvGraphicFramePr>
        <p:xfrm>
          <a:off x="7020811" y="4271809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982712" y="3680438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Transition Probabilities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7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</a:t>
            </a:r>
            <a:r>
              <a:rPr lang="en-US" sz="2000" dirty="0" smtClean="0"/>
              <a:t>which </a:t>
            </a:r>
            <a:r>
              <a:rPr lang="en-US" sz="2000" dirty="0"/>
              <a:t>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Emission Probabilities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8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3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0.8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0.4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0.6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581" y="4163840"/>
            <a:ext cx="545936" cy="39052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80" y="5005411"/>
            <a:ext cx="476837" cy="42610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528" y="5743080"/>
            <a:ext cx="545936" cy="390525"/>
          </a:xfrm>
          <a:prstGeom prst="rect">
            <a:avLst/>
          </a:prstGeom>
        </p:spPr>
      </p:pic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16765"/>
              </p:ext>
            </p:extLst>
          </p:nvPr>
        </p:nvGraphicFramePr>
        <p:xfrm>
          <a:off x="6778006" y="4421074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6553200" y="3886200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Emission Probabilities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9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</a:t>
            </a:r>
            <a:r>
              <a:rPr lang="en-US" sz="2000" dirty="0" smtClean="0"/>
              <a:t>which </a:t>
            </a:r>
            <a:r>
              <a:rPr lang="en-US" sz="2000" dirty="0"/>
              <a:t>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Probability of sunny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880855" y="41956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10 / 15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60181" y="41930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0.67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6770483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Probability of rainy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37" y="4125346"/>
            <a:ext cx="557963" cy="446654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781977" y="40643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 / 15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00319" y="40261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0.33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36" y="5867400"/>
            <a:ext cx="545936" cy="390525"/>
          </a:xfrm>
          <a:prstGeom prst="rect">
            <a:avLst/>
          </a:prstGeom>
        </p:spPr>
      </p:pic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669487" y="5172932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Probability of happy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19400" y="571053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10 / 15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98726" y="570795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0.67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781800" y="51753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Probability of grumpy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93294" y="56645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 / 15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311636" y="56263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0.33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10" y="5723438"/>
            <a:ext cx="476837" cy="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9" grpId="0"/>
      <p:bldP spid="94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7582"/>
              </p:ext>
            </p:extLst>
          </p:nvPr>
        </p:nvGraphicFramePr>
        <p:xfrm>
          <a:off x="7543800" y="4251325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9218"/>
              </p:ext>
            </p:extLst>
          </p:nvPr>
        </p:nvGraphicFramePr>
        <p:xfrm>
          <a:off x="7540006" y="1795236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9030" y="1671196"/>
            <a:ext cx="584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If Happy today, what is probability its sunny or rainy?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2099866"/>
            <a:ext cx="6858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=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 smtClean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/ P(Happy) =&gt; 0.8 * 0.67/ 0.67 =&gt; 0.8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latin typeface="Calibri"/>
                <a:cs typeface="Calibri"/>
              </a:rPr>
              <a:t>rainy|Happy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 smtClean="0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 smtClean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 smtClean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 smtClean="0">
                <a:solidFill>
                  <a:srgbClr val="CC00CC"/>
                </a:solidFill>
                <a:sym typeface="Symbol"/>
              </a:rPr>
              <a:t>)/ P(Happy) =&gt; 0.4 *  0.33 / 0.67 = 0.2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41806"/>
              </p:ext>
            </p:extLst>
          </p:nvPr>
        </p:nvGraphicFramePr>
        <p:xfrm>
          <a:off x="8752114" y="4268107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69553"/>
              </p:ext>
            </p:extLst>
          </p:nvPr>
        </p:nvGraphicFramePr>
        <p:xfrm>
          <a:off x="8763000" y="1762125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671196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If Happy-grumpy, what is weather for 2 days?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</a:t>
            </a:r>
            <a:r>
              <a:rPr lang="en-US" dirty="0" smtClean="0">
                <a:latin typeface="Calibri"/>
                <a:cs typeface="Calibri"/>
              </a:rPr>
              <a:t>) = P(Sunny) P(Happy | Sunny) P (Rainy | Sunny) P(grumpy | Rainy)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P(Sunny, Rainy) = 0.67 * 0.8 * 0.2 * 0.6 =&gt; 0.064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</a:t>
            </a:r>
            <a:r>
              <a:rPr lang="en-US" dirty="0" smtClean="0">
                <a:latin typeface="Calibri"/>
                <a:cs typeface="Calibri"/>
              </a:rPr>
              <a:t>Sunny) </a:t>
            </a:r>
            <a:r>
              <a:rPr lang="en-US" dirty="0">
                <a:latin typeface="Calibri"/>
                <a:cs typeface="Calibri"/>
              </a:rPr>
              <a:t>= P(Sunny) P(Happy | Sunny) P </a:t>
            </a:r>
            <a:r>
              <a:rPr lang="en-US" dirty="0" smtClean="0">
                <a:latin typeface="Calibri"/>
                <a:cs typeface="Calibri"/>
              </a:rPr>
              <a:t>(Sunny </a:t>
            </a:r>
            <a:r>
              <a:rPr lang="en-US" dirty="0">
                <a:latin typeface="Calibri"/>
                <a:cs typeface="Calibri"/>
              </a:rPr>
              <a:t>| Sunny) P(grumpy | </a:t>
            </a:r>
            <a:r>
              <a:rPr lang="en-US" dirty="0" smtClean="0">
                <a:latin typeface="Calibri"/>
                <a:cs typeface="Calibri"/>
              </a:rPr>
              <a:t>Sunny)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0.67 * 0.8 * </a:t>
            </a:r>
            <a:r>
              <a:rPr lang="en-US" dirty="0" smtClean="0">
                <a:latin typeface="Calibri"/>
                <a:cs typeface="Calibri"/>
              </a:rPr>
              <a:t>0.8 </a:t>
            </a:r>
            <a:r>
              <a:rPr lang="en-US" dirty="0">
                <a:latin typeface="Calibri"/>
                <a:cs typeface="Calibri"/>
              </a:rPr>
              <a:t>* </a:t>
            </a:r>
            <a:r>
              <a:rPr lang="en-US" dirty="0" smtClean="0">
                <a:latin typeface="Calibri"/>
                <a:cs typeface="Calibri"/>
              </a:rPr>
              <a:t>0.2 </a:t>
            </a:r>
            <a:r>
              <a:rPr lang="en-US" dirty="0">
                <a:latin typeface="Calibri"/>
                <a:cs typeface="Calibri"/>
              </a:rPr>
              <a:t>=&gt; </a:t>
            </a:r>
            <a:r>
              <a:rPr lang="en-US" dirty="0" smtClean="0">
                <a:latin typeface="Calibri"/>
                <a:cs typeface="Calibri"/>
              </a:rPr>
              <a:t>0.085</a:t>
            </a:r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P(Rainy, </a:t>
            </a:r>
            <a:r>
              <a:rPr lang="en-US" dirty="0">
                <a:latin typeface="Calibri"/>
                <a:cs typeface="Calibri"/>
              </a:rPr>
              <a:t>Sunny) = </a:t>
            </a:r>
            <a:r>
              <a:rPr lang="en-US" dirty="0" smtClean="0">
                <a:latin typeface="Calibri"/>
                <a:cs typeface="Calibri"/>
              </a:rPr>
              <a:t>P(Rainy) </a:t>
            </a:r>
            <a:r>
              <a:rPr lang="en-US" dirty="0">
                <a:latin typeface="Calibri"/>
                <a:cs typeface="Calibri"/>
              </a:rPr>
              <a:t>P(Happy | </a:t>
            </a:r>
            <a:r>
              <a:rPr lang="en-US" dirty="0" smtClean="0">
                <a:latin typeface="Calibri"/>
                <a:cs typeface="Calibri"/>
              </a:rPr>
              <a:t>Rainy) </a:t>
            </a:r>
            <a:r>
              <a:rPr lang="en-US" dirty="0">
                <a:latin typeface="Calibri"/>
                <a:cs typeface="Calibri"/>
              </a:rPr>
              <a:t>P </a:t>
            </a:r>
            <a:r>
              <a:rPr lang="en-US" dirty="0" smtClean="0">
                <a:latin typeface="Calibri"/>
                <a:cs typeface="Calibri"/>
              </a:rPr>
              <a:t>(Rainy </a:t>
            </a:r>
            <a:r>
              <a:rPr lang="en-US" dirty="0">
                <a:latin typeface="Calibri"/>
                <a:cs typeface="Calibri"/>
              </a:rPr>
              <a:t>| Sunny) P(grumpy | Sunny)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</a:t>
            </a:r>
            <a:r>
              <a:rPr lang="en-US" dirty="0" smtClean="0">
                <a:latin typeface="Calibri"/>
                <a:cs typeface="Calibri"/>
              </a:rPr>
              <a:t>0.33 </a:t>
            </a:r>
            <a:r>
              <a:rPr lang="en-US" dirty="0">
                <a:latin typeface="Calibri"/>
                <a:cs typeface="Calibri"/>
              </a:rPr>
              <a:t>* </a:t>
            </a:r>
            <a:r>
              <a:rPr lang="en-US" dirty="0" smtClean="0">
                <a:latin typeface="Calibri"/>
                <a:cs typeface="Calibri"/>
              </a:rPr>
              <a:t>0.4 </a:t>
            </a:r>
            <a:r>
              <a:rPr lang="en-US" dirty="0">
                <a:latin typeface="Calibri"/>
                <a:cs typeface="Calibri"/>
              </a:rPr>
              <a:t>* </a:t>
            </a:r>
            <a:r>
              <a:rPr lang="en-US" dirty="0" smtClean="0">
                <a:latin typeface="Calibri"/>
                <a:cs typeface="Calibri"/>
              </a:rPr>
              <a:t>0.4 </a:t>
            </a:r>
            <a:r>
              <a:rPr lang="en-US" dirty="0">
                <a:latin typeface="Calibri"/>
                <a:cs typeface="Calibri"/>
              </a:rPr>
              <a:t>* 0.2 =&gt; </a:t>
            </a:r>
            <a:r>
              <a:rPr lang="en-US" dirty="0" smtClean="0">
                <a:latin typeface="Calibri"/>
                <a:cs typeface="Calibri"/>
              </a:rPr>
              <a:t>0.010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4436634"/>
            <a:ext cx="533400" cy="470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353463"/>
            <a:ext cx="533400" cy="47002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926610" y="4591317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5029336"/>
            <a:ext cx="533400" cy="47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064" y="5715000"/>
            <a:ext cx="557963" cy="446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627" y="6336286"/>
            <a:ext cx="557963" cy="446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8" y="5691628"/>
            <a:ext cx="533400" cy="470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37" y="4985128"/>
            <a:ext cx="557963" cy="446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274" y="6336286"/>
            <a:ext cx="557963" cy="4466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922814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42910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22814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 2: Weather and Mode </a:t>
            </a:r>
            <a:r>
              <a:rPr lang="en-US" dirty="0">
                <a:latin typeface="Calibri"/>
                <a:cs typeface="Calibri"/>
              </a:rPr>
              <a:t>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80160"/>
            <a:ext cx="9312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Filtering / Monitoring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9829800" cy="46021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Filtering, or monitoring, is the task of tracking the distribution </a:t>
            </a:r>
            <a:r>
              <a:rPr lang="en-US" sz="2400" dirty="0" err="1">
                <a:ea typeface="ＭＳ Ｐゴシック" pitchFamily="34" charset="-128"/>
              </a:rPr>
              <a:t>B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(X) = </a:t>
            </a:r>
            <a:r>
              <a:rPr lang="en-US" sz="2400" dirty="0" err="1">
                <a:ea typeface="ＭＳ Ｐゴシック" pitchFamily="34" charset="-128"/>
              </a:rPr>
              <a:t>P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(</a:t>
            </a:r>
            <a:r>
              <a:rPr lang="en-US" sz="2400" dirty="0" err="1">
                <a:ea typeface="ＭＳ Ｐゴシック" pitchFamily="34" charset="-128"/>
              </a:rPr>
              <a:t>X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 | e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, …, e</a:t>
            </a:r>
            <a:r>
              <a:rPr lang="en-US" sz="2400" baseline="-25000" dirty="0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) (the belief state) over time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We start with B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(X) in an initial setting, usually uniform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As time passes, or we get observations, we update B(X)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The </a:t>
            </a:r>
            <a:r>
              <a:rPr lang="en-US" sz="2400" dirty="0" err="1">
                <a:ea typeface="ＭＳ Ｐゴシック" pitchFamily="34" charset="-128"/>
              </a:rPr>
              <a:t>Kalman</a:t>
            </a:r>
            <a:r>
              <a:rPr lang="en-US" sz="2400" dirty="0">
                <a:ea typeface="ＭＳ Ｐゴシック" pitchFamily="34" charset="-128"/>
              </a:rPr>
              <a:t> filter was invented in the 60’</a:t>
            </a:r>
            <a:r>
              <a:rPr lang="en-US" altLang="ja-JP" sz="2400" dirty="0">
                <a:ea typeface="ＭＳ Ｐゴシック" pitchFamily="34" charset="-128"/>
              </a:rPr>
              <a:t>s and first implemented as a method of trajectory estimation for the Apollo </a:t>
            </a:r>
            <a:r>
              <a:rPr lang="en-US" altLang="ja-JP" sz="2400" dirty="0" smtClean="0">
                <a:ea typeface="ＭＳ Ｐゴシック" pitchFamily="34" charset="-128"/>
              </a:rPr>
              <a:t>program.</a:t>
            </a:r>
          </a:p>
          <a:p>
            <a:pPr marL="0" indent="0">
              <a:buNone/>
            </a:pPr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With HMM infer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discrete,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finite variable </a:t>
            </a:r>
            <a:r>
              <a:rPr lang="en-US" sz="2400" dirty="0">
                <a:ea typeface="ＭＳ Ｐゴシック" pitchFamily="34" charset="-128"/>
              </a:rPr>
              <a:t>and using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 err="1" smtClean="0">
                <a:ea typeface="ＭＳ Ｐゴシック" pitchFamily="34" charset="-128"/>
              </a:rPr>
              <a:t>Kalman</a:t>
            </a:r>
            <a:r>
              <a:rPr lang="en-US" sz="2400" dirty="0" smtClean="0">
                <a:ea typeface="ＭＳ Ｐゴシック" pitchFamily="34" charset="-128"/>
              </a:rPr>
              <a:t> filter we can have </a:t>
            </a:r>
            <a:r>
              <a:rPr lang="en-US" altLang="ja-JP" sz="2400" dirty="0">
                <a:ea typeface="ＭＳ Ｐゴシック" pitchFamily="34" charset="-128"/>
              </a:rPr>
              <a:t>inference of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continuous variables</a:t>
            </a:r>
            <a:r>
              <a:rPr lang="en-US" sz="2400" dirty="0" smtClean="0">
                <a:ea typeface="ＭＳ Ｐゴシック" pitchFamily="34" charset="-128"/>
              </a:rPr>
              <a:t>. </a:t>
            </a:r>
            <a:endParaRPr lang="en-US" altLang="ja-JP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3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Reasoning over Time or Space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Often, we want to 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reason about a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sequence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of observations where the state of the underlying system is </a:t>
            </a:r>
            <a:r>
              <a:rPr lang="en-US" sz="2800" b="1" i="1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changing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Speech recognition</a:t>
            </a:r>
          </a:p>
          <a:p>
            <a:pPr lvl="4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Robot localization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User attention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Medical monitoring</a:t>
            </a:r>
          </a:p>
          <a:p>
            <a:pPr lvl="1">
              <a:lnSpc>
                <a:spcPct val="90000"/>
              </a:lnSpc>
              <a:spcBef>
                <a:spcPts val="1176"/>
              </a:spcBef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Global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climate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Need to introduce time into our models</a:t>
            </a: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Markov </a:t>
            </a:r>
            <a:r>
              <a:rPr lang="en-US" sz="3600" b="1" dirty="0" smtClean="0"/>
              <a:t>assumption</a:t>
            </a:r>
            <a:r>
              <a:rPr lang="en-US" sz="3600" dirty="0" smtClean="0"/>
              <a:t>: The </a:t>
            </a:r>
            <a:r>
              <a:rPr lang="en-US" sz="3600" dirty="0"/>
              <a:t>assumption that the current state depends on only a finite fixed number of previous </a:t>
            </a:r>
            <a:r>
              <a:rPr lang="en-US" sz="3600" dirty="0" smtClean="0"/>
              <a:t>states. </a:t>
            </a:r>
          </a:p>
          <a:p>
            <a:pPr>
              <a:lnSpc>
                <a:spcPct val="90000"/>
              </a:lnSpc>
            </a:pP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Markov </a:t>
            </a:r>
            <a:r>
              <a:rPr lang="en-US" b="1" dirty="0" smtClean="0"/>
              <a:t>chain: </a:t>
            </a:r>
            <a:r>
              <a:rPr lang="en-US" dirty="0" smtClean="0"/>
              <a:t>a </a:t>
            </a:r>
            <a:r>
              <a:rPr lang="en-US" dirty="0"/>
              <a:t>sequence of random variables where the distribution of each variable follows the Markov assumption </a:t>
            </a: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921662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12520"/>
            <a:ext cx="929925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of X at a given time is called 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(usually discrete, finite)</a:t>
            </a:r>
            <a:endParaRPr lang="en-US" sz="2400" b="1" i="1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transition model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specifies how the state evolves over time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Stationarity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transition probabilities are the same at all times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Markov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“future is independent of the past given the present”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+1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is independent of 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</a:t>
            </a:r>
            <a:r>
              <a:rPr lang="en-US" sz="20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This is a</a:t>
            </a:r>
            <a:r>
              <a:rPr lang="en-US" sz="2000" b="1" i="1" kern="12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first-order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Markov model (a 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th-order model allows dependencies on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k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earlier steps)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Calibri"/>
                <a:ea typeface="ＭＳ Ｐゴシック" pitchFamily="34" charset="-128"/>
                <a:cs typeface="Calibri"/>
              </a:rPr>
              <a:t>Joint distribution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2133600"/>
            <a:ext cx="4657642" cy="533400"/>
            <a:chOff x="3895276" y="2590800"/>
            <a:chExt cx="4657642" cy="533400"/>
          </a:xfrm>
        </p:grpSpPr>
        <p:sp>
          <p:nvSpPr>
            <p:cNvPr id="22531" name="Oval 4"/>
            <p:cNvSpPr>
              <a:spLocks noChangeArrowheads="1"/>
            </p:cNvSpPr>
            <p:nvPr/>
          </p:nvSpPr>
          <p:spPr bwMode="auto">
            <a:xfrm>
              <a:off x="8010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48096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2533" name="AutoShape 6"/>
            <p:cNvCxnSpPr>
              <a:cxnSpLocks noChangeShapeType="1"/>
              <a:stCxn id="22534" idx="6"/>
              <a:endCxn id="22532" idx="2"/>
            </p:cNvCxnSpPr>
            <p:nvPr/>
          </p:nvCxnSpPr>
          <p:spPr bwMode="auto">
            <a:xfrm>
              <a:off x="44381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952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5724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22536" name="AutoShape 9"/>
            <p:cNvCxnSpPr>
              <a:cxnSpLocks noChangeShapeType="1"/>
              <a:stCxn id="22535" idx="6"/>
              <a:endCxn id="22538" idx="2"/>
            </p:cNvCxnSpPr>
            <p:nvPr/>
          </p:nvCxnSpPr>
          <p:spPr bwMode="auto">
            <a:xfrm>
              <a:off x="62669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37" name="AutoShape 10"/>
            <p:cNvCxnSpPr>
              <a:cxnSpLocks noChangeShapeType="1"/>
              <a:stCxn id="22532" idx="6"/>
              <a:endCxn id="22535" idx="2"/>
            </p:cNvCxnSpPr>
            <p:nvPr/>
          </p:nvCxnSpPr>
          <p:spPr bwMode="auto">
            <a:xfrm>
              <a:off x="53525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66384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22539" name="AutoShape 12"/>
            <p:cNvCxnSpPr>
              <a:cxnSpLocks noChangeShapeType="1"/>
              <a:stCxn id="22538" idx="6"/>
              <a:endCxn id="22531" idx="2"/>
            </p:cNvCxnSpPr>
            <p:nvPr/>
          </p:nvCxnSpPr>
          <p:spPr bwMode="auto">
            <a:xfrm>
              <a:off x="7181318" y="2857500"/>
              <a:ext cx="8287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3352800" y="2971800"/>
            <a:ext cx="86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2971800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8236" y="1595735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389982"/>
            <a:ext cx="10058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First-order Markov process</a:t>
            </a:r>
            <a:r>
              <a:rPr lang="en-US" dirty="0" smtClean="0"/>
              <a:t>: </a:t>
            </a:r>
            <a:r>
              <a:rPr lang="en-US" dirty="0"/>
              <a:t>the current state depends only on the previous state and not on any earlier states.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159364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521" y="2311113"/>
            <a:ext cx="10810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 t-1 state provides enough information to make the future conditionally independent of the past</a:t>
            </a:r>
            <a:r>
              <a:rPr lang="en-US" dirty="0">
                <a:latin typeface="Times-Roman"/>
              </a:rPr>
              <a:t>,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5197" y="3010645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Second-order Markov process</a:t>
            </a:r>
            <a:r>
              <a:rPr lang="en-US" dirty="0" smtClean="0"/>
              <a:t>: </a:t>
            </a:r>
            <a:r>
              <a:rPr lang="en-US" dirty="0"/>
              <a:t>The transition model for a second-order Markov process is the </a:t>
            </a:r>
            <a:r>
              <a:rPr lang="en-US" dirty="0" smtClean="0"/>
              <a:t>conditional distribution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66516" y="3333810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t-2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,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695556"/>
            <a:ext cx="1479551" cy="334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476690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-Bold"/>
              </a:rPr>
              <a:t>Sensor </a:t>
            </a:r>
            <a:r>
              <a:rPr lang="en-US" b="1" dirty="0">
                <a:latin typeface="Times-Bold"/>
              </a:rPr>
              <a:t>Markov </a:t>
            </a:r>
            <a:r>
              <a:rPr lang="en-US" b="1" dirty="0" smtClean="0">
                <a:latin typeface="Times-Bold"/>
              </a:rPr>
              <a:t>assumption (</a:t>
            </a:r>
            <a:r>
              <a:rPr lang="en-US" b="1" dirty="0"/>
              <a:t>observation model</a:t>
            </a:r>
            <a:r>
              <a:rPr lang="en-US" b="1" dirty="0" smtClean="0">
                <a:latin typeface="Times-Bold"/>
              </a:rPr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5558135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(E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| </a:t>
            </a:r>
            <a:r>
              <a:rPr lang="en-US" sz="2400" i="1" dirty="0" smtClean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, E</a:t>
            </a:r>
            <a:r>
              <a:rPr lang="en-US" sz="3200" i="1" baseline="-25000" dirty="0" smtClean="0">
                <a:solidFill>
                  <a:srgbClr val="CC00CC"/>
                </a:solidFill>
                <a:latin typeface="Calibri"/>
                <a:cs typeface="Calibri"/>
              </a:rPr>
              <a:t>0:t-1</a:t>
            </a:r>
            <a:r>
              <a:rPr lang="en-US" sz="2400" dirty="0" smtClean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6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 Markov Chain: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267200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States: X = {rain, sun}</a:t>
            </a:r>
          </a:p>
          <a:p>
            <a:pPr marL="457176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219200" y="4495800"/>
          <a:ext cx="222091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ea typeface="ＭＳ Ｐゴシック" pitchFamily="34" charset="-128"/>
              </a:rPr>
              <a:t>Initial distribution: 1.0 sun</a:t>
            </a:r>
          </a:p>
          <a:p>
            <a:pPr lvl="2"/>
            <a:endParaRPr lang="en-US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CPT P(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 | X</a:t>
            </a:r>
            <a:r>
              <a:rPr lang="en-US" sz="2800" baseline="-25000" dirty="0">
                <a:ea typeface="ＭＳ Ｐゴシック" pitchFamily="34" charset="-128"/>
              </a:rPr>
              <a:t>t-1</a:t>
            </a:r>
            <a:r>
              <a:rPr lang="en-US" sz="2800" dirty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 animBg="1"/>
      <p:bldP spid="28688" grpId="0"/>
      <p:bldP spid="28689" grpId="0"/>
      <p:bldP spid="28690" grpId="0"/>
      <p:bldP spid="286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P(x_1)} = \mbox{know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52"/>
  <p:tag name="PICTUREFILESIZE" val="111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41911</TotalTime>
  <Words>2083</Words>
  <Application>Microsoft Office PowerPoint</Application>
  <PresentationFormat>Widescreen</PresentationFormat>
  <Paragraphs>615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ＭＳ Ｐゴシック</vt:lpstr>
      <vt:lpstr>Arial</vt:lpstr>
      <vt:lpstr>Calibri</vt:lpstr>
      <vt:lpstr>CMMI10</vt:lpstr>
      <vt:lpstr>CMMI7</vt:lpstr>
      <vt:lpstr>CMR10</vt:lpstr>
      <vt:lpstr>CMR7</vt:lpstr>
      <vt:lpstr>CMR8</vt:lpstr>
      <vt:lpstr>CMSY10</vt:lpstr>
      <vt:lpstr>CMSY7</vt:lpstr>
      <vt:lpstr>CMTI10</vt:lpstr>
      <vt:lpstr>Lato Light</vt:lpstr>
      <vt:lpstr>Symbol</vt:lpstr>
      <vt:lpstr>Tahoma</vt:lpstr>
      <vt:lpstr>Times New Roman</vt:lpstr>
      <vt:lpstr>Times-Bold</vt:lpstr>
      <vt:lpstr>Times-Roman</vt:lpstr>
      <vt:lpstr>Wingdings</vt:lpstr>
      <vt:lpstr>dan-berkeley-nlp-v1</vt:lpstr>
      <vt:lpstr>Week 10:    Hidden Markov Models Russell &amp; Norvig, Chapter 15.</vt:lpstr>
      <vt:lpstr>Probability Recap</vt:lpstr>
      <vt:lpstr>Reasoning over Time or Space</vt:lpstr>
      <vt:lpstr>Markov assumption </vt:lpstr>
      <vt:lpstr>Markov assumption </vt:lpstr>
      <vt:lpstr>Markov assumption </vt:lpstr>
      <vt:lpstr>Markov Models (aka Markov chain/process)</vt:lpstr>
      <vt:lpstr>Markov Models (aka Markov chain/process)</vt:lpstr>
      <vt:lpstr>Example Markov Chain: Weather</vt:lpstr>
      <vt:lpstr>Example Markov Chain: Weather</vt:lpstr>
      <vt:lpstr>Mini-Forward Algorithm</vt:lpstr>
      <vt:lpstr>Example Run of Mini-Forward Algorithm</vt:lpstr>
      <vt:lpstr>Forward algorithm (simple form)</vt:lpstr>
      <vt:lpstr>Hidden Markov Models</vt:lpstr>
      <vt:lpstr>Example: Weather HMM</vt:lpstr>
      <vt:lpstr>Formally Joint Distribution of an HMM</vt:lpstr>
      <vt:lpstr>Example: Weather HMM</vt:lpstr>
      <vt:lpstr>Example: Weather HMM</vt:lpstr>
      <vt:lpstr>Example: Weather HMM</vt:lpstr>
      <vt:lpstr>Example: Weather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Filtering /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Lenovo</cp:lastModifiedBy>
  <cp:revision>2297</cp:revision>
  <cp:lastPrinted>2016-02-04T17:52:29Z</cp:lastPrinted>
  <dcterms:created xsi:type="dcterms:W3CDTF">2004-08-27T04:16:05Z</dcterms:created>
  <dcterms:modified xsi:type="dcterms:W3CDTF">2023-04-19T07:07:50Z</dcterms:modified>
</cp:coreProperties>
</file>