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7" r:id="rId5"/>
    <p:sldId id="258" r:id="rId6"/>
    <p:sldId id="259" r:id="rId7"/>
    <p:sldId id="260" r:id="rId8"/>
    <p:sldId id="262" r:id="rId9"/>
    <p:sldId id="261"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093848-8AB9-4959-ABBC-5F7ED9B392F9}"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93848-8AB9-4959-ABBC-5F7ED9B392F9}"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93848-8AB9-4959-ABBC-5F7ED9B392F9}"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93848-8AB9-4959-ABBC-5F7ED9B392F9}"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93848-8AB9-4959-ABBC-5F7ED9B392F9}"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093848-8AB9-4959-ABBC-5F7ED9B392F9}" type="datetimeFigureOut">
              <a:rPr lang="en-US" smtClean="0"/>
              <a:pPr/>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093848-8AB9-4959-ABBC-5F7ED9B392F9}" type="datetimeFigureOut">
              <a:rPr lang="en-US" smtClean="0"/>
              <a:pPr/>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093848-8AB9-4959-ABBC-5F7ED9B392F9}" type="datetimeFigureOut">
              <a:rPr lang="en-US" smtClean="0"/>
              <a:pPr/>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93848-8AB9-4959-ABBC-5F7ED9B392F9}" type="datetimeFigureOut">
              <a:rPr lang="en-US" smtClean="0"/>
              <a:pPr/>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93848-8AB9-4959-ABBC-5F7ED9B392F9}" type="datetimeFigureOut">
              <a:rPr lang="en-US" smtClean="0"/>
              <a:pPr/>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93848-8AB9-4959-ABBC-5F7ED9B392F9}" type="datetimeFigureOut">
              <a:rPr lang="en-US" smtClean="0"/>
              <a:pPr/>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7C3D1-DDC9-45B2-AA29-17B4BBF14B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93848-8AB9-4959-ABBC-5F7ED9B392F9}" type="datetimeFigureOut">
              <a:rPr lang="en-US" smtClean="0"/>
              <a:pPr/>
              <a:t>4/22/2019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7C3D1-DDC9-45B2-AA29-17B4BBF14B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t>Object-oriented Programming</a:t>
            </a:r>
            <a:endParaRPr lang="en-US" sz="4800" b="1" dirty="0"/>
          </a:p>
        </p:txBody>
      </p:sp>
      <p:sp>
        <p:nvSpPr>
          <p:cNvPr id="3" name="Subtitle 2"/>
          <p:cNvSpPr>
            <a:spLocks noGrp="1"/>
          </p:cNvSpPr>
          <p:nvPr>
            <p:ph type="subTitle" idx="1"/>
          </p:nvPr>
        </p:nvSpPr>
        <p:spPr/>
        <p:txBody>
          <a:bodyPr>
            <a:normAutofit/>
          </a:bodyPr>
          <a:lstStyle/>
          <a:p>
            <a:r>
              <a:rPr lang="en-US" sz="4000" b="1" dirty="0" smtClean="0">
                <a:solidFill>
                  <a:srgbClr val="0070C0"/>
                </a:solidFill>
              </a:rPr>
              <a:t>Week 11 | </a:t>
            </a:r>
            <a:r>
              <a:rPr lang="en-US" sz="4000" b="1" dirty="0" smtClean="0"/>
              <a:t>Lecture  1</a:t>
            </a:r>
            <a:endParaRPr lang="en-US"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324600"/>
          </a:xfrm>
        </p:spPr>
        <p:txBody>
          <a:bodyPr>
            <a:normAutofit/>
          </a:bodyPr>
          <a:lstStyle/>
          <a:p>
            <a:pPr>
              <a:buNone/>
            </a:pPr>
            <a:r>
              <a:rPr lang="en-US" b="1" dirty="0" smtClean="0">
                <a:solidFill>
                  <a:schemeClr val="bg1">
                    <a:lumMod val="50000"/>
                  </a:schemeClr>
                </a:solidFill>
              </a:rPr>
              <a:t>	</a:t>
            </a:r>
            <a:r>
              <a:rPr lang="en-US" b="1" dirty="0" err="1" smtClean="0">
                <a:solidFill>
                  <a:schemeClr val="bg1">
                    <a:lumMod val="50000"/>
                  </a:schemeClr>
                </a:solidFill>
              </a:rPr>
              <a:t>int</a:t>
            </a:r>
            <a:r>
              <a:rPr lang="en-US" b="1" dirty="0" smtClean="0">
                <a:solidFill>
                  <a:schemeClr val="bg1">
                    <a:lumMod val="50000"/>
                  </a:schemeClr>
                </a:solidFill>
              </a:rPr>
              <a:t> main()</a:t>
            </a:r>
            <a:br>
              <a:rPr lang="en-US" b="1" dirty="0" smtClean="0">
                <a:solidFill>
                  <a:schemeClr val="bg1">
                    <a:lumMod val="50000"/>
                  </a:schemeClr>
                </a:solidFill>
              </a:rPr>
            </a:br>
            <a:r>
              <a:rPr lang="en-US" b="1" dirty="0" smtClean="0">
                <a:solidFill>
                  <a:schemeClr val="bg1">
                    <a:lumMod val="50000"/>
                  </a:schemeClr>
                </a:solidFill>
              </a:rPr>
              <a:t>{</a:t>
            </a:r>
            <a:br>
              <a:rPr lang="en-US" b="1" dirty="0" smtClean="0">
                <a:solidFill>
                  <a:schemeClr val="bg1">
                    <a:lumMod val="50000"/>
                  </a:schemeClr>
                </a:solidFill>
              </a:rPr>
            </a:br>
            <a:r>
              <a:rPr lang="en-US" b="1" dirty="0" err="1" smtClean="0">
                <a:solidFill>
                  <a:schemeClr val="bg1">
                    <a:lumMod val="50000"/>
                  </a:schemeClr>
                </a:solidFill>
              </a:rPr>
              <a:t>int</a:t>
            </a:r>
            <a:r>
              <a:rPr lang="en-US" b="1" dirty="0" smtClean="0">
                <a:solidFill>
                  <a:schemeClr val="bg1">
                    <a:lumMod val="50000"/>
                  </a:schemeClr>
                </a:solidFill>
              </a:rPr>
              <a:t> character;</a:t>
            </a:r>
            <a:br>
              <a:rPr lang="en-US" b="1" dirty="0" smtClean="0">
                <a:solidFill>
                  <a:schemeClr val="bg1">
                    <a:lumMod val="50000"/>
                  </a:schemeClr>
                </a:solidFill>
              </a:rPr>
            </a:br>
            <a:r>
              <a:rPr lang="en-US" b="1" dirty="0" err="1" smtClean="0">
                <a:solidFill>
                  <a:schemeClr val="bg1">
                    <a:lumMod val="50000"/>
                  </a:schemeClr>
                </a:solidFill>
              </a:rPr>
              <a:t>cout</a:t>
            </a:r>
            <a:r>
              <a:rPr lang="en-US" b="1" dirty="0" smtClean="0">
                <a:solidFill>
                  <a:schemeClr val="bg1">
                    <a:lumMod val="50000"/>
                  </a:schemeClr>
                </a:solidFill>
              </a:rPr>
              <a:t> &lt;&lt; “Before input, cin.eof() is ”&lt;&lt; cin.eof();</a:t>
            </a:r>
            <a:br>
              <a:rPr lang="en-US" b="1" dirty="0" smtClean="0">
                <a:solidFill>
                  <a:schemeClr val="bg1">
                    <a:lumMod val="50000"/>
                  </a:schemeClr>
                </a:solidFill>
              </a:rPr>
            </a:br>
            <a:r>
              <a:rPr lang="en-US" b="1" dirty="0" err="1" smtClean="0">
                <a:solidFill>
                  <a:schemeClr val="bg1">
                    <a:lumMod val="50000"/>
                  </a:schemeClr>
                </a:solidFill>
              </a:rPr>
              <a:t>cout</a:t>
            </a:r>
            <a:r>
              <a:rPr lang="en-US" b="1" dirty="0" smtClean="0">
                <a:solidFill>
                  <a:schemeClr val="bg1">
                    <a:lumMod val="50000"/>
                  </a:schemeClr>
                </a:solidFill>
              </a:rPr>
              <a:t> &lt;&lt; “Enter input followed by </a:t>
            </a:r>
            <a:r>
              <a:rPr lang="en-US" b="1" dirty="0" err="1" smtClean="0">
                <a:solidFill>
                  <a:schemeClr val="bg1">
                    <a:lumMod val="50000"/>
                  </a:schemeClr>
                </a:solidFill>
              </a:rPr>
              <a:t>eof</a:t>
            </a:r>
            <a:r>
              <a:rPr lang="en-US" b="1" dirty="0" smtClean="0">
                <a:solidFill>
                  <a:schemeClr val="bg1">
                    <a:lumMod val="50000"/>
                  </a:schemeClr>
                </a:solidFill>
              </a:rPr>
              <a:t>” &lt;&lt;  </a:t>
            </a:r>
            <a:r>
              <a:rPr lang="en-US" b="1" dirty="0" err="1" smtClean="0">
                <a:solidFill>
                  <a:schemeClr val="bg1">
                    <a:lumMod val="50000"/>
                  </a:schemeClr>
                </a:solidFill>
              </a:rPr>
              <a:t>endl</a:t>
            </a:r>
            <a:r>
              <a:rPr lang="en-US" b="1" dirty="0" smtClean="0">
                <a:solidFill>
                  <a:schemeClr val="bg1">
                    <a:lumMod val="50000"/>
                  </a:schemeClr>
                </a:solidFill>
              </a:rPr>
              <a:t>;</a:t>
            </a:r>
            <a:br>
              <a:rPr lang="en-US" b="1" dirty="0" smtClean="0">
                <a:solidFill>
                  <a:schemeClr val="bg1">
                    <a:lumMod val="50000"/>
                  </a:schemeClr>
                </a:solidFill>
              </a:rPr>
            </a:br>
            <a:r>
              <a:rPr lang="en-US" b="1" dirty="0" smtClean="0">
                <a:solidFill>
                  <a:schemeClr val="bg1">
                    <a:lumMod val="50000"/>
                  </a:schemeClr>
                </a:solidFill>
              </a:rPr>
              <a:t/>
            </a:r>
            <a:br>
              <a:rPr lang="en-US" b="1" dirty="0" smtClean="0">
                <a:solidFill>
                  <a:schemeClr val="bg1">
                    <a:lumMod val="50000"/>
                  </a:schemeClr>
                </a:solidFill>
              </a:rPr>
            </a:br>
            <a:r>
              <a:rPr lang="en-US" b="1" dirty="0" smtClean="0">
                <a:solidFill>
                  <a:schemeClr val="accent3">
                    <a:lumMod val="50000"/>
                  </a:schemeClr>
                </a:solidFill>
              </a:rPr>
              <a:t>while((character = </a:t>
            </a:r>
            <a:r>
              <a:rPr lang="en-US" b="1" dirty="0" err="1" smtClean="0">
                <a:solidFill>
                  <a:schemeClr val="accent3">
                    <a:lumMod val="50000"/>
                  </a:schemeClr>
                </a:solidFill>
              </a:rPr>
              <a:t>cin.get</a:t>
            </a:r>
            <a:r>
              <a:rPr lang="en-US" b="1" dirty="0" smtClean="0">
                <a:solidFill>
                  <a:schemeClr val="accent3">
                    <a:lumMod val="50000"/>
                  </a:schemeClr>
                </a:solidFill>
              </a:rPr>
              <a:t>())  != EOF)</a:t>
            </a:r>
            <a:br>
              <a:rPr lang="en-US" b="1" dirty="0" smtClean="0">
                <a:solidFill>
                  <a:schemeClr val="accent3">
                    <a:lumMod val="50000"/>
                  </a:schemeClr>
                </a:solidFill>
              </a:rPr>
            </a:br>
            <a:r>
              <a:rPr lang="en-US" b="1" dirty="0" smtClean="0">
                <a:solidFill>
                  <a:schemeClr val="accent3">
                    <a:lumMod val="50000"/>
                  </a:schemeClr>
                </a:solidFill>
              </a:rPr>
              <a:t>	</a:t>
            </a:r>
            <a:r>
              <a:rPr lang="en-US" b="1" dirty="0" err="1" smtClean="0">
                <a:solidFill>
                  <a:schemeClr val="accent3">
                    <a:lumMod val="50000"/>
                  </a:schemeClr>
                </a:solidFill>
              </a:rPr>
              <a:t>cout.put</a:t>
            </a:r>
            <a:r>
              <a:rPr lang="en-US" b="1" dirty="0" smtClean="0">
                <a:solidFill>
                  <a:schemeClr val="accent3">
                    <a:lumMod val="50000"/>
                  </a:schemeClr>
                </a:solidFill>
              </a:rPr>
              <a:t>( character );</a:t>
            </a:r>
            <a:r>
              <a:rPr lang="en-US" b="1" dirty="0" smtClean="0">
                <a:solidFill>
                  <a:schemeClr val="bg1">
                    <a:lumMod val="50000"/>
                  </a:schemeClr>
                </a:solidFill>
              </a:rPr>
              <a:t/>
            </a:r>
            <a:br>
              <a:rPr lang="en-US" b="1" dirty="0" smtClean="0">
                <a:solidFill>
                  <a:schemeClr val="bg1">
                    <a:lumMod val="50000"/>
                  </a:schemeClr>
                </a:solidFill>
              </a:rPr>
            </a:br>
            <a:r>
              <a:rPr lang="en-US" b="1" dirty="0" smtClean="0">
                <a:solidFill>
                  <a:schemeClr val="bg1">
                    <a:lumMod val="50000"/>
                  </a:schemeClr>
                </a:solidFill>
              </a:rPr>
              <a:t/>
            </a:r>
            <a:br>
              <a:rPr lang="en-US" b="1" dirty="0" smtClean="0">
                <a:solidFill>
                  <a:schemeClr val="bg1">
                    <a:lumMod val="50000"/>
                  </a:schemeClr>
                </a:solidFill>
              </a:rPr>
            </a:br>
            <a:r>
              <a:rPr lang="en-US" b="1" dirty="0" err="1" smtClean="0">
                <a:solidFill>
                  <a:schemeClr val="bg1">
                    <a:lumMod val="50000"/>
                  </a:schemeClr>
                </a:solidFill>
              </a:rPr>
              <a:t>cout</a:t>
            </a:r>
            <a:r>
              <a:rPr lang="en-US" b="1" dirty="0" smtClean="0">
                <a:solidFill>
                  <a:schemeClr val="bg1">
                    <a:lumMod val="50000"/>
                  </a:schemeClr>
                </a:solidFill>
              </a:rPr>
              <a:t> &lt;&lt; “EOF in this system is: ” &lt;&lt; character;</a:t>
            </a:r>
            <a:br>
              <a:rPr lang="en-US" b="1" dirty="0" smtClean="0">
                <a:solidFill>
                  <a:schemeClr val="bg1">
                    <a:lumMod val="50000"/>
                  </a:schemeClr>
                </a:solidFill>
              </a:rPr>
            </a:br>
            <a:r>
              <a:rPr lang="en-US" b="1" dirty="0" err="1" smtClean="0">
                <a:solidFill>
                  <a:schemeClr val="bg1">
                    <a:lumMod val="50000"/>
                  </a:schemeClr>
                </a:solidFill>
              </a:rPr>
              <a:t>cout</a:t>
            </a:r>
            <a:r>
              <a:rPr lang="en-US" b="1" dirty="0" smtClean="0">
                <a:solidFill>
                  <a:schemeClr val="bg1">
                    <a:lumMod val="50000"/>
                  </a:schemeClr>
                </a:solidFill>
              </a:rPr>
              <a:t> &lt;&lt; “After input, cin.eof() is: ” &lt;&lt; cin.eof();</a:t>
            </a:r>
            <a:br>
              <a:rPr lang="en-US" b="1" dirty="0" smtClean="0">
                <a:solidFill>
                  <a:schemeClr val="bg1">
                    <a:lumMod val="50000"/>
                  </a:schemeClr>
                </a:solidFill>
              </a:rPr>
            </a:br>
            <a:r>
              <a:rPr lang="en-US" b="1" dirty="0" smtClean="0">
                <a:solidFill>
                  <a:schemeClr val="bg1">
                    <a:lumMod val="50000"/>
                  </a:schemeClr>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Output</a:t>
            </a:r>
            <a:endParaRPr lang="en-US" sz="5400" b="1" dirty="0"/>
          </a:p>
        </p:txBody>
      </p:sp>
      <p:pic>
        <p:nvPicPr>
          <p:cNvPr id="4" name="Content Placeholder 3" descr="stream.png"/>
          <p:cNvPicPr>
            <a:picLocks noGrp="1" noChangeAspect="1"/>
          </p:cNvPicPr>
          <p:nvPr>
            <p:ph idx="1"/>
          </p:nvPr>
        </p:nvPicPr>
        <p:blipFill>
          <a:blip r:embed="rId2"/>
          <a:stretch>
            <a:fillRect/>
          </a:stretch>
        </p:blipFill>
        <p:spPr>
          <a:xfrm>
            <a:off x="60488" y="1981200"/>
            <a:ext cx="9083512" cy="2362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istream Member Function</a:t>
            </a:r>
            <a:endParaRPr lang="en-US" sz="5400" b="1" dirty="0"/>
          </a:p>
        </p:txBody>
      </p:sp>
      <p:sp>
        <p:nvSpPr>
          <p:cNvPr id="3" name="Content Placeholder 2"/>
          <p:cNvSpPr>
            <a:spLocks noGrp="1"/>
          </p:cNvSpPr>
          <p:nvPr>
            <p:ph idx="1"/>
          </p:nvPr>
        </p:nvSpPr>
        <p:spPr/>
        <p:txBody>
          <a:bodyPr/>
          <a:lstStyle/>
          <a:p>
            <a:pPr>
              <a:buNone/>
            </a:pPr>
            <a:r>
              <a:rPr lang="en-US" sz="4000" b="1" i="1" dirty="0" smtClean="0">
                <a:solidFill>
                  <a:srgbClr val="0070C0"/>
                </a:solidFill>
              </a:rPr>
              <a:t>	ignore()</a:t>
            </a:r>
          </a:p>
          <a:p>
            <a:endParaRPr lang="en-US" dirty="0" smtClean="0"/>
          </a:p>
          <a:p>
            <a:r>
              <a:rPr lang="en-US" dirty="0" smtClean="0"/>
              <a:t>The </a:t>
            </a:r>
            <a:r>
              <a:rPr lang="en-US" b="1" dirty="0" smtClean="0"/>
              <a:t>ignore()</a:t>
            </a:r>
            <a:r>
              <a:rPr lang="en-US" dirty="0" smtClean="0"/>
              <a:t> function of istream reads and discards a designated number of characters (the default is one) or terminates upon encountering a designated delimiter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istream Member Function</a:t>
            </a:r>
            <a:endParaRPr lang="en-US" sz="5400" dirty="0"/>
          </a:p>
        </p:txBody>
      </p:sp>
      <p:sp>
        <p:nvSpPr>
          <p:cNvPr id="3" name="Content Placeholder 2"/>
          <p:cNvSpPr>
            <a:spLocks noGrp="1"/>
          </p:cNvSpPr>
          <p:nvPr>
            <p:ph idx="1"/>
          </p:nvPr>
        </p:nvSpPr>
        <p:spPr/>
        <p:txBody>
          <a:bodyPr/>
          <a:lstStyle/>
          <a:p>
            <a:pPr>
              <a:buNone/>
            </a:pPr>
            <a:r>
              <a:rPr lang="en-US" sz="4000" b="1" i="1" dirty="0" smtClean="0">
                <a:solidFill>
                  <a:srgbClr val="0070C0"/>
                </a:solidFill>
              </a:rPr>
              <a:t>	</a:t>
            </a:r>
            <a:r>
              <a:rPr lang="en-US" sz="4000" b="1" i="1" dirty="0" err="1" smtClean="0">
                <a:solidFill>
                  <a:srgbClr val="0070C0"/>
                </a:solidFill>
              </a:rPr>
              <a:t>putback</a:t>
            </a:r>
            <a:r>
              <a:rPr lang="en-US" sz="4000" b="1" i="1" dirty="0" smtClean="0">
                <a:solidFill>
                  <a:srgbClr val="0070C0"/>
                </a:solidFill>
              </a:rPr>
              <a:t>()</a:t>
            </a:r>
          </a:p>
          <a:p>
            <a:endParaRPr lang="en-US" dirty="0" smtClean="0"/>
          </a:p>
          <a:p>
            <a:r>
              <a:rPr lang="en-US" dirty="0" smtClean="0"/>
              <a:t>The </a:t>
            </a:r>
            <a:r>
              <a:rPr lang="en-US" b="1" dirty="0" err="1" smtClean="0"/>
              <a:t>putback</a:t>
            </a:r>
            <a:r>
              <a:rPr lang="en-US" b="1" dirty="0" smtClean="0"/>
              <a:t>()</a:t>
            </a:r>
            <a:r>
              <a:rPr lang="en-US" dirty="0" smtClean="0"/>
              <a:t> function places the previous character obtained by a get from an input stream back into that stream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istream Member Function</a:t>
            </a:r>
            <a:endParaRPr lang="en-US" sz="5400" dirty="0"/>
          </a:p>
        </p:txBody>
      </p:sp>
      <p:sp>
        <p:nvSpPr>
          <p:cNvPr id="3" name="Content Placeholder 2"/>
          <p:cNvSpPr>
            <a:spLocks noGrp="1"/>
          </p:cNvSpPr>
          <p:nvPr>
            <p:ph idx="1"/>
          </p:nvPr>
        </p:nvSpPr>
        <p:spPr/>
        <p:txBody>
          <a:bodyPr/>
          <a:lstStyle/>
          <a:p>
            <a:pPr>
              <a:buNone/>
            </a:pPr>
            <a:r>
              <a:rPr lang="en-US" sz="4000" b="1" i="1" dirty="0" smtClean="0">
                <a:solidFill>
                  <a:srgbClr val="0070C0"/>
                </a:solidFill>
              </a:rPr>
              <a:t>	peek()</a:t>
            </a:r>
          </a:p>
          <a:p>
            <a:pPr>
              <a:buNone/>
            </a:pPr>
            <a:endParaRPr lang="en-US" dirty="0" smtClean="0"/>
          </a:p>
          <a:p>
            <a:r>
              <a:rPr lang="en-US" dirty="0" smtClean="0"/>
              <a:t>The </a:t>
            </a:r>
            <a:r>
              <a:rPr lang="en-US" b="1" dirty="0" smtClean="0"/>
              <a:t>peek() </a:t>
            </a:r>
            <a:r>
              <a:rPr lang="en-US" dirty="0" smtClean="0"/>
              <a:t>function returns the next character from an input stream but does not remove the character from the stream</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Lecture</a:t>
            </a:r>
            <a:endParaRPr lang="en-US" dirty="0"/>
          </a:p>
        </p:txBody>
      </p:sp>
      <p:sp>
        <p:nvSpPr>
          <p:cNvPr id="3" name="Content Placeholder 2"/>
          <p:cNvSpPr>
            <a:spLocks noGrp="1"/>
          </p:cNvSpPr>
          <p:nvPr>
            <p:ph idx="1"/>
          </p:nvPr>
        </p:nvSpPr>
        <p:spPr/>
        <p:txBody>
          <a:bodyPr/>
          <a:lstStyle/>
          <a:p>
            <a:r>
              <a:rPr lang="en-US" smtClean="0"/>
              <a:t>File I/O!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Stream</a:t>
            </a:r>
            <a:endParaRPr lang="en-US" sz="5400" b="1" dirty="0"/>
          </a:p>
        </p:txBody>
      </p:sp>
      <p:pic>
        <p:nvPicPr>
          <p:cNvPr id="4" name="Content Placeholder 3" descr="streamofbytes.png"/>
          <p:cNvPicPr>
            <a:picLocks noGrp="1" noChangeAspect="1"/>
          </p:cNvPicPr>
          <p:nvPr>
            <p:ph idx="1"/>
          </p:nvPr>
        </p:nvPicPr>
        <p:blipFill>
          <a:blip r:embed="rId2"/>
          <a:stretch>
            <a:fillRect/>
          </a:stretch>
        </p:blipFill>
        <p:spPr>
          <a:xfrm>
            <a:off x="304800" y="1752600"/>
            <a:ext cx="8445543" cy="40386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Notes</a:t>
            </a:r>
            <a:endParaRPr lang="en-US" sz="5400" b="1" dirty="0"/>
          </a:p>
        </p:txBody>
      </p:sp>
      <p:sp>
        <p:nvSpPr>
          <p:cNvPr id="3" name="Content Placeholder 2"/>
          <p:cNvSpPr>
            <a:spLocks noGrp="1"/>
          </p:cNvSpPr>
          <p:nvPr>
            <p:ph idx="1"/>
          </p:nvPr>
        </p:nvSpPr>
        <p:spPr/>
        <p:txBody>
          <a:bodyPr/>
          <a:lstStyle/>
          <a:p>
            <a:r>
              <a:rPr lang="en-US" dirty="0" smtClean="0"/>
              <a:t>The default </a:t>
            </a:r>
            <a:r>
              <a:rPr lang="en-US" b="1" dirty="0" smtClean="0"/>
              <a:t>end-of-file (EOF) </a:t>
            </a:r>
            <a:r>
              <a:rPr lang="en-US" dirty="0" smtClean="0"/>
              <a:t>character sequence in Windows is </a:t>
            </a:r>
            <a:r>
              <a:rPr lang="en-US" b="1" i="1" dirty="0" err="1" smtClean="0"/>
              <a:t>Ctrl+Z</a:t>
            </a:r>
            <a:endParaRPr lang="en-US" b="1" i="1" dirty="0" smtClean="0"/>
          </a:p>
          <a:p>
            <a:endParaRPr lang="en-US" b="1" i="1" dirty="0" smtClean="0"/>
          </a:p>
          <a:p>
            <a:endParaRPr lang="en-US" b="1" i="1" dirty="0" smtClean="0"/>
          </a:p>
          <a:p>
            <a:r>
              <a:rPr lang="en-US" dirty="0" smtClean="0"/>
              <a:t>The default delimiter in most systems is </a:t>
            </a:r>
            <a:r>
              <a:rPr lang="en-US" b="1" dirty="0" smtClean="0"/>
              <a:t>‘\n’</a:t>
            </a:r>
            <a:r>
              <a:rPr lang="en-US" dirty="0" smtClean="0"/>
              <a:t> or newline character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err="1" smtClean="0"/>
              <a:t>istream</a:t>
            </a:r>
            <a:r>
              <a:rPr lang="en-US" sz="4000" b="1" dirty="0" smtClean="0"/>
              <a:t>/</a:t>
            </a:r>
            <a:r>
              <a:rPr lang="en-US" sz="4000" b="1" dirty="0" err="1" smtClean="0"/>
              <a:t>ostream</a:t>
            </a:r>
            <a:r>
              <a:rPr lang="en-US" sz="4000" b="1" dirty="0" smtClean="0"/>
              <a:t> Member Functions</a:t>
            </a:r>
            <a:endParaRPr lang="en-US" sz="4000" b="1" dirty="0"/>
          </a:p>
        </p:txBody>
      </p:sp>
      <p:sp>
        <p:nvSpPr>
          <p:cNvPr id="3" name="Content Placeholder 2"/>
          <p:cNvSpPr>
            <a:spLocks noGrp="1"/>
          </p:cNvSpPr>
          <p:nvPr>
            <p:ph idx="1"/>
          </p:nvPr>
        </p:nvSpPr>
        <p:spPr/>
        <p:txBody>
          <a:bodyPr/>
          <a:lstStyle/>
          <a:p>
            <a:r>
              <a:rPr lang="en-US" dirty="0" smtClean="0"/>
              <a:t>Both the </a:t>
            </a:r>
            <a:r>
              <a:rPr lang="en-US" b="1" i="1" dirty="0" smtClean="0">
                <a:solidFill>
                  <a:srgbClr val="0070C0"/>
                </a:solidFill>
              </a:rPr>
              <a:t>istream</a:t>
            </a:r>
            <a:r>
              <a:rPr lang="en-US" dirty="0" smtClean="0"/>
              <a:t> and </a:t>
            </a:r>
            <a:r>
              <a:rPr lang="en-US" b="1" i="1" dirty="0" smtClean="0">
                <a:solidFill>
                  <a:srgbClr val="C00000"/>
                </a:solidFill>
              </a:rPr>
              <a:t>ostream</a:t>
            </a:r>
            <a:r>
              <a:rPr lang="en-US" dirty="0" smtClean="0"/>
              <a:t> classes provide </a:t>
            </a:r>
            <a:r>
              <a:rPr lang="en-US" i="1" dirty="0" smtClean="0"/>
              <a:t>(arguably)</a:t>
            </a:r>
            <a:r>
              <a:rPr lang="en-US" dirty="0" smtClean="0"/>
              <a:t> useful member functions for input/output of data</a:t>
            </a:r>
          </a:p>
          <a:p>
            <a:endParaRPr lang="en-US" dirty="0" smtClean="0"/>
          </a:p>
          <a:p>
            <a:r>
              <a:rPr lang="en-US" dirty="0" smtClean="0"/>
              <a:t>These member functions can be called using the </a:t>
            </a:r>
            <a:r>
              <a:rPr lang="en-US" b="1" i="1" dirty="0" err="1" smtClean="0">
                <a:solidFill>
                  <a:srgbClr val="7030A0"/>
                </a:solidFill>
              </a:rPr>
              <a:t>iostream</a:t>
            </a:r>
            <a:r>
              <a:rPr lang="en-US" dirty="0" smtClean="0"/>
              <a:t> objects such as </a:t>
            </a:r>
            <a:r>
              <a:rPr lang="en-US" b="1" i="1" dirty="0" err="1" smtClean="0"/>
              <a:t>cin</a:t>
            </a:r>
            <a:r>
              <a:rPr lang="en-US" dirty="0" smtClean="0"/>
              <a:t> &amp; </a:t>
            </a:r>
            <a:r>
              <a:rPr lang="en-US" b="1" i="1" dirty="0" err="1" smtClean="0"/>
              <a:t>cout</a:t>
            </a:r>
            <a:endParaRPr lang="en-US" b="1" i="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ostream Member Functions</a:t>
            </a:r>
            <a:endParaRPr lang="en-US" sz="5400" b="1" dirty="0"/>
          </a:p>
        </p:txBody>
      </p:sp>
      <p:sp>
        <p:nvSpPr>
          <p:cNvPr id="3" name="Content Placeholder 2"/>
          <p:cNvSpPr>
            <a:spLocks noGrp="1"/>
          </p:cNvSpPr>
          <p:nvPr>
            <p:ph idx="1"/>
          </p:nvPr>
        </p:nvSpPr>
        <p:spPr>
          <a:xfrm>
            <a:off x="304800" y="1600200"/>
            <a:ext cx="8610600" cy="4525963"/>
          </a:xfrm>
        </p:spPr>
        <p:txBody>
          <a:bodyPr>
            <a:normAutofit/>
          </a:bodyPr>
          <a:lstStyle/>
          <a:p>
            <a:pPr>
              <a:buNone/>
            </a:pPr>
            <a:r>
              <a:rPr lang="en-US" dirty="0" smtClean="0"/>
              <a:t>	</a:t>
            </a:r>
            <a:r>
              <a:rPr lang="en-US" sz="4000" b="1" i="1" dirty="0" smtClean="0">
                <a:solidFill>
                  <a:srgbClr val="C00000"/>
                </a:solidFill>
              </a:rPr>
              <a:t>put()</a:t>
            </a:r>
            <a:endParaRPr lang="en-US" dirty="0" smtClean="0">
              <a:solidFill>
                <a:srgbClr val="C00000"/>
              </a:solidFill>
            </a:endParaRPr>
          </a:p>
          <a:p>
            <a:r>
              <a:rPr lang="en-US" dirty="0" smtClean="0"/>
              <a:t>We can use the put member function to output characters</a:t>
            </a:r>
          </a:p>
          <a:p>
            <a:pPr>
              <a:buNone/>
            </a:pPr>
            <a:endParaRPr lang="en-US" dirty="0" smtClean="0"/>
          </a:p>
          <a:p>
            <a:pPr>
              <a:buNone/>
            </a:pPr>
            <a:r>
              <a:rPr lang="en-US" b="1" dirty="0" err="1" smtClean="0"/>
              <a:t>cout.put</a:t>
            </a:r>
            <a:r>
              <a:rPr lang="en-US" b="1" dirty="0" smtClean="0"/>
              <a:t>(‘A’);		</a:t>
            </a:r>
            <a:r>
              <a:rPr lang="en-US" i="1" dirty="0" smtClean="0"/>
              <a:t>// prints A</a:t>
            </a:r>
          </a:p>
          <a:p>
            <a:pPr>
              <a:buNone/>
            </a:pPr>
            <a:r>
              <a:rPr lang="en-US" b="1" dirty="0" err="1" smtClean="0"/>
              <a:t>cout</a:t>
            </a:r>
            <a:r>
              <a:rPr lang="en-US" b="1" dirty="0" smtClean="0"/>
              <a:t> .put(‘B’).put(‘\n’); </a:t>
            </a:r>
            <a:r>
              <a:rPr lang="en-US" i="1" dirty="0" smtClean="0"/>
              <a:t>//prints B &amp; then a newline</a:t>
            </a:r>
          </a:p>
          <a:p>
            <a:pPr>
              <a:buNone/>
            </a:pPr>
            <a:r>
              <a:rPr lang="en-US" b="1" dirty="0" err="1" smtClean="0"/>
              <a:t>cout.put</a:t>
            </a:r>
            <a:r>
              <a:rPr lang="en-US" b="1" dirty="0" smtClean="0"/>
              <a:t>(65)		</a:t>
            </a:r>
            <a:r>
              <a:rPr lang="en-US" i="1" dirty="0" smtClean="0"/>
              <a:t>// prints 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istream Member Function</a:t>
            </a:r>
            <a:endParaRPr lang="en-US" sz="5400" b="1" dirty="0"/>
          </a:p>
        </p:txBody>
      </p:sp>
      <p:sp>
        <p:nvSpPr>
          <p:cNvPr id="3" name="Content Placeholder 2"/>
          <p:cNvSpPr>
            <a:spLocks noGrp="1"/>
          </p:cNvSpPr>
          <p:nvPr>
            <p:ph idx="1"/>
          </p:nvPr>
        </p:nvSpPr>
        <p:spPr/>
        <p:txBody>
          <a:bodyPr>
            <a:normAutofit/>
          </a:bodyPr>
          <a:lstStyle/>
          <a:p>
            <a:pPr>
              <a:buNone/>
            </a:pPr>
            <a:r>
              <a:rPr lang="en-US" sz="4000" b="1" i="1" dirty="0" smtClean="0">
                <a:solidFill>
                  <a:srgbClr val="0070C0"/>
                </a:solidFill>
              </a:rPr>
              <a:t>	get()</a:t>
            </a:r>
          </a:p>
          <a:p>
            <a:endParaRPr lang="en-US" dirty="0" smtClean="0"/>
          </a:p>
          <a:p>
            <a:r>
              <a:rPr lang="en-US" dirty="0" smtClean="0"/>
              <a:t>The </a:t>
            </a:r>
            <a:r>
              <a:rPr lang="en-US" b="1" dirty="0" smtClean="0"/>
              <a:t>get() </a:t>
            </a:r>
            <a:r>
              <a:rPr lang="en-US" dirty="0" smtClean="0"/>
              <a:t>function </a:t>
            </a:r>
            <a:r>
              <a:rPr lang="en-US" b="1" i="1" dirty="0" smtClean="0"/>
              <a:t>with no arguments </a:t>
            </a:r>
            <a:r>
              <a:rPr lang="en-US" dirty="0" smtClean="0"/>
              <a:t>inputs one character from the input stream (including white-space and other characters like end-of-file key sequence </a:t>
            </a:r>
            <a:r>
              <a:rPr lang="en-US" b="1" i="1" dirty="0" err="1" smtClean="0"/>
              <a:t>Ctrl+Z</a:t>
            </a:r>
            <a:r>
              <a:rPr lang="en-US" dirty="0" smtClean="0"/>
              <a:t>) and returns it as the value of the function call</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istream Member Function</a:t>
            </a:r>
            <a:endParaRPr lang="en-US" sz="5400" b="1" dirty="0"/>
          </a:p>
        </p:txBody>
      </p:sp>
      <p:sp>
        <p:nvSpPr>
          <p:cNvPr id="3" name="Content Placeholder 2"/>
          <p:cNvSpPr>
            <a:spLocks noGrp="1"/>
          </p:cNvSpPr>
          <p:nvPr>
            <p:ph idx="1"/>
          </p:nvPr>
        </p:nvSpPr>
        <p:spPr/>
        <p:txBody>
          <a:bodyPr/>
          <a:lstStyle/>
          <a:p>
            <a:pPr>
              <a:buNone/>
            </a:pPr>
            <a:r>
              <a:rPr lang="en-US" sz="4000" b="1" i="1" dirty="0" smtClean="0">
                <a:solidFill>
                  <a:srgbClr val="0070C0"/>
                </a:solidFill>
              </a:rPr>
              <a:t>	get(</a:t>
            </a:r>
            <a:r>
              <a:rPr lang="en-US" sz="4000" b="1" i="1" dirty="0" err="1" smtClean="0">
                <a:solidFill>
                  <a:srgbClr val="0070C0"/>
                </a:solidFill>
              </a:rPr>
              <a:t>char_argument</a:t>
            </a:r>
            <a:r>
              <a:rPr lang="en-US" sz="4000" b="1" i="1" dirty="0" smtClean="0">
                <a:solidFill>
                  <a:srgbClr val="0070C0"/>
                </a:solidFill>
              </a:rPr>
              <a:t>)</a:t>
            </a:r>
          </a:p>
          <a:p>
            <a:endParaRPr lang="en-US" dirty="0" smtClean="0"/>
          </a:p>
          <a:p>
            <a:r>
              <a:rPr lang="en-US" dirty="0" smtClean="0"/>
              <a:t>The </a:t>
            </a:r>
            <a:r>
              <a:rPr lang="en-US" b="1" dirty="0" smtClean="0"/>
              <a:t>get</a:t>
            </a:r>
            <a:r>
              <a:rPr lang="en-US" dirty="0" smtClean="0"/>
              <a:t> member function </a:t>
            </a:r>
            <a:r>
              <a:rPr lang="en-US" b="1" i="1" dirty="0" smtClean="0"/>
              <a:t>with a character-reference argument </a:t>
            </a:r>
            <a:r>
              <a:rPr lang="en-US" dirty="0" smtClean="0"/>
              <a:t>inputs the next character from the input stream (even if this is a white-space character) and stores it in the character argument.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istream Member Function</a:t>
            </a:r>
            <a:endParaRPr lang="en-US" sz="5400" b="1" dirty="0"/>
          </a:p>
        </p:txBody>
      </p:sp>
      <p:sp>
        <p:nvSpPr>
          <p:cNvPr id="3" name="Content Placeholder 2"/>
          <p:cNvSpPr>
            <a:spLocks noGrp="1"/>
          </p:cNvSpPr>
          <p:nvPr>
            <p:ph idx="1"/>
          </p:nvPr>
        </p:nvSpPr>
        <p:spPr/>
        <p:txBody>
          <a:bodyPr>
            <a:normAutofit/>
          </a:bodyPr>
          <a:lstStyle/>
          <a:p>
            <a:pPr>
              <a:buNone/>
            </a:pPr>
            <a:r>
              <a:rPr lang="en-US" sz="3600" b="1" i="1" dirty="0" smtClean="0">
                <a:solidFill>
                  <a:srgbClr val="0070C0"/>
                </a:solidFill>
              </a:rPr>
              <a:t>	get(</a:t>
            </a:r>
            <a:r>
              <a:rPr lang="en-US" sz="3600" b="1" i="1" dirty="0" err="1" smtClean="0">
                <a:solidFill>
                  <a:srgbClr val="0070C0"/>
                </a:solidFill>
              </a:rPr>
              <a:t>char_arr</a:t>
            </a:r>
            <a:r>
              <a:rPr lang="en-US" sz="3600" b="1" i="1" dirty="0" smtClean="0">
                <a:solidFill>
                  <a:srgbClr val="0070C0"/>
                </a:solidFill>
              </a:rPr>
              <a:t>, size, </a:t>
            </a:r>
            <a:r>
              <a:rPr lang="en-US" sz="3600" b="1" i="1" dirty="0" err="1" smtClean="0">
                <a:solidFill>
                  <a:srgbClr val="0070C0"/>
                </a:solidFill>
              </a:rPr>
              <a:t>delimiter_character</a:t>
            </a:r>
            <a:r>
              <a:rPr lang="en-US" sz="3600" b="1" i="1" dirty="0" smtClean="0">
                <a:solidFill>
                  <a:srgbClr val="0070C0"/>
                </a:solidFill>
              </a:rPr>
              <a:t>)</a:t>
            </a:r>
          </a:p>
          <a:p>
            <a:endParaRPr lang="en-US" dirty="0" smtClean="0"/>
          </a:p>
          <a:p>
            <a:r>
              <a:rPr lang="en-US" dirty="0" smtClean="0"/>
              <a:t>It takes a  </a:t>
            </a:r>
            <a:r>
              <a:rPr lang="en-US" i="1" dirty="0" smtClean="0"/>
              <a:t>character array, a size limit</a:t>
            </a:r>
            <a:r>
              <a:rPr lang="en-US" dirty="0" smtClean="0"/>
              <a:t> and a </a:t>
            </a:r>
            <a:r>
              <a:rPr lang="en-US" i="1" dirty="0" smtClean="0"/>
              <a:t>delimiter</a:t>
            </a:r>
            <a:r>
              <a:rPr lang="en-US" dirty="0" smtClean="0"/>
              <a:t> </a:t>
            </a:r>
            <a:r>
              <a:rPr lang="en-US" i="1" dirty="0" smtClean="0"/>
              <a:t>(with default value '\n')</a:t>
            </a:r>
            <a:r>
              <a:rPr lang="en-US" dirty="0" smtClean="0"/>
              <a:t>. This version reads characters from the input stream. It either reads characters specified by size or terminates as soon as delimiter is read. The input string is stored in the character array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istream Member Function</a:t>
            </a:r>
            <a:endParaRPr lang="en-US" sz="5400" b="1" dirty="0"/>
          </a:p>
        </p:txBody>
      </p:sp>
      <p:sp>
        <p:nvSpPr>
          <p:cNvPr id="3" name="Content Placeholder 2"/>
          <p:cNvSpPr>
            <a:spLocks noGrp="1"/>
          </p:cNvSpPr>
          <p:nvPr>
            <p:ph idx="1"/>
          </p:nvPr>
        </p:nvSpPr>
        <p:spPr/>
        <p:txBody>
          <a:bodyPr/>
          <a:lstStyle/>
          <a:p>
            <a:pPr>
              <a:buNone/>
            </a:pPr>
            <a:r>
              <a:rPr lang="en-US" sz="4000" b="1" i="1" dirty="0" smtClean="0">
                <a:solidFill>
                  <a:srgbClr val="0070C0"/>
                </a:solidFill>
              </a:rPr>
              <a:t>	</a:t>
            </a:r>
            <a:r>
              <a:rPr lang="en-US" sz="4000" b="1" i="1" dirty="0" err="1" smtClean="0">
                <a:solidFill>
                  <a:srgbClr val="0070C0"/>
                </a:solidFill>
              </a:rPr>
              <a:t>eof</a:t>
            </a:r>
            <a:r>
              <a:rPr lang="en-US" sz="4000" b="1" i="1" dirty="0" smtClean="0">
                <a:solidFill>
                  <a:srgbClr val="0070C0"/>
                </a:solidFill>
              </a:rPr>
              <a:t>()</a:t>
            </a:r>
          </a:p>
          <a:p>
            <a:endParaRPr lang="en-US" dirty="0" smtClean="0"/>
          </a:p>
          <a:p>
            <a:r>
              <a:rPr lang="en-US" dirty="0" smtClean="0"/>
              <a:t>It returns </a:t>
            </a:r>
            <a:r>
              <a:rPr lang="en-US" b="1" dirty="0" smtClean="0"/>
              <a:t>1</a:t>
            </a:r>
            <a:r>
              <a:rPr lang="en-US" dirty="0" smtClean="0"/>
              <a:t> (TRUE) when there are no more data to be read from an input stream, and </a:t>
            </a:r>
            <a:r>
              <a:rPr lang="en-US" b="1" dirty="0" smtClean="0"/>
              <a:t>0</a:t>
            </a:r>
            <a:r>
              <a:rPr lang="en-US" dirty="0" smtClean="0"/>
              <a:t> (FALSE) otherwise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99</Words>
  <Application>Microsoft Office PowerPoint</Application>
  <PresentationFormat>On-screen Show (4:3)</PresentationFormat>
  <Paragraphs>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Object-oriented Programming</vt:lpstr>
      <vt:lpstr>Stream</vt:lpstr>
      <vt:lpstr>Notes</vt:lpstr>
      <vt:lpstr>istream/ostream Member Functions</vt:lpstr>
      <vt:lpstr>ostream Member Functions</vt:lpstr>
      <vt:lpstr>istream Member Function</vt:lpstr>
      <vt:lpstr>istream Member Function</vt:lpstr>
      <vt:lpstr>istream Member Function</vt:lpstr>
      <vt:lpstr>istream Member Function</vt:lpstr>
      <vt:lpstr>Slide 10</vt:lpstr>
      <vt:lpstr>Output</vt:lpstr>
      <vt:lpstr>istream Member Function</vt:lpstr>
      <vt:lpstr>istream Member Function</vt:lpstr>
      <vt:lpstr>istream Member Function</vt:lpstr>
      <vt:lpstr>Next Lecture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Zain</dc:creator>
  <cp:lastModifiedBy>zain.hassan</cp:lastModifiedBy>
  <cp:revision>34</cp:revision>
  <dcterms:created xsi:type="dcterms:W3CDTF">2019-04-13T21:04:06Z</dcterms:created>
  <dcterms:modified xsi:type="dcterms:W3CDTF">2019-04-22T06:06:19Z</dcterms:modified>
</cp:coreProperties>
</file>