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5" r:id="rId3"/>
    <p:sldId id="286" r:id="rId4"/>
    <p:sldId id="287" r:id="rId5"/>
    <p:sldId id="298" r:id="rId6"/>
    <p:sldId id="299" r:id="rId7"/>
    <p:sldId id="300" r:id="rId8"/>
    <p:sldId id="301" r:id="rId9"/>
    <p:sldId id="305" r:id="rId10"/>
    <p:sldId id="302" r:id="rId11"/>
    <p:sldId id="303" r:id="rId12"/>
    <p:sldId id="304" r:id="rId13"/>
    <p:sldId id="293" r:id="rId14"/>
    <p:sldId id="307" r:id="rId15"/>
    <p:sldId id="294" r:id="rId16"/>
    <p:sldId id="297" r:id="rId17"/>
    <p:sldId id="306" r:id="rId18"/>
    <p:sldId id="308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–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Derived class inherits all the characteristics of the base class</a:t>
            </a:r>
          </a:p>
          <a:p>
            <a:endParaRPr lang="en-US" altLang="en-US" sz="3000" dirty="0"/>
          </a:p>
          <a:p>
            <a:r>
              <a:rPr lang="en-US" altLang="en-US" sz="3000" dirty="0"/>
              <a:t>Besides inherited characteristics, derived class may have its own unique characteristics</a:t>
            </a:r>
          </a:p>
          <a:p>
            <a:endParaRPr lang="en-US" altLang="en-US" sz="3000" dirty="0"/>
          </a:p>
          <a:p>
            <a:r>
              <a:rPr lang="en-US" altLang="en-US" sz="3000" dirty="0"/>
              <a:t>Major benefit of inheritance is reuse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365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/>
              <a:t>Overloading</a:t>
            </a:r>
          </a:p>
          <a:p>
            <a:pPr lvl="1" algn="just"/>
            <a:r>
              <a:rPr lang="en-US" sz="3000" dirty="0"/>
              <a:t>Function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Constructor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Operator Overloading (</a:t>
            </a:r>
            <a:r>
              <a:rPr lang="en-US" sz="3000" u="sng" dirty="0"/>
              <a:t>TO BE DISCUSSED</a:t>
            </a:r>
            <a:r>
              <a:rPr lang="en-US" sz="3000" dirty="0"/>
              <a:t>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612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/ Run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refers to the entity which changes its form depending on circumstances at runtime. This concept can be adopted as analogous to a chameleon changing its color at the sight of an approaching object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/>
            <a:r>
              <a:rPr lang="en-US" sz="3000" dirty="0"/>
              <a:t>Method Overriding uses runtime Polymorphism.</a:t>
            </a:r>
          </a:p>
          <a:p>
            <a:pPr algn="just"/>
            <a:r>
              <a:rPr lang="en-US" sz="3000" dirty="0"/>
              <a:t>It is also called Late Binding.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076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Runtime Polymorphism is done using virtual and inheritance.</a:t>
            </a:r>
          </a:p>
          <a:p>
            <a:pPr algn="just"/>
            <a:r>
              <a:rPr lang="en-US" sz="3000" dirty="0"/>
              <a:t>When overriding a method, the behavior of the method is changed for the derived class.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969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 smtClean="0"/>
              <a:t>A </a:t>
            </a:r>
            <a:r>
              <a:rPr lang="en-US" altLang="en-US" sz="3000" dirty="0"/>
              <a:t>class may need to override the default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provided by its base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Reasons for overriding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Provide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specific to a derived class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Extend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Restrict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Improve performance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573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</a:t>
            </a:r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Define </a:t>
            </a:r>
            <a:r>
              <a:rPr lang="en-US" sz="3000" dirty="0"/>
              <a:t>any method in both base class and derived class with same name, same parameters or signature, this concept is known as </a:t>
            </a:r>
            <a:r>
              <a:rPr lang="en-US" sz="3000" b="1" dirty="0"/>
              <a:t>method overriding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352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Specific </a:t>
            </a:r>
            <a:r>
              <a:rPr lang="en-US" altLang="en-US" dirty="0" smtClean="0"/>
              <a:t>Behavior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92040" y="1985357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92040" y="2747357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15440" y="5261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154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154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654040" y="389035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872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87240" y="6023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87240" y="6404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82840" y="51095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482840" y="55667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4828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01440" y="3890357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6416040" y="3890357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427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53197" cy="1025853"/>
          </a:xfrm>
        </p:spPr>
        <p:txBody>
          <a:bodyPr/>
          <a:lstStyle/>
          <a:p>
            <a:r>
              <a:rPr lang="en-US" altLang="en-US" dirty="0"/>
              <a:t>Class Circle overrides </a:t>
            </a:r>
            <a:r>
              <a:rPr lang="en-US" altLang="en-US" i="1" dirty="0"/>
              <a:t>rotate</a:t>
            </a:r>
            <a:r>
              <a:rPr lang="en-US" altLang="en-US" dirty="0"/>
              <a:t> operation of class Shape </a:t>
            </a:r>
            <a:r>
              <a:rPr lang="en-US" altLang="en-US" dirty="0" smtClean="0"/>
              <a:t>with </a:t>
            </a:r>
            <a:r>
              <a:rPr lang="en-US" altLang="en-US" dirty="0"/>
              <a:t>a Null operation.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5397" y="1904999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15397" y="2285999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coord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915397" y="3047999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610597" y="5257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610597" y="5638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610597" y="6019799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9677397" y="4190999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027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678113"/>
            <a:ext cx="3236682" cy="2617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2952433"/>
            <a:ext cx="2959331" cy="1611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4123" y="4305993"/>
            <a:ext cx="1369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Output:</a:t>
            </a:r>
          </a:p>
          <a:p>
            <a:r>
              <a:rPr lang="en-US" sz="3000" dirty="0" smtClean="0"/>
              <a:t>30</a:t>
            </a:r>
          </a:p>
          <a:p>
            <a:r>
              <a:rPr lang="en-US" sz="3000" dirty="0" smtClean="0"/>
              <a:t>60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822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74" y="2680680"/>
            <a:ext cx="3121082" cy="312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19" y="3041331"/>
            <a:ext cx="3455930" cy="15140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3377" y="4680065"/>
            <a:ext cx="2163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Output:</a:t>
            </a:r>
          </a:p>
          <a:p>
            <a:r>
              <a:rPr lang="en-US" sz="3000" dirty="0" smtClean="0"/>
              <a:t>Base class</a:t>
            </a:r>
          </a:p>
          <a:p>
            <a:r>
              <a:rPr lang="en-US" sz="3000" dirty="0" smtClean="0"/>
              <a:t>Derived class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11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000" dirty="0" smtClean="0"/>
              <a:t>Hybrid Inheritance: Potential problem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262626"/>
                </a:solidFill>
              </a:rPr>
              <a:t>common dangerous pattern: "The Diamond"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</a:t>
            </a:r>
            <a:r>
              <a:rPr lang="en-US" altLang="en-US" sz="3200" dirty="0" smtClean="0">
                <a:solidFill>
                  <a:srgbClr val="404040"/>
                </a:solidFill>
              </a:rPr>
              <a:t>lasses </a:t>
            </a:r>
            <a:r>
              <a:rPr lang="en-US" altLang="en-US" sz="3200" dirty="0">
                <a:solidFill>
                  <a:srgbClr val="404040"/>
                </a:solidFill>
              </a:rPr>
              <a:t>B and C extend A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</a:t>
            </a:r>
            <a:r>
              <a:rPr lang="en-US" altLang="en-US" sz="3200" dirty="0" smtClean="0">
                <a:solidFill>
                  <a:srgbClr val="404040"/>
                </a:solidFill>
              </a:rPr>
              <a:t>lass </a:t>
            </a:r>
            <a:r>
              <a:rPr lang="en-US" altLang="en-US" sz="3200" dirty="0">
                <a:solidFill>
                  <a:srgbClr val="404040"/>
                </a:solidFill>
              </a:rPr>
              <a:t>D extends A and </a:t>
            </a:r>
            <a:r>
              <a:rPr lang="en-US" altLang="en-US" sz="3200" dirty="0" smtClean="0">
                <a:solidFill>
                  <a:srgbClr val="404040"/>
                </a:solidFill>
              </a:rPr>
              <a:t>B</a:t>
            </a:r>
          </a:p>
          <a:p>
            <a:pPr lvl="1"/>
            <a:r>
              <a:rPr lang="en-US" altLang="en-US" sz="3200" dirty="0" smtClean="0">
                <a:solidFill>
                  <a:srgbClr val="404040"/>
                </a:solidFill>
              </a:rPr>
              <a:t>Class D extends A and C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05502" y="3372370"/>
            <a:ext cx="3429000" cy="2371725"/>
            <a:chOff x="3456" y="816"/>
            <a:chExt cx="2160" cy="149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349" y="1998"/>
              <a:ext cx="372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D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4673" y="1678"/>
              <a:ext cx="615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760" y="1687"/>
              <a:ext cx="615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56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B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244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C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4673" y="1069"/>
              <a:ext cx="607" cy="4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760" y="1056"/>
              <a:ext cx="656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369" y="816"/>
              <a:ext cx="371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 dirty="0">
                  <a:latin typeface="Tahoma" panose="020B0604030504040204" pitchFamily="34" charset="0"/>
                </a:rPr>
                <a:t>A</a:t>
              </a:r>
              <a:endParaRPr lang="en-US" altLang="en-US" sz="2400" i="0" dirty="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In OO models, some classes may have common </a:t>
            </a:r>
            <a:r>
              <a:rPr lang="en-US" altLang="en-US" sz="3000" dirty="0" smtClean="0"/>
              <a:t>characteristics</a:t>
            </a:r>
            <a:endParaRPr lang="en-US" altLang="en-US" sz="3000" dirty="0"/>
          </a:p>
          <a:p>
            <a:r>
              <a:rPr lang="en-US" altLang="en-US" sz="3000" dirty="0"/>
              <a:t>We extract these features into a new class and inherit original classes from this new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r>
              <a:rPr lang="en-US" altLang="en-US" sz="3000" dirty="0"/>
              <a:t>This concept is known as Generalization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7752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Problems </a:t>
            </a:r>
            <a:r>
              <a:rPr lang="en-US" altLang="en-US" dirty="0"/>
              <a:t>with </a:t>
            </a:r>
            <a:r>
              <a:rPr lang="en-US" altLang="en-US" dirty="0" smtClean="0"/>
              <a:t>Hybrid </a:t>
            </a:r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Increased complexity</a:t>
            </a:r>
          </a:p>
          <a:p>
            <a:endParaRPr lang="en-US" altLang="en-US" sz="3200" dirty="0"/>
          </a:p>
          <a:p>
            <a:r>
              <a:rPr lang="en-US" altLang="en-US" sz="3200" dirty="0"/>
              <a:t>Reduced understanding</a:t>
            </a:r>
          </a:p>
          <a:p>
            <a:endParaRPr lang="en-US" altLang="en-US" sz="3200" dirty="0"/>
          </a:p>
          <a:p>
            <a:r>
              <a:rPr lang="en-US" altLang="en-US" sz="3200" dirty="0"/>
              <a:t>Duplicate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– Duplicate Features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92" y="2556932"/>
            <a:ext cx="7529213" cy="306655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429993" y="5602031"/>
            <a:ext cx="6174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/>
              <a:t>Which </a:t>
            </a:r>
            <a:r>
              <a:rPr lang="en-US" altLang="en-US" sz="3200" i="1" dirty="0"/>
              <a:t>eat</a:t>
            </a:r>
            <a:r>
              <a:rPr lang="en-US" altLang="en-US" sz="3200" dirty="0"/>
              <a:t> operation </a:t>
            </a:r>
            <a:r>
              <a:rPr lang="en-US" altLang="en-US" sz="3200" i="1" dirty="0"/>
              <a:t>Mermaid</a:t>
            </a:r>
            <a:r>
              <a:rPr lang="en-US" altLang="en-US" sz="3200" dirty="0"/>
              <a:t> inherits?</a:t>
            </a:r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763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– Override the Common Feature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59" y="2557463"/>
            <a:ext cx="666628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Problem – Duplicate Features (Diamond Problem)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21" y="2499274"/>
            <a:ext cx="6322558" cy="33178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95402" y="5817149"/>
            <a:ext cx="7027758" cy="428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Which </a:t>
            </a:r>
            <a:r>
              <a:rPr lang="en-US" altLang="en-US" sz="2400" i="1" dirty="0" err="1"/>
              <a:t>changeGear</a:t>
            </a:r>
            <a:r>
              <a:rPr lang="en-US" altLang="en-US" sz="2400" dirty="0"/>
              <a:t> operation Amphibious Vehicle inherits?</a:t>
            </a:r>
          </a:p>
        </p:txBody>
      </p:sp>
    </p:spTree>
    <p:extLst>
      <p:ext uri="{BB962C8B-B14F-4D97-AF65-F5344CB8AC3E}">
        <p14:creationId xmlns:p14="http://schemas.microsoft.com/office/powerpoint/2010/main" val="21398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to Diamond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3000" dirty="0"/>
          </a:p>
          <a:p>
            <a:r>
              <a:rPr lang="en-US" altLang="en-US" sz="3000" dirty="0"/>
              <a:t>Some languages disallow diamond hierarchy</a:t>
            </a:r>
          </a:p>
          <a:p>
            <a:endParaRPr lang="en-US" altLang="en-US" sz="3000" dirty="0"/>
          </a:p>
          <a:p>
            <a:r>
              <a:rPr lang="en-US" altLang="en-US" sz="3000" dirty="0"/>
              <a:t>Others provide mechanism to ignore characteristics from one side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71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Solution to Diamond </a:t>
            </a:r>
            <a:r>
              <a:rPr lang="en-US" altLang="en-US" dirty="0" smtClean="0"/>
              <a:t>Problem </a:t>
            </a:r>
            <a:br>
              <a:rPr lang="en-US" altLang="en-US" dirty="0" smtClean="0"/>
            </a:br>
            <a:r>
              <a:rPr lang="en-US" altLang="en-US" dirty="0" smtClean="0"/>
              <a:t>(Virtual 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without virtual </a:t>
            </a:r>
            <a:r>
              <a:rPr lang="en-US" dirty="0" smtClean="0"/>
              <a:t>inheritance: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want: (Achievable with virtual inheritance)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97" y="2673840"/>
            <a:ext cx="1155469" cy="1324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998" y="4573521"/>
            <a:ext cx="1155468" cy="13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89" y="2607887"/>
            <a:ext cx="4209704" cy="168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5" y="2725968"/>
            <a:ext cx="4695303" cy="327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990" y="4611255"/>
            <a:ext cx="3516284" cy="13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Diamond Problem Solution (With constructor)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09" y="2610831"/>
            <a:ext cx="2821566" cy="1445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31" y="2652076"/>
            <a:ext cx="4995949" cy="2809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315" y="4381442"/>
            <a:ext cx="2087361" cy="12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Generalization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53000" y="2607192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953000" y="3052232"/>
            <a:ext cx="22860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radius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953000" y="4250183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computeArea</a:t>
            </a:r>
            <a:endParaRPr lang="en-US" altLang="en-US" sz="2400" b="1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70858" y="25618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70858" y="3014132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  <a:p>
            <a:r>
              <a:rPr lang="en-US" altLang="en-US" sz="2400" b="1" dirty="0"/>
              <a:t>length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70858" y="4254189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getLength</a:t>
            </a:r>
            <a:endParaRPr lang="en-US" altLang="en-US" sz="2400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71411" y="2607192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171411" y="3167918"/>
            <a:ext cx="2286000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angle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171411" y="4410054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  <a:p>
            <a:r>
              <a:rPr lang="en-US" altLang="en-US" sz="2400" b="1"/>
              <a:t>computeArea</a:t>
            </a:r>
          </a:p>
        </p:txBody>
      </p:sp>
    </p:spTree>
    <p:extLst>
      <p:ext uri="{BB962C8B-B14F-4D97-AF65-F5344CB8AC3E}">
        <p14:creationId xmlns:p14="http://schemas.microsoft.com/office/powerpoint/2010/main" val="4402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4851" y="865753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4851" y="1246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14851" y="2008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38251" y="4142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382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382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76851" y="277075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38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33851" y="4904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833851" y="5285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getLength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05651" y="39899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Triangle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05651" y="44471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056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224251" y="2770753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738851" y="2770753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669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The process of representing one Form in multiple forms is known as </a:t>
            </a:r>
            <a:r>
              <a:rPr lang="en-US" sz="3200" b="1" dirty="0" smtClean="0"/>
              <a:t>Polymorphism</a:t>
            </a:r>
          </a:p>
          <a:p>
            <a:endParaRPr lang="en-US" sz="3200" b="1" dirty="0"/>
          </a:p>
          <a:p>
            <a:r>
              <a:rPr lang="en-US" sz="3200" dirty="0"/>
              <a:t>Polymorphism is derived from 2 </a:t>
            </a:r>
            <a:r>
              <a:rPr lang="en-US" sz="3200" dirty="0" smtClean="0"/>
              <a:t>Greek </a:t>
            </a:r>
            <a:r>
              <a:rPr lang="en-US" sz="3200" dirty="0"/>
              <a:t>words: </a:t>
            </a:r>
            <a:r>
              <a:rPr lang="en-US" sz="3200" b="1" dirty="0"/>
              <a:t>poly</a:t>
            </a:r>
            <a:r>
              <a:rPr lang="en-US" sz="3200" dirty="0"/>
              <a:t> and morphs. The word "poly" means many and </a:t>
            </a:r>
            <a:r>
              <a:rPr lang="en-US" sz="3200" b="1" dirty="0"/>
              <a:t>morphs</a:t>
            </a:r>
            <a:r>
              <a:rPr lang="en-US" sz="3200" dirty="0"/>
              <a:t> means forms. So polymorphism means many forms.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80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Polymorphism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3557847"/>
            <a:ext cx="4914900" cy="25373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8225" y="2499143"/>
            <a:ext cx="960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if you are in class room that time you behave like a student, when you are in market at that time you behave like a customer, when you at your home at that time you behave like a son or daughter, Here one person have different-different behaviors.</a:t>
            </a:r>
          </a:p>
        </p:txBody>
      </p:sp>
    </p:spTree>
    <p:extLst>
      <p:ext uri="{BB962C8B-B14F-4D97-AF65-F5344CB8AC3E}">
        <p14:creationId xmlns:p14="http://schemas.microsoft.com/office/powerpoint/2010/main" val="41074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</a:t>
            </a:r>
            <a:r>
              <a:rPr lang="en-US" dirty="0" smtClean="0"/>
              <a:t>Polymorphism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Static / Compile </a:t>
            </a:r>
            <a:r>
              <a:rPr lang="en-US" sz="3000" dirty="0"/>
              <a:t>time polymorphism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Dynamic / Run </a:t>
            </a:r>
            <a:r>
              <a:rPr lang="en-US" sz="3000" dirty="0"/>
              <a:t>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/ Compile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/>
              <a:t>It is also called Early Binding</a:t>
            </a:r>
          </a:p>
          <a:p>
            <a:pPr algn="just"/>
            <a:r>
              <a:rPr lang="en-US" sz="3000" dirty="0"/>
              <a:t>It happens where more than one methods share the same name with different parameters or signature and different return type.</a:t>
            </a:r>
          </a:p>
          <a:p>
            <a:pPr algn="just"/>
            <a:r>
              <a:rPr lang="en-US" sz="3000" dirty="0"/>
              <a:t>It is </a:t>
            </a:r>
            <a:r>
              <a:rPr lang="en-US" sz="3000" b="1" dirty="0"/>
              <a:t>known</a:t>
            </a:r>
            <a:r>
              <a:rPr lang="en-US" sz="3000" dirty="0"/>
              <a:t> as Early Binding because the </a:t>
            </a:r>
            <a:r>
              <a:rPr lang="en-US" sz="3000" b="1" dirty="0"/>
              <a:t>compiler</a:t>
            </a:r>
            <a:r>
              <a:rPr lang="en-US" sz="3000" dirty="0"/>
              <a:t> is aware of the functions with same name and also which overloaded function is  to be </a:t>
            </a:r>
            <a:r>
              <a:rPr lang="en-US" sz="3000" b="1" dirty="0"/>
              <a:t>called</a:t>
            </a:r>
            <a:r>
              <a:rPr lang="en-US" sz="3000" dirty="0"/>
              <a:t> is </a:t>
            </a:r>
            <a:r>
              <a:rPr lang="en-US" sz="3000" b="1" dirty="0"/>
              <a:t>known</a:t>
            </a:r>
            <a:r>
              <a:rPr lang="en-US" sz="3000" dirty="0"/>
              <a:t> at </a:t>
            </a:r>
            <a:r>
              <a:rPr lang="en-US" sz="3000" b="1" dirty="0"/>
              <a:t>compile time</a:t>
            </a:r>
            <a:r>
              <a:rPr lang="en-US" sz="3000" b="1" dirty="0" smtClean="0"/>
              <a:t>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65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Whenever </a:t>
            </a:r>
            <a:r>
              <a:rPr lang="en-US" sz="3000" dirty="0"/>
              <a:t>same method name is exiting multiple times in the same class with different number of parameter or different order of parameters or different types of parameters is known as </a:t>
            </a:r>
            <a:r>
              <a:rPr lang="en-US" sz="3000" b="1" dirty="0"/>
              <a:t>method overloading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69411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2334</TotalTime>
  <Words>603</Words>
  <Application>Microsoft Office PowerPoint</Application>
  <PresentationFormat>Widescreen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Garamond</vt:lpstr>
      <vt:lpstr>Tahoma</vt:lpstr>
      <vt:lpstr>Organic</vt:lpstr>
      <vt:lpstr>Recap – Inheritance</vt:lpstr>
      <vt:lpstr>Generalization</vt:lpstr>
      <vt:lpstr>Example – Generalization</vt:lpstr>
      <vt:lpstr>PowerPoint Presentation</vt:lpstr>
      <vt:lpstr>Polymorphism</vt:lpstr>
      <vt:lpstr>Real life example of Polymorphism</vt:lpstr>
      <vt:lpstr>Type of Polymorphism </vt:lpstr>
      <vt:lpstr>Static / Compile time polymorphism</vt:lpstr>
      <vt:lpstr>Function/Method Overloading</vt:lpstr>
      <vt:lpstr>Static / Compile time polymorphism</vt:lpstr>
      <vt:lpstr>Dynamic / Run time polymorphism</vt:lpstr>
      <vt:lpstr>Dynamic / Run time polymorphism</vt:lpstr>
      <vt:lpstr>Overriding</vt:lpstr>
      <vt:lpstr>Function/Method Overriding</vt:lpstr>
      <vt:lpstr>Example – Specific Behavior</vt:lpstr>
      <vt:lpstr>Example – Improve Performance</vt:lpstr>
      <vt:lpstr>Example</vt:lpstr>
      <vt:lpstr>Example</vt:lpstr>
      <vt:lpstr>Hybrid Inheritance: Potential problem</vt:lpstr>
      <vt:lpstr>Problems with Hybrid Inheritance</vt:lpstr>
      <vt:lpstr>Problem – Duplicate Features</vt:lpstr>
      <vt:lpstr>Solution – Override the Common Feature</vt:lpstr>
      <vt:lpstr>Problem – Duplicate Features (Diamond Problem)</vt:lpstr>
      <vt:lpstr>Solution to Diamond Problem</vt:lpstr>
      <vt:lpstr>Solution to Diamond Problem  (Virtual Inheritance)</vt:lpstr>
      <vt:lpstr>Solution..</vt:lpstr>
      <vt:lpstr>Diamond Problem Solution (With constructor)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Behraj Khan</cp:lastModifiedBy>
  <cp:revision>228</cp:revision>
  <dcterms:created xsi:type="dcterms:W3CDTF">2019-01-21T07:30:30Z</dcterms:created>
  <dcterms:modified xsi:type="dcterms:W3CDTF">2021-04-18T10:57:37Z</dcterms:modified>
</cp:coreProperties>
</file>