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3 | </a:t>
            </a:r>
            <a:r>
              <a:rPr lang="en-US" sz="4000" b="1" dirty="0" smtClean="0"/>
              <a:t>Lecture 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constructor</a:t>
            </a:r>
            <a:r>
              <a:rPr lang="en-US" dirty="0" smtClean="0"/>
              <a:t> is called whenever an object of a class is created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class MyClass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public:	</a:t>
            </a:r>
            <a:r>
              <a:rPr lang="en-US" sz="3000" b="1" dirty="0" smtClean="0">
                <a:solidFill>
                  <a:schemeClr val="bg1">
                    <a:lumMod val="75000"/>
                  </a:schemeClr>
                </a:solidFill>
              </a:rPr>
              <a:t>//constructors are usually public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MyClass()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 </a:t>
            </a:r>
            <a:r>
              <a:rPr lang="en-US" sz="2600" b="1" dirty="0" smtClean="0">
                <a:solidFill>
                  <a:schemeClr val="bg1">
                    <a:lumMod val="75000"/>
                  </a:schemeClr>
                </a:solidFill>
              </a:rPr>
              <a:t>//Things you want to do as soon as object is created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requires a constructor call for each object that is created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constructor *</a:t>
            </a:r>
            <a:r>
              <a:rPr lang="en-US" i="1" dirty="0" smtClean="0"/>
              <a:t>looks*</a:t>
            </a:r>
            <a:r>
              <a:rPr lang="en-US" dirty="0" smtClean="0"/>
              <a:t> similar to a function except that it does not return anything (thus it does not have a return type)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is used to initialize the data members/class variables for an object when that object is created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don’t define a constructor in a class, the compiler itself provides a </a:t>
            </a:r>
            <a:r>
              <a:rPr lang="en-US" i="1" dirty="0" smtClean="0"/>
              <a:t>default (no-parameter) constructor</a:t>
            </a:r>
            <a:r>
              <a:rPr lang="en-US" dirty="0" smtClean="0"/>
              <a:t> for that class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constructor can take parameters. These parameters are used to initialize class variables for the object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class Employee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string name;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Employee(string eName)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	name = eName;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514600"/>
            <a:ext cx="3124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int main()</a:t>
            </a:r>
            <a:br>
              <a:rPr lang="en-US" sz="2100" b="1" dirty="0" smtClean="0"/>
            </a:br>
            <a:r>
              <a:rPr lang="en-US" sz="2100" b="1" dirty="0" smtClean="0"/>
              <a:t>{</a:t>
            </a:r>
          </a:p>
          <a:p>
            <a:r>
              <a:rPr lang="en-US" sz="2100" b="1" dirty="0" smtClean="0"/>
              <a:t> </a:t>
            </a:r>
            <a:r>
              <a:rPr lang="en-US" sz="2100" b="1" dirty="0" smtClean="0"/>
              <a:t>     </a:t>
            </a:r>
            <a:r>
              <a:rPr lang="en-US" sz="2100" b="1" dirty="0" smtClean="0">
                <a:solidFill>
                  <a:srgbClr val="0070C0"/>
                </a:solidFill>
              </a:rPr>
              <a:t>Employee  e1(“Ali”);</a:t>
            </a:r>
            <a:br>
              <a:rPr lang="en-US" sz="2100" b="1" dirty="0" smtClean="0">
                <a:solidFill>
                  <a:srgbClr val="0070C0"/>
                </a:solidFill>
              </a:rPr>
            </a:br>
            <a:r>
              <a:rPr lang="en-US" sz="2100" b="1" dirty="0" smtClean="0">
                <a:solidFill>
                  <a:srgbClr val="0070C0"/>
                </a:solidFill>
              </a:rPr>
              <a:t>      Employee  e2(“Shuja”);</a:t>
            </a:r>
            <a:br>
              <a:rPr lang="en-US" sz="2100" b="1" dirty="0" smtClean="0">
                <a:solidFill>
                  <a:srgbClr val="0070C0"/>
                </a:solidFill>
              </a:rPr>
            </a:br>
            <a:r>
              <a:rPr lang="en-US" sz="2100" b="1" dirty="0" smtClean="0"/>
              <a:t>}</a:t>
            </a:r>
            <a:endParaRPr lang="en-US" sz="2100" b="1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1594" y="4191000"/>
            <a:ext cx="33520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have more than one parameterized constructors of a class?</a:t>
            </a:r>
          </a:p>
          <a:p>
            <a:pPr marL="342900" lvl="1" indent="-342900"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	Yes</a:t>
            </a:r>
            <a:r>
              <a:rPr lang="en-US" b="1" i="1" dirty="0" smtClean="0">
                <a:solidFill>
                  <a:srgbClr val="C00000"/>
                </a:solidFill>
              </a:rPr>
              <a:t>, we can. But not having the same parameter signature 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If you define any parameterized constructor(s) in the class, C++ will not implicitly create a default constructor for you</a:t>
            </a:r>
          </a:p>
          <a:p>
            <a:pPr lvl="1"/>
            <a:endParaRPr lang="en-US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Some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b="1" dirty="0" smtClean="0"/>
              <a:t>class A</a:t>
            </a:r>
          </a:p>
          <a:p>
            <a:pPr>
              <a:buNone/>
            </a:pPr>
            <a:r>
              <a:rPr lang="en-US" sz="1000" b="1" dirty="0" smtClean="0"/>
              <a:t>{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r>
              <a:rPr lang="en-US" sz="1050" b="1" dirty="0" smtClean="0"/>
              <a:t>int var;</a:t>
            </a:r>
            <a:br>
              <a:rPr lang="en-US" sz="1050" b="1" dirty="0" smtClean="0"/>
            </a:br>
            <a:r>
              <a:rPr lang="en-US" sz="1000" b="1" dirty="0" smtClean="0"/>
              <a:t>string str;</a:t>
            </a:r>
            <a:br>
              <a:rPr lang="en-US" sz="1000" b="1" dirty="0" smtClean="0"/>
            </a:br>
            <a:endParaRPr lang="en-US" sz="1000" b="1" dirty="0" smtClean="0"/>
          </a:p>
          <a:p>
            <a:pPr>
              <a:buNone/>
            </a:pPr>
            <a:r>
              <a:rPr lang="en-US" sz="1000" b="1" dirty="0" smtClean="0"/>
              <a:t>	</a:t>
            </a:r>
            <a:r>
              <a:rPr lang="en-US" sz="1000" b="1" dirty="0" smtClean="0"/>
              <a:t>public:</a:t>
            </a:r>
            <a:br>
              <a:rPr lang="en-US" sz="1000" b="1" dirty="0" smtClean="0"/>
            </a:br>
            <a:r>
              <a:rPr lang="en-US" sz="1000" b="1" dirty="0" smtClean="0"/>
              <a:t>A(int </a:t>
            </a:r>
            <a:r>
              <a:rPr lang="en-US" sz="1000" b="1" dirty="0" smtClean="0"/>
              <a:t>v</a:t>
            </a:r>
            <a:r>
              <a:rPr lang="en-US" sz="1000" b="1" dirty="0" smtClean="0"/>
              <a:t>)</a:t>
            </a:r>
            <a:br>
              <a:rPr lang="en-US" sz="1000" b="1" dirty="0" smtClean="0"/>
            </a:br>
            <a:r>
              <a:rPr lang="en-US" sz="1000" b="1" dirty="0" smtClean="0"/>
              <a:t>{</a:t>
            </a:r>
            <a:endParaRPr lang="en-US" sz="1000" b="1" dirty="0" smtClean="0"/>
          </a:p>
          <a:p>
            <a:pPr>
              <a:buNone/>
            </a:pPr>
            <a:r>
              <a:rPr lang="en-US" sz="1000" b="1" dirty="0" smtClean="0"/>
              <a:t>	</a:t>
            </a:r>
            <a:r>
              <a:rPr lang="en-US" sz="1000" b="1" dirty="0" smtClean="0"/>
              <a:t> 	var </a:t>
            </a:r>
            <a:r>
              <a:rPr lang="en-US" sz="1000" b="1" dirty="0" smtClean="0"/>
              <a:t>= v;</a:t>
            </a:r>
          </a:p>
          <a:p>
            <a:pPr>
              <a:buNone/>
            </a:pPr>
            <a:r>
              <a:rPr lang="en-US" sz="1000" b="1" dirty="0" smtClean="0"/>
              <a:t>		cout &lt;&lt; "Constructor v1: " &lt;&lt; var &lt;&lt; endl;</a:t>
            </a:r>
          </a:p>
          <a:p>
            <a:pPr>
              <a:buNone/>
            </a:pPr>
            <a:r>
              <a:rPr lang="en-US" sz="1000" b="1" dirty="0" smtClean="0"/>
              <a:t>	</a:t>
            </a:r>
            <a:r>
              <a:rPr lang="en-US" sz="1000" b="1" dirty="0" smtClean="0"/>
              <a:t>}</a:t>
            </a:r>
            <a:br>
              <a:rPr lang="en-US" sz="1000" b="1" dirty="0" smtClean="0"/>
            </a:br>
            <a:endParaRPr lang="en-US" sz="1000" b="1" dirty="0" smtClean="0"/>
          </a:p>
          <a:p>
            <a:pPr>
              <a:buNone/>
            </a:pPr>
            <a:r>
              <a:rPr lang="en-US" sz="1000" b="1" dirty="0" smtClean="0"/>
              <a:t>	A</a:t>
            </a:r>
            <a:r>
              <a:rPr lang="en-US" sz="1000" b="1" dirty="0" smtClean="0"/>
              <a:t>()</a:t>
            </a:r>
            <a:br>
              <a:rPr lang="en-US" sz="1000" b="1" dirty="0" smtClean="0"/>
            </a:br>
            <a:r>
              <a:rPr lang="en-US" sz="1000" b="1" dirty="0" smtClean="0"/>
              <a:t>{</a:t>
            </a:r>
            <a:endParaRPr lang="en-US" sz="1000" b="1" dirty="0" smtClean="0"/>
          </a:p>
          <a:p>
            <a:pPr>
              <a:buNone/>
            </a:pPr>
            <a:r>
              <a:rPr lang="en-US" sz="1000" b="1" dirty="0" smtClean="0"/>
              <a:t>		var = 0;</a:t>
            </a:r>
          </a:p>
          <a:p>
            <a:pPr>
              <a:buNone/>
            </a:pPr>
            <a:r>
              <a:rPr lang="en-US" sz="1000" b="1" dirty="0" smtClean="0"/>
              <a:t>		cout &lt;&lt; "Default constructor: " &lt;&lt; var &lt;&lt; endl;</a:t>
            </a:r>
          </a:p>
          <a:p>
            <a:pPr>
              <a:buNone/>
            </a:pPr>
            <a:r>
              <a:rPr lang="en-US" sz="1000" b="1" dirty="0" smtClean="0"/>
              <a:t>	}</a:t>
            </a:r>
          </a:p>
          <a:p>
            <a:pPr>
              <a:buNone/>
            </a:pPr>
            <a:r>
              <a:rPr lang="en-US" sz="1000" b="1" dirty="0" smtClean="0"/>
              <a:t>	</a:t>
            </a:r>
          </a:p>
          <a:p>
            <a:pPr>
              <a:buNone/>
            </a:pPr>
            <a:r>
              <a:rPr lang="en-US" sz="1000" b="1" dirty="0" smtClean="0"/>
              <a:t>	A(string s)</a:t>
            </a:r>
          </a:p>
          <a:p>
            <a:pPr>
              <a:buNone/>
            </a:pPr>
            <a:r>
              <a:rPr lang="en-US" sz="1000" b="1" dirty="0" smtClean="0"/>
              <a:t>	{</a:t>
            </a:r>
          </a:p>
          <a:p>
            <a:pPr>
              <a:buNone/>
            </a:pPr>
            <a:r>
              <a:rPr lang="en-US" sz="1000" b="1" dirty="0" smtClean="0"/>
              <a:t>		str = s;</a:t>
            </a:r>
          </a:p>
          <a:p>
            <a:pPr>
              <a:buNone/>
            </a:pPr>
            <a:r>
              <a:rPr lang="en-US" sz="1000" b="1" dirty="0" smtClean="0"/>
              <a:t>		cout &lt;&lt; "Constructor v2: " &lt;&lt; str &lt;&lt; endl;</a:t>
            </a:r>
          </a:p>
          <a:p>
            <a:pPr>
              <a:buNone/>
            </a:pPr>
            <a:r>
              <a:rPr lang="en-US" sz="1000" b="1" dirty="0" smtClean="0"/>
              <a:t>	}	</a:t>
            </a:r>
          </a:p>
          <a:p>
            <a:pPr>
              <a:buNone/>
            </a:pPr>
            <a:r>
              <a:rPr lang="en-US" sz="1000" b="1" dirty="0" smtClean="0"/>
              <a:t>};</a:t>
            </a:r>
            <a:endParaRPr lang="en-US" sz="1000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86000" y="3657600"/>
            <a:ext cx="411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160020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</a:t>
            </a:r>
            <a:r>
              <a:rPr lang="en-US" sz="1000" b="1" dirty="0" smtClean="0"/>
              <a:t>nt main()</a:t>
            </a:r>
            <a:br>
              <a:rPr lang="en-US" sz="1000" b="1" dirty="0" smtClean="0"/>
            </a:br>
            <a:r>
              <a:rPr lang="en-US" sz="1000" b="1" dirty="0" smtClean="0"/>
              <a:t>{</a:t>
            </a:r>
          </a:p>
          <a:p>
            <a:r>
              <a:rPr lang="en-US" sz="1000" b="1" dirty="0" smtClean="0"/>
              <a:t>	</a:t>
            </a:r>
            <a:r>
              <a:rPr lang="pt-BR" sz="1000" b="1" dirty="0" smtClean="0"/>
              <a:t>A </a:t>
            </a:r>
            <a:r>
              <a:rPr lang="pt-BR" sz="1000" b="1" dirty="0" smtClean="0"/>
              <a:t>dOb;</a:t>
            </a:r>
          </a:p>
          <a:p>
            <a:r>
              <a:rPr lang="pt-BR" sz="1000" b="1" dirty="0" smtClean="0"/>
              <a:t>	A iOb(50);</a:t>
            </a:r>
          </a:p>
          <a:p>
            <a:r>
              <a:rPr lang="pt-BR" sz="1000" b="1" dirty="0" smtClean="0"/>
              <a:t>	A sOb("Hello");</a:t>
            </a:r>
            <a:endParaRPr lang="en-US" sz="1000" b="1" dirty="0" smtClean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Some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class A</a:t>
            </a:r>
          </a:p>
          <a:p>
            <a:pPr>
              <a:buNone/>
            </a:pPr>
            <a:r>
              <a:rPr lang="en-US" sz="1400" b="1" dirty="0" smtClean="0"/>
              <a:t>{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int var;</a:t>
            </a:r>
            <a:br>
              <a:rPr lang="en-US" sz="1600" b="1" dirty="0" smtClean="0"/>
            </a:br>
            <a:r>
              <a:rPr lang="en-US" sz="1400" b="1" dirty="0" smtClean="0"/>
              <a:t>string str;</a:t>
            </a:r>
            <a:br>
              <a:rPr lang="en-US" sz="1400" b="1" dirty="0" smtClean="0"/>
            </a:b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/>
              <a:t>public:</a:t>
            </a:r>
            <a:br>
              <a:rPr lang="en-US" sz="1400" b="1" dirty="0" smtClean="0"/>
            </a:br>
            <a:r>
              <a:rPr lang="en-US" sz="1400" b="1" dirty="0" smtClean="0"/>
              <a:t>A(int </a:t>
            </a:r>
            <a:r>
              <a:rPr lang="en-US" sz="1400" b="1" dirty="0" smtClean="0"/>
              <a:t>v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r>
              <a:rPr lang="en-US" sz="1400" b="1" dirty="0" smtClean="0"/>
              <a:t>{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/>
              <a:t> 	var </a:t>
            </a:r>
            <a:r>
              <a:rPr lang="en-US" sz="1400" b="1" dirty="0" smtClean="0"/>
              <a:t>= v;</a:t>
            </a:r>
          </a:p>
          <a:p>
            <a:pPr>
              <a:buNone/>
            </a:pPr>
            <a:r>
              <a:rPr lang="en-US" sz="1400" b="1" dirty="0" smtClean="0"/>
              <a:t>		cout &lt;&lt; "Constructor v1: " &lt;&lt; var &lt;&lt; endl;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smtClean="0"/>
              <a:t>}</a:t>
            </a:r>
            <a:br>
              <a:rPr lang="en-US" sz="1400" b="1" dirty="0" smtClean="0"/>
            </a:br>
            <a:r>
              <a:rPr lang="en-US" sz="1400" b="1" dirty="0" smtClean="0"/>
              <a:t>	</a:t>
            </a:r>
          </a:p>
          <a:p>
            <a:pPr>
              <a:buNone/>
            </a:pPr>
            <a:r>
              <a:rPr lang="en-US" sz="1400" b="1" dirty="0" smtClean="0"/>
              <a:t>	A(string s)</a:t>
            </a:r>
          </a:p>
          <a:p>
            <a:pPr>
              <a:buNone/>
            </a:pPr>
            <a:r>
              <a:rPr lang="en-US" sz="1400" b="1" dirty="0" smtClean="0"/>
              <a:t>	{</a:t>
            </a:r>
          </a:p>
          <a:p>
            <a:pPr>
              <a:buNone/>
            </a:pPr>
            <a:r>
              <a:rPr lang="en-US" sz="1400" b="1" dirty="0" smtClean="0"/>
              <a:t>		str = s;</a:t>
            </a:r>
          </a:p>
          <a:p>
            <a:pPr>
              <a:buNone/>
            </a:pPr>
            <a:r>
              <a:rPr lang="en-US" sz="1400" b="1" dirty="0" smtClean="0"/>
              <a:t>		cout &lt;&lt; "Constructor v2: " &lt;&lt; str &lt;&lt; endl;</a:t>
            </a:r>
          </a:p>
          <a:p>
            <a:pPr>
              <a:buNone/>
            </a:pPr>
            <a:r>
              <a:rPr lang="en-US" sz="1400" b="1" dirty="0" smtClean="0"/>
              <a:t>	}	</a:t>
            </a:r>
          </a:p>
          <a:p>
            <a:pPr>
              <a:buNone/>
            </a:pPr>
            <a:r>
              <a:rPr lang="en-US" sz="1400" b="1" dirty="0" smtClean="0"/>
              <a:t>};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77294" y="3771106"/>
            <a:ext cx="434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160020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</a:t>
            </a:r>
            <a:r>
              <a:rPr lang="en-US" sz="1400" b="1" dirty="0" smtClean="0"/>
              <a:t>nt main()</a:t>
            </a:r>
            <a:br>
              <a:rPr lang="en-US" sz="1400" b="1" dirty="0" smtClean="0"/>
            </a:br>
            <a:r>
              <a:rPr lang="en-US" sz="1400" b="1" dirty="0" smtClean="0"/>
              <a:t>{</a:t>
            </a:r>
          </a:p>
          <a:p>
            <a:r>
              <a:rPr lang="en-US" sz="1400" b="1" dirty="0" smtClean="0"/>
              <a:t>	</a:t>
            </a:r>
            <a:r>
              <a:rPr lang="pt-BR" sz="1400" b="1" dirty="0" smtClean="0"/>
              <a:t>A </a:t>
            </a:r>
            <a:r>
              <a:rPr lang="pt-BR" sz="1400" b="1" dirty="0" smtClean="0"/>
              <a:t>dOb</a:t>
            </a:r>
            <a:r>
              <a:rPr lang="pt-BR" sz="1200" b="1" dirty="0" smtClean="0"/>
              <a:t>;     </a:t>
            </a:r>
            <a:r>
              <a:rPr lang="pt-BR" sz="1200" b="1" dirty="0" smtClean="0">
                <a:solidFill>
                  <a:srgbClr val="FF0000"/>
                </a:solidFill>
              </a:rPr>
              <a:t>\\This line will give an error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r>
              <a:rPr lang="pt-BR" sz="1400" b="1" dirty="0" smtClean="0"/>
              <a:t>	A iOb(50);</a:t>
            </a:r>
          </a:p>
          <a:p>
            <a:r>
              <a:rPr lang="pt-BR" sz="1400" b="1" dirty="0" smtClean="0"/>
              <a:t>	A sOb("Hello");</a:t>
            </a:r>
            <a:endParaRPr lang="en-US" sz="1400" b="1" dirty="0" smtClean="0"/>
          </a:p>
          <a:p>
            <a:r>
              <a:rPr lang="en-US" sz="1400" b="1" dirty="0" smtClean="0"/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Destructors!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161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Object-oriented Programming</vt:lpstr>
      <vt:lpstr>Constructor</vt:lpstr>
      <vt:lpstr>Constructor</vt:lpstr>
      <vt:lpstr>Constructor</vt:lpstr>
      <vt:lpstr>Constructor</vt:lpstr>
      <vt:lpstr>Constructor</vt:lpstr>
      <vt:lpstr>Some Code</vt:lpstr>
      <vt:lpstr>Some Code</vt:lpstr>
      <vt:lpstr>Next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Syed Zain-Ul-Hassan</cp:lastModifiedBy>
  <cp:revision>7</cp:revision>
  <dcterms:created xsi:type="dcterms:W3CDTF">2006-08-16T00:00:00Z</dcterms:created>
  <dcterms:modified xsi:type="dcterms:W3CDTF">2019-02-06T06:45:33Z</dcterms:modified>
</cp:coreProperties>
</file>