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280" r:id="rId15"/>
    <p:sldId id="281" r:id="rId16"/>
    <p:sldId id="259" r:id="rId17"/>
    <p:sldId id="263" r:id="rId18"/>
    <p:sldId id="260" r:id="rId19"/>
    <p:sldId id="261" r:id="rId20"/>
    <p:sldId id="265" r:id="rId21"/>
    <p:sldId id="266" r:id="rId22"/>
    <p:sldId id="269" r:id="rId23"/>
    <p:sldId id="267" r:id="rId24"/>
    <p:sldId id="268" r:id="rId25"/>
    <p:sldId id="264"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238423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418939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333596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149179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218881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260282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335955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209395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8198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76404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6296-E98F-4989-AB37-23039D4B5A11}" type="datetimeFigureOut">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5087BC-2E79-4143-86DF-E5541188EA40}" type="slidenum">
              <a:rPr lang="en-US" smtClean="0"/>
              <a:t>‹#›</a:t>
            </a:fld>
            <a:endParaRPr lang="en-US" dirty="0"/>
          </a:p>
        </p:txBody>
      </p:sp>
    </p:spTree>
    <p:extLst>
      <p:ext uri="{BB962C8B-B14F-4D97-AF65-F5344CB8AC3E}">
        <p14:creationId xmlns:p14="http://schemas.microsoft.com/office/powerpoint/2010/main" val="24977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46296-E98F-4989-AB37-23039D4B5A11}" type="datetimeFigureOut">
              <a:rPr lang="en-US" smtClean="0"/>
              <a:t>3/8/2021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087BC-2E79-4143-86DF-E5541188EA40}" type="slidenum">
              <a:rPr lang="en-US" smtClean="0"/>
              <a:t>‹#›</a:t>
            </a:fld>
            <a:endParaRPr lang="en-US" dirty="0"/>
          </a:p>
        </p:txBody>
      </p:sp>
    </p:spTree>
    <p:extLst>
      <p:ext uri="{BB962C8B-B14F-4D97-AF65-F5344CB8AC3E}">
        <p14:creationId xmlns:p14="http://schemas.microsoft.com/office/powerpoint/2010/main" val="408908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954" y="93784"/>
            <a:ext cx="8053754" cy="684701"/>
          </a:xfrm>
        </p:spPr>
        <p:txBody>
          <a:bodyPr>
            <a:normAutofit fontScale="90000"/>
          </a:bodyPr>
          <a:lstStyle/>
          <a:p>
            <a:r>
              <a:rPr lang="en-US" dirty="0" smtClean="0"/>
              <a:t>Inline Functio</a:t>
            </a:r>
            <a:r>
              <a:rPr lang="en-US" dirty="0"/>
              <a:t>n</a:t>
            </a:r>
          </a:p>
        </p:txBody>
      </p:sp>
      <p:sp>
        <p:nvSpPr>
          <p:cNvPr id="3" name="Subtitle 2"/>
          <p:cNvSpPr>
            <a:spLocks noGrp="1"/>
          </p:cNvSpPr>
          <p:nvPr>
            <p:ph type="subTitle" idx="1"/>
          </p:nvPr>
        </p:nvSpPr>
        <p:spPr>
          <a:xfrm>
            <a:off x="703385" y="679937"/>
            <a:ext cx="10972799" cy="6447693"/>
          </a:xfrm>
        </p:spPr>
        <p:txBody>
          <a:bodyPr>
            <a:normAutofit fontScale="92500" lnSpcReduction="20000"/>
          </a:bodyPr>
          <a:lstStyle/>
          <a:p>
            <a:pPr algn="l"/>
            <a:r>
              <a:rPr lang="en-US" dirty="0" smtClean="0"/>
              <a:t>#include&lt;</a:t>
            </a:r>
            <a:r>
              <a:rPr lang="en-US" dirty="0" err="1" smtClean="0"/>
              <a:t>iostream</a:t>
            </a:r>
            <a:r>
              <a:rPr lang="en-US" dirty="0" smtClean="0"/>
              <a:t>&gt;</a:t>
            </a:r>
          </a:p>
          <a:p>
            <a:pPr algn="l"/>
            <a:r>
              <a:rPr lang="en-US" dirty="0" smtClean="0"/>
              <a:t>using namespace </a:t>
            </a:r>
            <a:r>
              <a:rPr lang="en-US" dirty="0" err="1" smtClean="0"/>
              <a:t>std</a:t>
            </a:r>
            <a:r>
              <a:rPr lang="en-US" dirty="0" smtClean="0"/>
              <a:t>;</a:t>
            </a:r>
          </a:p>
          <a:p>
            <a:pPr algn="l"/>
            <a:r>
              <a:rPr lang="en-US" dirty="0" smtClean="0"/>
              <a:t>class Cube</a:t>
            </a:r>
          </a:p>
          <a:p>
            <a:pPr algn="l"/>
            <a:r>
              <a:rPr lang="en-US" dirty="0" smtClean="0"/>
              <a:t>{</a:t>
            </a:r>
          </a:p>
          <a:p>
            <a:pPr algn="l"/>
            <a:r>
              <a:rPr lang="en-US" dirty="0" smtClean="0"/>
              <a:t>    public:</a:t>
            </a:r>
          </a:p>
          <a:p>
            <a:pPr algn="l"/>
            <a:r>
              <a:rPr lang="en-US" dirty="0" smtClean="0"/>
              <a:t>    </a:t>
            </a:r>
            <a:r>
              <a:rPr lang="en-US" dirty="0" err="1" smtClean="0"/>
              <a:t>int</a:t>
            </a:r>
            <a:r>
              <a:rPr lang="en-US" dirty="0" smtClean="0"/>
              <a:t> side;</a:t>
            </a:r>
          </a:p>
          <a:p>
            <a:pPr algn="l"/>
            <a:r>
              <a:rPr lang="en-US" dirty="0" smtClean="0"/>
              <a:t>    </a:t>
            </a:r>
            <a:r>
              <a:rPr lang="en-US" dirty="0" err="1" smtClean="0"/>
              <a:t>int</a:t>
            </a:r>
            <a:r>
              <a:rPr lang="en-US" dirty="0" smtClean="0"/>
              <a:t> </a:t>
            </a:r>
            <a:r>
              <a:rPr lang="en-US" dirty="0" err="1" smtClean="0"/>
              <a:t>getVolume</a:t>
            </a:r>
            <a:r>
              <a:rPr lang="en-US" dirty="0" smtClean="0"/>
              <a:t>()</a:t>
            </a:r>
          </a:p>
          <a:p>
            <a:pPr algn="l"/>
            <a:r>
              <a:rPr lang="en-US" dirty="0" smtClean="0"/>
              <a:t>    {</a:t>
            </a:r>
          </a:p>
          <a:p>
            <a:pPr algn="l"/>
            <a:r>
              <a:rPr lang="en-US" dirty="0" smtClean="0"/>
              <a:t>        return side*side*side;      //returns volume of cube</a:t>
            </a:r>
          </a:p>
          <a:p>
            <a:pPr algn="l"/>
            <a:r>
              <a:rPr lang="en-US" dirty="0" smtClean="0"/>
              <a:t>    }</a:t>
            </a:r>
          </a:p>
          <a:p>
            <a:pPr algn="l"/>
            <a:r>
              <a:rPr lang="en-US" dirty="0" smtClean="0"/>
              <a:t>};</a:t>
            </a:r>
          </a:p>
          <a:p>
            <a:pPr algn="l"/>
            <a:r>
              <a:rPr lang="en-US" dirty="0" err="1" smtClean="0"/>
              <a:t>int</a:t>
            </a:r>
            <a:r>
              <a:rPr lang="en-US" dirty="0" smtClean="0"/>
              <a:t> main()</a:t>
            </a:r>
          </a:p>
          <a:p>
            <a:pPr algn="l"/>
            <a:r>
              <a:rPr lang="en-US" dirty="0" smtClean="0"/>
              <a:t>{</a:t>
            </a:r>
          </a:p>
          <a:p>
            <a:pPr algn="l"/>
            <a:r>
              <a:rPr lang="en-US" dirty="0" smtClean="0"/>
              <a:t>    Cube C1;</a:t>
            </a:r>
          </a:p>
          <a:p>
            <a:pPr algn="l"/>
            <a:r>
              <a:rPr lang="en-US" dirty="0" smtClean="0"/>
              <a:t>    C1.side = 4;    // setting side value</a:t>
            </a:r>
          </a:p>
          <a:p>
            <a:pPr algn="l"/>
            <a:r>
              <a:rPr lang="en-US" dirty="0" smtClean="0"/>
              <a:t>    </a:t>
            </a:r>
            <a:r>
              <a:rPr lang="en-US" dirty="0" err="1" smtClean="0"/>
              <a:t>cout</a:t>
            </a:r>
            <a:r>
              <a:rPr lang="en-US" dirty="0" smtClean="0"/>
              <a:t>&lt;&lt; "Volume of cube C1 = "&lt;&lt; C1.getVolume();</a:t>
            </a:r>
          </a:p>
          <a:p>
            <a:pPr algn="l"/>
            <a:r>
              <a:rPr lang="en-US" dirty="0" smtClean="0"/>
              <a:t>} </a:t>
            </a:r>
          </a:p>
          <a:p>
            <a:pPr algn="l"/>
            <a:endParaRPr lang="en-US" dirty="0"/>
          </a:p>
        </p:txBody>
      </p:sp>
    </p:spTree>
    <p:extLst>
      <p:ext uri="{BB962C8B-B14F-4D97-AF65-F5344CB8AC3E}">
        <p14:creationId xmlns:p14="http://schemas.microsoft.com/office/powerpoint/2010/main" val="5940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Non-constant Pointers to</a:t>
            </a:r>
            <a:br>
              <a:rPr lang="en-US" b="1" dirty="0" smtClean="0"/>
            </a:br>
            <a:r>
              <a:rPr lang="en-US" b="1" dirty="0" smtClean="0"/>
              <a:t>Constant Data</a:t>
            </a:r>
            <a:endParaRPr lang="en-US" dirty="0"/>
          </a:p>
        </p:txBody>
      </p:sp>
      <p:sp>
        <p:nvSpPr>
          <p:cNvPr id="3" name="Content Placeholder 2"/>
          <p:cNvSpPr>
            <a:spLocks noGrp="1"/>
          </p:cNvSpPr>
          <p:nvPr>
            <p:ph idx="1"/>
          </p:nvPr>
        </p:nvSpPr>
        <p:spPr/>
        <p:txBody>
          <a:bodyPr/>
          <a:lstStyle/>
          <a:p>
            <a:endParaRPr lang="en-US" dirty="0" smtClean="0"/>
          </a:p>
          <a:p>
            <a:r>
              <a:rPr lang="en-US" dirty="0" smtClean="0"/>
              <a:t>Pointer can be modified to point to any other data, but the data to which it points cannot be modified through that pointer</a:t>
            </a:r>
          </a:p>
          <a:p>
            <a:endParaRPr lang="en-US" dirty="0" smtClean="0"/>
          </a:p>
          <a:p>
            <a:pPr algn="ctr">
              <a:buNone/>
            </a:pPr>
            <a:r>
              <a:rPr lang="en-US" b="1" dirty="0" smtClean="0">
                <a:solidFill>
                  <a:srgbClr val="0070C0"/>
                </a:solidFill>
              </a:rPr>
              <a:t>const  int * pVal;</a:t>
            </a:r>
            <a:endParaRPr lang="en-US" b="1" dirty="0">
              <a:solidFill>
                <a:srgbClr val="0070C0"/>
              </a:solidFill>
            </a:endParaRPr>
          </a:p>
        </p:txBody>
      </p:sp>
    </p:spTree>
    <p:extLst>
      <p:ext uri="{BB962C8B-B14F-4D97-AF65-F5344CB8AC3E}">
        <p14:creationId xmlns:p14="http://schemas.microsoft.com/office/powerpoint/2010/main" val="348206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Non-constant Pointers to</a:t>
            </a:r>
            <a:br>
              <a:rPr lang="en-US" b="1" dirty="0" smtClean="0"/>
            </a:br>
            <a:r>
              <a:rPr lang="en-US" b="1" dirty="0" smtClean="0"/>
              <a:t>Constant Data</a:t>
            </a:r>
            <a:endParaRPr lang="en-US" dirty="0"/>
          </a:p>
        </p:txBody>
      </p:sp>
      <p:sp>
        <p:nvSpPr>
          <p:cNvPr id="3" name="Content Placeholder 2"/>
          <p:cNvSpPr>
            <a:spLocks noGrp="1"/>
          </p:cNvSpPr>
          <p:nvPr>
            <p:ph idx="1"/>
          </p:nvPr>
        </p:nvSpPr>
        <p:spPr/>
        <p:txBody>
          <a:bodyPr>
            <a:normAutofit lnSpcReduction="10000"/>
          </a:bodyPr>
          <a:lstStyle/>
          <a:p>
            <a:pPr>
              <a:buNone/>
            </a:pPr>
            <a:r>
              <a:rPr lang="fr-FR" b="1" dirty="0" smtClean="0"/>
              <a:t>int main()</a:t>
            </a:r>
          </a:p>
          <a:p>
            <a:pPr>
              <a:buNone/>
            </a:pPr>
            <a:r>
              <a:rPr lang="fr-FR" b="1" dirty="0" smtClean="0"/>
              <a:t>{</a:t>
            </a:r>
          </a:p>
          <a:p>
            <a:pPr>
              <a:buNone/>
            </a:pPr>
            <a:r>
              <a:rPr lang="fr-FR" b="1" dirty="0" smtClean="0"/>
              <a:t>	int a = 10;</a:t>
            </a:r>
          </a:p>
          <a:p>
            <a:pPr>
              <a:buNone/>
            </a:pPr>
            <a:r>
              <a:rPr lang="fr-FR" b="1" dirty="0" smtClean="0"/>
              <a:t>	int b = 50;</a:t>
            </a:r>
          </a:p>
          <a:p>
            <a:pPr>
              <a:buNone/>
            </a:pPr>
            <a:r>
              <a:rPr lang="fr-FR" b="1" dirty="0" smtClean="0"/>
              <a:t>		</a:t>
            </a:r>
          </a:p>
          <a:p>
            <a:pPr>
              <a:buNone/>
            </a:pPr>
            <a:r>
              <a:rPr lang="fr-FR" b="1" dirty="0" smtClean="0"/>
              <a:t>	const int* pA = &amp;a;</a:t>
            </a:r>
          </a:p>
          <a:p>
            <a:pPr>
              <a:buNone/>
            </a:pPr>
            <a:r>
              <a:rPr lang="fr-FR" b="1" dirty="0" smtClean="0"/>
              <a:t>	*pA = 20;		</a:t>
            </a:r>
            <a:r>
              <a:rPr lang="fr-FR" b="1" i="1" dirty="0" smtClean="0">
                <a:solidFill>
                  <a:schemeClr val="bg1">
                    <a:lumMod val="65000"/>
                  </a:schemeClr>
                </a:solidFill>
              </a:rPr>
              <a:t>// this line will cause error</a:t>
            </a:r>
          </a:p>
          <a:p>
            <a:pPr>
              <a:buNone/>
            </a:pPr>
            <a:r>
              <a:rPr lang="fr-FR" b="1" dirty="0" smtClean="0"/>
              <a:t>	pA = &amp;b;</a:t>
            </a:r>
          </a:p>
          <a:p>
            <a:pPr>
              <a:buNone/>
            </a:pPr>
            <a:r>
              <a:rPr lang="fr-FR" b="1" dirty="0" smtClean="0"/>
              <a:t>}</a:t>
            </a:r>
            <a:endParaRPr lang="en-US" b="1" dirty="0"/>
          </a:p>
        </p:txBody>
      </p:sp>
      <p:graphicFrame>
        <p:nvGraphicFramePr>
          <p:cNvPr id="4" name="Table 3"/>
          <p:cNvGraphicFramePr>
            <a:graphicFrameLocks noGrp="1"/>
          </p:cNvGraphicFramePr>
          <p:nvPr/>
        </p:nvGraphicFramePr>
        <p:xfrm>
          <a:off x="5562600" y="1417638"/>
          <a:ext cx="4876800" cy="4906962"/>
        </p:xfrm>
        <a:graphic>
          <a:graphicData uri="http://schemas.openxmlformats.org/drawingml/2006/table">
            <a:tbl>
              <a:tblPr firstRow="1" bandRow="1">
                <a:tableStyleId>{5C22544A-7EE6-4342-B048-85BDC9FD1C3A}</a:tableStyleId>
              </a:tblPr>
              <a:tblGrid>
                <a:gridCol w="4876800"/>
              </a:tblGrid>
              <a:tr h="4906962">
                <a:tc>
                  <a:txBody>
                    <a:bodyPr/>
                    <a:lstStyle/>
                    <a:p>
                      <a:r>
                        <a:rPr lang="en-US" dirty="0" smtClean="0"/>
                        <a:t>#include&lt;</a:t>
                      </a:r>
                      <a:r>
                        <a:rPr lang="en-US" dirty="0" err="1" smtClean="0"/>
                        <a:t>iostream</a:t>
                      </a:r>
                      <a:r>
                        <a:rPr lang="en-US" dirty="0" smtClean="0"/>
                        <a:t>&gt;</a:t>
                      </a:r>
                    </a:p>
                    <a:p>
                      <a:r>
                        <a:rPr lang="en-US" dirty="0" smtClean="0"/>
                        <a:t>using namespace </a:t>
                      </a:r>
                      <a:r>
                        <a:rPr lang="en-US" dirty="0" err="1" smtClean="0"/>
                        <a:t>std</a:t>
                      </a:r>
                      <a:r>
                        <a:rPr lang="en-US" dirty="0" smtClean="0"/>
                        <a:t>;</a:t>
                      </a:r>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 = 10;</a:t>
                      </a:r>
                    </a:p>
                    <a:p>
                      <a:r>
                        <a:rPr lang="en-US" dirty="0" smtClean="0"/>
                        <a:t>	</a:t>
                      </a:r>
                      <a:r>
                        <a:rPr lang="en-US" dirty="0" err="1" smtClean="0"/>
                        <a:t>int</a:t>
                      </a:r>
                      <a:r>
                        <a:rPr lang="en-US" dirty="0" smtClean="0"/>
                        <a:t> b = 50;</a:t>
                      </a:r>
                    </a:p>
                    <a:p>
                      <a:r>
                        <a:rPr lang="en-US" dirty="0" smtClean="0"/>
                        <a:t>		</a:t>
                      </a:r>
                    </a:p>
                    <a:p>
                      <a:r>
                        <a:rPr lang="en-US" dirty="0" smtClean="0"/>
                        <a:t>	</a:t>
                      </a:r>
                      <a:r>
                        <a:rPr lang="en-US" dirty="0" err="1" smtClean="0"/>
                        <a:t>const</a:t>
                      </a:r>
                      <a:r>
                        <a:rPr lang="en-US" dirty="0" smtClean="0"/>
                        <a:t> </a:t>
                      </a:r>
                      <a:r>
                        <a:rPr lang="en-US" dirty="0" err="1" smtClean="0"/>
                        <a:t>int</a:t>
                      </a:r>
                      <a:r>
                        <a:rPr lang="en-US" dirty="0" smtClean="0"/>
                        <a:t>* </a:t>
                      </a:r>
                      <a:r>
                        <a:rPr lang="en-US" dirty="0" err="1" smtClean="0"/>
                        <a:t>pA</a:t>
                      </a:r>
                      <a:r>
                        <a:rPr lang="en-US" dirty="0" smtClean="0"/>
                        <a:t> = &amp;a; // </a:t>
                      </a:r>
                    </a:p>
                    <a:p>
                      <a:r>
                        <a:rPr lang="en-US" dirty="0" smtClean="0"/>
                        <a:t>	*</a:t>
                      </a:r>
                      <a:r>
                        <a:rPr lang="en-US" dirty="0" err="1" smtClean="0"/>
                        <a:t>pA</a:t>
                      </a:r>
                      <a:r>
                        <a:rPr lang="en-US" dirty="0" smtClean="0"/>
                        <a:t> = 20;     /* assignment for read only location *</a:t>
                      </a:r>
                      <a:r>
                        <a:rPr lang="en-US" dirty="0" err="1" smtClean="0"/>
                        <a:t>pA</a:t>
                      </a:r>
                      <a:r>
                        <a:rPr lang="en-US" dirty="0" smtClean="0"/>
                        <a:t>*/</a:t>
                      </a:r>
                    </a:p>
                    <a:p>
                      <a:r>
                        <a:rPr lang="en-US" dirty="0" smtClean="0"/>
                        <a:t>	</a:t>
                      </a:r>
                      <a:r>
                        <a:rPr lang="en-US" dirty="0" err="1" smtClean="0"/>
                        <a:t>pA</a:t>
                      </a:r>
                      <a:r>
                        <a:rPr lang="en-US" dirty="0" smtClean="0"/>
                        <a:t> = &amp;b;      // </a:t>
                      </a:r>
                    </a:p>
                    <a:p>
                      <a:r>
                        <a:rPr lang="en-US" dirty="0" smtClean="0"/>
                        <a:t>	</a:t>
                      </a:r>
                    </a:p>
                    <a:p>
                      <a:r>
                        <a:rPr lang="en-US" dirty="0" smtClean="0"/>
                        <a:t>	</a:t>
                      </a:r>
                      <a:r>
                        <a:rPr lang="en-US" dirty="0" err="1" smtClean="0"/>
                        <a:t>cout</a:t>
                      </a:r>
                      <a:r>
                        <a:rPr lang="en-US" dirty="0" smtClean="0"/>
                        <a:t>&lt;&lt;*</a:t>
                      </a:r>
                      <a:r>
                        <a:rPr lang="en-US" dirty="0" err="1" smtClean="0"/>
                        <a:t>pA</a:t>
                      </a:r>
                      <a:r>
                        <a:rPr lang="en-US" dirty="0" smtClean="0"/>
                        <a:t>&lt;&lt;</a:t>
                      </a:r>
                      <a:r>
                        <a:rPr lang="en-US" dirty="0" err="1" smtClean="0"/>
                        <a:t>endl</a:t>
                      </a:r>
                      <a:r>
                        <a:rPr lang="en-US" dirty="0" smtClean="0"/>
                        <a:t>;</a:t>
                      </a:r>
                    </a:p>
                    <a:p>
                      <a:r>
                        <a:rPr lang="en-US" dirty="0" smtClean="0"/>
                        <a:t>	//</a:t>
                      </a:r>
                      <a:r>
                        <a:rPr lang="en-US" dirty="0" err="1" smtClean="0"/>
                        <a:t>cout</a:t>
                      </a:r>
                      <a:r>
                        <a:rPr lang="en-US" dirty="0" smtClean="0"/>
                        <a:t>&lt;&lt;</a:t>
                      </a:r>
                      <a:r>
                        <a:rPr lang="en-US" dirty="0" err="1" smtClean="0"/>
                        <a:t>pA</a:t>
                      </a:r>
                      <a:r>
                        <a:rPr lang="en-US" dirty="0" smtClean="0"/>
                        <a:t>&lt;&lt;</a:t>
                      </a:r>
                      <a:r>
                        <a:rPr lang="en-US" dirty="0" err="1" smtClean="0"/>
                        <a:t>endl</a:t>
                      </a:r>
                      <a:r>
                        <a:rPr lang="en-US" dirty="0" smtClean="0"/>
                        <a:t>;</a:t>
                      </a:r>
                    </a:p>
                    <a:p>
                      <a:r>
                        <a:rPr lang="en-US" dirty="0" smtClean="0"/>
                        <a:t>}</a:t>
                      </a:r>
                      <a:endParaRPr lang="en-US" dirty="0"/>
                    </a:p>
                  </a:txBody>
                  <a:tcPr/>
                </a:tc>
              </a:tr>
            </a:tbl>
          </a:graphicData>
        </a:graphic>
      </p:graphicFrame>
    </p:spTree>
    <p:extLst>
      <p:ext uri="{BB962C8B-B14F-4D97-AF65-F5344CB8AC3E}">
        <p14:creationId xmlns:p14="http://schemas.microsoft.com/office/powerpoint/2010/main" val="283611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Constant Pointers to</a:t>
            </a:r>
            <a:br>
              <a:rPr lang="en-US" b="1" dirty="0" smtClean="0"/>
            </a:br>
            <a:r>
              <a:rPr lang="en-US" b="1" dirty="0" smtClean="0"/>
              <a:t>Non-constant Data</a:t>
            </a:r>
            <a:endParaRPr lang="en-US" dirty="0"/>
          </a:p>
        </p:txBody>
      </p:sp>
      <p:sp>
        <p:nvSpPr>
          <p:cNvPr id="3" name="Content Placeholder 2"/>
          <p:cNvSpPr>
            <a:spLocks noGrp="1"/>
          </p:cNvSpPr>
          <p:nvPr>
            <p:ph idx="1"/>
          </p:nvPr>
        </p:nvSpPr>
        <p:spPr/>
        <p:txBody>
          <a:bodyPr/>
          <a:lstStyle/>
          <a:p>
            <a:endParaRPr lang="en-US" dirty="0" smtClean="0"/>
          </a:p>
          <a:p>
            <a:r>
              <a:rPr lang="en-US" dirty="0" smtClean="0"/>
              <a:t>Always points to the same memory location, but the data at that location can be modified through the pointer</a:t>
            </a:r>
          </a:p>
          <a:p>
            <a:endParaRPr lang="en-US" dirty="0" smtClean="0"/>
          </a:p>
          <a:p>
            <a:pPr algn="ctr">
              <a:buNone/>
            </a:pPr>
            <a:r>
              <a:rPr lang="en-US" b="1" dirty="0" smtClean="0">
                <a:solidFill>
                  <a:srgbClr val="0070C0"/>
                </a:solidFill>
              </a:rPr>
              <a:t>int * const pVal = &amp;val;</a:t>
            </a:r>
            <a:endParaRPr lang="en-US" b="1" dirty="0">
              <a:solidFill>
                <a:srgbClr val="0070C0"/>
              </a:solidFill>
            </a:endParaRPr>
          </a:p>
        </p:txBody>
      </p:sp>
    </p:spTree>
    <p:extLst>
      <p:ext uri="{BB962C8B-B14F-4D97-AF65-F5344CB8AC3E}">
        <p14:creationId xmlns:p14="http://schemas.microsoft.com/office/powerpoint/2010/main" val="285296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Constant Pointers to</a:t>
            </a:r>
            <a:br>
              <a:rPr lang="en-US" b="1" dirty="0" smtClean="0"/>
            </a:br>
            <a:r>
              <a:rPr lang="en-US" b="1" dirty="0" smtClean="0"/>
              <a:t>Non-constant Data</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int main()</a:t>
            </a:r>
          </a:p>
          <a:p>
            <a:pPr>
              <a:buNone/>
            </a:pPr>
            <a:r>
              <a:rPr lang="en-US" b="1" dirty="0" smtClean="0"/>
              <a:t>{</a:t>
            </a:r>
          </a:p>
          <a:p>
            <a:pPr>
              <a:buNone/>
            </a:pPr>
            <a:r>
              <a:rPr lang="en-US" b="1" dirty="0" smtClean="0"/>
              <a:t>	int a = 10;</a:t>
            </a:r>
          </a:p>
          <a:p>
            <a:pPr>
              <a:buNone/>
            </a:pPr>
            <a:r>
              <a:rPr lang="en-US" b="1" dirty="0" smtClean="0"/>
              <a:t>	int b = 50;</a:t>
            </a:r>
          </a:p>
          <a:p>
            <a:pPr>
              <a:buNone/>
            </a:pPr>
            <a:r>
              <a:rPr lang="en-US" b="1" dirty="0" smtClean="0"/>
              <a:t>		</a:t>
            </a:r>
          </a:p>
          <a:p>
            <a:pPr>
              <a:buNone/>
            </a:pPr>
            <a:r>
              <a:rPr lang="en-US" b="1" dirty="0" smtClean="0"/>
              <a:t>	int* const pA = &amp;a;</a:t>
            </a:r>
          </a:p>
          <a:p>
            <a:pPr>
              <a:buNone/>
            </a:pPr>
            <a:r>
              <a:rPr lang="en-US" b="1" dirty="0" smtClean="0"/>
              <a:t>	*pA = 20;</a:t>
            </a:r>
          </a:p>
          <a:p>
            <a:pPr>
              <a:buNone/>
            </a:pPr>
            <a:r>
              <a:rPr lang="en-US" b="1" dirty="0" smtClean="0"/>
              <a:t>	pA = &amp;b;</a:t>
            </a:r>
            <a:r>
              <a:rPr lang="fr-FR" b="1" i="1" dirty="0" smtClean="0">
                <a:solidFill>
                  <a:schemeClr val="bg1">
                    <a:lumMod val="65000"/>
                  </a:schemeClr>
                </a:solidFill>
              </a:rPr>
              <a:t>		// this line will cause error</a:t>
            </a:r>
            <a:endParaRPr lang="en-US" b="1" dirty="0" smtClean="0"/>
          </a:p>
          <a:p>
            <a:pPr>
              <a:buNone/>
            </a:pPr>
            <a:r>
              <a:rPr lang="en-US" b="1" dirty="0" smtClean="0"/>
              <a:t>}</a:t>
            </a:r>
            <a:endParaRPr lang="en-US" b="1" dirty="0"/>
          </a:p>
        </p:txBody>
      </p:sp>
      <p:graphicFrame>
        <p:nvGraphicFramePr>
          <p:cNvPr id="4" name="Table 3"/>
          <p:cNvGraphicFramePr>
            <a:graphicFrameLocks noGrp="1"/>
          </p:cNvGraphicFramePr>
          <p:nvPr/>
        </p:nvGraphicFramePr>
        <p:xfrm>
          <a:off x="5486400" y="1295400"/>
          <a:ext cx="5410200" cy="5410200"/>
        </p:xfrm>
        <a:graphic>
          <a:graphicData uri="http://schemas.openxmlformats.org/drawingml/2006/table">
            <a:tbl>
              <a:tblPr firstRow="1" bandRow="1">
                <a:tableStyleId>{5C22544A-7EE6-4342-B048-85BDC9FD1C3A}</a:tableStyleId>
              </a:tblPr>
              <a:tblGrid>
                <a:gridCol w="5410200"/>
              </a:tblGrid>
              <a:tr h="5410200">
                <a:tc>
                  <a:txBody>
                    <a:bodyPr/>
                    <a:lstStyle/>
                    <a:p>
                      <a:r>
                        <a:rPr lang="en-US" dirty="0" smtClean="0"/>
                        <a:t>#include&lt;</a:t>
                      </a:r>
                      <a:r>
                        <a:rPr lang="en-US" dirty="0" err="1" smtClean="0"/>
                        <a:t>iostream</a:t>
                      </a:r>
                      <a:r>
                        <a:rPr lang="en-US" dirty="0" smtClean="0"/>
                        <a:t>&gt;</a:t>
                      </a:r>
                    </a:p>
                    <a:p>
                      <a:r>
                        <a:rPr lang="en-US" dirty="0" smtClean="0"/>
                        <a:t>using namespace </a:t>
                      </a:r>
                      <a:r>
                        <a:rPr lang="en-US" dirty="0" err="1" smtClean="0"/>
                        <a:t>std</a:t>
                      </a:r>
                      <a:r>
                        <a:rPr lang="en-US" dirty="0" smtClean="0"/>
                        <a:t>;</a:t>
                      </a:r>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 = 10;</a:t>
                      </a:r>
                    </a:p>
                    <a:p>
                      <a:r>
                        <a:rPr lang="en-US" dirty="0" smtClean="0"/>
                        <a:t>	</a:t>
                      </a:r>
                      <a:r>
                        <a:rPr lang="en-US" dirty="0" err="1" smtClean="0"/>
                        <a:t>int</a:t>
                      </a:r>
                      <a:r>
                        <a:rPr lang="en-US" dirty="0" smtClean="0"/>
                        <a:t> b = 50;</a:t>
                      </a:r>
                    </a:p>
                    <a:p>
                      <a:r>
                        <a:rPr lang="en-US" dirty="0" smtClean="0"/>
                        <a:t>		</a:t>
                      </a:r>
                    </a:p>
                    <a:p>
                      <a:r>
                        <a:rPr lang="en-US" dirty="0" smtClean="0"/>
                        <a:t>	 </a:t>
                      </a:r>
                      <a:r>
                        <a:rPr lang="en-US" dirty="0" err="1" smtClean="0"/>
                        <a:t>int</a:t>
                      </a:r>
                      <a:r>
                        <a:rPr lang="en-US" dirty="0" smtClean="0"/>
                        <a:t>* </a:t>
                      </a:r>
                      <a:r>
                        <a:rPr lang="en-US" dirty="0" err="1" smtClean="0"/>
                        <a:t>const</a:t>
                      </a:r>
                      <a:r>
                        <a:rPr lang="en-US" dirty="0" smtClean="0"/>
                        <a:t> </a:t>
                      </a:r>
                      <a:r>
                        <a:rPr lang="en-US" dirty="0" err="1" smtClean="0"/>
                        <a:t>pA</a:t>
                      </a:r>
                      <a:r>
                        <a:rPr lang="en-US" dirty="0" smtClean="0"/>
                        <a:t> = &amp;a; </a:t>
                      </a:r>
                    </a:p>
                    <a:p>
                      <a:r>
                        <a:rPr lang="en-US" dirty="0" smtClean="0"/>
                        <a:t>	*</a:t>
                      </a:r>
                      <a:r>
                        <a:rPr lang="en-US" dirty="0" err="1" smtClean="0"/>
                        <a:t>pA</a:t>
                      </a:r>
                      <a:r>
                        <a:rPr lang="en-US" dirty="0" smtClean="0"/>
                        <a:t> = 20;     </a:t>
                      </a:r>
                    </a:p>
                    <a:p>
                      <a:r>
                        <a:rPr lang="en-US" dirty="0" smtClean="0"/>
                        <a:t>	</a:t>
                      </a:r>
                      <a:r>
                        <a:rPr lang="en-US" dirty="0" err="1" smtClean="0"/>
                        <a:t>pA</a:t>
                      </a:r>
                      <a:r>
                        <a:rPr lang="en-US" dirty="0" smtClean="0"/>
                        <a:t> = &amp;b;      // we are trying to modify the </a:t>
                      </a:r>
                      <a:r>
                        <a:rPr lang="en-US" dirty="0" err="1" smtClean="0"/>
                        <a:t>adress</a:t>
                      </a:r>
                      <a:r>
                        <a:rPr lang="en-US" dirty="0" smtClean="0"/>
                        <a:t> here so the error will be </a:t>
                      </a:r>
                      <a:r>
                        <a:rPr lang="en-US" dirty="0" err="1" smtClean="0"/>
                        <a:t>occured</a:t>
                      </a:r>
                      <a:endParaRPr lang="en-US" dirty="0" smtClean="0"/>
                    </a:p>
                    <a:p>
                      <a:r>
                        <a:rPr lang="en-US" dirty="0" smtClean="0"/>
                        <a:t>	</a:t>
                      </a:r>
                    </a:p>
                    <a:p>
                      <a:r>
                        <a:rPr lang="en-US" dirty="0" smtClean="0"/>
                        <a:t>	</a:t>
                      </a:r>
                      <a:r>
                        <a:rPr lang="en-US" dirty="0" err="1" smtClean="0"/>
                        <a:t>cout</a:t>
                      </a:r>
                      <a:r>
                        <a:rPr lang="en-US" dirty="0" smtClean="0"/>
                        <a:t>&lt;&lt;*</a:t>
                      </a:r>
                      <a:r>
                        <a:rPr lang="en-US" dirty="0" err="1" smtClean="0"/>
                        <a:t>pA</a:t>
                      </a:r>
                      <a:r>
                        <a:rPr lang="en-US" dirty="0" smtClean="0"/>
                        <a:t>&lt;&lt;</a:t>
                      </a:r>
                      <a:r>
                        <a:rPr lang="en-US" dirty="0" err="1" smtClean="0"/>
                        <a:t>endl</a:t>
                      </a:r>
                      <a:r>
                        <a:rPr lang="en-US" dirty="0" smtClean="0"/>
                        <a:t>;</a:t>
                      </a:r>
                    </a:p>
                    <a:p>
                      <a:r>
                        <a:rPr lang="en-US" dirty="0" smtClean="0"/>
                        <a:t>	//</a:t>
                      </a:r>
                      <a:r>
                        <a:rPr lang="en-US" dirty="0" err="1" smtClean="0"/>
                        <a:t>cout</a:t>
                      </a:r>
                      <a:r>
                        <a:rPr lang="en-US" dirty="0" smtClean="0"/>
                        <a:t>&lt;&lt;</a:t>
                      </a:r>
                      <a:r>
                        <a:rPr lang="en-US" dirty="0" err="1" smtClean="0"/>
                        <a:t>pA</a:t>
                      </a:r>
                      <a:r>
                        <a:rPr lang="en-US" dirty="0" smtClean="0"/>
                        <a:t>&lt;&lt;</a:t>
                      </a:r>
                      <a:r>
                        <a:rPr lang="en-US" dirty="0" err="1" smtClean="0"/>
                        <a:t>endl</a:t>
                      </a:r>
                      <a:r>
                        <a:rPr lang="en-US" dirty="0" smtClean="0"/>
                        <a:t>;</a:t>
                      </a:r>
                    </a:p>
                    <a:p>
                      <a:r>
                        <a:rPr lang="en-US" dirty="0" smtClean="0"/>
                        <a:t>}</a:t>
                      </a:r>
                      <a:endParaRPr lang="en-US" dirty="0"/>
                    </a:p>
                  </a:txBody>
                  <a:tcPr/>
                </a:tc>
              </a:tr>
            </a:tbl>
          </a:graphicData>
        </a:graphic>
      </p:graphicFrame>
    </p:spTree>
    <p:extLst>
      <p:ext uri="{BB962C8B-B14F-4D97-AF65-F5344CB8AC3E}">
        <p14:creationId xmlns:p14="http://schemas.microsoft.com/office/powerpoint/2010/main" val="68294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Constant Pointers to</a:t>
            </a:r>
            <a:br>
              <a:rPr lang="en-US" b="1" dirty="0" smtClean="0"/>
            </a:br>
            <a:r>
              <a:rPr lang="en-US" b="1" dirty="0" smtClean="0"/>
              <a:t>Constant Data</a:t>
            </a:r>
            <a:endParaRPr lang="en-US" dirty="0"/>
          </a:p>
        </p:txBody>
      </p:sp>
      <p:sp>
        <p:nvSpPr>
          <p:cNvPr id="3" name="Content Placeholder 2"/>
          <p:cNvSpPr>
            <a:spLocks noGrp="1"/>
          </p:cNvSpPr>
          <p:nvPr>
            <p:ph idx="1"/>
          </p:nvPr>
        </p:nvSpPr>
        <p:spPr/>
        <p:txBody>
          <a:bodyPr/>
          <a:lstStyle/>
          <a:p>
            <a:endParaRPr lang="en-US" dirty="0" smtClean="0"/>
          </a:p>
          <a:p>
            <a:r>
              <a:rPr lang="en-US" dirty="0" smtClean="0"/>
              <a:t>Always points to the same memory location, and the data at that location cannot be modified via the pointer</a:t>
            </a:r>
          </a:p>
          <a:p>
            <a:pPr>
              <a:buNone/>
            </a:pPr>
            <a:endParaRPr lang="en-US" dirty="0" smtClean="0"/>
          </a:p>
          <a:p>
            <a:pPr algn="ctr">
              <a:buNone/>
            </a:pPr>
            <a:r>
              <a:rPr lang="en-US" b="1" dirty="0" smtClean="0">
                <a:solidFill>
                  <a:srgbClr val="0070C0"/>
                </a:solidFill>
              </a:rPr>
              <a:t>const int * const pVal = &amp;val;</a:t>
            </a:r>
          </a:p>
          <a:p>
            <a:pPr algn="ctr">
              <a:buNone/>
            </a:pPr>
            <a:endParaRPr lang="en-US" dirty="0" smtClean="0"/>
          </a:p>
        </p:txBody>
      </p:sp>
    </p:spTree>
    <p:extLst>
      <p:ext uri="{BB962C8B-B14F-4D97-AF65-F5344CB8AC3E}">
        <p14:creationId xmlns:p14="http://schemas.microsoft.com/office/powerpoint/2010/main" val="314983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Constant Pointers to</a:t>
            </a:r>
            <a:br>
              <a:rPr lang="en-US" b="1" dirty="0" smtClean="0"/>
            </a:br>
            <a:r>
              <a:rPr lang="en-US" b="1" dirty="0" smtClean="0"/>
              <a:t>Constant Data</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int main()</a:t>
            </a:r>
          </a:p>
          <a:p>
            <a:pPr>
              <a:buNone/>
            </a:pPr>
            <a:r>
              <a:rPr lang="en-US" b="1" dirty="0" smtClean="0"/>
              <a:t>{</a:t>
            </a:r>
          </a:p>
          <a:p>
            <a:pPr>
              <a:buNone/>
            </a:pPr>
            <a:r>
              <a:rPr lang="en-US" b="1" dirty="0" smtClean="0"/>
              <a:t>	int a = 10;</a:t>
            </a:r>
          </a:p>
          <a:p>
            <a:pPr>
              <a:buNone/>
            </a:pPr>
            <a:r>
              <a:rPr lang="en-US" b="1" dirty="0" smtClean="0"/>
              <a:t>	int b = 50;</a:t>
            </a:r>
          </a:p>
          <a:p>
            <a:pPr>
              <a:buNone/>
            </a:pPr>
            <a:r>
              <a:rPr lang="en-US" b="1" dirty="0" smtClean="0"/>
              <a:t>		</a:t>
            </a:r>
          </a:p>
          <a:p>
            <a:pPr>
              <a:buNone/>
            </a:pPr>
            <a:r>
              <a:rPr lang="en-US" b="1" dirty="0" smtClean="0"/>
              <a:t>	const int* const pA = &amp;a;</a:t>
            </a:r>
          </a:p>
          <a:p>
            <a:pPr>
              <a:buNone/>
            </a:pPr>
            <a:r>
              <a:rPr lang="en-US" b="1" dirty="0" smtClean="0"/>
              <a:t>	*pA = 20;		</a:t>
            </a:r>
            <a:r>
              <a:rPr lang="en-US" b="1" i="1" dirty="0" smtClean="0">
                <a:solidFill>
                  <a:schemeClr val="bg1">
                    <a:lumMod val="65000"/>
                  </a:schemeClr>
                </a:solidFill>
              </a:rPr>
              <a:t>// cannot do this</a:t>
            </a:r>
          </a:p>
          <a:p>
            <a:pPr>
              <a:buNone/>
            </a:pPr>
            <a:r>
              <a:rPr lang="en-US" b="1" dirty="0" smtClean="0"/>
              <a:t>	pA = &amp;b;		</a:t>
            </a:r>
            <a:r>
              <a:rPr lang="en-US" b="1" i="1" dirty="0" smtClean="0">
                <a:solidFill>
                  <a:schemeClr val="bg1">
                    <a:lumMod val="65000"/>
                  </a:schemeClr>
                </a:solidFill>
              </a:rPr>
              <a:t>// cannot do this as well</a:t>
            </a:r>
          </a:p>
          <a:p>
            <a:pPr>
              <a:buNone/>
            </a:pPr>
            <a:r>
              <a:rPr lang="en-US" b="1" dirty="0" smtClean="0"/>
              <a:t>}</a:t>
            </a:r>
            <a:endParaRPr lang="en-US" b="1" dirty="0"/>
          </a:p>
        </p:txBody>
      </p:sp>
    </p:spTree>
    <p:extLst>
      <p:ext uri="{BB962C8B-B14F-4D97-AF65-F5344CB8AC3E}">
        <p14:creationId xmlns:p14="http://schemas.microsoft.com/office/powerpoint/2010/main" val="3032243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US" dirty="0"/>
          </a:p>
        </p:txBody>
      </p:sp>
      <p:sp>
        <p:nvSpPr>
          <p:cNvPr id="3" name="Content Placeholder 2"/>
          <p:cNvSpPr>
            <a:spLocks noGrp="1"/>
          </p:cNvSpPr>
          <p:nvPr>
            <p:ph idx="1"/>
          </p:nvPr>
        </p:nvSpPr>
        <p:spPr>
          <a:xfrm>
            <a:off x="838200" y="1324708"/>
            <a:ext cx="3311769" cy="4852255"/>
          </a:xfrm>
        </p:spPr>
        <p:txBody>
          <a:bodyPr>
            <a:normAutofit/>
          </a:bodyPr>
          <a:lstStyle/>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337907545"/>
              </p:ext>
            </p:extLst>
          </p:nvPr>
        </p:nvGraphicFramePr>
        <p:xfrm>
          <a:off x="5462954" y="1488830"/>
          <a:ext cx="3606800" cy="4559177"/>
        </p:xfrm>
        <a:graphic>
          <a:graphicData uri="http://schemas.openxmlformats.org/drawingml/2006/table">
            <a:tbl>
              <a:tblPr firstRow="1" bandRow="1">
                <a:tableStyleId>{5C22544A-7EE6-4342-B048-85BDC9FD1C3A}</a:tableStyleId>
              </a:tblPr>
              <a:tblGrid>
                <a:gridCol w="3606800"/>
              </a:tblGrid>
              <a:tr h="4559177">
                <a:tc>
                  <a:txBody>
                    <a:bodyPr/>
                    <a:lstStyle/>
                    <a:p>
                      <a:pPr marL="0" indent="0">
                        <a:buNone/>
                      </a:pPr>
                      <a:r>
                        <a:rPr lang="en-US" dirty="0" err="1" smtClean="0"/>
                        <a:t>int</a:t>
                      </a:r>
                      <a:r>
                        <a:rPr lang="en-US" dirty="0" smtClean="0"/>
                        <a:t> main() </a:t>
                      </a:r>
                    </a:p>
                    <a:p>
                      <a:pPr marL="0" indent="0">
                        <a:buNone/>
                      </a:pPr>
                      <a:r>
                        <a:rPr lang="en-US" dirty="0" smtClean="0"/>
                        <a:t>{ </a:t>
                      </a:r>
                    </a:p>
                    <a:p>
                      <a:pPr marL="0" indent="0">
                        <a:buNone/>
                      </a:pPr>
                      <a:r>
                        <a:rPr lang="en-US" dirty="0" smtClean="0"/>
                        <a:t>    // Constructor Overloading  </a:t>
                      </a:r>
                    </a:p>
                    <a:p>
                      <a:pPr marL="0" indent="0">
                        <a:buNone/>
                      </a:pPr>
                      <a:r>
                        <a:rPr lang="en-US" dirty="0" smtClean="0"/>
                        <a:t>    // with two different constructors </a:t>
                      </a:r>
                    </a:p>
                    <a:p>
                      <a:pPr marL="0" indent="0">
                        <a:buNone/>
                      </a:pPr>
                      <a:r>
                        <a:rPr lang="en-US" dirty="0" smtClean="0"/>
                        <a:t>    // of class name </a:t>
                      </a:r>
                    </a:p>
                    <a:p>
                      <a:pPr marL="0" indent="0">
                        <a:buNone/>
                      </a:pPr>
                      <a:r>
                        <a:rPr lang="en-US" dirty="0" smtClean="0"/>
                        <a:t>    </a:t>
                      </a:r>
                      <a:r>
                        <a:rPr lang="en-US" dirty="0" smtClean="0">
                          <a:solidFill>
                            <a:srgbClr val="FF0000"/>
                          </a:solidFill>
                        </a:rPr>
                        <a:t>construct o; </a:t>
                      </a:r>
                    </a:p>
                    <a:p>
                      <a:pPr marL="0" indent="0">
                        <a:buNone/>
                      </a:pPr>
                      <a:r>
                        <a:rPr lang="en-US" dirty="0" smtClean="0"/>
                        <a:t>    </a:t>
                      </a:r>
                      <a:r>
                        <a:rPr lang="en-US" dirty="0" smtClean="0">
                          <a:solidFill>
                            <a:srgbClr val="FF0000"/>
                          </a:solidFill>
                        </a:rPr>
                        <a:t>construct o2( 10, 20); </a:t>
                      </a:r>
                    </a:p>
                    <a:p>
                      <a:pPr marL="0" indent="0">
                        <a:buNone/>
                      </a:pPr>
                      <a:r>
                        <a:rPr lang="en-US" dirty="0" smtClean="0"/>
                        <a:t>      </a:t>
                      </a:r>
                    </a:p>
                    <a:p>
                      <a:pPr marL="0" indent="0">
                        <a:buNone/>
                      </a:pPr>
                      <a:r>
                        <a:rPr lang="en-US" dirty="0" smtClean="0"/>
                        <a:t>    </a:t>
                      </a:r>
                      <a:r>
                        <a:rPr lang="en-US" dirty="0" err="1" smtClean="0"/>
                        <a:t>o.disp</a:t>
                      </a:r>
                      <a:r>
                        <a:rPr lang="en-US" dirty="0" smtClean="0"/>
                        <a:t>(); </a:t>
                      </a:r>
                    </a:p>
                    <a:p>
                      <a:pPr marL="0" indent="0">
                        <a:buNone/>
                      </a:pPr>
                      <a:r>
                        <a:rPr lang="en-US" dirty="0" smtClean="0"/>
                        <a:t>    o2.disp(); </a:t>
                      </a:r>
                    </a:p>
                    <a:p>
                      <a:pPr marL="0" indent="0">
                        <a:buNone/>
                      </a:pPr>
                      <a:r>
                        <a:rPr lang="en-US" dirty="0" smtClean="0"/>
                        <a:t>    return 1; </a:t>
                      </a:r>
                    </a:p>
                    <a:p>
                      <a:pPr marL="0" indent="0">
                        <a:buNone/>
                      </a:pPr>
                      <a:r>
                        <a:rPr lang="en-US" dirty="0" smtClean="0"/>
                        <a:t>} </a:t>
                      </a:r>
                    </a:p>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86447971"/>
              </p:ext>
            </p:extLst>
          </p:nvPr>
        </p:nvGraphicFramePr>
        <p:xfrm>
          <a:off x="695569" y="1324708"/>
          <a:ext cx="3981938" cy="5821811"/>
        </p:xfrm>
        <a:graphic>
          <a:graphicData uri="http://schemas.openxmlformats.org/drawingml/2006/table">
            <a:tbl>
              <a:tblPr firstRow="1" bandRow="1">
                <a:tableStyleId>{5C22544A-7EE6-4342-B048-85BDC9FD1C3A}</a:tableStyleId>
              </a:tblPr>
              <a:tblGrid>
                <a:gridCol w="3981938"/>
              </a:tblGrid>
              <a:tr h="5821811">
                <a:tc>
                  <a:txBody>
                    <a:bodyPr/>
                    <a:lstStyle/>
                    <a:p>
                      <a:pPr marL="0" indent="0">
                        <a:buNone/>
                      </a:pPr>
                      <a:r>
                        <a:rPr lang="en-US" dirty="0" smtClean="0"/>
                        <a:t>#include &lt;</a:t>
                      </a:r>
                      <a:r>
                        <a:rPr lang="en-US" dirty="0" err="1" smtClean="0"/>
                        <a:t>iostream</a:t>
                      </a:r>
                      <a:r>
                        <a:rPr lang="en-US" dirty="0" smtClean="0"/>
                        <a:t>&gt; </a:t>
                      </a:r>
                    </a:p>
                    <a:p>
                      <a:pPr marL="0" indent="0">
                        <a:buNone/>
                      </a:pPr>
                      <a:r>
                        <a:rPr lang="en-US" dirty="0" smtClean="0"/>
                        <a:t>using namespace </a:t>
                      </a:r>
                      <a:r>
                        <a:rPr lang="en-US" dirty="0" err="1" smtClean="0"/>
                        <a:t>std</a:t>
                      </a:r>
                      <a:r>
                        <a:rPr lang="en-US" dirty="0" smtClean="0"/>
                        <a:t>;   </a:t>
                      </a:r>
                    </a:p>
                    <a:p>
                      <a:pPr marL="0" indent="0">
                        <a:buNone/>
                      </a:pPr>
                      <a:r>
                        <a:rPr lang="en-US" dirty="0" smtClean="0"/>
                        <a:t>class construct </a:t>
                      </a:r>
                    </a:p>
                    <a:p>
                      <a:pPr marL="0" indent="0">
                        <a:buNone/>
                      </a:pPr>
                      <a:r>
                        <a:rPr lang="en-US" dirty="0" smtClean="0"/>
                        <a:t>{    </a:t>
                      </a:r>
                    </a:p>
                    <a:p>
                      <a:pPr marL="0" indent="0">
                        <a:buNone/>
                      </a:pPr>
                      <a:r>
                        <a:rPr lang="en-US" dirty="0" smtClean="0"/>
                        <a:t>public: </a:t>
                      </a:r>
                    </a:p>
                    <a:p>
                      <a:pPr marL="0" indent="0">
                        <a:buNone/>
                      </a:pPr>
                      <a:r>
                        <a:rPr lang="en-US" dirty="0" smtClean="0"/>
                        <a:t>    float </a:t>
                      </a:r>
                      <a:r>
                        <a:rPr lang="en-US" dirty="0" err="1" smtClean="0"/>
                        <a:t>RectangleArea</a:t>
                      </a:r>
                      <a:r>
                        <a:rPr lang="en-US" dirty="0" smtClean="0"/>
                        <a:t>;     </a:t>
                      </a:r>
                    </a:p>
                    <a:p>
                      <a:pPr marL="0" indent="0">
                        <a:buNone/>
                      </a:pPr>
                      <a:r>
                        <a:rPr lang="en-US" dirty="0" smtClean="0"/>
                        <a:t>    // Constructor with no parameters </a:t>
                      </a:r>
                    </a:p>
                    <a:p>
                      <a:pPr marL="0" indent="0">
                        <a:buNone/>
                      </a:pPr>
                      <a:r>
                        <a:rPr lang="en-US" dirty="0" smtClean="0"/>
                        <a:t>    </a:t>
                      </a:r>
                      <a:r>
                        <a:rPr lang="en-US" dirty="0" smtClean="0">
                          <a:solidFill>
                            <a:srgbClr val="FF0000"/>
                          </a:solidFill>
                        </a:rPr>
                        <a:t>construct() </a:t>
                      </a:r>
                    </a:p>
                    <a:p>
                      <a:pPr marL="0" indent="0">
                        <a:buNone/>
                      </a:pPr>
                      <a:r>
                        <a:rPr lang="en-US" dirty="0" smtClean="0"/>
                        <a:t>    {         </a:t>
                      </a:r>
                      <a:r>
                        <a:rPr lang="en-US" dirty="0" err="1" smtClean="0"/>
                        <a:t>RectangleArea</a:t>
                      </a:r>
                      <a:r>
                        <a:rPr lang="en-US" dirty="0" smtClean="0"/>
                        <a:t> = 0;     }       </a:t>
                      </a:r>
                    </a:p>
                    <a:p>
                      <a:pPr marL="0" indent="0">
                        <a:buNone/>
                      </a:pPr>
                      <a:r>
                        <a:rPr lang="en-US" dirty="0" smtClean="0"/>
                        <a:t>    // Constructor with two parameters </a:t>
                      </a:r>
                    </a:p>
                    <a:p>
                      <a:pPr marL="0" indent="0">
                        <a:buNone/>
                      </a:pPr>
                      <a:r>
                        <a:rPr lang="en-US" dirty="0" smtClean="0"/>
                        <a:t>    </a:t>
                      </a:r>
                      <a:r>
                        <a:rPr lang="en-US" dirty="0" smtClean="0">
                          <a:solidFill>
                            <a:srgbClr val="FF0000"/>
                          </a:solidFill>
                        </a:rPr>
                        <a:t>construct(</a:t>
                      </a:r>
                      <a:r>
                        <a:rPr lang="en-US" dirty="0" err="1" smtClean="0">
                          <a:solidFill>
                            <a:srgbClr val="FF0000"/>
                          </a:solidFill>
                        </a:rPr>
                        <a:t>int</a:t>
                      </a:r>
                      <a:r>
                        <a:rPr lang="en-US" dirty="0" smtClean="0">
                          <a:solidFill>
                            <a:srgbClr val="FF0000"/>
                          </a:solidFill>
                        </a:rPr>
                        <a:t> </a:t>
                      </a:r>
                      <a:r>
                        <a:rPr lang="en-US" dirty="0" err="1" smtClean="0">
                          <a:solidFill>
                            <a:srgbClr val="FF0000"/>
                          </a:solidFill>
                        </a:rPr>
                        <a:t>len</a:t>
                      </a: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wdt</a:t>
                      </a:r>
                      <a:r>
                        <a:rPr lang="en-US" dirty="0" smtClean="0">
                          <a:solidFill>
                            <a:srgbClr val="FF0000"/>
                          </a:solidFill>
                        </a:rPr>
                        <a:t>) </a:t>
                      </a:r>
                    </a:p>
                    <a:p>
                      <a:pPr marL="0" indent="0">
                        <a:buNone/>
                      </a:pPr>
                      <a:r>
                        <a:rPr lang="en-US" dirty="0" smtClean="0"/>
                        <a:t>    { </a:t>
                      </a:r>
                    </a:p>
                    <a:p>
                      <a:pPr marL="0" indent="0">
                        <a:buNone/>
                      </a:pPr>
                      <a:r>
                        <a:rPr lang="en-US" dirty="0" smtClean="0"/>
                        <a:t>        </a:t>
                      </a:r>
                      <a:r>
                        <a:rPr lang="en-US" dirty="0" err="1" smtClean="0"/>
                        <a:t>RectangleArea</a:t>
                      </a:r>
                      <a:r>
                        <a:rPr lang="en-US" dirty="0" smtClean="0"/>
                        <a:t> = </a:t>
                      </a:r>
                      <a:r>
                        <a:rPr lang="en-US" dirty="0" err="1" smtClean="0"/>
                        <a:t>len</a:t>
                      </a:r>
                      <a:r>
                        <a:rPr lang="en-US" dirty="0" smtClean="0"/>
                        <a:t> * </a:t>
                      </a:r>
                      <a:r>
                        <a:rPr lang="en-US" dirty="0" err="1" smtClean="0"/>
                        <a:t>wdt</a:t>
                      </a:r>
                      <a:r>
                        <a:rPr lang="en-US" dirty="0" smtClean="0"/>
                        <a:t>; </a:t>
                      </a:r>
                    </a:p>
                    <a:p>
                      <a:pPr marL="0" indent="0">
                        <a:buNone/>
                      </a:pPr>
                      <a:r>
                        <a:rPr lang="en-US" dirty="0" smtClean="0"/>
                        <a:t>    }       </a:t>
                      </a:r>
                    </a:p>
                    <a:p>
                      <a:pPr marL="0" indent="0">
                        <a:buNone/>
                      </a:pPr>
                      <a:r>
                        <a:rPr lang="en-US" dirty="0" smtClean="0"/>
                        <a:t>    void </a:t>
                      </a:r>
                      <a:r>
                        <a:rPr lang="en-US" dirty="0" err="1" smtClean="0"/>
                        <a:t>disp</a:t>
                      </a:r>
                      <a:r>
                        <a:rPr lang="en-US" dirty="0" smtClean="0"/>
                        <a:t>() </a:t>
                      </a:r>
                    </a:p>
                    <a:p>
                      <a:pPr marL="0" indent="0">
                        <a:buNone/>
                      </a:pPr>
                      <a:r>
                        <a:rPr lang="en-US" dirty="0" smtClean="0"/>
                        <a:t>    { </a:t>
                      </a:r>
                    </a:p>
                    <a:p>
                      <a:pPr marL="0" indent="0">
                        <a:buNone/>
                      </a:pPr>
                      <a:r>
                        <a:rPr lang="en-US" dirty="0" smtClean="0"/>
                        <a:t>        </a:t>
                      </a:r>
                      <a:r>
                        <a:rPr lang="en-US" dirty="0" err="1" smtClean="0"/>
                        <a:t>cout</a:t>
                      </a:r>
                      <a:r>
                        <a:rPr lang="en-US" dirty="0" smtClean="0"/>
                        <a:t>&lt;&lt; </a:t>
                      </a:r>
                      <a:r>
                        <a:rPr lang="en-US" dirty="0" err="1" smtClean="0"/>
                        <a:t>RectangleArea</a:t>
                      </a:r>
                      <a:r>
                        <a:rPr lang="en-US" dirty="0" smtClean="0"/>
                        <a:t>&lt;&lt; </a:t>
                      </a:r>
                      <a:r>
                        <a:rPr lang="en-US" dirty="0" err="1" smtClean="0"/>
                        <a:t>endl</a:t>
                      </a:r>
                      <a:r>
                        <a:rPr lang="en-US" dirty="0" smtClean="0"/>
                        <a:t>; </a:t>
                      </a:r>
                    </a:p>
                    <a:p>
                      <a:pPr marL="0" indent="0">
                        <a:buNone/>
                      </a:pPr>
                      <a:r>
                        <a:rPr lang="en-US" dirty="0" smtClean="0"/>
                        <a:t>    } </a:t>
                      </a:r>
                    </a:p>
                    <a:p>
                      <a:pPr marL="0" indent="0">
                        <a:buNone/>
                      </a:pPr>
                      <a:r>
                        <a:rPr lang="en-US" dirty="0" smtClean="0"/>
                        <a:t>};   </a:t>
                      </a:r>
                    </a:p>
                    <a:p>
                      <a:endParaRPr lang="en-US" dirty="0"/>
                    </a:p>
                  </a:txBody>
                  <a:tcPr/>
                </a:tc>
              </a:tr>
            </a:tbl>
          </a:graphicData>
        </a:graphic>
      </p:graphicFrame>
    </p:spTree>
    <p:extLst>
      <p:ext uri="{BB962C8B-B14F-4D97-AF65-F5344CB8AC3E}">
        <p14:creationId xmlns:p14="http://schemas.microsoft.com/office/powerpoint/2010/main" val="75117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54" y="0"/>
            <a:ext cx="10515600" cy="820615"/>
          </a:xfrm>
        </p:spPr>
        <p:txBody>
          <a:bodyPr/>
          <a:lstStyle/>
          <a:p>
            <a:r>
              <a:rPr lang="en-US" dirty="0" smtClean="0"/>
              <a:t>Destructor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0906486"/>
              </p:ext>
            </p:extLst>
          </p:nvPr>
        </p:nvGraphicFramePr>
        <p:xfrm>
          <a:off x="509954" y="633046"/>
          <a:ext cx="5105399" cy="6215796"/>
        </p:xfrm>
        <a:graphic>
          <a:graphicData uri="http://schemas.openxmlformats.org/drawingml/2006/table">
            <a:tbl>
              <a:tblPr firstRow="1" bandRow="1">
                <a:tableStyleId>{5C22544A-7EE6-4342-B048-85BDC9FD1C3A}</a:tableStyleId>
              </a:tblPr>
              <a:tblGrid>
                <a:gridCol w="5105399"/>
              </a:tblGrid>
              <a:tr h="6215796">
                <a:tc>
                  <a:txBody>
                    <a:bodyPr/>
                    <a:lstStyle/>
                    <a:p>
                      <a:r>
                        <a:rPr lang="en-US" dirty="0" smtClean="0"/>
                        <a:t>#include &lt;</a:t>
                      </a:r>
                      <a:r>
                        <a:rPr lang="en-US" dirty="0" err="1" smtClean="0"/>
                        <a:t>iostream</a:t>
                      </a:r>
                      <a:r>
                        <a:rPr lang="en-US" dirty="0" smtClean="0"/>
                        <a:t>&gt;</a:t>
                      </a:r>
                    </a:p>
                    <a:p>
                      <a:r>
                        <a:rPr lang="en-US" dirty="0" smtClean="0"/>
                        <a:t>#include &lt;string&gt;</a:t>
                      </a:r>
                    </a:p>
                    <a:p>
                      <a:r>
                        <a:rPr lang="en-US" dirty="0" smtClean="0"/>
                        <a:t>using namespace </a:t>
                      </a:r>
                      <a:r>
                        <a:rPr lang="en-US" dirty="0" err="1" smtClean="0"/>
                        <a:t>std</a:t>
                      </a:r>
                      <a:r>
                        <a:rPr lang="en-US" dirty="0" smtClean="0"/>
                        <a:t>;</a:t>
                      </a:r>
                    </a:p>
                    <a:p>
                      <a:r>
                        <a:rPr lang="en-US" dirty="0" smtClean="0"/>
                        <a:t>class Student</a:t>
                      </a:r>
                    </a:p>
                    <a:p>
                      <a:r>
                        <a:rPr lang="en-US" dirty="0" smtClean="0"/>
                        <a:t>{</a:t>
                      </a:r>
                    </a:p>
                    <a:p>
                      <a:r>
                        <a:rPr lang="en-US" dirty="0" smtClean="0"/>
                        <a:t>	string name;</a:t>
                      </a:r>
                    </a:p>
                    <a:p>
                      <a:endParaRPr lang="en-US" dirty="0" smtClean="0"/>
                    </a:p>
                    <a:p>
                      <a:r>
                        <a:rPr lang="en-US" dirty="0" smtClean="0"/>
                        <a:t>	public:</a:t>
                      </a:r>
                    </a:p>
                    <a:p>
                      <a:r>
                        <a:rPr lang="en-US" dirty="0" smtClean="0"/>
                        <a:t>	Student(string </a:t>
                      </a:r>
                      <a:r>
                        <a:rPr lang="en-US" dirty="0" err="1" smtClean="0"/>
                        <a:t>eName</a:t>
                      </a:r>
                      <a:r>
                        <a:rPr lang="en-US" dirty="0" smtClean="0"/>
                        <a:t>)</a:t>
                      </a:r>
                    </a:p>
                    <a:p>
                      <a:r>
                        <a:rPr lang="en-US" dirty="0" smtClean="0"/>
                        <a:t>	{</a:t>
                      </a:r>
                    </a:p>
                    <a:p>
                      <a:r>
                        <a:rPr lang="en-US" dirty="0" smtClean="0"/>
                        <a:t>		name = </a:t>
                      </a:r>
                      <a:r>
                        <a:rPr lang="en-US" dirty="0" err="1" smtClean="0"/>
                        <a:t>eName</a:t>
                      </a:r>
                      <a:r>
                        <a:rPr lang="en-US" dirty="0" smtClean="0"/>
                        <a:t>;</a:t>
                      </a:r>
                    </a:p>
                    <a:p>
                      <a:r>
                        <a:rPr lang="en-US" dirty="0" smtClean="0"/>
                        <a:t>	}</a:t>
                      </a:r>
                    </a:p>
                    <a:p>
                      <a:r>
                        <a:rPr lang="en-US" dirty="0" smtClean="0"/>
                        <a:t>	~Student(){</a:t>
                      </a:r>
                    </a:p>
                    <a:p>
                      <a:r>
                        <a:rPr lang="en-US" dirty="0" smtClean="0"/>
                        <a:t>		</a:t>
                      </a:r>
                      <a:r>
                        <a:rPr lang="en-US" dirty="0" err="1" smtClean="0"/>
                        <a:t>cout</a:t>
                      </a:r>
                      <a:r>
                        <a:rPr lang="en-US" dirty="0" smtClean="0"/>
                        <a:t>&lt;&lt;"Destructor call"&lt;&lt;</a:t>
                      </a:r>
                      <a:r>
                        <a:rPr lang="en-US" dirty="0" err="1" smtClean="0"/>
                        <a:t>endl</a:t>
                      </a:r>
                      <a:r>
                        <a:rPr lang="en-US" dirty="0" smtClean="0"/>
                        <a:t>;</a:t>
                      </a:r>
                    </a:p>
                    <a:p>
                      <a:r>
                        <a:rPr lang="en-US" dirty="0" smtClean="0"/>
                        <a:t>	}</a:t>
                      </a:r>
                    </a:p>
                    <a:p>
                      <a:r>
                        <a:rPr lang="en-US" dirty="0" smtClean="0"/>
                        <a:t>	string </a:t>
                      </a:r>
                      <a:r>
                        <a:rPr lang="en-US" dirty="0" err="1" smtClean="0"/>
                        <a:t>getStudentName</a:t>
                      </a:r>
                      <a:r>
                        <a:rPr lang="en-US" dirty="0" smtClean="0"/>
                        <a:t>(){</a:t>
                      </a:r>
                    </a:p>
                    <a:p>
                      <a:r>
                        <a:rPr lang="en-US" dirty="0" smtClean="0"/>
                        <a:t>		return name;</a:t>
                      </a:r>
                    </a:p>
                    <a:p>
                      <a:r>
                        <a:rPr lang="en-US" dirty="0" smtClean="0"/>
                        <a:t>	}</a:t>
                      </a:r>
                    </a:p>
                    <a:p>
                      <a:r>
                        <a:rPr lang="en-US" dirty="0" smtClean="0"/>
                        <a:t>};</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75978909"/>
              </p:ext>
            </p:extLst>
          </p:nvPr>
        </p:nvGraphicFramePr>
        <p:xfrm>
          <a:off x="5615354" y="614158"/>
          <a:ext cx="5257800" cy="2560320"/>
        </p:xfrm>
        <a:graphic>
          <a:graphicData uri="http://schemas.openxmlformats.org/drawingml/2006/table">
            <a:tbl>
              <a:tblPr firstRow="1" bandRow="1">
                <a:tableStyleId>{5C22544A-7EE6-4342-B048-85BDC9FD1C3A}</a:tableStyleId>
              </a:tblPr>
              <a:tblGrid>
                <a:gridCol w="5257800"/>
              </a:tblGrid>
              <a:tr h="370840">
                <a:tc>
                  <a:txBody>
                    <a:bodyPr/>
                    <a:lstStyle/>
                    <a:p>
                      <a:r>
                        <a:rPr lang="en-US" dirty="0" err="1" smtClean="0"/>
                        <a:t>int</a:t>
                      </a:r>
                      <a:r>
                        <a:rPr lang="en-US" dirty="0" smtClean="0"/>
                        <a:t> main(){</a:t>
                      </a:r>
                    </a:p>
                    <a:p>
                      <a:endParaRPr lang="en-US" dirty="0" smtClean="0"/>
                    </a:p>
                    <a:p>
                      <a:r>
                        <a:rPr lang="en-US" dirty="0" smtClean="0"/>
                        <a:t>	Student s1("</a:t>
                      </a:r>
                      <a:r>
                        <a:rPr lang="en-US" dirty="0" err="1" smtClean="0"/>
                        <a:t>ali</a:t>
                      </a:r>
                      <a:r>
                        <a:rPr lang="en-US" dirty="0" smtClean="0"/>
                        <a:t>");</a:t>
                      </a:r>
                    </a:p>
                    <a:p>
                      <a:r>
                        <a:rPr lang="en-US" dirty="0" smtClean="0"/>
                        <a:t>	Student s2("Tahir");</a:t>
                      </a:r>
                    </a:p>
                    <a:p>
                      <a:r>
                        <a:rPr lang="en-US" dirty="0" smtClean="0"/>
                        <a:t>	</a:t>
                      </a:r>
                      <a:r>
                        <a:rPr lang="en-US" dirty="0" err="1" smtClean="0"/>
                        <a:t>cout</a:t>
                      </a:r>
                      <a:r>
                        <a:rPr lang="en-US" dirty="0" smtClean="0"/>
                        <a:t>&lt;&lt;s1.getStudentName()&lt;&lt;</a:t>
                      </a:r>
                      <a:r>
                        <a:rPr lang="en-US" dirty="0" err="1" smtClean="0"/>
                        <a:t>endl</a:t>
                      </a:r>
                      <a:r>
                        <a:rPr lang="en-US" dirty="0" smtClean="0"/>
                        <a:t>;</a:t>
                      </a:r>
                    </a:p>
                    <a:p>
                      <a:r>
                        <a:rPr lang="en-US" dirty="0" smtClean="0"/>
                        <a:t>	</a:t>
                      </a:r>
                      <a:r>
                        <a:rPr lang="en-US" dirty="0" err="1" smtClean="0"/>
                        <a:t>cout</a:t>
                      </a:r>
                      <a:r>
                        <a:rPr lang="en-US" dirty="0" smtClean="0"/>
                        <a:t>&lt;&lt;s2.getStudentName()&lt;&lt;</a:t>
                      </a:r>
                      <a:r>
                        <a:rPr lang="en-US" dirty="0" err="1" smtClean="0"/>
                        <a:t>endl</a:t>
                      </a:r>
                      <a:r>
                        <a:rPr lang="en-US" dirty="0" smtClean="0"/>
                        <a:t>;</a:t>
                      </a:r>
                    </a:p>
                    <a:p>
                      <a:r>
                        <a:rPr lang="en-US" dirty="0" smtClean="0"/>
                        <a:t>}</a:t>
                      </a:r>
                    </a:p>
                    <a:p>
                      <a:endParaRPr lang="en-US" dirty="0" smtClean="0"/>
                    </a:p>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5615354" y="3167062"/>
            <a:ext cx="6438900" cy="3267075"/>
          </a:xfrm>
          <a:prstGeom prst="rect">
            <a:avLst/>
          </a:prstGeom>
        </p:spPr>
      </p:pic>
    </p:spTree>
    <p:extLst>
      <p:ext uri="{BB962C8B-B14F-4D97-AF65-F5344CB8AC3E}">
        <p14:creationId xmlns:p14="http://schemas.microsoft.com/office/powerpoint/2010/main" val="251741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a:t>
            </a:r>
            <a:endParaRPr lang="en-US" dirty="0"/>
          </a:p>
        </p:txBody>
      </p:sp>
      <p:sp>
        <p:nvSpPr>
          <p:cNvPr id="3" name="Content Placeholder 2"/>
          <p:cNvSpPr>
            <a:spLocks noGrp="1"/>
          </p:cNvSpPr>
          <p:nvPr>
            <p:ph idx="1"/>
          </p:nvPr>
        </p:nvSpPr>
        <p:spPr/>
        <p:txBody>
          <a:bodyPr/>
          <a:lstStyle/>
          <a:p>
            <a:r>
              <a:rPr lang="en-US" dirty="0" smtClean="0"/>
              <a:t>To initialize an object at the time of creation </a:t>
            </a:r>
          </a:p>
          <a:p>
            <a:r>
              <a:rPr lang="en-US" dirty="0" smtClean="0"/>
              <a:t>When an object is passed by value to a function</a:t>
            </a:r>
          </a:p>
        </p:txBody>
      </p:sp>
    </p:spTree>
    <p:extLst>
      <p:ext uri="{BB962C8B-B14F-4D97-AF65-F5344CB8AC3E}">
        <p14:creationId xmlns:p14="http://schemas.microsoft.com/office/powerpoint/2010/main" val="226083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0"/>
            <a:ext cx="10515600" cy="6176963"/>
          </a:xfrm>
        </p:spPr>
        <p:txBody>
          <a:bodyPr/>
          <a:lstStyle/>
          <a:p>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5276290"/>
              </p:ext>
            </p:extLst>
          </p:nvPr>
        </p:nvGraphicFramePr>
        <p:xfrm>
          <a:off x="132862" y="0"/>
          <a:ext cx="3876430" cy="6858000"/>
        </p:xfrm>
        <a:graphic>
          <a:graphicData uri="http://schemas.openxmlformats.org/drawingml/2006/table">
            <a:tbl>
              <a:tblPr firstRow="1" bandRow="1">
                <a:tableStyleId>{5C22544A-7EE6-4342-B048-85BDC9FD1C3A}</a:tableStyleId>
              </a:tblPr>
              <a:tblGrid>
                <a:gridCol w="3876430"/>
              </a:tblGrid>
              <a:tr h="6858000">
                <a:tc>
                  <a:txBody>
                    <a:bodyPr/>
                    <a:lstStyle/>
                    <a:p>
                      <a:r>
                        <a:rPr lang="en-US" dirty="0" smtClean="0">
                          <a:solidFill>
                            <a:schemeClr val="tx1"/>
                          </a:solidFill>
                        </a:rPr>
                        <a:t>#include&lt;</a:t>
                      </a:r>
                      <a:r>
                        <a:rPr lang="en-US" dirty="0" err="1" smtClean="0">
                          <a:solidFill>
                            <a:schemeClr val="tx1"/>
                          </a:solidFill>
                        </a:rPr>
                        <a:t>iostream</a:t>
                      </a:r>
                      <a:r>
                        <a:rPr lang="en-US" dirty="0" smtClean="0">
                          <a:solidFill>
                            <a:schemeClr val="tx1"/>
                          </a:solidFill>
                        </a:rPr>
                        <a:t>&gt;</a:t>
                      </a:r>
                    </a:p>
                    <a:p>
                      <a:r>
                        <a:rPr lang="en-US" dirty="0" smtClean="0">
                          <a:solidFill>
                            <a:schemeClr val="tx1"/>
                          </a:solidFill>
                        </a:rPr>
                        <a:t>using namespace </a:t>
                      </a:r>
                      <a:r>
                        <a:rPr lang="en-US" dirty="0" err="1" smtClean="0">
                          <a:solidFill>
                            <a:schemeClr val="tx1"/>
                          </a:solidFill>
                        </a:rPr>
                        <a:t>std</a:t>
                      </a:r>
                      <a:r>
                        <a:rPr lang="en-US" dirty="0" smtClean="0">
                          <a:solidFill>
                            <a:schemeClr val="tx1"/>
                          </a:solidFill>
                        </a:rPr>
                        <a:t>;</a:t>
                      </a:r>
                    </a:p>
                    <a:p>
                      <a:r>
                        <a:rPr lang="en-US" dirty="0" smtClean="0">
                          <a:solidFill>
                            <a:schemeClr val="tx1"/>
                          </a:solidFill>
                        </a:rPr>
                        <a:t>class Circle {</a:t>
                      </a:r>
                    </a:p>
                    <a:p>
                      <a:r>
                        <a:rPr lang="en-US" dirty="0" smtClean="0">
                          <a:solidFill>
                            <a:schemeClr val="tx1"/>
                          </a:solidFill>
                        </a:rPr>
                        <a:t>private:</a:t>
                      </a:r>
                    </a:p>
                    <a:p>
                      <a:r>
                        <a:rPr lang="en-US" dirty="0" smtClean="0">
                          <a:solidFill>
                            <a:schemeClr val="tx1"/>
                          </a:solidFill>
                        </a:rPr>
                        <a:t>	</a:t>
                      </a:r>
                      <a:r>
                        <a:rPr lang="en-US" dirty="0" err="1" smtClean="0">
                          <a:solidFill>
                            <a:schemeClr val="tx1"/>
                          </a:solidFill>
                        </a:rPr>
                        <a:t>int</a:t>
                      </a:r>
                      <a:r>
                        <a:rPr lang="en-US" dirty="0" smtClean="0">
                          <a:solidFill>
                            <a:schemeClr val="tx1"/>
                          </a:solidFill>
                        </a:rPr>
                        <a:t> r;</a:t>
                      </a:r>
                    </a:p>
                    <a:p>
                      <a:r>
                        <a:rPr lang="en-US" dirty="0" smtClean="0">
                          <a:solidFill>
                            <a:schemeClr val="tx1"/>
                          </a:solidFill>
                        </a:rPr>
                        <a:t>public:</a:t>
                      </a:r>
                    </a:p>
                    <a:p>
                      <a:r>
                        <a:rPr lang="en-US" dirty="0" smtClean="0">
                          <a:solidFill>
                            <a:schemeClr val="tx1"/>
                          </a:solidFill>
                        </a:rPr>
                        <a:t>	Circle(</a:t>
                      </a:r>
                      <a:r>
                        <a:rPr lang="en-US" dirty="0" err="1" smtClean="0">
                          <a:solidFill>
                            <a:schemeClr val="tx1"/>
                          </a:solidFill>
                        </a:rPr>
                        <a:t>int</a:t>
                      </a:r>
                      <a:r>
                        <a:rPr lang="en-US" dirty="0" smtClean="0">
                          <a:solidFill>
                            <a:schemeClr val="tx1"/>
                          </a:solidFill>
                        </a:rPr>
                        <a:t> radius) </a:t>
                      </a:r>
                    </a:p>
                    <a:p>
                      <a:r>
                        <a:rPr lang="en-US" dirty="0" smtClean="0">
                          <a:solidFill>
                            <a:schemeClr val="tx1"/>
                          </a:solidFill>
                        </a:rPr>
                        <a:t>	{</a:t>
                      </a:r>
                    </a:p>
                    <a:p>
                      <a:r>
                        <a:rPr lang="en-US" dirty="0" smtClean="0">
                          <a:solidFill>
                            <a:schemeClr val="tx1"/>
                          </a:solidFill>
                        </a:rPr>
                        <a:t>	 r = radius;</a:t>
                      </a:r>
                    </a:p>
                    <a:p>
                      <a:r>
                        <a:rPr lang="en-US" dirty="0" smtClean="0">
                          <a:solidFill>
                            <a:schemeClr val="tx1"/>
                          </a:solidFill>
                        </a:rPr>
                        <a:t>	 }	</a:t>
                      </a:r>
                    </a:p>
                    <a:p>
                      <a:r>
                        <a:rPr lang="en-US" dirty="0" smtClean="0">
                          <a:solidFill>
                            <a:schemeClr val="tx1"/>
                          </a:solidFill>
                        </a:rPr>
                        <a:t>	</a:t>
                      </a:r>
                      <a:r>
                        <a:rPr lang="en-US" dirty="0" err="1" smtClean="0">
                          <a:solidFill>
                            <a:schemeClr val="tx1"/>
                          </a:solidFill>
                        </a:rPr>
                        <a:t>int</a:t>
                      </a:r>
                      <a:r>
                        <a:rPr lang="en-US" dirty="0" smtClean="0">
                          <a:solidFill>
                            <a:schemeClr val="tx1"/>
                          </a:solidFill>
                        </a:rPr>
                        <a:t> Area(){</a:t>
                      </a:r>
                    </a:p>
                    <a:p>
                      <a:r>
                        <a:rPr lang="en-US" dirty="0" smtClean="0">
                          <a:solidFill>
                            <a:schemeClr val="tx1"/>
                          </a:solidFill>
                        </a:rPr>
                        <a:t>	return 3.14*r*r;	</a:t>
                      </a:r>
                    </a:p>
                    <a:p>
                      <a:r>
                        <a:rPr lang="en-US" dirty="0" smtClean="0">
                          <a:solidFill>
                            <a:schemeClr val="tx1"/>
                          </a:solidFill>
                        </a:rPr>
                        <a:t>	}</a:t>
                      </a:r>
                    </a:p>
                    <a:p>
                      <a:endParaRPr lang="en-US" dirty="0" smtClean="0">
                        <a:solidFill>
                          <a:schemeClr val="tx1"/>
                        </a:solidFill>
                      </a:endParaRPr>
                    </a:p>
                    <a:p>
                      <a:r>
                        <a:rPr lang="en-US" dirty="0" smtClean="0">
                          <a:solidFill>
                            <a:schemeClr val="tx1"/>
                          </a:solidFill>
                        </a:rPr>
                        <a:t>	</a:t>
                      </a:r>
                      <a:r>
                        <a:rPr lang="en-US" dirty="0" smtClean="0">
                          <a:solidFill>
                            <a:srgbClr val="0070C0"/>
                          </a:solidFill>
                        </a:rPr>
                        <a:t>// Copy constructor</a:t>
                      </a:r>
                    </a:p>
                    <a:p>
                      <a:r>
                        <a:rPr lang="en-US" dirty="0" smtClean="0">
                          <a:solidFill>
                            <a:schemeClr val="tx1"/>
                          </a:solidFill>
                        </a:rPr>
                        <a:t>	</a:t>
                      </a:r>
                      <a:r>
                        <a:rPr lang="en-US" dirty="0" smtClean="0">
                          <a:solidFill>
                            <a:srgbClr val="0070C0"/>
                          </a:solidFill>
                        </a:rPr>
                        <a:t>Circle(</a:t>
                      </a:r>
                      <a:r>
                        <a:rPr lang="en-US" dirty="0" err="1" smtClean="0">
                          <a:solidFill>
                            <a:srgbClr val="0070C0"/>
                          </a:solidFill>
                        </a:rPr>
                        <a:t>const</a:t>
                      </a:r>
                      <a:r>
                        <a:rPr lang="en-US" dirty="0" smtClean="0">
                          <a:solidFill>
                            <a:srgbClr val="0070C0"/>
                          </a:solidFill>
                        </a:rPr>
                        <a:t> Circle &amp;object1)</a:t>
                      </a:r>
                    </a:p>
                    <a:p>
                      <a:r>
                        <a:rPr lang="en-US" dirty="0" smtClean="0">
                          <a:solidFill>
                            <a:srgbClr val="0070C0"/>
                          </a:solidFill>
                        </a:rPr>
                        <a:t>                {</a:t>
                      </a:r>
                    </a:p>
                    <a:p>
                      <a:r>
                        <a:rPr lang="en-US" dirty="0" smtClean="0">
                          <a:solidFill>
                            <a:srgbClr val="0070C0"/>
                          </a:solidFill>
                        </a:rPr>
                        <a:t>              r = object1.r;  </a:t>
                      </a:r>
                    </a:p>
                    <a:p>
                      <a:r>
                        <a:rPr lang="en-US" dirty="0" smtClean="0">
                          <a:solidFill>
                            <a:srgbClr val="0070C0"/>
                          </a:solidFill>
                        </a:rPr>
                        <a:t>              }</a:t>
                      </a:r>
                    </a:p>
                    <a:p>
                      <a:endParaRPr lang="en-US" dirty="0" smtClean="0">
                        <a:solidFill>
                          <a:schemeClr val="tx1"/>
                        </a:solidFill>
                      </a:endParaRPr>
                    </a:p>
                    <a:p>
                      <a:r>
                        <a:rPr lang="en-US" dirty="0" smtClean="0">
                          <a:solidFill>
                            <a:schemeClr val="tx1"/>
                          </a:solidFill>
                        </a:rPr>
                        <a:t>	</a:t>
                      </a:r>
                      <a:r>
                        <a:rPr lang="en-US" dirty="0" err="1" smtClean="0">
                          <a:solidFill>
                            <a:schemeClr val="tx1"/>
                          </a:solidFill>
                        </a:rPr>
                        <a:t>int</a:t>
                      </a:r>
                      <a:r>
                        <a:rPr lang="en-US" dirty="0" smtClean="0">
                          <a:solidFill>
                            <a:schemeClr val="tx1"/>
                          </a:solidFill>
                        </a:rPr>
                        <a:t> </a:t>
                      </a:r>
                      <a:r>
                        <a:rPr lang="en-US" dirty="0" err="1" smtClean="0">
                          <a:solidFill>
                            <a:schemeClr val="tx1"/>
                          </a:solidFill>
                        </a:rPr>
                        <a:t>getR</a:t>
                      </a:r>
                      <a:r>
                        <a:rPr lang="en-US" dirty="0" smtClean="0">
                          <a:solidFill>
                            <a:schemeClr val="tx1"/>
                          </a:solidFill>
                        </a:rPr>
                        <a:t>()		 </a:t>
                      </a:r>
                    </a:p>
                    <a:p>
                      <a:r>
                        <a:rPr lang="en-US" dirty="0" smtClean="0">
                          <a:solidFill>
                            <a:schemeClr val="tx1"/>
                          </a:solidFill>
                        </a:rPr>
                        <a:t>             { </a:t>
                      </a:r>
                    </a:p>
                    <a:p>
                      <a:r>
                        <a:rPr lang="en-US" dirty="0" smtClean="0">
                          <a:solidFill>
                            <a:schemeClr val="tx1"/>
                          </a:solidFill>
                        </a:rPr>
                        <a:t>                  return r;</a:t>
                      </a:r>
                    </a:p>
                    <a:p>
                      <a:r>
                        <a:rPr lang="en-US" dirty="0" smtClean="0">
                          <a:solidFill>
                            <a:schemeClr val="tx1"/>
                          </a:solidFill>
                        </a:rPr>
                        <a:t>              }	};</a:t>
                      </a:r>
                      <a:endParaRPr lang="en-US"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8287441"/>
              </p:ext>
            </p:extLst>
          </p:nvPr>
        </p:nvGraphicFramePr>
        <p:xfrm>
          <a:off x="4396154" y="0"/>
          <a:ext cx="7795845" cy="3540369"/>
        </p:xfrm>
        <a:graphic>
          <a:graphicData uri="http://schemas.openxmlformats.org/drawingml/2006/table">
            <a:tbl>
              <a:tblPr firstRow="1" bandRow="1">
                <a:tableStyleId>{5C22544A-7EE6-4342-B048-85BDC9FD1C3A}</a:tableStyleId>
              </a:tblPr>
              <a:tblGrid>
                <a:gridCol w="7795845"/>
              </a:tblGrid>
              <a:tr h="3540369">
                <a:tc>
                  <a:txBody>
                    <a:bodyPr/>
                    <a:lstStyle/>
                    <a:p>
                      <a:r>
                        <a:rPr lang="en-US" dirty="0" err="1" smtClean="0">
                          <a:solidFill>
                            <a:schemeClr val="tx1"/>
                          </a:solidFill>
                        </a:rPr>
                        <a:t>int</a:t>
                      </a:r>
                      <a:r>
                        <a:rPr lang="en-US" dirty="0" smtClean="0">
                          <a:solidFill>
                            <a:schemeClr val="tx1"/>
                          </a:solidFill>
                        </a:rPr>
                        <a:t> main()</a:t>
                      </a:r>
                    </a:p>
                    <a:p>
                      <a:r>
                        <a:rPr lang="en-US" dirty="0" smtClean="0">
                          <a:solidFill>
                            <a:schemeClr val="tx1"/>
                          </a:solidFill>
                        </a:rPr>
                        <a:t>{</a:t>
                      </a:r>
                    </a:p>
                    <a:p>
                      <a:r>
                        <a:rPr lang="en-US" dirty="0" smtClean="0">
                          <a:solidFill>
                            <a:schemeClr val="tx1"/>
                          </a:solidFill>
                        </a:rPr>
                        <a:t>Circle object1(10); // Normal constructor is called here</a:t>
                      </a:r>
                    </a:p>
                    <a:p>
                      <a:r>
                        <a:rPr lang="en-US" dirty="0" smtClean="0">
                          <a:solidFill>
                            <a:srgbClr val="0070C0"/>
                          </a:solidFill>
                        </a:rPr>
                        <a:t>Circle object2 = object1; </a:t>
                      </a:r>
                      <a:r>
                        <a:rPr lang="en-US" dirty="0" smtClean="0">
                          <a:solidFill>
                            <a:schemeClr val="tx1"/>
                          </a:solidFill>
                        </a:rPr>
                        <a:t>// </a:t>
                      </a:r>
                      <a:r>
                        <a:rPr lang="en-US" dirty="0" smtClean="0">
                          <a:solidFill>
                            <a:srgbClr val="0070C0"/>
                          </a:solidFill>
                        </a:rPr>
                        <a:t>Copy constructor is called here</a:t>
                      </a:r>
                    </a:p>
                    <a:p>
                      <a:endParaRPr lang="en-US" dirty="0" smtClean="0">
                        <a:solidFill>
                          <a:schemeClr val="tx1"/>
                        </a:solidFill>
                      </a:endParaRPr>
                    </a:p>
                    <a:p>
                      <a:r>
                        <a:rPr lang="en-US" dirty="0" smtClean="0">
                          <a:solidFill>
                            <a:schemeClr val="tx1"/>
                          </a:solidFill>
                        </a:rPr>
                        <a:t>// Let us access values assigned by constructors</a:t>
                      </a:r>
                    </a:p>
                    <a:p>
                      <a:r>
                        <a:rPr lang="en-US" dirty="0" err="1" smtClean="0">
                          <a:solidFill>
                            <a:schemeClr val="tx1"/>
                          </a:solidFill>
                        </a:rPr>
                        <a:t>cout</a:t>
                      </a:r>
                      <a:r>
                        <a:rPr lang="en-US" dirty="0" smtClean="0">
                          <a:solidFill>
                            <a:schemeClr val="tx1"/>
                          </a:solidFill>
                        </a:rPr>
                        <a:t> &lt;&lt; "object1.radius = " &lt;&lt; object1.getR() &lt;&lt; ", object1.Area() = " &lt;&lt; object1.Area();</a:t>
                      </a:r>
                    </a:p>
                    <a:p>
                      <a:r>
                        <a:rPr lang="en-US" dirty="0" err="1" smtClean="0">
                          <a:solidFill>
                            <a:schemeClr val="tx1"/>
                          </a:solidFill>
                        </a:rPr>
                        <a:t>cout</a:t>
                      </a:r>
                      <a:r>
                        <a:rPr lang="en-US" dirty="0" smtClean="0">
                          <a:solidFill>
                            <a:schemeClr val="tx1"/>
                          </a:solidFill>
                        </a:rPr>
                        <a:t> &lt;&lt; "\nobject2.radius = " &lt;&lt; object2.getR() &lt;&lt; ", object2.Area() = " &lt;&lt; object2.Area();</a:t>
                      </a:r>
                    </a:p>
                    <a:p>
                      <a:r>
                        <a:rPr lang="en-US" dirty="0" smtClean="0">
                          <a:solidFill>
                            <a:schemeClr val="tx1"/>
                          </a:solidFill>
                        </a:rPr>
                        <a:t>	return 0;</a:t>
                      </a:r>
                    </a:p>
                    <a:p>
                      <a:r>
                        <a:rPr lang="en-US" dirty="0" smtClean="0">
                          <a:solidFill>
                            <a:schemeClr val="tx1"/>
                          </a:solidFill>
                        </a:rPr>
                        <a:t>}</a:t>
                      </a:r>
                      <a:endParaRPr lang="en-US" dirty="0">
                        <a:solidFill>
                          <a:schemeClr val="tx1"/>
                        </a:solidFill>
                      </a:endParaRPr>
                    </a:p>
                  </a:txBody>
                  <a:tcPr>
                    <a:solidFill>
                      <a:schemeClr val="bg1"/>
                    </a:solidFill>
                  </a:tcPr>
                </a:tc>
              </a:tr>
            </a:tbl>
          </a:graphicData>
        </a:graphic>
      </p:graphicFrame>
      <p:pic>
        <p:nvPicPr>
          <p:cNvPr id="6" name="Picture 5"/>
          <p:cNvPicPr>
            <a:picLocks noChangeAspect="1"/>
          </p:cNvPicPr>
          <p:nvPr/>
        </p:nvPicPr>
        <p:blipFill>
          <a:blip r:embed="rId2"/>
          <a:stretch>
            <a:fillRect/>
          </a:stretch>
        </p:blipFill>
        <p:spPr>
          <a:xfrm>
            <a:off x="4377104" y="3420207"/>
            <a:ext cx="6297838" cy="2580910"/>
          </a:xfrm>
          <a:prstGeom prst="rect">
            <a:avLst/>
          </a:prstGeom>
        </p:spPr>
      </p:pic>
    </p:spTree>
    <p:extLst>
      <p:ext uri="{BB962C8B-B14F-4D97-AF65-F5344CB8AC3E}">
        <p14:creationId xmlns:p14="http://schemas.microsoft.com/office/powerpoint/2010/main" val="304075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0"/>
            <a:ext cx="10515600" cy="6858000"/>
          </a:xfrm>
        </p:spPr>
        <p:txBody>
          <a:bodyPr>
            <a:normAutofit fontScale="70000" lnSpcReduction="20000"/>
          </a:bodyPr>
          <a:lstStyle/>
          <a:p>
            <a:pPr marL="0" indent="0">
              <a:buNone/>
            </a:pP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r>
              <a:rPr lang="en-US" dirty="0" smtClean="0"/>
              <a:t>class Cube</a:t>
            </a:r>
          </a:p>
          <a:p>
            <a:pPr marL="0" indent="0">
              <a:buNone/>
            </a:pPr>
            <a:r>
              <a:rPr lang="en-US" dirty="0" smtClean="0"/>
              <a:t>{</a:t>
            </a:r>
          </a:p>
          <a:p>
            <a:pPr marL="0" indent="0">
              <a:buNone/>
            </a:pPr>
            <a:r>
              <a:rPr lang="en-US" dirty="0" smtClean="0"/>
              <a:t>    public:</a:t>
            </a:r>
          </a:p>
          <a:p>
            <a:pPr marL="0" indent="0">
              <a:buNone/>
            </a:pPr>
            <a:r>
              <a:rPr lang="en-US" dirty="0" smtClean="0"/>
              <a:t>    </a:t>
            </a:r>
            <a:r>
              <a:rPr lang="en-US" dirty="0" err="1" smtClean="0"/>
              <a:t>int</a:t>
            </a:r>
            <a:r>
              <a:rPr lang="en-US" dirty="0" smtClean="0"/>
              <a:t> side;</a:t>
            </a:r>
          </a:p>
          <a:p>
            <a:pPr marL="0" indent="0">
              <a:buNone/>
            </a:pPr>
            <a:r>
              <a:rPr lang="en-US" dirty="0" smtClean="0"/>
              <a:t>    </a:t>
            </a:r>
            <a:r>
              <a:rPr lang="en-US" dirty="0" err="1" smtClean="0"/>
              <a:t>int</a:t>
            </a:r>
            <a:r>
              <a:rPr lang="en-US" dirty="0" smtClean="0"/>
              <a:t> </a:t>
            </a:r>
            <a:r>
              <a:rPr lang="en-US" dirty="0" err="1" smtClean="0"/>
              <a:t>getVolume</a:t>
            </a:r>
            <a:r>
              <a:rPr lang="en-US" dirty="0" smtClean="0"/>
              <a:t>();</a:t>
            </a:r>
          </a:p>
          <a:p>
            <a:pPr marL="0" indent="0">
              <a:buNone/>
            </a:pPr>
            <a:r>
              <a:rPr lang="en-US" dirty="0" smtClean="0"/>
              <a:t>};</a:t>
            </a:r>
          </a:p>
          <a:p>
            <a:pPr marL="0" indent="0">
              <a:buNone/>
            </a:pPr>
            <a:endParaRPr lang="en-US" dirty="0" smtClean="0"/>
          </a:p>
          <a:p>
            <a:pPr marL="0" indent="0">
              <a:buNone/>
            </a:pPr>
            <a:r>
              <a:rPr lang="en-US" dirty="0" smtClean="0">
                <a:solidFill>
                  <a:srgbClr val="FF0000"/>
                </a:solidFill>
              </a:rPr>
              <a:t>// member function defined outside class definition</a:t>
            </a:r>
          </a:p>
          <a:p>
            <a:pPr marL="0" indent="0">
              <a:buNone/>
            </a:pPr>
            <a:r>
              <a:rPr lang="en-US" dirty="0" err="1" smtClean="0">
                <a:solidFill>
                  <a:srgbClr val="FF0000"/>
                </a:solidFill>
              </a:rPr>
              <a:t>int</a:t>
            </a:r>
            <a:r>
              <a:rPr lang="en-US" dirty="0" smtClean="0">
                <a:solidFill>
                  <a:srgbClr val="FF0000"/>
                </a:solidFill>
              </a:rPr>
              <a:t> Cube :: </a:t>
            </a:r>
            <a:r>
              <a:rPr lang="en-US" dirty="0" err="1" smtClean="0">
                <a:solidFill>
                  <a:srgbClr val="FF0000"/>
                </a:solidFill>
              </a:rPr>
              <a:t>getVolume</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    return side*side*side;</a:t>
            </a:r>
          </a:p>
          <a:p>
            <a:pPr marL="0" indent="0">
              <a:buNone/>
            </a:pPr>
            <a:r>
              <a:rPr lang="en-US" dirty="0" smtClean="0">
                <a:solidFill>
                  <a:srgbClr val="FF0000"/>
                </a:solidFill>
              </a:rPr>
              <a:t>}</a:t>
            </a:r>
          </a:p>
          <a:p>
            <a:pPr marL="0" indent="0">
              <a:buNone/>
            </a:pPr>
            <a:r>
              <a:rPr lang="en-US" dirty="0" err="1" smtClean="0"/>
              <a:t>int</a:t>
            </a:r>
            <a:r>
              <a:rPr lang="en-US" dirty="0" smtClean="0"/>
              <a:t> main()</a:t>
            </a:r>
          </a:p>
          <a:p>
            <a:pPr marL="0" indent="0">
              <a:buNone/>
            </a:pPr>
            <a:r>
              <a:rPr lang="en-US" dirty="0" smtClean="0"/>
              <a:t>{</a:t>
            </a:r>
          </a:p>
          <a:p>
            <a:pPr marL="0" indent="0">
              <a:buNone/>
            </a:pPr>
            <a:r>
              <a:rPr lang="en-US" dirty="0" smtClean="0"/>
              <a:t>    Cube C1;</a:t>
            </a:r>
          </a:p>
          <a:p>
            <a:pPr marL="0" indent="0">
              <a:buNone/>
            </a:pPr>
            <a:r>
              <a:rPr lang="en-US" dirty="0" smtClean="0"/>
              <a:t>    C1.side = 4;    // setting side value</a:t>
            </a:r>
          </a:p>
          <a:p>
            <a:pPr marL="0" indent="0">
              <a:buNone/>
            </a:pPr>
            <a:r>
              <a:rPr lang="en-US" dirty="0" smtClean="0"/>
              <a:t>    </a:t>
            </a:r>
            <a:r>
              <a:rPr lang="en-US" dirty="0" err="1" smtClean="0"/>
              <a:t>cout</a:t>
            </a:r>
            <a:r>
              <a:rPr lang="en-US" dirty="0" smtClean="0"/>
              <a:t>&lt;&lt; "Volume of cube C1 = "&lt;&lt; C1.getVolume();</a:t>
            </a:r>
          </a:p>
          <a:p>
            <a:pPr marL="0" indent="0">
              <a:buNone/>
            </a:pPr>
            <a:r>
              <a:rPr lang="en-US" dirty="0" smtClean="0"/>
              <a:t>}</a:t>
            </a:r>
            <a:endParaRPr lang="en-US" dirty="0"/>
          </a:p>
        </p:txBody>
      </p:sp>
    </p:spTree>
    <p:extLst>
      <p:ext uri="{BB962C8B-B14F-4D97-AF65-F5344CB8AC3E}">
        <p14:creationId xmlns:p14="http://schemas.microsoft.com/office/powerpoint/2010/main" val="3291286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982"/>
            <a:ext cx="10515600" cy="443345"/>
          </a:xfrm>
        </p:spPr>
        <p:txBody>
          <a:bodyPr>
            <a:normAutofit fontScale="90000"/>
          </a:bodyPr>
          <a:lstStyle/>
          <a:p>
            <a:r>
              <a:rPr lang="en-US" dirty="0" smtClean="0"/>
              <a:t>Default Copy Constructor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149313"/>
              </p:ext>
            </p:extLst>
          </p:nvPr>
        </p:nvGraphicFramePr>
        <p:xfrm>
          <a:off x="838200" y="539749"/>
          <a:ext cx="5431847" cy="6187440"/>
        </p:xfrm>
        <a:graphic>
          <a:graphicData uri="http://schemas.openxmlformats.org/drawingml/2006/table">
            <a:tbl>
              <a:tblPr firstRow="1" bandRow="1">
                <a:tableStyleId>{5C22544A-7EE6-4342-B048-85BDC9FD1C3A}</a:tableStyleId>
              </a:tblPr>
              <a:tblGrid>
                <a:gridCol w="5431847"/>
              </a:tblGrid>
              <a:tr h="6138141">
                <a:tc>
                  <a:txBody>
                    <a:bodyPr/>
                    <a:lstStyle/>
                    <a:p>
                      <a:r>
                        <a:rPr lang="en-US" sz="2000" dirty="0" smtClean="0">
                          <a:solidFill>
                            <a:schemeClr val="tx1"/>
                          </a:solidFill>
                        </a:rPr>
                        <a:t>#include&lt;</a:t>
                      </a:r>
                      <a:r>
                        <a:rPr lang="en-US" sz="2000" dirty="0" err="1" smtClean="0">
                          <a:solidFill>
                            <a:schemeClr val="tx1"/>
                          </a:solidFill>
                        </a:rPr>
                        <a:t>iostream</a:t>
                      </a:r>
                      <a:r>
                        <a:rPr lang="en-US" sz="2000" dirty="0" smtClean="0">
                          <a:solidFill>
                            <a:schemeClr val="tx1"/>
                          </a:solidFill>
                        </a:rPr>
                        <a:t>&gt;</a:t>
                      </a:r>
                    </a:p>
                    <a:p>
                      <a:r>
                        <a:rPr lang="en-US" sz="2000" dirty="0" smtClean="0">
                          <a:solidFill>
                            <a:schemeClr val="tx1"/>
                          </a:solidFill>
                        </a:rPr>
                        <a:t>using namespace </a:t>
                      </a:r>
                      <a:r>
                        <a:rPr lang="en-US" sz="2000" dirty="0" err="1" smtClean="0">
                          <a:solidFill>
                            <a:schemeClr val="tx1"/>
                          </a:solidFill>
                        </a:rPr>
                        <a:t>std</a:t>
                      </a:r>
                      <a:r>
                        <a:rPr lang="en-US" sz="2000" dirty="0" smtClean="0">
                          <a:solidFill>
                            <a:schemeClr val="tx1"/>
                          </a:solidFill>
                        </a:rPr>
                        <a:t>;</a:t>
                      </a:r>
                    </a:p>
                    <a:p>
                      <a:r>
                        <a:rPr lang="en-US" sz="2000" dirty="0" smtClean="0">
                          <a:solidFill>
                            <a:schemeClr val="tx1"/>
                          </a:solidFill>
                        </a:rPr>
                        <a:t>class Student{</a:t>
                      </a:r>
                    </a:p>
                    <a:p>
                      <a:r>
                        <a:rPr lang="en-US" sz="2000" dirty="0" smtClean="0">
                          <a:solidFill>
                            <a:schemeClr val="tx1"/>
                          </a:solidFill>
                        </a:rPr>
                        <a:t>	</a:t>
                      </a:r>
                    </a:p>
                    <a:p>
                      <a:r>
                        <a:rPr lang="en-US" sz="2000" dirty="0" smtClean="0">
                          <a:solidFill>
                            <a:schemeClr val="tx1"/>
                          </a:solidFill>
                        </a:rPr>
                        <a:t>	string name;</a:t>
                      </a:r>
                    </a:p>
                    <a:p>
                      <a:r>
                        <a:rPr lang="en-US" sz="2000" dirty="0" smtClean="0">
                          <a:solidFill>
                            <a:schemeClr val="tx1"/>
                          </a:solidFill>
                        </a:rPr>
                        <a:t>	public:</a:t>
                      </a:r>
                    </a:p>
                    <a:p>
                      <a:r>
                        <a:rPr lang="en-US" sz="2000" dirty="0" smtClean="0">
                          <a:solidFill>
                            <a:schemeClr val="tx1"/>
                          </a:solidFill>
                        </a:rPr>
                        <a:t>	Student(string </a:t>
                      </a:r>
                      <a:r>
                        <a:rPr lang="en-US" sz="2000" dirty="0" err="1" smtClean="0">
                          <a:solidFill>
                            <a:schemeClr val="tx1"/>
                          </a:solidFill>
                        </a:rPr>
                        <a:t>aname</a:t>
                      </a:r>
                      <a:r>
                        <a:rPr lang="en-US" sz="2000" dirty="0" smtClean="0">
                          <a:solidFill>
                            <a:schemeClr val="tx1"/>
                          </a:solidFill>
                        </a:rPr>
                        <a:t>){</a:t>
                      </a:r>
                    </a:p>
                    <a:p>
                      <a:r>
                        <a:rPr lang="en-US" sz="2000" dirty="0" smtClean="0">
                          <a:solidFill>
                            <a:schemeClr val="tx1"/>
                          </a:solidFill>
                        </a:rPr>
                        <a:t>		name = </a:t>
                      </a:r>
                      <a:r>
                        <a:rPr lang="en-US" sz="2000" dirty="0" err="1" smtClean="0">
                          <a:solidFill>
                            <a:schemeClr val="tx1"/>
                          </a:solidFill>
                        </a:rPr>
                        <a:t>aname</a:t>
                      </a:r>
                      <a:r>
                        <a:rPr lang="en-US" sz="2000" dirty="0" smtClean="0">
                          <a:solidFill>
                            <a:schemeClr val="tx1"/>
                          </a:solidFill>
                        </a:rPr>
                        <a:t>;</a:t>
                      </a:r>
                    </a:p>
                    <a:p>
                      <a:r>
                        <a:rPr lang="en-US" sz="2000" dirty="0" smtClean="0">
                          <a:solidFill>
                            <a:schemeClr val="tx1"/>
                          </a:solidFill>
                        </a:rPr>
                        <a:t>	}</a:t>
                      </a:r>
                    </a:p>
                    <a:p>
                      <a:r>
                        <a:rPr lang="en-US" sz="2000" dirty="0" smtClean="0">
                          <a:solidFill>
                            <a:schemeClr val="tx1"/>
                          </a:solidFill>
                        </a:rPr>
                        <a:t>	string  </a:t>
                      </a:r>
                      <a:r>
                        <a:rPr lang="en-US" sz="2000" dirty="0" err="1" smtClean="0">
                          <a:solidFill>
                            <a:schemeClr val="tx1"/>
                          </a:solidFill>
                        </a:rPr>
                        <a:t>getName</a:t>
                      </a:r>
                      <a:r>
                        <a:rPr lang="en-US" sz="2000" dirty="0" smtClean="0">
                          <a:solidFill>
                            <a:schemeClr val="tx1"/>
                          </a:solidFill>
                        </a:rPr>
                        <a:t>(){</a:t>
                      </a:r>
                    </a:p>
                    <a:p>
                      <a:r>
                        <a:rPr lang="en-US" sz="2000" dirty="0" smtClean="0">
                          <a:solidFill>
                            <a:schemeClr val="tx1"/>
                          </a:solidFill>
                        </a:rPr>
                        <a:t>		return name;</a:t>
                      </a:r>
                    </a:p>
                    <a:p>
                      <a:r>
                        <a:rPr lang="en-US" sz="2000" dirty="0" smtClean="0">
                          <a:solidFill>
                            <a:schemeClr val="tx1"/>
                          </a:solidFill>
                        </a:rPr>
                        <a:t>	}</a:t>
                      </a:r>
                    </a:p>
                    <a:p>
                      <a:r>
                        <a:rPr lang="en-US" sz="2000" dirty="0" smtClean="0">
                          <a:solidFill>
                            <a:schemeClr val="tx1"/>
                          </a:solidFill>
                        </a:rPr>
                        <a:t>};</a:t>
                      </a:r>
                    </a:p>
                    <a:p>
                      <a:r>
                        <a:rPr lang="en-US" sz="2000" dirty="0" err="1" smtClean="0">
                          <a:solidFill>
                            <a:schemeClr val="tx1"/>
                          </a:solidFill>
                        </a:rPr>
                        <a:t>int</a:t>
                      </a:r>
                      <a:r>
                        <a:rPr lang="en-US" sz="2000" dirty="0" smtClean="0">
                          <a:solidFill>
                            <a:schemeClr val="tx1"/>
                          </a:solidFill>
                        </a:rPr>
                        <a:t> main(){</a:t>
                      </a:r>
                    </a:p>
                    <a:p>
                      <a:r>
                        <a:rPr lang="en-US" sz="2000" dirty="0" smtClean="0">
                          <a:solidFill>
                            <a:schemeClr val="tx1"/>
                          </a:solidFill>
                        </a:rPr>
                        <a:t>	Student s1("</a:t>
                      </a:r>
                      <a:r>
                        <a:rPr lang="en-US" sz="2000" dirty="0" err="1" smtClean="0">
                          <a:solidFill>
                            <a:schemeClr val="tx1"/>
                          </a:solidFill>
                        </a:rPr>
                        <a:t>ali</a:t>
                      </a:r>
                      <a:r>
                        <a:rPr lang="en-US" sz="2000" dirty="0" smtClean="0">
                          <a:solidFill>
                            <a:schemeClr val="tx1"/>
                          </a:solidFill>
                        </a:rPr>
                        <a:t>");</a:t>
                      </a:r>
                    </a:p>
                    <a:p>
                      <a:r>
                        <a:rPr lang="en-US" sz="2000" dirty="0" smtClean="0">
                          <a:solidFill>
                            <a:schemeClr val="tx1"/>
                          </a:solidFill>
                        </a:rPr>
                        <a:t>	</a:t>
                      </a:r>
                      <a:r>
                        <a:rPr lang="en-US" sz="2000" dirty="0" err="1" smtClean="0">
                          <a:solidFill>
                            <a:schemeClr val="tx1"/>
                          </a:solidFill>
                        </a:rPr>
                        <a:t>cout</a:t>
                      </a:r>
                      <a:r>
                        <a:rPr lang="en-US" sz="2000" dirty="0" smtClean="0">
                          <a:solidFill>
                            <a:schemeClr val="tx1"/>
                          </a:solidFill>
                        </a:rPr>
                        <a:t>&lt;&lt;s1.getName()&lt;&lt;</a:t>
                      </a:r>
                      <a:r>
                        <a:rPr lang="en-US" sz="2000" dirty="0" err="1" smtClean="0">
                          <a:solidFill>
                            <a:schemeClr val="tx1"/>
                          </a:solidFill>
                        </a:rPr>
                        <a:t>endl</a:t>
                      </a:r>
                      <a:r>
                        <a:rPr lang="en-US" sz="2000" dirty="0" smtClean="0">
                          <a:solidFill>
                            <a:schemeClr val="tx1"/>
                          </a:solidFill>
                        </a:rPr>
                        <a:t>;</a:t>
                      </a:r>
                    </a:p>
                    <a:p>
                      <a:r>
                        <a:rPr lang="en-US" sz="2000" dirty="0" smtClean="0">
                          <a:solidFill>
                            <a:schemeClr val="tx1"/>
                          </a:solidFill>
                        </a:rPr>
                        <a:t>	//</a:t>
                      </a:r>
                      <a:r>
                        <a:rPr lang="en-US" sz="2000" dirty="0" err="1" smtClean="0">
                          <a:solidFill>
                            <a:schemeClr val="tx1"/>
                          </a:solidFill>
                        </a:rPr>
                        <a:t>dy</a:t>
                      </a:r>
                      <a:r>
                        <a:rPr lang="en-US" sz="2000" dirty="0" smtClean="0">
                          <a:solidFill>
                            <a:schemeClr val="tx1"/>
                          </a:solidFill>
                        </a:rPr>
                        <a:t> default copy constructor calls here</a:t>
                      </a:r>
                    </a:p>
                    <a:p>
                      <a:r>
                        <a:rPr lang="en-US" sz="2000" dirty="0" smtClean="0">
                          <a:solidFill>
                            <a:schemeClr val="tx1"/>
                          </a:solidFill>
                        </a:rPr>
                        <a:t>	Student s2 = s1;</a:t>
                      </a:r>
                    </a:p>
                    <a:p>
                      <a:r>
                        <a:rPr lang="en-US" sz="2000" dirty="0" smtClean="0">
                          <a:solidFill>
                            <a:schemeClr val="tx1"/>
                          </a:solidFill>
                        </a:rPr>
                        <a:t>	</a:t>
                      </a:r>
                      <a:r>
                        <a:rPr lang="en-US" sz="2000" dirty="0" err="1" smtClean="0">
                          <a:solidFill>
                            <a:schemeClr val="tx1"/>
                          </a:solidFill>
                        </a:rPr>
                        <a:t>cout</a:t>
                      </a:r>
                      <a:r>
                        <a:rPr lang="en-US" sz="2000" dirty="0" smtClean="0">
                          <a:solidFill>
                            <a:schemeClr val="tx1"/>
                          </a:solidFill>
                        </a:rPr>
                        <a:t>&lt;&lt;s2.getName()&lt;&lt;</a:t>
                      </a:r>
                      <a:r>
                        <a:rPr lang="en-US" sz="2000" dirty="0" err="1" smtClean="0">
                          <a:solidFill>
                            <a:schemeClr val="tx1"/>
                          </a:solidFill>
                        </a:rPr>
                        <a:t>endl</a:t>
                      </a:r>
                      <a:r>
                        <a:rPr lang="en-US" sz="2000" dirty="0" smtClean="0">
                          <a:solidFill>
                            <a:schemeClr val="tx1"/>
                          </a:solidFill>
                        </a:rPr>
                        <a:t>;</a:t>
                      </a:r>
                    </a:p>
                    <a:p>
                      <a:r>
                        <a:rPr lang="en-US" sz="2000" dirty="0" smtClean="0">
                          <a:solidFill>
                            <a:schemeClr val="tx1"/>
                          </a:solidFill>
                        </a:rPr>
                        <a:t>}</a:t>
                      </a:r>
                      <a:endParaRPr lang="en-US" sz="2000" dirty="0">
                        <a:solidFill>
                          <a:schemeClr val="tx1"/>
                        </a:solidFill>
                      </a:endParaRPr>
                    </a:p>
                  </a:txBody>
                  <a:tcPr>
                    <a:solidFill>
                      <a:schemeClr val="bg1"/>
                    </a:solidFill>
                  </a:tcPr>
                </a:tc>
              </a:tr>
            </a:tbl>
          </a:graphicData>
        </a:graphic>
      </p:graphicFrame>
      <p:pic>
        <p:nvPicPr>
          <p:cNvPr id="5" name="Picture 4"/>
          <p:cNvPicPr>
            <a:picLocks noChangeAspect="1"/>
          </p:cNvPicPr>
          <p:nvPr/>
        </p:nvPicPr>
        <p:blipFill>
          <a:blip r:embed="rId2"/>
          <a:stretch>
            <a:fillRect/>
          </a:stretch>
        </p:blipFill>
        <p:spPr>
          <a:xfrm>
            <a:off x="6270047" y="701819"/>
            <a:ext cx="5658841" cy="1985963"/>
          </a:xfrm>
          <a:prstGeom prst="rect">
            <a:avLst/>
          </a:prstGeom>
        </p:spPr>
      </p:pic>
    </p:spTree>
    <p:extLst>
      <p:ext uri="{BB962C8B-B14F-4D97-AF65-F5344CB8AC3E}">
        <p14:creationId xmlns:p14="http://schemas.microsoft.com/office/powerpoint/2010/main" val="1529337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7605712"/>
              </p:ext>
            </p:extLst>
          </p:nvPr>
        </p:nvGraphicFramePr>
        <p:xfrm>
          <a:off x="0" y="0"/>
          <a:ext cx="6109855" cy="6858000"/>
        </p:xfrm>
        <a:graphic>
          <a:graphicData uri="http://schemas.openxmlformats.org/drawingml/2006/table">
            <a:tbl>
              <a:tblPr firstRow="1" bandRow="1">
                <a:tableStyleId>{5C22544A-7EE6-4342-B048-85BDC9FD1C3A}</a:tableStyleId>
              </a:tblPr>
              <a:tblGrid>
                <a:gridCol w="6109855"/>
              </a:tblGrid>
              <a:tr h="6858000">
                <a:tc>
                  <a:txBody>
                    <a:bodyPr/>
                    <a:lstStyle/>
                    <a:p>
                      <a:r>
                        <a:rPr lang="en-US" dirty="0" smtClean="0">
                          <a:solidFill>
                            <a:schemeClr val="tx1"/>
                          </a:solidFill>
                        </a:rPr>
                        <a:t>#include&lt;</a:t>
                      </a:r>
                      <a:r>
                        <a:rPr lang="en-US" dirty="0" err="1" smtClean="0">
                          <a:solidFill>
                            <a:schemeClr val="tx1"/>
                          </a:solidFill>
                        </a:rPr>
                        <a:t>iostream</a:t>
                      </a:r>
                      <a:r>
                        <a:rPr lang="en-US" dirty="0" smtClean="0">
                          <a:solidFill>
                            <a:schemeClr val="tx1"/>
                          </a:solidFill>
                        </a:rPr>
                        <a:t>&gt;</a:t>
                      </a:r>
                    </a:p>
                    <a:p>
                      <a:r>
                        <a:rPr lang="en-US" dirty="0" smtClean="0">
                          <a:solidFill>
                            <a:schemeClr val="tx1"/>
                          </a:solidFill>
                        </a:rPr>
                        <a:t>using namespace </a:t>
                      </a:r>
                      <a:r>
                        <a:rPr lang="en-US" dirty="0" err="1" smtClean="0">
                          <a:solidFill>
                            <a:schemeClr val="tx1"/>
                          </a:solidFill>
                        </a:rPr>
                        <a:t>std</a:t>
                      </a:r>
                      <a:r>
                        <a:rPr lang="en-US" dirty="0" smtClean="0">
                          <a:solidFill>
                            <a:schemeClr val="tx1"/>
                          </a:solidFill>
                        </a:rPr>
                        <a:t>;</a:t>
                      </a:r>
                    </a:p>
                    <a:p>
                      <a:r>
                        <a:rPr lang="en-US" dirty="0" smtClean="0">
                          <a:solidFill>
                            <a:schemeClr val="tx1"/>
                          </a:solidFill>
                        </a:rPr>
                        <a:t>class Student{</a:t>
                      </a:r>
                    </a:p>
                    <a:p>
                      <a:r>
                        <a:rPr lang="en-US" dirty="0" smtClean="0">
                          <a:solidFill>
                            <a:schemeClr val="tx1"/>
                          </a:solidFill>
                        </a:rPr>
                        <a:t>	</a:t>
                      </a:r>
                    </a:p>
                    <a:p>
                      <a:r>
                        <a:rPr lang="en-US" dirty="0" smtClean="0">
                          <a:solidFill>
                            <a:schemeClr val="tx1"/>
                          </a:solidFill>
                        </a:rPr>
                        <a:t>	string name;</a:t>
                      </a:r>
                    </a:p>
                    <a:p>
                      <a:r>
                        <a:rPr lang="en-US" dirty="0" smtClean="0">
                          <a:solidFill>
                            <a:schemeClr val="tx1"/>
                          </a:solidFill>
                        </a:rPr>
                        <a:t>	public:</a:t>
                      </a:r>
                    </a:p>
                    <a:p>
                      <a:r>
                        <a:rPr lang="en-US" dirty="0" smtClean="0">
                          <a:solidFill>
                            <a:schemeClr val="tx1"/>
                          </a:solidFill>
                        </a:rPr>
                        <a:t>	</a:t>
                      </a:r>
                      <a:r>
                        <a:rPr lang="en-US" dirty="0" smtClean="0">
                          <a:solidFill>
                            <a:srgbClr val="0070C0"/>
                          </a:solidFill>
                        </a:rPr>
                        <a:t>Student(</a:t>
                      </a:r>
                      <a:r>
                        <a:rPr lang="en-US" dirty="0" err="1" smtClean="0">
                          <a:solidFill>
                            <a:srgbClr val="0070C0"/>
                          </a:solidFill>
                        </a:rPr>
                        <a:t>const</a:t>
                      </a:r>
                      <a:r>
                        <a:rPr lang="en-US" dirty="0" smtClean="0">
                          <a:solidFill>
                            <a:srgbClr val="0070C0"/>
                          </a:solidFill>
                        </a:rPr>
                        <a:t> Student &amp;d){// by default copy constructor</a:t>
                      </a:r>
                    </a:p>
                    <a:p>
                      <a:r>
                        <a:rPr lang="en-US" dirty="0" smtClean="0">
                          <a:solidFill>
                            <a:srgbClr val="0070C0"/>
                          </a:solidFill>
                        </a:rPr>
                        <a:t>		name = d.name;</a:t>
                      </a:r>
                    </a:p>
                    <a:p>
                      <a:r>
                        <a:rPr lang="en-US" dirty="0" smtClean="0">
                          <a:solidFill>
                            <a:srgbClr val="0070C0"/>
                          </a:solidFill>
                        </a:rPr>
                        <a:t>	}</a:t>
                      </a:r>
                    </a:p>
                    <a:p>
                      <a:r>
                        <a:rPr lang="en-US" dirty="0" smtClean="0">
                          <a:solidFill>
                            <a:schemeClr val="tx1"/>
                          </a:solidFill>
                        </a:rPr>
                        <a:t>	Student(string </a:t>
                      </a:r>
                      <a:r>
                        <a:rPr lang="en-US" dirty="0" err="1" smtClean="0">
                          <a:solidFill>
                            <a:schemeClr val="tx1"/>
                          </a:solidFill>
                        </a:rPr>
                        <a:t>aname</a:t>
                      </a:r>
                      <a:r>
                        <a:rPr lang="en-US" dirty="0" smtClean="0">
                          <a:solidFill>
                            <a:schemeClr val="tx1"/>
                          </a:solidFill>
                        </a:rPr>
                        <a:t>){</a:t>
                      </a:r>
                    </a:p>
                    <a:p>
                      <a:r>
                        <a:rPr lang="en-US" dirty="0" smtClean="0">
                          <a:solidFill>
                            <a:schemeClr val="tx1"/>
                          </a:solidFill>
                        </a:rPr>
                        <a:t>		name = </a:t>
                      </a:r>
                      <a:r>
                        <a:rPr lang="en-US" dirty="0" err="1" smtClean="0">
                          <a:solidFill>
                            <a:schemeClr val="tx1"/>
                          </a:solidFill>
                        </a:rPr>
                        <a:t>aname</a:t>
                      </a:r>
                      <a:r>
                        <a:rPr lang="en-US" dirty="0" smtClean="0">
                          <a:solidFill>
                            <a:schemeClr val="tx1"/>
                          </a:solidFill>
                        </a:rPr>
                        <a:t>;</a:t>
                      </a:r>
                    </a:p>
                    <a:p>
                      <a:r>
                        <a:rPr lang="en-US" dirty="0" smtClean="0">
                          <a:solidFill>
                            <a:schemeClr val="tx1"/>
                          </a:solidFill>
                        </a:rPr>
                        <a:t>	}</a:t>
                      </a:r>
                    </a:p>
                    <a:p>
                      <a:r>
                        <a:rPr lang="en-US" dirty="0" smtClean="0">
                          <a:solidFill>
                            <a:schemeClr val="tx1"/>
                          </a:solidFill>
                        </a:rPr>
                        <a:t>	</a:t>
                      </a:r>
                      <a:r>
                        <a:rPr lang="en-US" sz="1800" dirty="0" smtClean="0">
                          <a:solidFill>
                            <a:schemeClr val="tx1"/>
                          </a:solidFill>
                        </a:rPr>
                        <a:t>string  </a:t>
                      </a:r>
                      <a:r>
                        <a:rPr lang="en-US" sz="1800" dirty="0" err="1" smtClean="0">
                          <a:solidFill>
                            <a:schemeClr val="tx1"/>
                          </a:solidFill>
                        </a:rPr>
                        <a:t>getName</a:t>
                      </a:r>
                      <a:r>
                        <a:rPr lang="en-US" sz="1800" dirty="0" smtClean="0">
                          <a:solidFill>
                            <a:schemeClr val="tx1"/>
                          </a:solidFill>
                        </a:rPr>
                        <a:t>(){</a:t>
                      </a:r>
                    </a:p>
                    <a:p>
                      <a:r>
                        <a:rPr lang="en-US" sz="1800" dirty="0" smtClean="0">
                          <a:solidFill>
                            <a:schemeClr val="tx1"/>
                          </a:solidFill>
                        </a:rPr>
                        <a:t>		return name;</a:t>
                      </a:r>
                    </a:p>
                    <a:p>
                      <a:r>
                        <a:rPr lang="en-US" sz="1800" dirty="0" smtClean="0">
                          <a:solidFill>
                            <a:schemeClr val="tx1"/>
                          </a:solidFill>
                        </a:rPr>
                        <a:t>	}</a:t>
                      </a:r>
                    </a:p>
                    <a:p>
                      <a:r>
                        <a:rPr lang="en-US" dirty="0" smtClean="0">
                          <a:solidFill>
                            <a:schemeClr val="tx1"/>
                          </a:solidFill>
                        </a:rPr>
                        <a:t>};</a:t>
                      </a:r>
                    </a:p>
                    <a:p>
                      <a:r>
                        <a:rPr lang="en-US" dirty="0" err="1" smtClean="0">
                          <a:solidFill>
                            <a:schemeClr val="tx1"/>
                          </a:solidFill>
                        </a:rPr>
                        <a:t>int</a:t>
                      </a:r>
                      <a:r>
                        <a:rPr lang="en-US" dirty="0" smtClean="0">
                          <a:solidFill>
                            <a:schemeClr val="tx1"/>
                          </a:solidFill>
                        </a:rPr>
                        <a:t> main(){</a:t>
                      </a:r>
                    </a:p>
                    <a:p>
                      <a:r>
                        <a:rPr lang="en-US" dirty="0" smtClean="0">
                          <a:solidFill>
                            <a:schemeClr val="tx1"/>
                          </a:solidFill>
                        </a:rPr>
                        <a:t>	</a:t>
                      </a:r>
                      <a:r>
                        <a:rPr lang="en-US" sz="1800" dirty="0" smtClean="0">
                          <a:solidFill>
                            <a:schemeClr val="tx1"/>
                          </a:solidFill>
                        </a:rPr>
                        <a:t>Student s1("</a:t>
                      </a:r>
                      <a:r>
                        <a:rPr lang="en-US" sz="1800" dirty="0" err="1" smtClean="0">
                          <a:solidFill>
                            <a:schemeClr val="tx1"/>
                          </a:solidFill>
                        </a:rPr>
                        <a:t>ali</a:t>
                      </a:r>
                      <a:r>
                        <a:rPr lang="en-US" sz="1800" dirty="0" smtClean="0">
                          <a:solidFill>
                            <a:schemeClr val="tx1"/>
                          </a:solidFill>
                        </a:rPr>
                        <a:t>");</a:t>
                      </a:r>
                    </a:p>
                    <a:p>
                      <a:r>
                        <a:rPr lang="en-US" sz="1800" dirty="0" smtClean="0">
                          <a:solidFill>
                            <a:schemeClr val="tx1"/>
                          </a:solidFill>
                        </a:rPr>
                        <a:t>	</a:t>
                      </a:r>
                      <a:r>
                        <a:rPr lang="en-US" sz="1800" dirty="0" err="1" smtClean="0">
                          <a:solidFill>
                            <a:schemeClr val="tx1"/>
                          </a:solidFill>
                        </a:rPr>
                        <a:t>cout</a:t>
                      </a:r>
                      <a:r>
                        <a:rPr lang="en-US" sz="1800" dirty="0" smtClean="0">
                          <a:solidFill>
                            <a:schemeClr val="tx1"/>
                          </a:solidFill>
                        </a:rPr>
                        <a:t>&lt;&lt;s1.getName()&lt;&lt;</a:t>
                      </a:r>
                      <a:r>
                        <a:rPr lang="en-US" sz="1800" dirty="0" err="1" smtClean="0">
                          <a:solidFill>
                            <a:schemeClr val="tx1"/>
                          </a:solidFill>
                        </a:rPr>
                        <a:t>endl</a:t>
                      </a:r>
                      <a:r>
                        <a:rPr lang="en-US" sz="1800" dirty="0" smtClean="0">
                          <a:solidFill>
                            <a:schemeClr val="tx1"/>
                          </a:solidFill>
                        </a:rPr>
                        <a:t>;</a:t>
                      </a:r>
                    </a:p>
                    <a:p>
                      <a:r>
                        <a:rPr lang="en-US" sz="1800" dirty="0" smtClean="0">
                          <a:solidFill>
                            <a:schemeClr val="tx1"/>
                          </a:solidFill>
                        </a:rPr>
                        <a:t>	//</a:t>
                      </a:r>
                      <a:r>
                        <a:rPr lang="en-US" sz="1800" dirty="0" err="1" smtClean="0">
                          <a:solidFill>
                            <a:schemeClr val="tx1"/>
                          </a:solidFill>
                        </a:rPr>
                        <a:t>dy</a:t>
                      </a:r>
                      <a:r>
                        <a:rPr lang="en-US" sz="1800" dirty="0" smtClean="0">
                          <a:solidFill>
                            <a:schemeClr val="tx1"/>
                          </a:solidFill>
                        </a:rPr>
                        <a:t> default copy constructor calls here</a:t>
                      </a:r>
                    </a:p>
                    <a:p>
                      <a:r>
                        <a:rPr lang="en-US" sz="1800" dirty="0" smtClean="0">
                          <a:solidFill>
                            <a:schemeClr val="tx1"/>
                          </a:solidFill>
                        </a:rPr>
                        <a:t>	Student s2 = s1;</a:t>
                      </a:r>
                    </a:p>
                    <a:p>
                      <a:r>
                        <a:rPr lang="en-US" sz="1800" dirty="0" smtClean="0">
                          <a:solidFill>
                            <a:schemeClr val="tx1"/>
                          </a:solidFill>
                        </a:rPr>
                        <a:t>	</a:t>
                      </a:r>
                      <a:r>
                        <a:rPr lang="en-US" sz="1800" dirty="0" err="1" smtClean="0">
                          <a:solidFill>
                            <a:schemeClr val="tx1"/>
                          </a:solidFill>
                        </a:rPr>
                        <a:t>cout</a:t>
                      </a:r>
                      <a:r>
                        <a:rPr lang="en-US" sz="1800" dirty="0" smtClean="0">
                          <a:solidFill>
                            <a:schemeClr val="tx1"/>
                          </a:solidFill>
                        </a:rPr>
                        <a:t>&lt;&lt;s2.getName()&lt;&lt;</a:t>
                      </a:r>
                      <a:r>
                        <a:rPr lang="en-US" sz="1800" dirty="0" err="1" smtClean="0">
                          <a:solidFill>
                            <a:schemeClr val="tx1"/>
                          </a:solidFill>
                        </a:rPr>
                        <a:t>endl</a:t>
                      </a:r>
                      <a:r>
                        <a:rPr lang="en-US" sz="1800" dirty="0" smtClean="0">
                          <a:solidFill>
                            <a:schemeClr val="tx1"/>
                          </a:solidFill>
                        </a:rPr>
                        <a:t>;</a:t>
                      </a:r>
                    </a:p>
                    <a:p>
                      <a:r>
                        <a:rPr lang="en-US" dirty="0" smtClean="0">
                          <a:solidFill>
                            <a:schemeClr val="tx1"/>
                          </a:solidFill>
                        </a:rPr>
                        <a:t>}</a:t>
                      </a:r>
                      <a:endParaRPr lang="en-US" dirty="0">
                        <a:solidFill>
                          <a:schemeClr val="tx1"/>
                        </a:solidFill>
                      </a:endParaRPr>
                    </a:p>
                  </a:txBody>
                  <a:tcPr>
                    <a:solidFill>
                      <a:schemeClr val="bg1"/>
                    </a:solidFill>
                  </a:tcPr>
                </a:tc>
              </a:tr>
            </a:tbl>
          </a:graphicData>
        </a:graphic>
      </p:graphicFrame>
      <p:pic>
        <p:nvPicPr>
          <p:cNvPr id="6" name="Picture 5"/>
          <p:cNvPicPr>
            <a:picLocks noChangeAspect="1"/>
          </p:cNvPicPr>
          <p:nvPr/>
        </p:nvPicPr>
        <p:blipFill>
          <a:blip r:embed="rId2"/>
          <a:stretch>
            <a:fillRect/>
          </a:stretch>
        </p:blipFill>
        <p:spPr>
          <a:xfrm>
            <a:off x="6096000" y="130751"/>
            <a:ext cx="5754772" cy="2169104"/>
          </a:xfrm>
          <a:prstGeom prst="rect">
            <a:avLst/>
          </a:prstGeom>
        </p:spPr>
      </p:pic>
    </p:spTree>
    <p:extLst>
      <p:ext uri="{BB962C8B-B14F-4D97-AF65-F5344CB8AC3E}">
        <p14:creationId xmlns:p14="http://schemas.microsoft.com/office/powerpoint/2010/main" val="1096144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9843284"/>
              </p:ext>
            </p:extLst>
          </p:nvPr>
        </p:nvGraphicFramePr>
        <p:xfrm>
          <a:off x="96838" y="0"/>
          <a:ext cx="5638944" cy="5852160"/>
        </p:xfrm>
        <a:graphic>
          <a:graphicData uri="http://schemas.openxmlformats.org/drawingml/2006/table">
            <a:tbl>
              <a:tblPr firstRow="1" bandRow="1">
                <a:tableStyleId>{5C22544A-7EE6-4342-B048-85BDC9FD1C3A}</a:tableStyleId>
              </a:tblPr>
              <a:tblGrid>
                <a:gridCol w="5638944"/>
              </a:tblGrid>
              <a:tr h="370840">
                <a:tc>
                  <a:txBody>
                    <a:bodyPr/>
                    <a:lstStyle/>
                    <a:p>
                      <a:r>
                        <a:rPr lang="en-US" dirty="0" smtClean="0">
                          <a:solidFill>
                            <a:schemeClr val="tx1"/>
                          </a:solidFill>
                        </a:rPr>
                        <a:t>#include &lt;</a:t>
                      </a:r>
                      <a:r>
                        <a:rPr lang="en-US" dirty="0" err="1" smtClean="0">
                          <a:solidFill>
                            <a:schemeClr val="tx1"/>
                          </a:solidFill>
                        </a:rPr>
                        <a:t>iostream</a:t>
                      </a:r>
                      <a:r>
                        <a:rPr lang="en-US" dirty="0" smtClean="0">
                          <a:solidFill>
                            <a:schemeClr val="tx1"/>
                          </a:solidFill>
                        </a:rPr>
                        <a:t>&gt;  </a:t>
                      </a:r>
                    </a:p>
                    <a:p>
                      <a:r>
                        <a:rPr lang="en-US" dirty="0" smtClean="0">
                          <a:solidFill>
                            <a:schemeClr val="tx1"/>
                          </a:solidFill>
                        </a:rPr>
                        <a:t>using namespace </a:t>
                      </a:r>
                      <a:r>
                        <a:rPr lang="en-US" dirty="0" err="1" smtClean="0">
                          <a:solidFill>
                            <a:schemeClr val="tx1"/>
                          </a:solidFill>
                        </a:rPr>
                        <a:t>std</a:t>
                      </a:r>
                      <a:r>
                        <a:rPr lang="en-US" dirty="0" smtClean="0">
                          <a:solidFill>
                            <a:schemeClr val="tx1"/>
                          </a:solidFill>
                        </a:rPr>
                        <a:t>;  </a:t>
                      </a:r>
                    </a:p>
                    <a:p>
                      <a:r>
                        <a:rPr lang="en-US" dirty="0" smtClean="0">
                          <a:solidFill>
                            <a:schemeClr val="tx1"/>
                          </a:solidFill>
                        </a:rPr>
                        <a:t>class Employee {  </a:t>
                      </a:r>
                    </a:p>
                    <a:p>
                      <a:r>
                        <a:rPr lang="en-US" dirty="0" smtClean="0">
                          <a:solidFill>
                            <a:schemeClr val="tx1"/>
                          </a:solidFill>
                        </a:rPr>
                        <a:t>   public:       </a:t>
                      </a:r>
                    </a:p>
                    <a:p>
                      <a:r>
                        <a:rPr lang="en-US" dirty="0" smtClean="0">
                          <a:solidFill>
                            <a:schemeClr val="tx1"/>
                          </a:solidFill>
                        </a:rPr>
                        <a:t>       string *name; //data member(also instance variable) </a:t>
                      </a:r>
                    </a:p>
                    <a:p>
                      <a:r>
                        <a:rPr lang="en-US" dirty="0" smtClean="0">
                          <a:solidFill>
                            <a:schemeClr val="tx1"/>
                          </a:solidFill>
                        </a:rPr>
                        <a:t>       Employee(string name)    </a:t>
                      </a:r>
                    </a:p>
                    <a:p>
                      <a:r>
                        <a:rPr lang="en-US" dirty="0" smtClean="0">
                          <a:solidFill>
                            <a:schemeClr val="tx1"/>
                          </a:solidFill>
                        </a:rPr>
                        <a:t>        {      </a:t>
                      </a:r>
                    </a:p>
                    <a:p>
                      <a:r>
                        <a:rPr lang="en-US" dirty="0" smtClean="0">
                          <a:solidFill>
                            <a:schemeClr val="tx1"/>
                          </a:solidFill>
                        </a:rPr>
                        <a:t>            this-&gt;name = new string(name);      </a:t>
                      </a:r>
                    </a:p>
                    <a:p>
                      <a:r>
                        <a:rPr lang="en-US" dirty="0" smtClean="0">
                          <a:solidFill>
                            <a:schemeClr val="tx1"/>
                          </a:solidFill>
                        </a:rPr>
                        <a:t>        }    </a:t>
                      </a:r>
                    </a:p>
                    <a:p>
                      <a:r>
                        <a:rPr lang="en-US" dirty="0" smtClean="0">
                          <a:solidFill>
                            <a:schemeClr val="tx1"/>
                          </a:solidFill>
                        </a:rPr>
                        <a:t>       void display()    </a:t>
                      </a:r>
                    </a:p>
                    <a:p>
                      <a:r>
                        <a:rPr lang="en-US" dirty="0" smtClean="0">
                          <a:solidFill>
                            <a:schemeClr val="tx1"/>
                          </a:solidFill>
                        </a:rPr>
                        <a:t>        {    </a:t>
                      </a:r>
                    </a:p>
                    <a:p>
                      <a:r>
                        <a:rPr lang="en-US" dirty="0" smtClean="0">
                          <a:solidFill>
                            <a:schemeClr val="tx1"/>
                          </a:solidFill>
                        </a:rPr>
                        <a:t>            </a:t>
                      </a:r>
                      <a:r>
                        <a:rPr lang="en-US" dirty="0" err="1" smtClean="0">
                          <a:solidFill>
                            <a:schemeClr val="tx1"/>
                          </a:solidFill>
                        </a:rPr>
                        <a:t>cout</a:t>
                      </a:r>
                      <a:r>
                        <a:rPr lang="en-US" dirty="0" smtClean="0">
                          <a:solidFill>
                            <a:schemeClr val="tx1"/>
                          </a:solidFill>
                        </a:rPr>
                        <a:t>&lt;&lt;*name&lt;&lt;</a:t>
                      </a:r>
                      <a:r>
                        <a:rPr lang="en-US" dirty="0" err="1" smtClean="0">
                          <a:solidFill>
                            <a:schemeClr val="tx1"/>
                          </a:solidFill>
                        </a:rPr>
                        <a:t>endl</a:t>
                      </a:r>
                      <a:r>
                        <a:rPr lang="en-US" dirty="0" smtClean="0">
                          <a:solidFill>
                            <a:schemeClr val="tx1"/>
                          </a:solidFill>
                        </a:rPr>
                        <a:t>;    </a:t>
                      </a:r>
                    </a:p>
                    <a:p>
                      <a:r>
                        <a:rPr lang="en-US" dirty="0" smtClean="0">
                          <a:solidFill>
                            <a:schemeClr val="tx1"/>
                          </a:solidFill>
                        </a:rPr>
                        <a:t>        }    </a:t>
                      </a:r>
                    </a:p>
                    <a:p>
                      <a:r>
                        <a:rPr lang="en-US" dirty="0" smtClean="0">
                          <a:solidFill>
                            <a:schemeClr val="tx1"/>
                          </a:solidFill>
                        </a:rPr>
                        <a:t>};  </a:t>
                      </a:r>
                    </a:p>
                    <a:p>
                      <a:r>
                        <a:rPr lang="en-US" dirty="0" err="1" smtClean="0">
                          <a:solidFill>
                            <a:schemeClr val="tx1"/>
                          </a:solidFill>
                        </a:rPr>
                        <a:t>int</a:t>
                      </a:r>
                      <a:r>
                        <a:rPr lang="en-US" dirty="0" smtClean="0">
                          <a:solidFill>
                            <a:schemeClr val="tx1"/>
                          </a:solidFill>
                        </a:rPr>
                        <a:t> main() {  </a:t>
                      </a:r>
                    </a:p>
                    <a:p>
                      <a:r>
                        <a:rPr lang="en-US" dirty="0" smtClean="0">
                          <a:solidFill>
                            <a:schemeClr val="tx1"/>
                          </a:solidFill>
                        </a:rPr>
                        <a:t>    Employee e1( "Ali"); //creating an object of Employee   </a:t>
                      </a:r>
                    </a:p>
                    <a:p>
                      <a:r>
                        <a:rPr lang="en-US" dirty="0" smtClean="0">
                          <a:solidFill>
                            <a:schemeClr val="tx1"/>
                          </a:solidFill>
                        </a:rPr>
                        <a:t>    Employee e2("Khan");</a:t>
                      </a:r>
                    </a:p>
                    <a:p>
                      <a:r>
                        <a:rPr lang="en-US" dirty="0" smtClean="0">
                          <a:solidFill>
                            <a:schemeClr val="tx1"/>
                          </a:solidFill>
                        </a:rPr>
                        <a:t>    e1.display();</a:t>
                      </a:r>
                    </a:p>
                    <a:p>
                      <a:r>
                        <a:rPr lang="en-US" dirty="0" smtClean="0">
                          <a:solidFill>
                            <a:schemeClr val="tx1"/>
                          </a:solidFill>
                        </a:rPr>
                        <a:t>    e2.display();    </a:t>
                      </a:r>
                    </a:p>
                    <a:p>
                      <a:r>
                        <a:rPr lang="en-US" dirty="0" smtClean="0">
                          <a:solidFill>
                            <a:schemeClr val="tx1"/>
                          </a:solidFill>
                        </a:rPr>
                        <a:t>    return 0;  </a:t>
                      </a:r>
                    </a:p>
                    <a:p>
                      <a:r>
                        <a:rPr lang="en-US" dirty="0" smtClean="0">
                          <a:solidFill>
                            <a:schemeClr val="tx1"/>
                          </a:solidFill>
                        </a:rPr>
                        <a:t>}</a:t>
                      </a:r>
                      <a:endParaRPr lang="en-US"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9322836"/>
              </p:ext>
            </p:extLst>
          </p:nvPr>
        </p:nvGraphicFramePr>
        <p:xfrm>
          <a:off x="6340764" y="123920"/>
          <a:ext cx="5588000" cy="5852160"/>
        </p:xfrm>
        <a:graphic>
          <a:graphicData uri="http://schemas.openxmlformats.org/drawingml/2006/table">
            <a:tbl>
              <a:tblPr firstRow="1" bandRow="1">
                <a:tableStyleId>{5C22544A-7EE6-4342-B048-85BDC9FD1C3A}</a:tableStyleId>
              </a:tblPr>
              <a:tblGrid>
                <a:gridCol w="5588000"/>
              </a:tblGrid>
              <a:tr h="370840">
                <a:tc>
                  <a:txBody>
                    <a:bodyPr/>
                    <a:lstStyle/>
                    <a:p>
                      <a:r>
                        <a:rPr lang="en-US" dirty="0" smtClean="0">
                          <a:solidFill>
                            <a:schemeClr val="tx1"/>
                          </a:solidFill>
                        </a:rPr>
                        <a:t>#include &lt;</a:t>
                      </a:r>
                      <a:r>
                        <a:rPr lang="en-US" dirty="0" err="1" smtClean="0">
                          <a:solidFill>
                            <a:schemeClr val="tx1"/>
                          </a:solidFill>
                        </a:rPr>
                        <a:t>iostream</a:t>
                      </a:r>
                      <a:r>
                        <a:rPr lang="en-US" dirty="0" smtClean="0">
                          <a:solidFill>
                            <a:schemeClr val="tx1"/>
                          </a:solidFill>
                        </a:rPr>
                        <a:t>&gt;  </a:t>
                      </a:r>
                    </a:p>
                    <a:p>
                      <a:r>
                        <a:rPr lang="en-US" dirty="0" smtClean="0">
                          <a:solidFill>
                            <a:schemeClr val="tx1"/>
                          </a:solidFill>
                        </a:rPr>
                        <a:t>using namespace </a:t>
                      </a:r>
                      <a:r>
                        <a:rPr lang="en-US" dirty="0" err="1" smtClean="0">
                          <a:solidFill>
                            <a:schemeClr val="tx1"/>
                          </a:solidFill>
                        </a:rPr>
                        <a:t>std</a:t>
                      </a:r>
                      <a:r>
                        <a:rPr lang="en-US" dirty="0" smtClean="0">
                          <a:solidFill>
                            <a:schemeClr val="tx1"/>
                          </a:solidFill>
                        </a:rPr>
                        <a:t>;  </a:t>
                      </a:r>
                    </a:p>
                    <a:p>
                      <a:r>
                        <a:rPr lang="en-US" dirty="0" smtClean="0">
                          <a:solidFill>
                            <a:schemeClr val="tx1"/>
                          </a:solidFill>
                        </a:rPr>
                        <a:t>class Employee {  </a:t>
                      </a:r>
                    </a:p>
                    <a:p>
                      <a:r>
                        <a:rPr lang="en-US" dirty="0" smtClean="0">
                          <a:solidFill>
                            <a:schemeClr val="tx1"/>
                          </a:solidFill>
                        </a:rPr>
                        <a:t>   public:       </a:t>
                      </a:r>
                    </a:p>
                    <a:p>
                      <a:r>
                        <a:rPr lang="en-US" dirty="0" smtClean="0">
                          <a:solidFill>
                            <a:schemeClr val="tx1"/>
                          </a:solidFill>
                        </a:rPr>
                        <a:t>       string name; //data member(also instance variable) </a:t>
                      </a:r>
                    </a:p>
                    <a:p>
                      <a:r>
                        <a:rPr lang="en-US" dirty="0" smtClean="0">
                          <a:solidFill>
                            <a:schemeClr val="tx1"/>
                          </a:solidFill>
                        </a:rPr>
                        <a:t>       Employee(string name)    </a:t>
                      </a:r>
                    </a:p>
                    <a:p>
                      <a:r>
                        <a:rPr lang="en-US" dirty="0" smtClean="0">
                          <a:solidFill>
                            <a:schemeClr val="tx1"/>
                          </a:solidFill>
                        </a:rPr>
                        <a:t>        {      </a:t>
                      </a:r>
                    </a:p>
                    <a:p>
                      <a:r>
                        <a:rPr lang="en-US" dirty="0" smtClean="0">
                          <a:solidFill>
                            <a:schemeClr val="tx1"/>
                          </a:solidFill>
                        </a:rPr>
                        <a:t>            this-&gt;name = name;      </a:t>
                      </a:r>
                    </a:p>
                    <a:p>
                      <a:r>
                        <a:rPr lang="en-US" dirty="0" smtClean="0">
                          <a:solidFill>
                            <a:schemeClr val="tx1"/>
                          </a:solidFill>
                        </a:rPr>
                        <a:t>        }    </a:t>
                      </a:r>
                    </a:p>
                    <a:p>
                      <a:r>
                        <a:rPr lang="en-US" dirty="0" smtClean="0">
                          <a:solidFill>
                            <a:schemeClr val="tx1"/>
                          </a:solidFill>
                        </a:rPr>
                        <a:t>       void display()    </a:t>
                      </a:r>
                    </a:p>
                    <a:p>
                      <a:r>
                        <a:rPr lang="en-US" dirty="0" smtClean="0">
                          <a:solidFill>
                            <a:schemeClr val="tx1"/>
                          </a:solidFill>
                        </a:rPr>
                        <a:t>        {    </a:t>
                      </a:r>
                    </a:p>
                    <a:p>
                      <a:r>
                        <a:rPr lang="en-US" dirty="0" smtClean="0">
                          <a:solidFill>
                            <a:schemeClr val="tx1"/>
                          </a:solidFill>
                        </a:rPr>
                        <a:t>            </a:t>
                      </a:r>
                      <a:r>
                        <a:rPr lang="en-US" dirty="0" err="1" smtClean="0">
                          <a:solidFill>
                            <a:schemeClr val="tx1"/>
                          </a:solidFill>
                        </a:rPr>
                        <a:t>cout</a:t>
                      </a:r>
                      <a:r>
                        <a:rPr lang="en-US" dirty="0" smtClean="0">
                          <a:solidFill>
                            <a:schemeClr val="tx1"/>
                          </a:solidFill>
                        </a:rPr>
                        <a:t>&lt;&lt;name&lt;&lt;</a:t>
                      </a:r>
                      <a:r>
                        <a:rPr lang="en-US" dirty="0" err="1" smtClean="0">
                          <a:solidFill>
                            <a:schemeClr val="tx1"/>
                          </a:solidFill>
                        </a:rPr>
                        <a:t>endl</a:t>
                      </a:r>
                      <a:r>
                        <a:rPr lang="en-US" dirty="0" smtClean="0">
                          <a:solidFill>
                            <a:schemeClr val="tx1"/>
                          </a:solidFill>
                        </a:rPr>
                        <a:t>;    </a:t>
                      </a:r>
                    </a:p>
                    <a:p>
                      <a:r>
                        <a:rPr lang="en-US" dirty="0" smtClean="0">
                          <a:solidFill>
                            <a:schemeClr val="tx1"/>
                          </a:solidFill>
                        </a:rPr>
                        <a:t>        }    </a:t>
                      </a:r>
                    </a:p>
                    <a:p>
                      <a:r>
                        <a:rPr lang="en-US" dirty="0" smtClean="0">
                          <a:solidFill>
                            <a:schemeClr val="tx1"/>
                          </a:solidFill>
                        </a:rPr>
                        <a:t>};  </a:t>
                      </a:r>
                    </a:p>
                    <a:p>
                      <a:r>
                        <a:rPr lang="en-US" dirty="0" err="1" smtClean="0">
                          <a:solidFill>
                            <a:schemeClr val="tx1"/>
                          </a:solidFill>
                        </a:rPr>
                        <a:t>int</a:t>
                      </a:r>
                      <a:r>
                        <a:rPr lang="en-US" dirty="0" smtClean="0">
                          <a:solidFill>
                            <a:schemeClr val="tx1"/>
                          </a:solidFill>
                        </a:rPr>
                        <a:t> main() {  </a:t>
                      </a:r>
                    </a:p>
                    <a:p>
                      <a:r>
                        <a:rPr lang="en-US" dirty="0" smtClean="0">
                          <a:solidFill>
                            <a:schemeClr val="tx1"/>
                          </a:solidFill>
                        </a:rPr>
                        <a:t>    Employee e1( "Ali"); //creating an object of Employee   </a:t>
                      </a:r>
                    </a:p>
                    <a:p>
                      <a:r>
                        <a:rPr lang="en-US" dirty="0" smtClean="0">
                          <a:solidFill>
                            <a:schemeClr val="tx1"/>
                          </a:solidFill>
                        </a:rPr>
                        <a:t>    Employee e2("Khan");</a:t>
                      </a:r>
                    </a:p>
                    <a:p>
                      <a:r>
                        <a:rPr lang="en-US" dirty="0" smtClean="0">
                          <a:solidFill>
                            <a:schemeClr val="tx1"/>
                          </a:solidFill>
                        </a:rPr>
                        <a:t>    e1.display();</a:t>
                      </a:r>
                    </a:p>
                    <a:p>
                      <a:r>
                        <a:rPr lang="en-US" dirty="0" smtClean="0">
                          <a:solidFill>
                            <a:schemeClr val="tx1"/>
                          </a:solidFill>
                        </a:rPr>
                        <a:t>    e2.display();    </a:t>
                      </a:r>
                    </a:p>
                    <a:p>
                      <a:r>
                        <a:rPr lang="en-US" dirty="0" smtClean="0">
                          <a:solidFill>
                            <a:schemeClr val="tx1"/>
                          </a:solidFill>
                        </a:rPr>
                        <a:t>    return 0;  </a:t>
                      </a:r>
                    </a:p>
                    <a:p>
                      <a:r>
                        <a:rPr lang="en-US" dirty="0" smtClean="0">
                          <a:solidFill>
                            <a:schemeClr val="tx1"/>
                          </a:solidFill>
                        </a:rPr>
                        <a:t>}</a:t>
                      </a:r>
                      <a:endParaRPr lang="en-US" dirty="0">
                        <a:solidFill>
                          <a:schemeClr val="tx1"/>
                        </a:solidFill>
                      </a:endParaRPr>
                    </a:p>
                  </a:txBody>
                  <a:tcPr>
                    <a:solidFill>
                      <a:srgbClr val="FFC000"/>
                    </a:solidFill>
                  </a:tcPr>
                </a:tc>
              </a:tr>
            </a:tbl>
          </a:graphicData>
        </a:graphic>
      </p:graphicFrame>
      <p:pic>
        <p:nvPicPr>
          <p:cNvPr id="6" name="Picture 5"/>
          <p:cNvPicPr>
            <a:picLocks noChangeAspect="1"/>
          </p:cNvPicPr>
          <p:nvPr/>
        </p:nvPicPr>
        <p:blipFill>
          <a:blip r:embed="rId2"/>
          <a:stretch>
            <a:fillRect/>
          </a:stretch>
        </p:blipFill>
        <p:spPr>
          <a:xfrm>
            <a:off x="1824903" y="4780686"/>
            <a:ext cx="4478915" cy="1647824"/>
          </a:xfrm>
          <a:prstGeom prst="rect">
            <a:avLst/>
          </a:prstGeom>
        </p:spPr>
      </p:pic>
    </p:spTree>
    <p:extLst>
      <p:ext uri="{BB962C8B-B14F-4D97-AF65-F5344CB8AC3E}">
        <p14:creationId xmlns:p14="http://schemas.microsoft.com/office/powerpoint/2010/main" val="1518509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2375029"/>
              </p:ext>
            </p:extLst>
          </p:nvPr>
        </p:nvGraphicFramePr>
        <p:xfrm>
          <a:off x="96838" y="0"/>
          <a:ext cx="6123853" cy="6797040"/>
        </p:xfrm>
        <a:graphic>
          <a:graphicData uri="http://schemas.openxmlformats.org/drawingml/2006/table">
            <a:tbl>
              <a:tblPr firstRow="1" bandRow="1">
                <a:tableStyleId>{5C22544A-7EE6-4342-B048-85BDC9FD1C3A}</a:tableStyleId>
              </a:tblPr>
              <a:tblGrid>
                <a:gridCol w="6123853"/>
              </a:tblGrid>
              <a:tr h="6664036">
                <a:tc>
                  <a:txBody>
                    <a:bodyPr/>
                    <a:lstStyle/>
                    <a:p>
                      <a:r>
                        <a:rPr lang="en-US" sz="2200" dirty="0" smtClean="0">
                          <a:solidFill>
                            <a:schemeClr val="tx1"/>
                          </a:solidFill>
                        </a:rPr>
                        <a:t>#include&lt;</a:t>
                      </a:r>
                      <a:r>
                        <a:rPr lang="en-US" sz="2200" dirty="0" err="1" smtClean="0">
                          <a:solidFill>
                            <a:schemeClr val="tx1"/>
                          </a:solidFill>
                        </a:rPr>
                        <a:t>iostream</a:t>
                      </a:r>
                      <a:r>
                        <a:rPr lang="en-US" sz="2200" dirty="0" smtClean="0">
                          <a:solidFill>
                            <a:schemeClr val="tx1"/>
                          </a:solidFill>
                        </a:rPr>
                        <a:t>&gt;</a:t>
                      </a:r>
                    </a:p>
                    <a:p>
                      <a:r>
                        <a:rPr lang="en-US" sz="2200" dirty="0" smtClean="0">
                          <a:solidFill>
                            <a:schemeClr val="tx1"/>
                          </a:solidFill>
                        </a:rPr>
                        <a:t>using namespace </a:t>
                      </a:r>
                      <a:r>
                        <a:rPr lang="en-US" sz="2200" dirty="0" err="1" smtClean="0">
                          <a:solidFill>
                            <a:schemeClr val="tx1"/>
                          </a:solidFill>
                        </a:rPr>
                        <a:t>std</a:t>
                      </a:r>
                      <a:r>
                        <a:rPr lang="en-US" sz="2200" dirty="0" smtClean="0">
                          <a:solidFill>
                            <a:schemeClr val="tx1"/>
                          </a:solidFill>
                        </a:rPr>
                        <a:t>;</a:t>
                      </a:r>
                    </a:p>
                    <a:p>
                      <a:endParaRPr lang="en-US" sz="2200" dirty="0" smtClean="0">
                        <a:solidFill>
                          <a:schemeClr val="tx1"/>
                        </a:solidFill>
                      </a:endParaRPr>
                    </a:p>
                    <a:p>
                      <a:r>
                        <a:rPr lang="en-US" sz="2200" dirty="0" smtClean="0">
                          <a:solidFill>
                            <a:schemeClr val="tx1"/>
                          </a:solidFill>
                        </a:rPr>
                        <a:t>class Student{</a:t>
                      </a:r>
                    </a:p>
                    <a:p>
                      <a:r>
                        <a:rPr lang="en-US" sz="2200" dirty="0" smtClean="0">
                          <a:solidFill>
                            <a:schemeClr val="tx1"/>
                          </a:solidFill>
                        </a:rPr>
                        <a:t>	public:</a:t>
                      </a:r>
                    </a:p>
                    <a:p>
                      <a:r>
                        <a:rPr lang="en-US" sz="2200" dirty="0" smtClean="0">
                          <a:solidFill>
                            <a:schemeClr val="tx1"/>
                          </a:solidFill>
                        </a:rPr>
                        <a:t>	string *name;</a:t>
                      </a:r>
                    </a:p>
                    <a:p>
                      <a:r>
                        <a:rPr lang="en-US" sz="2200" dirty="0" smtClean="0">
                          <a:solidFill>
                            <a:schemeClr val="tx1"/>
                          </a:solidFill>
                        </a:rPr>
                        <a:t>	</a:t>
                      </a:r>
                    </a:p>
                    <a:p>
                      <a:r>
                        <a:rPr lang="en-US" sz="2200" dirty="0" smtClean="0">
                          <a:solidFill>
                            <a:schemeClr val="tx1"/>
                          </a:solidFill>
                        </a:rPr>
                        <a:t>	Student(string name){</a:t>
                      </a:r>
                    </a:p>
                    <a:p>
                      <a:r>
                        <a:rPr lang="en-US" sz="2200" dirty="0" smtClean="0">
                          <a:solidFill>
                            <a:schemeClr val="tx1"/>
                          </a:solidFill>
                        </a:rPr>
                        <a:t>		 this-&gt;name = new string(name);</a:t>
                      </a:r>
                    </a:p>
                    <a:p>
                      <a:r>
                        <a:rPr lang="en-US" sz="2200" dirty="0" smtClean="0">
                          <a:solidFill>
                            <a:schemeClr val="tx1"/>
                          </a:solidFill>
                        </a:rPr>
                        <a:t>	      </a:t>
                      </a:r>
                    </a:p>
                    <a:p>
                      <a:r>
                        <a:rPr lang="en-US" sz="2200" dirty="0" smtClean="0">
                          <a:solidFill>
                            <a:schemeClr val="tx1"/>
                          </a:solidFill>
                        </a:rPr>
                        <a:t>	}</a:t>
                      </a:r>
                    </a:p>
                    <a:p>
                      <a:r>
                        <a:rPr lang="en-US" sz="2200" dirty="0" smtClean="0">
                          <a:solidFill>
                            <a:schemeClr val="tx1"/>
                          </a:solidFill>
                        </a:rPr>
                        <a:t>	void </a:t>
                      </a:r>
                      <a:r>
                        <a:rPr lang="en-US" sz="2200" dirty="0" err="1" smtClean="0">
                          <a:solidFill>
                            <a:schemeClr val="tx1"/>
                          </a:solidFill>
                        </a:rPr>
                        <a:t>chnageName</a:t>
                      </a:r>
                      <a:r>
                        <a:rPr lang="en-US" sz="2200" dirty="0" smtClean="0">
                          <a:solidFill>
                            <a:schemeClr val="tx1"/>
                          </a:solidFill>
                        </a:rPr>
                        <a:t>(string name){</a:t>
                      </a:r>
                    </a:p>
                    <a:p>
                      <a:r>
                        <a:rPr lang="en-US" sz="2200" dirty="0" smtClean="0">
                          <a:solidFill>
                            <a:schemeClr val="tx1"/>
                          </a:solidFill>
                        </a:rPr>
                        <a:t>		  *(this-&gt;name) = name;</a:t>
                      </a:r>
                    </a:p>
                    <a:p>
                      <a:r>
                        <a:rPr lang="en-US" sz="2200" dirty="0" smtClean="0">
                          <a:solidFill>
                            <a:schemeClr val="tx1"/>
                          </a:solidFill>
                        </a:rPr>
                        <a:t>	     </a:t>
                      </a:r>
                    </a:p>
                    <a:p>
                      <a:r>
                        <a:rPr lang="en-US" sz="2200" dirty="0" smtClean="0">
                          <a:solidFill>
                            <a:schemeClr val="tx1"/>
                          </a:solidFill>
                        </a:rPr>
                        <a:t>	}</a:t>
                      </a:r>
                    </a:p>
                    <a:p>
                      <a:r>
                        <a:rPr lang="en-US" sz="2200" dirty="0" smtClean="0">
                          <a:solidFill>
                            <a:schemeClr val="tx1"/>
                          </a:solidFill>
                        </a:rPr>
                        <a:t>	void introduce(){</a:t>
                      </a:r>
                    </a:p>
                    <a:p>
                      <a:r>
                        <a:rPr lang="en-US" sz="2200" dirty="0" smtClean="0">
                          <a:solidFill>
                            <a:schemeClr val="tx1"/>
                          </a:solidFill>
                        </a:rPr>
                        <a:t>		</a:t>
                      </a:r>
                      <a:r>
                        <a:rPr lang="en-US" sz="2200" dirty="0" err="1" smtClean="0">
                          <a:solidFill>
                            <a:schemeClr val="tx1"/>
                          </a:solidFill>
                        </a:rPr>
                        <a:t>cout</a:t>
                      </a:r>
                      <a:r>
                        <a:rPr lang="en-US" sz="2200" dirty="0" smtClean="0">
                          <a:solidFill>
                            <a:schemeClr val="tx1"/>
                          </a:solidFill>
                        </a:rPr>
                        <a:t>&lt;&lt;"My name is  "&lt;&lt;*name&lt;&lt;</a:t>
                      </a:r>
                      <a:r>
                        <a:rPr lang="en-US" sz="2200" dirty="0" err="1" smtClean="0">
                          <a:solidFill>
                            <a:schemeClr val="tx1"/>
                          </a:solidFill>
                        </a:rPr>
                        <a:t>endl</a:t>
                      </a:r>
                      <a:r>
                        <a:rPr lang="en-US" sz="2200" dirty="0" smtClean="0">
                          <a:solidFill>
                            <a:schemeClr val="tx1"/>
                          </a:solidFill>
                        </a:rPr>
                        <a:t>;</a:t>
                      </a:r>
                    </a:p>
                    <a:p>
                      <a:r>
                        <a:rPr lang="en-US" sz="2200" dirty="0" smtClean="0">
                          <a:solidFill>
                            <a:schemeClr val="tx1"/>
                          </a:solidFill>
                        </a:rPr>
                        <a:t>	}</a:t>
                      </a:r>
                    </a:p>
                    <a:p>
                      <a:r>
                        <a:rPr lang="en-US" sz="2200" dirty="0" smtClean="0">
                          <a:solidFill>
                            <a:schemeClr val="tx1"/>
                          </a:solidFill>
                        </a:rPr>
                        <a:t>};</a:t>
                      </a:r>
                    </a:p>
                  </a:txBody>
                  <a:tcPr>
                    <a:solidFill>
                      <a:schemeClr val="bg1"/>
                    </a:solidFill>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051072046"/>
              </p:ext>
            </p:extLst>
          </p:nvPr>
        </p:nvGraphicFramePr>
        <p:xfrm>
          <a:off x="6165273" y="1"/>
          <a:ext cx="6026727" cy="3200400"/>
        </p:xfrm>
        <a:graphic>
          <a:graphicData uri="http://schemas.openxmlformats.org/drawingml/2006/table">
            <a:tbl>
              <a:tblPr firstRow="1" bandRow="1">
                <a:tableStyleId>{5C22544A-7EE6-4342-B048-85BDC9FD1C3A}</a:tableStyleId>
              </a:tblPr>
              <a:tblGrid>
                <a:gridCol w="6026727"/>
              </a:tblGrid>
              <a:tr h="3200400">
                <a:tc>
                  <a:txBody>
                    <a:bodyPr/>
                    <a:lstStyle/>
                    <a:p>
                      <a:r>
                        <a:rPr lang="en-US" sz="2200" dirty="0" err="1" smtClean="0">
                          <a:solidFill>
                            <a:schemeClr val="tx1"/>
                          </a:solidFill>
                        </a:rPr>
                        <a:t>int</a:t>
                      </a:r>
                      <a:r>
                        <a:rPr lang="en-US" sz="2200" dirty="0" smtClean="0">
                          <a:solidFill>
                            <a:schemeClr val="tx1"/>
                          </a:solidFill>
                        </a:rPr>
                        <a:t> main(){</a:t>
                      </a:r>
                    </a:p>
                    <a:p>
                      <a:r>
                        <a:rPr lang="en-US" sz="2200" dirty="0" smtClean="0">
                          <a:solidFill>
                            <a:schemeClr val="tx1"/>
                          </a:solidFill>
                        </a:rPr>
                        <a:t>	Student s1("Ali");</a:t>
                      </a:r>
                    </a:p>
                    <a:p>
                      <a:r>
                        <a:rPr lang="en-US" sz="2200" dirty="0" smtClean="0">
                          <a:solidFill>
                            <a:schemeClr val="tx1"/>
                          </a:solidFill>
                        </a:rPr>
                        <a:t>	Student s2 = s1;</a:t>
                      </a:r>
                    </a:p>
                    <a:p>
                      <a:r>
                        <a:rPr lang="en-US" sz="2200" dirty="0" smtClean="0">
                          <a:solidFill>
                            <a:schemeClr val="tx1"/>
                          </a:solidFill>
                        </a:rPr>
                        <a:t>	s1.introduce();</a:t>
                      </a:r>
                    </a:p>
                    <a:p>
                      <a:r>
                        <a:rPr lang="en-US" sz="2200" dirty="0" smtClean="0">
                          <a:solidFill>
                            <a:schemeClr val="tx1"/>
                          </a:solidFill>
                        </a:rPr>
                        <a:t>	s2.introduce();</a:t>
                      </a:r>
                    </a:p>
                    <a:p>
                      <a:r>
                        <a:rPr lang="en-US" sz="2200" dirty="0" smtClean="0">
                          <a:solidFill>
                            <a:schemeClr val="tx1"/>
                          </a:solidFill>
                        </a:rPr>
                        <a:t>	s1.chnageName("Tahir");</a:t>
                      </a:r>
                    </a:p>
                    <a:p>
                      <a:r>
                        <a:rPr lang="en-US" sz="2200" dirty="0" smtClean="0">
                          <a:solidFill>
                            <a:schemeClr val="tx1"/>
                          </a:solidFill>
                        </a:rPr>
                        <a:t>	s1.introduce();</a:t>
                      </a:r>
                    </a:p>
                    <a:p>
                      <a:r>
                        <a:rPr lang="en-US" sz="2200" dirty="0" smtClean="0">
                          <a:solidFill>
                            <a:schemeClr val="tx1"/>
                          </a:solidFill>
                        </a:rPr>
                        <a:t>	s2.introduce();</a:t>
                      </a:r>
                    </a:p>
                    <a:p>
                      <a:r>
                        <a:rPr lang="en-US" sz="2200" dirty="0" smtClean="0">
                          <a:solidFill>
                            <a:schemeClr val="tx1"/>
                          </a:solidFill>
                        </a:rPr>
                        <a:t>}</a:t>
                      </a:r>
                      <a:endParaRPr lang="en-US" sz="2200" dirty="0">
                        <a:solidFill>
                          <a:schemeClr val="tx1"/>
                        </a:solidFill>
                      </a:endParaRPr>
                    </a:p>
                  </a:txBody>
                  <a:tcPr>
                    <a:solidFill>
                      <a:srgbClr val="FFC000"/>
                    </a:solidFill>
                  </a:tcPr>
                </a:tc>
              </a:tr>
            </a:tbl>
          </a:graphicData>
        </a:graphic>
      </p:graphicFrame>
      <p:pic>
        <p:nvPicPr>
          <p:cNvPr id="7" name="Picture 6"/>
          <p:cNvPicPr>
            <a:picLocks noChangeAspect="1"/>
          </p:cNvPicPr>
          <p:nvPr/>
        </p:nvPicPr>
        <p:blipFill>
          <a:blip r:embed="rId2"/>
          <a:stretch>
            <a:fillRect/>
          </a:stretch>
        </p:blipFill>
        <p:spPr>
          <a:xfrm>
            <a:off x="6196445" y="3243696"/>
            <a:ext cx="6064270" cy="2048740"/>
          </a:xfrm>
          <a:prstGeom prst="rect">
            <a:avLst/>
          </a:prstGeom>
        </p:spPr>
      </p:pic>
    </p:spTree>
    <p:extLst>
      <p:ext uri="{BB962C8B-B14F-4D97-AF65-F5344CB8AC3E}">
        <p14:creationId xmlns:p14="http://schemas.microsoft.com/office/powerpoint/2010/main" val="1886817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1098485"/>
              </p:ext>
            </p:extLst>
          </p:nvPr>
        </p:nvGraphicFramePr>
        <p:xfrm>
          <a:off x="0" y="0"/>
          <a:ext cx="6303818" cy="6761018"/>
        </p:xfrm>
        <a:graphic>
          <a:graphicData uri="http://schemas.openxmlformats.org/drawingml/2006/table">
            <a:tbl>
              <a:tblPr firstRow="1" bandRow="1">
                <a:tableStyleId>{5C22544A-7EE6-4342-B048-85BDC9FD1C3A}</a:tableStyleId>
              </a:tblPr>
              <a:tblGrid>
                <a:gridCol w="6303818"/>
              </a:tblGrid>
              <a:tr h="6761018">
                <a:tc>
                  <a:txBody>
                    <a:bodyPr/>
                    <a:lstStyle/>
                    <a:p>
                      <a:r>
                        <a:rPr lang="en-US" dirty="0" smtClean="0">
                          <a:solidFill>
                            <a:schemeClr val="tx1"/>
                          </a:solidFill>
                        </a:rPr>
                        <a:t>//Student</a:t>
                      </a:r>
                    </a:p>
                    <a:p>
                      <a:r>
                        <a:rPr lang="en-US" dirty="0" smtClean="0">
                          <a:solidFill>
                            <a:schemeClr val="tx1"/>
                          </a:solidFill>
                        </a:rPr>
                        <a:t>#include&lt;</a:t>
                      </a:r>
                      <a:r>
                        <a:rPr lang="en-US" dirty="0" err="1" smtClean="0">
                          <a:solidFill>
                            <a:schemeClr val="tx1"/>
                          </a:solidFill>
                        </a:rPr>
                        <a:t>iostream</a:t>
                      </a:r>
                      <a:r>
                        <a:rPr lang="en-US" dirty="0" smtClean="0">
                          <a:solidFill>
                            <a:schemeClr val="tx1"/>
                          </a:solidFill>
                        </a:rPr>
                        <a:t>&gt;</a:t>
                      </a:r>
                    </a:p>
                    <a:p>
                      <a:r>
                        <a:rPr lang="en-US" dirty="0" smtClean="0">
                          <a:solidFill>
                            <a:schemeClr val="tx1"/>
                          </a:solidFill>
                        </a:rPr>
                        <a:t>using namespace </a:t>
                      </a:r>
                      <a:r>
                        <a:rPr lang="en-US" dirty="0" err="1" smtClean="0">
                          <a:solidFill>
                            <a:schemeClr val="tx1"/>
                          </a:solidFill>
                        </a:rPr>
                        <a:t>std</a:t>
                      </a:r>
                      <a:r>
                        <a:rPr lang="en-US" dirty="0" smtClean="0">
                          <a:solidFill>
                            <a:schemeClr val="tx1"/>
                          </a:solidFill>
                        </a:rPr>
                        <a:t>;</a:t>
                      </a:r>
                    </a:p>
                    <a:p>
                      <a:endParaRPr lang="en-US" dirty="0" smtClean="0">
                        <a:solidFill>
                          <a:schemeClr val="tx1"/>
                        </a:solidFill>
                      </a:endParaRPr>
                    </a:p>
                    <a:p>
                      <a:r>
                        <a:rPr lang="en-US" dirty="0" smtClean="0">
                          <a:solidFill>
                            <a:schemeClr val="tx1"/>
                          </a:solidFill>
                        </a:rPr>
                        <a:t>class Student{</a:t>
                      </a:r>
                    </a:p>
                    <a:p>
                      <a:r>
                        <a:rPr lang="en-US" dirty="0" smtClean="0">
                          <a:solidFill>
                            <a:schemeClr val="tx1"/>
                          </a:solidFill>
                        </a:rPr>
                        <a:t>	public:</a:t>
                      </a:r>
                    </a:p>
                    <a:p>
                      <a:r>
                        <a:rPr lang="en-US" dirty="0" smtClean="0">
                          <a:solidFill>
                            <a:schemeClr val="tx1"/>
                          </a:solidFill>
                        </a:rPr>
                        <a:t>	string *name;</a:t>
                      </a:r>
                    </a:p>
                    <a:p>
                      <a:r>
                        <a:rPr lang="en-US" dirty="0" smtClean="0">
                          <a:solidFill>
                            <a:schemeClr val="tx1"/>
                          </a:solidFill>
                        </a:rPr>
                        <a:t>	Student(string name){</a:t>
                      </a:r>
                    </a:p>
                    <a:p>
                      <a:r>
                        <a:rPr lang="en-US" dirty="0" smtClean="0">
                          <a:solidFill>
                            <a:schemeClr val="tx1"/>
                          </a:solidFill>
                        </a:rPr>
                        <a:t>		 this-&gt;name = new string(name);   // "this " the pointer which retrieve the name stored in the string</a:t>
                      </a:r>
                    </a:p>
                    <a:p>
                      <a:r>
                        <a:rPr lang="en-US" dirty="0" smtClean="0">
                          <a:solidFill>
                            <a:schemeClr val="tx1"/>
                          </a:solidFill>
                        </a:rPr>
                        <a:t>	      </a:t>
                      </a:r>
                    </a:p>
                    <a:p>
                      <a:r>
                        <a:rPr lang="en-US" dirty="0" smtClean="0">
                          <a:solidFill>
                            <a:schemeClr val="tx1"/>
                          </a:solidFill>
                        </a:rPr>
                        <a:t>	}</a:t>
                      </a:r>
                    </a:p>
                    <a:p>
                      <a:r>
                        <a:rPr lang="en-US" dirty="0" smtClean="0">
                          <a:solidFill>
                            <a:schemeClr val="tx1"/>
                          </a:solidFill>
                        </a:rPr>
                        <a:t>	</a:t>
                      </a:r>
                      <a:r>
                        <a:rPr lang="en-US" dirty="0" smtClean="0">
                          <a:solidFill>
                            <a:srgbClr val="00B0F0"/>
                          </a:solidFill>
                        </a:rPr>
                        <a:t>Student(</a:t>
                      </a:r>
                      <a:r>
                        <a:rPr lang="en-US" dirty="0" err="1" smtClean="0">
                          <a:solidFill>
                            <a:srgbClr val="00B0F0"/>
                          </a:solidFill>
                        </a:rPr>
                        <a:t>const</a:t>
                      </a:r>
                      <a:r>
                        <a:rPr lang="en-US" dirty="0" smtClean="0">
                          <a:solidFill>
                            <a:srgbClr val="00B0F0"/>
                          </a:solidFill>
                        </a:rPr>
                        <a:t> Student &amp;p){          // copy </a:t>
                      </a:r>
                      <a:r>
                        <a:rPr lang="en-US" dirty="0" err="1" smtClean="0">
                          <a:solidFill>
                            <a:srgbClr val="00B0F0"/>
                          </a:solidFill>
                        </a:rPr>
                        <a:t>contructor</a:t>
                      </a:r>
                      <a:endParaRPr lang="en-US" dirty="0" smtClean="0">
                        <a:solidFill>
                          <a:srgbClr val="00B0F0"/>
                        </a:solidFill>
                      </a:endParaRPr>
                    </a:p>
                    <a:p>
                      <a:r>
                        <a:rPr lang="en-US" dirty="0" smtClean="0">
                          <a:solidFill>
                            <a:srgbClr val="00B0F0"/>
                          </a:solidFill>
                        </a:rPr>
                        <a:t>	      name = new string(*p.name);// </a:t>
                      </a:r>
                      <a:r>
                        <a:rPr lang="en-US" dirty="0" err="1" smtClean="0">
                          <a:solidFill>
                            <a:srgbClr val="00B0F0"/>
                          </a:solidFill>
                        </a:rPr>
                        <a:t>intialized</a:t>
                      </a:r>
                      <a:r>
                        <a:rPr lang="en-US" dirty="0" smtClean="0">
                          <a:solidFill>
                            <a:srgbClr val="00B0F0"/>
                          </a:solidFill>
                        </a:rPr>
                        <a:t> the name</a:t>
                      </a:r>
                    </a:p>
                    <a:p>
                      <a:r>
                        <a:rPr lang="en-US" dirty="0" smtClean="0">
                          <a:solidFill>
                            <a:srgbClr val="00B0F0"/>
                          </a:solidFill>
                        </a:rPr>
                        <a:t>	}</a:t>
                      </a:r>
                    </a:p>
                    <a:p>
                      <a:r>
                        <a:rPr lang="en-US" dirty="0" smtClean="0">
                          <a:solidFill>
                            <a:schemeClr val="tx1"/>
                          </a:solidFill>
                        </a:rPr>
                        <a:t>	void </a:t>
                      </a:r>
                      <a:r>
                        <a:rPr lang="en-US" dirty="0" err="1" smtClean="0">
                          <a:solidFill>
                            <a:schemeClr val="tx1"/>
                          </a:solidFill>
                        </a:rPr>
                        <a:t>chnageName</a:t>
                      </a:r>
                      <a:r>
                        <a:rPr lang="en-US" dirty="0" smtClean="0">
                          <a:solidFill>
                            <a:schemeClr val="tx1"/>
                          </a:solidFill>
                        </a:rPr>
                        <a:t>(string name){</a:t>
                      </a:r>
                    </a:p>
                    <a:p>
                      <a:r>
                        <a:rPr lang="en-US" dirty="0" smtClean="0">
                          <a:solidFill>
                            <a:schemeClr val="tx1"/>
                          </a:solidFill>
                        </a:rPr>
                        <a:t>		  *(this-&gt;name) = name;</a:t>
                      </a:r>
                    </a:p>
                    <a:p>
                      <a:r>
                        <a:rPr lang="en-US" dirty="0" smtClean="0">
                          <a:solidFill>
                            <a:schemeClr val="tx1"/>
                          </a:solidFill>
                        </a:rPr>
                        <a:t>	}</a:t>
                      </a:r>
                    </a:p>
                    <a:p>
                      <a:r>
                        <a:rPr lang="en-US" dirty="0" smtClean="0">
                          <a:solidFill>
                            <a:schemeClr val="tx1"/>
                          </a:solidFill>
                        </a:rPr>
                        <a:t>	void introduce(){</a:t>
                      </a:r>
                    </a:p>
                    <a:p>
                      <a:r>
                        <a:rPr lang="en-US" dirty="0" smtClean="0">
                          <a:solidFill>
                            <a:schemeClr val="tx1"/>
                          </a:solidFill>
                        </a:rPr>
                        <a:t>		</a:t>
                      </a:r>
                      <a:r>
                        <a:rPr lang="en-US" dirty="0" err="1" smtClean="0">
                          <a:solidFill>
                            <a:schemeClr val="tx1"/>
                          </a:solidFill>
                        </a:rPr>
                        <a:t>cout</a:t>
                      </a:r>
                      <a:r>
                        <a:rPr lang="en-US" dirty="0" smtClean="0">
                          <a:solidFill>
                            <a:schemeClr val="tx1"/>
                          </a:solidFill>
                        </a:rPr>
                        <a:t>&lt;&lt;"My name is  "&lt;&lt;*name&lt;&lt;</a:t>
                      </a:r>
                      <a:r>
                        <a:rPr lang="en-US" dirty="0" err="1" smtClean="0">
                          <a:solidFill>
                            <a:schemeClr val="tx1"/>
                          </a:solidFill>
                        </a:rPr>
                        <a:t>endl</a:t>
                      </a:r>
                      <a:r>
                        <a:rPr lang="en-US" dirty="0" smtClean="0">
                          <a:solidFill>
                            <a:schemeClr val="tx1"/>
                          </a:solidFill>
                        </a:rPr>
                        <a:t>;</a:t>
                      </a:r>
                    </a:p>
                    <a:p>
                      <a:r>
                        <a:rPr lang="en-US" dirty="0" smtClean="0">
                          <a:solidFill>
                            <a:schemeClr val="tx1"/>
                          </a:solidFill>
                        </a:rPr>
                        <a:t>	}</a:t>
                      </a:r>
                    </a:p>
                    <a:p>
                      <a:r>
                        <a:rPr lang="en-US" dirty="0" smtClean="0">
                          <a:solidFill>
                            <a:schemeClr val="tx1"/>
                          </a:solidFill>
                        </a:rPr>
                        <a:t>};</a:t>
                      </a:r>
                      <a:endParaRPr lang="en-US"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nvGraphicFramePr>
        <p:xfrm>
          <a:off x="6818745" y="110066"/>
          <a:ext cx="4535055" cy="2560320"/>
        </p:xfrm>
        <a:graphic>
          <a:graphicData uri="http://schemas.openxmlformats.org/drawingml/2006/table">
            <a:tbl>
              <a:tblPr firstRow="1" bandRow="1">
                <a:tableStyleId>{5C22544A-7EE6-4342-B048-85BDC9FD1C3A}</a:tableStyleId>
              </a:tblPr>
              <a:tblGrid>
                <a:gridCol w="4535055"/>
              </a:tblGrid>
              <a:tr h="370840">
                <a:tc>
                  <a:txBody>
                    <a:bodyPr/>
                    <a:lstStyle/>
                    <a:p>
                      <a:r>
                        <a:rPr lang="en-US" dirty="0" err="1" smtClean="0"/>
                        <a:t>int</a:t>
                      </a:r>
                      <a:r>
                        <a:rPr lang="en-US" dirty="0" smtClean="0"/>
                        <a:t> main(){</a:t>
                      </a:r>
                    </a:p>
                    <a:p>
                      <a:r>
                        <a:rPr lang="en-US" dirty="0" smtClean="0"/>
                        <a:t>	Student s1("Ali");</a:t>
                      </a:r>
                    </a:p>
                    <a:p>
                      <a:r>
                        <a:rPr lang="en-US" dirty="0" smtClean="0"/>
                        <a:t>	Student s2 = s1;</a:t>
                      </a:r>
                    </a:p>
                    <a:p>
                      <a:r>
                        <a:rPr lang="en-US" dirty="0" smtClean="0"/>
                        <a:t>	s1.introduce();</a:t>
                      </a:r>
                    </a:p>
                    <a:p>
                      <a:r>
                        <a:rPr lang="en-US" dirty="0" smtClean="0"/>
                        <a:t>	s2.introduce();</a:t>
                      </a:r>
                    </a:p>
                    <a:p>
                      <a:r>
                        <a:rPr lang="en-US" dirty="0" smtClean="0"/>
                        <a:t>	s1.chnageName("Tahir");</a:t>
                      </a:r>
                    </a:p>
                    <a:p>
                      <a:r>
                        <a:rPr lang="en-US" dirty="0" smtClean="0"/>
                        <a:t>	s1.introduce();</a:t>
                      </a:r>
                    </a:p>
                    <a:p>
                      <a:r>
                        <a:rPr lang="en-US" dirty="0" smtClean="0"/>
                        <a:t>	s2.introduce();</a:t>
                      </a:r>
                    </a:p>
                    <a:p>
                      <a:r>
                        <a:rPr lang="en-US" dirty="0" smtClean="0"/>
                        <a:t>}</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6817846" y="2788680"/>
            <a:ext cx="4809276" cy="1644775"/>
          </a:xfrm>
          <a:prstGeom prst="rect">
            <a:avLst/>
          </a:prstGeom>
        </p:spPr>
      </p:pic>
    </p:spTree>
    <p:extLst>
      <p:ext uri="{BB962C8B-B14F-4D97-AF65-F5344CB8AC3E}">
        <p14:creationId xmlns:p14="http://schemas.microsoft.com/office/powerpoint/2010/main" val="858646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32044"/>
          </a:xfrm>
        </p:spPr>
        <p:txBody>
          <a:bodyPr>
            <a:normAutofit fontScale="90000"/>
          </a:bodyPr>
          <a:lstStyle/>
          <a:p>
            <a:r>
              <a:rPr lang="en-US" dirty="0" smtClean="0"/>
              <a:t>Deep copy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076032"/>
              </p:ext>
            </p:extLst>
          </p:nvPr>
        </p:nvGraphicFramePr>
        <p:xfrm>
          <a:off x="0" y="431800"/>
          <a:ext cx="6013938" cy="6431280"/>
        </p:xfrm>
        <a:graphic>
          <a:graphicData uri="http://schemas.openxmlformats.org/drawingml/2006/table">
            <a:tbl>
              <a:tblPr firstRow="1" bandRow="1">
                <a:tableStyleId>{5C22544A-7EE6-4342-B048-85BDC9FD1C3A}</a:tableStyleId>
              </a:tblPr>
              <a:tblGrid>
                <a:gridCol w="6013938"/>
              </a:tblGrid>
              <a:tr h="6426200">
                <a:tc>
                  <a:txBody>
                    <a:bodyPr/>
                    <a:lstStyle/>
                    <a:p>
                      <a:r>
                        <a:rPr lang="en-US" sz="1600" dirty="0" smtClean="0">
                          <a:solidFill>
                            <a:schemeClr val="tx1"/>
                          </a:solidFill>
                        </a:rPr>
                        <a:t>//Student</a:t>
                      </a:r>
                    </a:p>
                    <a:p>
                      <a:r>
                        <a:rPr lang="en-US" sz="1600" dirty="0" smtClean="0">
                          <a:solidFill>
                            <a:schemeClr val="tx1"/>
                          </a:solidFill>
                        </a:rPr>
                        <a:t>#include&lt;</a:t>
                      </a:r>
                      <a:r>
                        <a:rPr lang="en-US" sz="1600" dirty="0" err="1" smtClean="0">
                          <a:solidFill>
                            <a:schemeClr val="tx1"/>
                          </a:solidFill>
                        </a:rPr>
                        <a:t>iostream</a:t>
                      </a:r>
                      <a:r>
                        <a:rPr lang="en-US" sz="1600" dirty="0" smtClean="0">
                          <a:solidFill>
                            <a:schemeClr val="tx1"/>
                          </a:solidFill>
                        </a:rPr>
                        <a:t>&gt;</a:t>
                      </a:r>
                    </a:p>
                    <a:p>
                      <a:r>
                        <a:rPr lang="en-US" sz="1600" dirty="0" smtClean="0">
                          <a:solidFill>
                            <a:schemeClr val="tx1"/>
                          </a:solidFill>
                        </a:rPr>
                        <a:t>using namespace </a:t>
                      </a:r>
                      <a:r>
                        <a:rPr lang="en-US" sz="1600" dirty="0" err="1" smtClean="0">
                          <a:solidFill>
                            <a:schemeClr val="tx1"/>
                          </a:solidFill>
                        </a:rPr>
                        <a:t>std</a:t>
                      </a:r>
                      <a:r>
                        <a:rPr lang="en-US" sz="1600" dirty="0" smtClean="0">
                          <a:solidFill>
                            <a:schemeClr val="tx1"/>
                          </a:solidFill>
                        </a:rPr>
                        <a:t>;</a:t>
                      </a:r>
                    </a:p>
                    <a:p>
                      <a:r>
                        <a:rPr lang="en-US" sz="1600" dirty="0" smtClean="0">
                          <a:solidFill>
                            <a:schemeClr val="tx1"/>
                          </a:solidFill>
                        </a:rPr>
                        <a:t>class Student{</a:t>
                      </a:r>
                    </a:p>
                    <a:p>
                      <a:r>
                        <a:rPr lang="en-US" sz="1600" dirty="0" smtClean="0">
                          <a:solidFill>
                            <a:schemeClr val="tx1"/>
                          </a:solidFill>
                        </a:rPr>
                        <a:t>	public:</a:t>
                      </a:r>
                    </a:p>
                    <a:p>
                      <a:r>
                        <a:rPr lang="en-US" sz="1600" dirty="0" smtClean="0">
                          <a:solidFill>
                            <a:schemeClr val="tx1"/>
                          </a:solidFill>
                        </a:rPr>
                        <a:t>	string *name;</a:t>
                      </a:r>
                    </a:p>
                    <a:p>
                      <a:r>
                        <a:rPr lang="en-US" sz="1600" dirty="0" smtClean="0">
                          <a:solidFill>
                            <a:schemeClr val="tx1"/>
                          </a:solidFill>
                        </a:rPr>
                        <a:t>	</a:t>
                      </a:r>
                      <a:r>
                        <a:rPr lang="en-US" sz="1600" dirty="0" err="1" smtClean="0">
                          <a:solidFill>
                            <a:schemeClr val="tx1"/>
                          </a:solidFill>
                        </a:rPr>
                        <a:t>int</a:t>
                      </a:r>
                      <a:r>
                        <a:rPr lang="en-US" sz="1600" dirty="0" smtClean="0">
                          <a:solidFill>
                            <a:schemeClr val="tx1"/>
                          </a:solidFill>
                        </a:rPr>
                        <a:t> </a:t>
                      </a:r>
                      <a:r>
                        <a:rPr lang="en-US" sz="1600" dirty="0" err="1" smtClean="0">
                          <a:solidFill>
                            <a:schemeClr val="tx1"/>
                          </a:solidFill>
                        </a:rPr>
                        <a:t>rollNumber</a:t>
                      </a:r>
                      <a:r>
                        <a:rPr lang="en-US" sz="1600" dirty="0" smtClean="0">
                          <a:solidFill>
                            <a:schemeClr val="tx1"/>
                          </a:solidFill>
                        </a:rPr>
                        <a:t>;</a:t>
                      </a:r>
                    </a:p>
                    <a:p>
                      <a:r>
                        <a:rPr lang="en-US" sz="1600" dirty="0" smtClean="0">
                          <a:solidFill>
                            <a:schemeClr val="tx1"/>
                          </a:solidFill>
                        </a:rPr>
                        <a:t>	Student(string name, </a:t>
                      </a:r>
                      <a:r>
                        <a:rPr lang="en-US" sz="1600" dirty="0" err="1" smtClean="0">
                          <a:solidFill>
                            <a:schemeClr val="tx1"/>
                          </a:solidFill>
                        </a:rPr>
                        <a:t>int</a:t>
                      </a:r>
                      <a:r>
                        <a:rPr lang="en-US" sz="1600" dirty="0" smtClean="0">
                          <a:solidFill>
                            <a:schemeClr val="tx1"/>
                          </a:solidFill>
                        </a:rPr>
                        <a:t> </a:t>
                      </a:r>
                      <a:r>
                        <a:rPr lang="en-US" sz="1600" dirty="0" err="1" smtClean="0">
                          <a:solidFill>
                            <a:schemeClr val="tx1"/>
                          </a:solidFill>
                        </a:rPr>
                        <a:t>aRollNumber</a:t>
                      </a:r>
                      <a:r>
                        <a:rPr lang="en-US" sz="1600" dirty="0" smtClean="0">
                          <a:solidFill>
                            <a:schemeClr val="tx1"/>
                          </a:solidFill>
                        </a:rPr>
                        <a:t>){</a:t>
                      </a:r>
                    </a:p>
                    <a:p>
                      <a:r>
                        <a:rPr lang="en-US" sz="1600" dirty="0" smtClean="0">
                          <a:solidFill>
                            <a:schemeClr val="tx1"/>
                          </a:solidFill>
                        </a:rPr>
                        <a:t>		 this-&gt;name = new string(name);   // "this " the pointer which retrieve the name stored in the string</a:t>
                      </a:r>
                    </a:p>
                    <a:p>
                      <a:r>
                        <a:rPr lang="en-US" sz="1600" dirty="0" smtClean="0">
                          <a:solidFill>
                            <a:schemeClr val="tx1"/>
                          </a:solidFill>
                        </a:rPr>
                        <a:t>	      </a:t>
                      </a:r>
                      <a:r>
                        <a:rPr lang="en-US" sz="1600" dirty="0" err="1" smtClean="0">
                          <a:solidFill>
                            <a:schemeClr val="tx1"/>
                          </a:solidFill>
                        </a:rPr>
                        <a:t>rollNumber</a:t>
                      </a:r>
                      <a:r>
                        <a:rPr lang="en-US" sz="1600" dirty="0" smtClean="0">
                          <a:solidFill>
                            <a:schemeClr val="tx1"/>
                          </a:solidFill>
                        </a:rPr>
                        <a:t> = </a:t>
                      </a:r>
                      <a:r>
                        <a:rPr lang="en-US" sz="1600" dirty="0" err="1" smtClean="0">
                          <a:solidFill>
                            <a:schemeClr val="tx1"/>
                          </a:solidFill>
                        </a:rPr>
                        <a:t>aRollNumber</a:t>
                      </a:r>
                      <a:r>
                        <a:rPr lang="en-US" sz="1600" dirty="0" smtClean="0">
                          <a:solidFill>
                            <a:schemeClr val="tx1"/>
                          </a:solidFill>
                        </a:rPr>
                        <a:t>;</a:t>
                      </a:r>
                    </a:p>
                    <a:p>
                      <a:r>
                        <a:rPr lang="en-US" sz="1600" dirty="0" smtClean="0">
                          <a:solidFill>
                            <a:schemeClr val="tx1"/>
                          </a:solidFill>
                        </a:rPr>
                        <a:t>	}</a:t>
                      </a:r>
                    </a:p>
                    <a:p>
                      <a:r>
                        <a:rPr lang="en-US" sz="1600" dirty="0" smtClean="0">
                          <a:solidFill>
                            <a:schemeClr val="tx1"/>
                          </a:solidFill>
                        </a:rPr>
                        <a:t>	Student(</a:t>
                      </a:r>
                      <a:r>
                        <a:rPr lang="en-US" sz="1600" dirty="0" err="1" smtClean="0">
                          <a:solidFill>
                            <a:schemeClr val="tx1"/>
                          </a:solidFill>
                        </a:rPr>
                        <a:t>const</a:t>
                      </a:r>
                      <a:r>
                        <a:rPr lang="en-US" sz="1600" dirty="0" smtClean="0">
                          <a:solidFill>
                            <a:schemeClr val="tx1"/>
                          </a:solidFill>
                        </a:rPr>
                        <a:t> Student &amp;p){          // copy </a:t>
                      </a:r>
                      <a:r>
                        <a:rPr lang="en-US" sz="1600" dirty="0" err="1" smtClean="0">
                          <a:solidFill>
                            <a:schemeClr val="tx1"/>
                          </a:solidFill>
                        </a:rPr>
                        <a:t>contructor</a:t>
                      </a:r>
                      <a:endParaRPr lang="en-US" sz="1600" dirty="0" smtClean="0">
                        <a:solidFill>
                          <a:schemeClr val="tx1"/>
                        </a:solidFill>
                      </a:endParaRPr>
                    </a:p>
                    <a:p>
                      <a:r>
                        <a:rPr lang="en-US" sz="1600" dirty="0" smtClean="0">
                          <a:solidFill>
                            <a:schemeClr val="tx1"/>
                          </a:solidFill>
                        </a:rPr>
                        <a:t>	      name = new string(*p.name);// </a:t>
                      </a:r>
                      <a:r>
                        <a:rPr lang="en-US" sz="1600" dirty="0" err="1" smtClean="0">
                          <a:solidFill>
                            <a:schemeClr val="tx1"/>
                          </a:solidFill>
                        </a:rPr>
                        <a:t>intialized</a:t>
                      </a:r>
                      <a:r>
                        <a:rPr lang="en-US" sz="1600" dirty="0" smtClean="0">
                          <a:solidFill>
                            <a:schemeClr val="tx1"/>
                          </a:solidFill>
                        </a:rPr>
                        <a:t> the name</a:t>
                      </a:r>
                    </a:p>
                    <a:p>
                      <a:r>
                        <a:rPr lang="en-US" sz="1600" dirty="0" smtClean="0">
                          <a:solidFill>
                            <a:schemeClr val="tx1"/>
                          </a:solidFill>
                        </a:rPr>
                        <a:t>		  </a:t>
                      </a:r>
                      <a:r>
                        <a:rPr lang="en-US" sz="1600" dirty="0" err="1" smtClean="0">
                          <a:solidFill>
                            <a:schemeClr val="tx1"/>
                          </a:solidFill>
                        </a:rPr>
                        <a:t>rollNumber</a:t>
                      </a:r>
                      <a:r>
                        <a:rPr lang="en-US" sz="1600" dirty="0" smtClean="0">
                          <a:solidFill>
                            <a:schemeClr val="tx1"/>
                          </a:solidFill>
                        </a:rPr>
                        <a:t> = </a:t>
                      </a:r>
                      <a:r>
                        <a:rPr lang="en-US" sz="1600" dirty="0" err="1" smtClean="0">
                          <a:solidFill>
                            <a:schemeClr val="tx1"/>
                          </a:solidFill>
                        </a:rPr>
                        <a:t>p.rollNumber</a:t>
                      </a:r>
                      <a:r>
                        <a:rPr lang="en-US" sz="1600" dirty="0" smtClean="0">
                          <a:solidFill>
                            <a:schemeClr val="tx1"/>
                          </a:solidFill>
                        </a:rPr>
                        <a:t>;  // initialized </a:t>
                      </a:r>
                      <a:r>
                        <a:rPr lang="en-US" sz="1600" dirty="0" err="1" smtClean="0">
                          <a:solidFill>
                            <a:schemeClr val="tx1"/>
                          </a:solidFill>
                        </a:rPr>
                        <a:t>rollnumber</a:t>
                      </a:r>
                      <a:r>
                        <a:rPr lang="en-US" sz="1600" dirty="0" smtClean="0">
                          <a:solidFill>
                            <a:schemeClr val="tx1"/>
                          </a:solidFill>
                        </a:rPr>
                        <a:t>	</a:t>
                      </a:r>
                    </a:p>
                    <a:p>
                      <a:r>
                        <a:rPr lang="en-US" sz="1600" dirty="0" smtClean="0">
                          <a:solidFill>
                            <a:schemeClr val="tx1"/>
                          </a:solidFill>
                        </a:rPr>
                        <a:t>	}</a:t>
                      </a:r>
                    </a:p>
                    <a:p>
                      <a:r>
                        <a:rPr lang="en-US" sz="1600" dirty="0" smtClean="0">
                          <a:solidFill>
                            <a:schemeClr val="tx1"/>
                          </a:solidFill>
                        </a:rPr>
                        <a:t>	void </a:t>
                      </a:r>
                      <a:r>
                        <a:rPr lang="en-US" sz="1600" dirty="0" err="1" smtClean="0">
                          <a:solidFill>
                            <a:schemeClr val="tx1"/>
                          </a:solidFill>
                        </a:rPr>
                        <a:t>chnageName</a:t>
                      </a:r>
                      <a:r>
                        <a:rPr lang="en-US" sz="1600" dirty="0" smtClean="0">
                          <a:solidFill>
                            <a:schemeClr val="tx1"/>
                          </a:solidFill>
                        </a:rPr>
                        <a:t>(string name, </a:t>
                      </a:r>
                      <a:r>
                        <a:rPr lang="en-US" sz="1600" dirty="0" err="1" smtClean="0">
                          <a:solidFill>
                            <a:schemeClr val="tx1"/>
                          </a:solidFill>
                        </a:rPr>
                        <a:t>int</a:t>
                      </a:r>
                      <a:r>
                        <a:rPr lang="en-US" sz="1600" dirty="0" smtClean="0">
                          <a:solidFill>
                            <a:schemeClr val="tx1"/>
                          </a:solidFill>
                        </a:rPr>
                        <a:t> </a:t>
                      </a:r>
                      <a:r>
                        <a:rPr lang="en-US" sz="1600" dirty="0" err="1" smtClean="0">
                          <a:solidFill>
                            <a:schemeClr val="tx1"/>
                          </a:solidFill>
                        </a:rPr>
                        <a:t>aRollNumber</a:t>
                      </a:r>
                      <a:r>
                        <a:rPr lang="en-US" sz="1600" dirty="0" smtClean="0">
                          <a:solidFill>
                            <a:schemeClr val="tx1"/>
                          </a:solidFill>
                        </a:rPr>
                        <a:t>){</a:t>
                      </a:r>
                    </a:p>
                    <a:p>
                      <a:r>
                        <a:rPr lang="en-US" sz="1600" dirty="0" smtClean="0">
                          <a:solidFill>
                            <a:schemeClr val="tx1"/>
                          </a:solidFill>
                        </a:rPr>
                        <a:t>		  *(this-&gt;name) = name;</a:t>
                      </a:r>
                    </a:p>
                    <a:p>
                      <a:r>
                        <a:rPr lang="en-US" sz="1600" dirty="0" smtClean="0">
                          <a:solidFill>
                            <a:schemeClr val="tx1"/>
                          </a:solidFill>
                        </a:rPr>
                        <a:t>	      </a:t>
                      </a:r>
                      <a:r>
                        <a:rPr lang="en-US" sz="1600" dirty="0" err="1" smtClean="0">
                          <a:solidFill>
                            <a:schemeClr val="tx1"/>
                          </a:solidFill>
                        </a:rPr>
                        <a:t>rollNumber</a:t>
                      </a:r>
                      <a:r>
                        <a:rPr lang="en-US" sz="1600" dirty="0" smtClean="0">
                          <a:solidFill>
                            <a:schemeClr val="tx1"/>
                          </a:solidFill>
                        </a:rPr>
                        <a:t> = </a:t>
                      </a:r>
                      <a:r>
                        <a:rPr lang="en-US" sz="1600" dirty="0" err="1" smtClean="0">
                          <a:solidFill>
                            <a:schemeClr val="tx1"/>
                          </a:solidFill>
                        </a:rPr>
                        <a:t>aRollNumber</a:t>
                      </a:r>
                      <a:r>
                        <a:rPr lang="en-US" sz="1600" dirty="0" smtClean="0">
                          <a:solidFill>
                            <a:schemeClr val="tx1"/>
                          </a:solidFill>
                        </a:rPr>
                        <a:t>;</a:t>
                      </a:r>
                    </a:p>
                    <a:p>
                      <a:r>
                        <a:rPr lang="en-US" sz="1600" dirty="0" smtClean="0">
                          <a:solidFill>
                            <a:schemeClr val="tx1"/>
                          </a:solidFill>
                        </a:rPr>
                        <a:t>	}</a:t>
                      </a:r>
                    </a:p>
                    <a:p>
                      <a:r>
                        <a:rPr lang="en-US" sz="1600" dirty="0" smtClean="0">
                          <a:solidFill>
                            <a:schemeClr val="tx1"/>
                          </a:solidFill>
                        </a:rPr>
                        <a:t>	void introduce(){</a:t>
                      </a:r>
                    </a:p>
                    <a:p>
                      <a:r>
                        <a:rPr lang="en-US" sz="1600" dirty="0" smtClean="0">
                          <a:solidFill>
                            <a:schemeClr val="tx1"/>
                          </a:solidFill>
                        </a:rPr>
                        <a:t>		</a:t>
                      </a:r>
                      <a:r>
                        <a:rPr lang="en-US" sz="1600" dirty="0" err="1" smtClean="0">
                          <a:solidFill>
                            <a:schemeClr val="tx1"/>
                          </a:solidFill>
                        </a:rPr>
                        <a:t>cout</a:t>
                      </a:r>
                      <a:r>
                        <a:rPr lang="en-US" sz="1600" dirty="0" smtClean="0">
                          <a:solidFill>
                            <a:schemeClr val="tx1"/>
                          </a:solidFill>
                        </a:rPr>
                        <a:t>&lt;&lt;"My name is  "&lt;&lt;*name&lt;&lt;" and my student id is: "&lt;&lt;</a:t>
                      </a:r>
                      <a:r>
                        <a:rPr lang="en-US" sz="1600" dirty="0" err="1" smtClean="0">
                          <a:solidFill>
                            <a:schemeClr val="tx1"/>
                          </a:solidFill>
                        </a:rPr>
                        <a:t>rollNumber</a:t>
                      </a:r>
                      <a:r>
                        <a:rPr lang="en-US" sz="1600" dirty="0" smtClean="0">
                          <a:solidFill>
                            <a:schemeClr val="tx1"/>
                          </a:solidFill>
                        </a:rPr>
                        <a:t>&lt;&lt;</a:t>
                      </a:r>
                      <a:r>
                        <a:rPr lang="en-US" sz="1600" dirty="0" err="1" smtClean="0">
                          <a:solidFill>
                            <a:schemeClr val="tx1"/>
                          </a:solidFill>
                        </a:rPr>
                        <a:t>endl</a:t>
                      </a:r>
                      <a:r>
                        <a:rPr lang="en-US" sz="1600" dirty="0" smtClean="0">
                          <a:solidFill>
                            <a:schemeClr val="tx1"/>
                          </a:solidFill>
                        </a:rPr>
                        <a:t>;</a:t>
                      </a:r>
                    </a:p>
                    <a:p>
                      <a:r>
                        <a:rPr lang="en-US" sz="1600" dirty="0" smtClean="0">
                          <a:solidFill>
                            <a:schemeClr val="tx1"/>
                          </a:solidFill>
                        </a:rPr>
                        <a:t>	}</a:t>
                      </a:r>
                    </a:p>
                    <a:p>
                      <a:r>
                        <a:rPr lang="en-US" sz="1600" dirty="0" smtClean="0">
                          <a:solidFill>
                            <a:schemeClr val="tx1"/>
                          </a:solidFill>
                        </a:rPr>
                        <a:t>};</a:t>
                      </a:r>
                      <a:endParaRPr lang="en-US" sz="1600"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4813297"/>
              </p:ext>
            </p:extLst>
          </p:nvPr>
        </p:nvGraphicFramePr>
        <p:xfrm>
          <a:off x="6084276" y="432044"/>
          <a:ext cx="5978769" cy="2671374"/>
        </p:xfrm>
        <a:graphic>
          <a:graphicData uri="http://schemas.openxmlformats.org/drawingml/2006/table">
            <a:tbl>
              <a:tblPr firstRow="1" bandRow="1">
                <a:tableStyleId>{5C22544A-7EE6-4342-B048-85BDC9FD1C3A}</a:tableStyleId>
              </a:tblPr>
              <a:tblGrid>
                <a:gridCol w="5978769"/>
              </a:tblGrid>
              <a:tr h="2671374">
                <a:tc>
                  <a:txBody>
                    <a:bodyPr/>
                    <a:lstStyle/>
                    <a:p>
                      <a:r>
                        <a:rPr lang="en-US" dirty="0" err="1" smtClean="0">
                          <a:solidFill>
                            <a:schemeClr val="tx1"/>
                          </a:solidFill>
                        </a:rPr>
                        <a:t>int</a:t>
                      </a:r>
                      <a:r>
                        <a:rPr lang="en-US" dirty="0" smtClean="0">
                          <a:solidFill>
                            <a:schemeClr val="tx1"/>
                          </a:solidFill>
                        </a:rPr>
                        <a:t> main(){</a:t>
                      </a:r>
                    </a:p>
                    <a:p>
                      <a:r>
                        <a:rPr lang="en-US" dirty="0" smtClean="0">
                          <a:solidFill>
                            <a:schemeClr val="tx1"/>
                          </a:solidFill>
                        </a:rPr>
                        <a:t>	Student s1("Ali", 2021);</a:t>
                      </a:r>
                    </a:p>
                    <a:p>
                      <a:r>
                        <a:rPr lang="en-US" dirty="0" smtClean="0">
                          <a:solidFill>
                            <a:schemeClr val="tx1"/>
                          </a:solidFill>
                        </a:rPr>
                        <a:t>	Student s2 = s1;</a:t>
                      </a:r>
                    </a:p>
                    <a:p>
                      <a:r>
                        <a:rPr lang="en-US" dirty="0" smtClean="0">
                          <a:solidFill>
                            <a:schemeClr val="tx1"/>
                          </a:solidFill>
                        </a:rPr>
                        <a:t>	s1.introduce();</a:t>
                      </a:r>
                    </a:p>
                    <a:p>
                      <a:r>
                        <a:rPr lang="en-US" dirty="0" smtClean="0">
                          <a:solidFill>
                            <a:schemeClr val="tx1"/>
                          </a:solidFill>
                        </a:rPr>
                        <a:t>	s2.introduce();</a:t>
                      </a:r>
                    </a:p>
                    <a:p>
                      <a:r>
                        <a:rPr lang="en-US" dirty="0" smtClean="0">
                          <a:solidFill>
                            <a:schemeClr val="tx1"/>
                          </a:solidFill>
                        </a:rPr>
                        <a:t>	s1.chnageName("Tahir",2022);</a:t>
                      </a:r>
                    </a:p>
                    <a:p>
                      <a:r>
                        <a:rPr lang="en-US" dirty="0" smtClean="0">
                          <a:solidFill>
                            <a:schemeClr val="tx1"/>
                          </a:solidFill>
                        </a:rPr>
                        <a:t>	s1.introduce();</a:t>
                      </a:r>
                    </a:p>
                    <a:p>
                      <a:r>
                        <a:rPr lang="en-US" dirty="0" smtClean="0">
                          <a:solidFill>
                            <a:schemeClr val="tx1"/>
                          </a:solidFill>
                        </a:rPr>
                        <a:t>	s2.introduce();</a:t>
                      </a:r>
                    </a:p>
                    <a:p>
                      <a:r>
                        <a:rPr lang="en-US" dirty="0" smtClean="0">
                          <a:solidFill>
                            <a:schemeClr val="tx1"/>
                          </a:solidFill>
                        </a:rPr>
                        <a:t>}</a:t>
                      </a:r>
                      <a:endParaRPr lang="en-US" dirty="0">
                        <a:solidFill>
                          <a:schemeClr val="tx1"/>
                        </a:solidFill>
                      </a:endParaRPr>
                    </a:p>
                  </a:txBody>
                  <a:tcPr>
                    <a:solidFill>
                      <a:schemeClr val="accent4"/>
                    </a:solidFill>
                  </a:tcPr>
                </a:tc>
              </a:tr>
            </a:tbl>
          </a:graphicData>
        </a:graphic>
      </p:graphicFrame>
      <p:pic>
        <p:nvPicPr>
          <p:cNvPr id="6" name="Picture 5"/>
          <p:cNvPicPr>
            <a:picLocks noChangeAspect="1"/>
          </p:cNvPicPr>
          <p:nvPr/>
        </p:nvPicPr>
        <p:blipFill>
          <a:blip r:embed="rId2"/>
          <a:stretch>
            <a:fillRect/>
          </a:stretch>
        </p:blipFill>
        <p:spPr>
          <a:xfrm>
            <a:off x="6096000" y="3156957"/>
            <a:ext cx="5985164" cy="3022169"/>
          </a:xfrm>
          <a:prstGeom prst="rect">
            <a:avLst/>
          </a:prstGeom>
        </p:spPr>
      </p:pic>
    </p:spTree>
    <p:extLst>
      <p:ext uri="{BB962C8B-B14F-4D97-AF65-F5344CB8AC3E}">
        <p14:creationId xmlns:p14="http://schemas.microsoft.com/office/powerpoint/2010/main" val="2075200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Create a class called </a:t>
            </a:r>
            <a:r>
              <a:rPr lang="en-US" b="1" dirty="0" smtClean="0">
                <a:solidFill>
                  <a:srgbClr val="0070C0"/>
                </a:solidFill>
              </a:rPr>
              <a:t>Payroll</a:t>
            </a:r>
            <a:r>
              <a:rPr lang="en-US" b="1" dirty="0" smtClean="0"/>
              <a:t> that includes three pieces of information as data members—a </a:t>
            </a:r>
            <a:r>
              <a:rPr lang="en-US" b="1" dirty="0" smtClean="0">
                <a:solidFill>
                  <a:srgbClr val="0070C0"/>
                </a:solidFill>
              </a:rPr>
              <a:t>first name</a:t>
            </a:r>
            <a:r>
              <a:rPr lang="en-US" b="1" dirty="0" smtClean="0"/>
              <a:t>, a </a:t>
            </a:r>
            <a:r>
              <a:rPr lang="en-US" b="1" dirty="0" smtClean="0">
                <a:solidFill>
                  <a:srgbClr val="0070C0"/>
                </a:solidFill>
              </a:rPr>
              <a:t>last name </a:t>
            </a:r>
            <a:r>
              <a:rPr lang="en-US" b="1" dirty="0" smtClean="0"/>
              <a:t>and a </a:t>
            </a:r>
            <a:r>
              <a:rPr lang="en-US" b="1" dirty="0" smtClean="0">
                <a:solidFill>
                  <a:srgbClr val="0070C0"/>
                </a:solidFill>
              </a:rPr>
              <a:t>monthly salary</a:t>
            </a:r>
            <a:r>
              <a:rPr lang="en-US" b="1" dirty="0" smtClean="0"/>
              <a:t>.  Your class should initialize the three data members as soon as an object is created. First name must always be provided beforehand, last name is an optional field, monthly salary should also be provided. However, if the salary isn’t provided, we know that it can never be less than Rs20,000. Also  make getter function for each data member. If the monthly salary input is not positive, set it to 0.</a:t>
            </a:r>
          </a:p>
          <a:p>
            <a:pPr>
              <a:buNone/>
            </a:pPr>
            <a:endParaRPr lang="en-US" b="1" dirty="0" smtClean="0"/>
          </a:p>
          <a:p>
            <a:pPr>
              <a:buNone/>
            </a:pPr>
            <a:r>
              <a:rPr lang="en-US" b="1" dirty="0" smtClean="0"/>
              <a:t>	Write a test program that demonstrates class Payroll’s capabilities. Create two objects and display each object’s yearly salary. </a:t>
            </a:r>
          </a:p>
          <a:p>
            <a:pPr marL="0" indent="0">
              <a:buNone/>
            </a:pPr>
            <a:endParaRPr lang="en-US" dirty="0"/>
          </a:p>
        </p:txBody>
      </p:sp>
    </p:spTree>
    <p:extLst>
      <p:ext uri="{BB962C8B-B14F-4D97-AF65-F5344CB8AC3E}">
        <p14:creationId xmlns:p14="http://schemas.microsoft.com/office/powerpoint/2010/main" val="4274328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0"/>
            <a:ext cx="10515600" cy="6176963"/>
          </a:xfrm>
        </p:spPr>
        <p:txBody>
          <a:bodyPr>
            <a:normAutofit fontScale="62500" lnSpcReduction="20000"/>
          </a:bodyPr>
          <a:lstStyle/>
          <a:p>
            <a:pPr marL="0" indent="0">
              <a:buNone/>
            </a:pP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r>
              <a:rPr lang="en-US" dirty="0" smtClean="0"/>
              <a:t>class Cube</a:t>
            </a:r>
          </a:p>
          <a:p>
            <a:pPr marL="0" indent="0">
              <a:buNone/>
            </a:pPr>
            <a:r>
              <a:rPr lang="en-US" dirty="0" smtClean="0"/>
              <a:t>{</a:t>
            </a:r>
          </a:p>
          <a:p>
            <a:pPr marL="0" indent="0">
              <a:buNone/>
            </a:pPr>
            <a:r>
              <a:rPr lang="en-US" dirty="0" smtClean="0"/>
              <a:t>    public:</a:t>
            </a:r>
          </a:p>
          <a:p>
            <a:pPr marL="0" indent="0">
              <a:buNone/>
            </a:pPr>
            <a:r>
              <a:rPr lang="en-US" dirty="0" smtClean="0"/>
              <a:t>    </a:t>
            </a:r>
            <a:r>
              <a:rPr lang="en-US" dirty="0" err="1" smtClean="0"/>
              <a:t>int</a:t>
            </a:r>
            <a:r>
              <a:rPr lang="en-US" dirty="0" smtClean="0"/>
              <a:t> side;</a:t>
            </a:r>
          </a:p>
          <a:p>
            <a:pPr marL="0" indent="0">
              <a:buNone/>
            </a:pPr>
            <a:r>
              <a:rPr lang="en-US" dirty="0" smtClean="0"/>
              <a:t>    </a:t>
            </a:r>
            <a:r>
              <a:rPr lang="en-US" dirty="0" err="1" smtClean="0"/>
              <a:t>int</a:t>
            </a:r>
            <a:r>
              <a:rPr lang="en-US" dirty="0" smtClean="0"/>
              <a:t> </a:t>
            </a:r>
            <a:r>
              <a:rPr lang="en-US" dirty="0" err="1" smtClean="0"/>
              <a:t>getVolume</a:t>
            </a:r>
            <a:r>
              <a:rPr lang="en-US" dirty="0" smtClean="0"/>
              <a:t>();</a:t>
            </a:r>
          </a:p>
          <a:p>
            <a:pPr marL="0" indent="0">
              <a:buNone/>
            </a:pPr>
            <a:r>
              <a:rPr lang="en-US" dirty="0" smtClean="0"/>
              <a:t>};</a:t>
            </a:r>
          </a:p>
          <a:p>
            <a:pPr marL="0" indent="0">
              <a:buNone/>
            </a:pPr>
            <a:r>
              <a:rPr lang="en-US" dirty="0" smtClean="0"/>
              <a:t>// member function defined outside class definition</a:t>
            </a:r>
          </a:p>
          <a:p>
            <a:pPr marL="0" indent="0">
              <a:buNone/>
            </a:pPr>
            <a:r>
              <a:rPr lang="en-US" dirty="0" smtClean="0">
                <a:solidFill>
                  <a:srgbClr val="FF0000"/>
                </a:solidFill>
              </a:rPr>
              <a:t>inline</a:t>
            </a:r>
            <a:r>
              <a:rPr lang="en-US" dirty="0" smtClean="0"/>
              <a:t> </a:t>
            </a:r>
            <a:r>
              <a:rPr lang="en-US" dirty="0" err="1" smtClean="0"/>
              <a:t>int</a:t>
            </a:r>
            <a:r>
              <a:rPr lang="en-US" dirty="0" smtClean="0"/>
              <a:t> Cube :: </a:t>
            </a:r>
            <a:r>
              <a:rPr lang="en-US" dirty="0" err="1" smtClean="0"/>
              <a:t>getVolume</a:t>
            </a:r>
            <a:r>
              <a:rPr lang="en-US" dirty="0" smtClean="0"/>
              <a:t>()</a:t>
            </a:r>
          </a:p>
          <a:p>
            <a:pPr marL="0" indent="0">
              <a:buNone/>
            </a:pPr>
            <a:r>
              <a:rPr lang="en-US" dirty="0" smtClean="0"/>
              <a:t>{</a:t>
            </a:r>
          </a:p>
          <a:p>
            <a:pPr marL="0" indent="0">
              <a:buNone/>
            </a:pPr>
            <a:r>
              <a:rPr lang="en-US" dirty="0" smtClean="0"/>
              <a:t>    return side*side*side;</a:t>
            </a:r>
          </a:p>
          <a:p>
            <a:pPr marL="0" indent="0">
              <a:buNone/>
            </a:pPr>
            <a:r>
              <a:rPr lang="en-US" dirty="0" smtClean="0"/>
              <a:t>}</a:t>
            </a:r>
          </a:p>
          <a:p>
            <a:pPr marL="0" indent="0">
              <a:buNone/>
            </a:pPr>
            <a:r>
              <a:rPr lang="en-US" dirty="0" err="1" smtClean="0"/>
              <a:t>int</a:t>
            </a:r>
            <a:r>
              <a:rPr lang="en-US" dirty="0" smtClean="0"/>
              <a:t> main()</a:t>
            </a:r>
          </a:p>
          <a:p>
            <a:pPr marL="0" indent="0">
              <a:buNone/>
            </a:pPr>
            <a:r>
              <a:rPr lang="en-US" dirty="0" smtClean="0"/>
              <a:t>{</a:t>
            </a:r>
          </a:p>
          <a:p>
            <a:pPr marL="0" indent="0">
              <a:buNone/>
            </a:pPr>
            <a:r>
              <a:rPr lang="en-US" dirty="0" smtClean="0"/>
              <a:t>    Cube C1;</a:t>
            </a:r>
          </a:p>
          <a:p>
            <a:pPr marL="0" indent="0">
              <a:buNone/>
            </a:pPr>
            <a:r>
              <a:rPr lang="en-US" dirty="0" smtClean="0"/>
              <a:t>    C1.side = 4;    // setting side value</a:t>
            </a:r>
          </a:p>
          <a:p>
            <a:pPr marL="0" indent="0">
              <a:buNone/>
            </a:pPr>
            <a:r>
              <a:rPr lang="en-US" dirty="0" smtClean="0"/>
              <a:t>    </a:t>
            </a:r>
            <a:r>
              <a:rPr lang="en-US" dirty="0" err="1" smtClean="0"/>
              <a:t>cout</a:t>
            </a:r>
            <a:r>
              <a:rPr lang="en-US" dirty="0" smtClean="0"/>
              <a:t>&lt;&lt; "Volume of cube C1 = "&lt;&lt; C1.getVolume();</a:t>
            </a:r>
          </a:p>
          <a:p>
            <a:pPr marL="0" indent="0">
              <a:buNone/>
            </a:pP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1790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Variables</a:t>
            </a:r>
            <a:endParaRPr lang="en-US" sz="5400" b="1" dirty="0"/>
          </a:p>
        </p:txBody>
      </p:sp>
      <p:sp>
        <p:nvSpPr>
          <p:cNvPr id="3" name="Content Placeholder 2"/>
          <p:cNvSpPr>
            <a:spLocks noGrp="1"/>
          </p:cNvSpPr>
          <p:nvPr>
            <p:ph idx="1"/>
          </p:nvPr>
        </p:nvSpPr>
        <p:spPr/>
        <p:txBody>
          <a:bodyPr/>
          <a:lstStyle/>
          <a:p>
            <a:r>
              <a:rPr lang="en-US" dirty="0" smtClean="0"/>
              <a:t>The keyword </a:t>
            </a:r>
            <a:r>
              <a:rPr lang="en-US" b="1" i="1" dirty="0" smtClean="0"/>
              <a:t>const</a:t>
            </a:r>
            <a:r>
              <a:rPr lang="en-US" b="1" dirty="0" smtClean="0"/>
              <a:t> </a:t>
            </a:r>
            <a:r>
              <a:rPr lang="en-US" dirty="0" smtClean="0"/>
              <a:t>be used to declare constant variables</a:t>
            </a:r>
            <a:endParaRPr lang="en-US" b="1" dirty="0" smtClean="0"/>
          </a:p>
          <a:p>
            <a:r>
              <a:rPr lang="en-US" dirty="0" smtClean="0"/>
              <a:t>They must be initialized when they are declared and cannot be modified later</a:t>
            </a:r>
          </a:p>
          <a:p>
            <a:r>
              <a:rPr lang="en-US" dirty="0" smtClean="0"/>
              <a:t>Using constant variables to specify array size makes program more </a:t>
            </a:r>
            <a:r>
              <a:rPr lang="en-US" i="1" dirty="0" smtClean="0"/>
              <a:t>scalable</a:t>
            </a:r>
          </a:p>
          <a:p>
            <a:r>
              <a:rPr lang="en-US" dirty="0" smtClean="0"/>
              <a:t>Constant variables are also called </a:t>
            </a:r>
            <a:r>
              <a:rPr lang="en-US" b="1" i="1" dirty="0" smtClean="0"/>
              <a:t>named constants</a:t>
            </a:r>
            <a:r>
              <a:rPr lang="en-US" dirty="0" smtClean="0"/>
              <a:t> or </a:t>
            </a:r>
            <a:r>
              <a:rPr lang="en-US" b="1" i="1" dirty="0" smtClean="0"/>
              <a:t>read-only variables</a:t>
            </a:r>
          </a:p>
        </p:txBody>
      </p:sp>
    </p:spTree>
    <p:extLst>
      <p:ext uri="{BB962C8B-B14F-4D97-AF65-F5344CB8AC3E}">
        <p14:creationId xmlns:p14="http://schemas.microsoft.com/office/powerpoint/2010/main" val="134616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Variables</a:t>
            </a:r>
            <a:endParaRPr lang="en-US" sz="5400" b="1" dirty="0"/>
          </a:p>
        </p:txBody>
      </p:sp>
      <p:sp>
        <p:nvSpPr>
          <p:cNvPr id="3" name="Content Placeholder 2"/>
          <p:cNvSpPr>
            <a:spLocks noGrp="1"/>
          </p:cNvSpPr>
          <p:nvPr>
            <p:ph idx="1"/>
          </p:nvPr>
        </p:nvSpPr>
        <p:spPr>
          <a:xfrm>
            <a:off x="1981200" y="1600200"/>
            <a:ext cx="8229600" cy="4572000"/>
          </a:xfrm>
        </p:spPr>
        <p:txBody>
          <a:bodyPr>
            <a:noAutofit/>
          </a:bodyPr>
          <a:lstStyle/>
          <a:p>
            <a:pPr>
              <a:buNone/>
            </a:pPr>
            <a:r>
              <a:rPr lang="en-US" b="1" dirty="0"/>
              <a:t>int main()</a:t>
            </a:r>
          </a:p>
          <a:p>
            <a:pPr>
              <a:buNone/>
            </a:pPr>
            <a:r>
              <a:rPr lang="en-US" b="1" dirty="0"/>
              <a:t>{</a:t>
            </a:r>
          </a:p>
          <a:p>
            <a:pPr>
              <a:buNone/>
            </a:pPr>
            <a:r>
              <a:rPr lang="en-US" b="1" dirty="0"/>
              <a:t>	const int a = 5;</a:t>
            </a:r>
          </a:p>
          <a:p>
            <a:pPr>
              <a:buNone/>
            </a:pPr>
            <a:r>
              <a:rPr lang="en-US" b="1" dirty="0"/>
              <a:t>	const int b;	</a:t>
            </a:r>
            <a:r>
              <a:rPr lang="en-US" b="1" i="1" dirty="0">
                <a:solidFill>
                  <a:schemeClr val="bg1">
                    <a:lumMod val="65000"/>
                  </a:schemeClr>
                </a:solidFill>
              </a:rPr>
              <a:t>// will cause error</a:t>
            </a:r>
          </a:p>
          <a:p>
            <a:pPr>
              <a:buNone/>
            </a:pPr>
            <a:r>
              <a:rPr lang="en-US" b="1" dirty="0"/>
              <a:t>	b = 10;		</a:t>
            </a:r>
            <a:r>
              <a:rPr lang="en-US" b="1" i="1" dirty="0">
                <a:solidFill>
                  <a:schemeClr val="bg1">
                    <a:lumMod val="65000"/>
                  </a:schemeClr>
                </a:solidFill>
              </a:rPr>
              <a:t>// will cause error</a:t>
            </a:r>
          </a:p>
          <a:p>
            <a:pPr>
              <a:buNone/>
            </a:pPr>
            <a:r>
              <a:rPr lang="en-US" b="1" dirty="0"/>
              <a:t>	 </a:t>
            </a:r>
          </a:p>
          <a:p>
            <a:pPr>
              <a:buNone/>
            </a:pPr>
            <a:r>
              <a:rPr lang="en-US" b="1" dirty="0"/>
              <a:t>	const int arr[] = {1, 2, 3, 4, 5};</a:t>
            </a:r>
          </a:p>
          <a:p>
            <a:pPr>
              <a:buNone/>
            </a:pPr>
            <a:r>
              <a:rPr lang="en-US" b="1" dirty="0"/>
              <a:t>	arr[0] = 10;	</a:t>
            </a:r>
            <a:r>
              <a:rPr lang="en-US" b="1" i="1" dirty="0">
                <a:solidFill>
                  <a:schemeClr val="bg1">
                    <a:lumMod val="65000"/>
                  </a:schemeClr>
                </a:solidFill>
              </a:rPr>
              <a:t>// will cause error</a:t>
            </a:r>
          </a:p>
          <a:p>
            <a:pPr>
              <a:buNone/>
            </a:pPr>
            <a:r>
              <a:rPr lang="en-US" b="1" dirty="0"/>
              <a:t>}</a:t>
            </a:r>
            <a:endParaRPr lang="en-US" b="1" dirty="0"/>
          </a:p>
        </p:txBody>
      </p:sp>
    </p:spTree>
    <p:extLst>
      <p:ext uri="{BB962C8B-B14F-4D97-AF65-F5344CB8AC3E}">
        <p14:creationId xmlns:p14="http://schemas.microsoft.com/office/powerpoint/2010/main" val="361219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Parameters</a:t>
            </a:r>
            <a:endParaRPr lang="en-US" sz="5400" b="1" dirty="0"/>
          </a:p>
        </p:txBody>
      </p:sp>
      <p:sp>
        <p:nvSpPr>
          <p:cNvPr id="3" name="Content Placeholder 2"/>
          <p:cNvSpPr>
            <a:spLocks noGrp="1"/>
          </p:cNvSpPr>
          <p:nvPr>
            <p:ph idx="1"/>
          </p:nvPr>
        </p:nvSpPr>
        <p:spPr/>
        <p:txBody>
          <a:bodyPr/>
          <a:lstStyle/>
          <a:p>
            <a:pPr>
              <a:buNone/>
            </a:pPr>
            <a:r>
              <a:rPr lang="en-US" b="1" dirty="0" smtClean="0"/>
              <a:t>int func(const int a, int b)</a:t>
            </a:r>
          </a:p>
          <a:p>
            <a:pPr>
              <a:buNone/>
            </a:pPr>
            <a:r>
              <a:rPr lang="en-US" b="1" dirty="0" smtClean="0"/>
              <a:t>{</a:t>
            </a:r>
          </a:p>
          <a:p>
            <a:pPr>
              <a:buNone/>
            </a:pPr>
            <a:r>
              <a:rPr lang="en-US" b="1" dirty="0" smtClean="0"/>
              <a:t>	a += 10;		</a:t>
            </a:r>
            <a:r>
              <a:rPr lang="en-US" b="1" i="1" dirty="0" smtClean="0">
                <a:solidFill>
                  <a:schemeClr val="bg1">
                    <a:lumMod val="65000"/>
                  </a:schemeClr>
                </a:solidFill>
              </a:rPr>
              <a:t>//will cause error</a:t>
            </a:r>
          </a:p>
          <a:p>
            <a:pPr>
              <a:buNone/>
            </a:pPr>
            <a:r>
              <a:rPr lang="en-US" b="1" dirty="0" smtClean="0"/>
              <a:t>	b += 20;</a:t>
            </a:r>
          </a:p>
          <a:p>
            <a:pPr>
              <a:buNone/>
            </a:pPr>
            <a:r>
              <a:rPr lang="en-US" b="1" dirty="0" smtClean="0"/>
              <a:t>}</a:t>
            </a:r>
            <a:endParaRPr lang="en-US" b="1" dirty="0"/>
          </a:p>
        </p:txBody>
      </p:sp>
    </p:spTree>
    <p:extLst>
      <p:ext uri="{BB962C8B-B14F-4D97-AF65-F5344CB8AC3E}">
        <p14:creationId xmlns:p14="http://schemas.microsoft.com/office/powerpoint/2010/main" val="370339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With Pointers</a:t>
            </a:r>
            <a:endParaRPr lang="en-US" sz="5400" b="1" dirty="0"/>
          </a:p>
        </p:txBody>
      </p:sp>
      <p:sp>
        <p:nvSpPr>
          <p:cNvPr id="3" name="Content Placeholder 2"/>
          <p:cNvSpPr>
            <a:spLocks noGrp="1"/>
          </p:cNvSpPr>
          <p:nvPr>
            <p:ph idx="1"/>
          </p:nvPr>
        </p:nvSpPr>
        <p:spPr/>
        <p:txBody>
          <a:bodyPr/>
          <a:lstStyle/>
          <a:p>
            <a:r>
              <a:rPr lang="en-US" dirty="0" smtClean="0"/>
              <a:t>There are four ways to use </a:t>
            </a:r>
            <a:r>
              <a:rPr lang="en-US" b="1" dirty="0" smtClean="0"/>
              <a:t>const </a:t>
            </a:r>
            <a:r>
              <a:rPr lang="en-US" dirty="0" smtClean="0"/>
              <a:t>with pointers:</a:t>
            </a:r>
          </a:p>
          <a:p>
            <a:endParaRPr lang="en-US" dirty="0" smtClean="0"/>
          </a:p>
          <a:p>
            <a:pPr lvl="1"/>
            <a:r>
              <a:rPr lang="en-US" b="1" dirty="0" smtClean="0">
                <a:solidFill>
                  <a:srgbClr val="00B050"/>
                </a:solidFill>
              </a:rPr>
              <a:t>Non-constant pointers </a:t>
            </a:r>
            <a:r>
              <a:rPr lang="en-US" b="1" dirty="0" smtClean="0"/>
              <a:t>to </a:t>
            </a:r>
            <a:r>
              <a:rPr lang="en-US" b="1" dirty="0" smtClean="0">
                <a:solidFill>
                  <a:srgbClr val="00B050"/>
                </a:solidFill>
              </a:rPr>
              <a:t>non-constant data</a:t>
            </a:r>
          </a:p>
          <a:p>
            <a:pPr lvl="1"/>
            <a:r>
              <a:rPr lang="en-US" b="1" dirty="0" smtClean="0">
                <a:solidFill>
                  <a:srgbClr val="00B050"/>
                </a:solidFill>
              </a:rPr>
              <a:t>Non-constant pointers </a:t>
            </a:r>
            <a:r>
              <a:rPr lang="en-US" b="1" dirty="0" smtClean="0"/>
              <a:t>to </a:t>
            </a:r>
            <a:r>
              <a:rPr lang="en-US" b="1" dirty="0" smtClean="0">
                <a:solidFill>
                  <a:srgbClr val="C00000"/>
                </a:solidFill>
              </a:rPr>
              <a:t>constant data</a:t>
            </a:r>
          </a:p>
          <a:p>
            <a:pPr lvl="1"/>
            <a:r>
              <a:rPr lang="en-US" b="1" dirty="0" smtClean="0">
                <a:solidFill>
                  <a:srgbClr val="C00000"/>
                </a:solidFill>
              </a:rPr>
              <a:t>Constant pointers </a:t>
            </a:r>
            <a:r>
              <a:rPr lang="en-US" b="1" dirty="0" smtClean="0"/>
              <a:t>to </a:t>
            </a:r>
            <a:r>
              <a:rPr lang="en-US" b="1" dirty="0" smtClean="0">
                <a:solidFill>
                  <a:srgbClr val="00B050"/>
                </a:solidFill>
              </a:rPr>
              <a:t>non-constant data</a:t>
            </a:r>
          </a:p>
          <a:p>
            <a:pPr lvl="1"/>
            <a:r>
              <a:rPr lang="en-US" b="1" dirty="0" smtClean="0">
                <a:solidFill>
                  <a:srgbClr val="C00000"/>
                </a:solidFill>
              </a:rPr>
              <a:t>Constant pointers </a:t>
            </a:r>
            <a:r>
              <a:rPr lang="en-US" b="1" dirty="0" smtClean="0"/>
              <a:t>to</a:t>
            </a:r>
            <a:r>
              <a:rPr lang="en-US" b="1" dirty="0" smtClean="0">
                <a:solidFill>
                  <a:srgbClr val="0070C0"/>
                </a:solidFill>
              </a:rPr>
              <a:t> </a:t>
            </a:r>
            <a:r>
              <a:rPr lang="en-US" b="1" dirty="0" smtClean="0">
                <a:solidFill>
                  <a:srgbClr val="C00000"/>
                </a:solidFill>
              </a:rPr>
              <a:t>constant data</a:t>
            </a:r>
            <a:endParaRPr lang="en-US" b="1" dirty="0">
              <a:solidFill>
                <a:srgbClr val="C00000"/>
              </a:solidFill>
            </a:endParaRPr>
          </a:p>
        </p:txBody>
      </p:sp>
    </p:spTree>
    <p:extLst>
      <p:ext uri="{BB962C8B-B14F-4D97-AF65-F5344CB8AC3E}">
        <p14:creationId xmlns:p14="http://schemas.microsoft.com/office/powerpoint/2010/main" val="379097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Non-constant Pointers to</a:t>
            </a:r>
            <a:br>
              <a:rPr lang="en-US" b="1" dirty="0" smtClean="0"/>
            </a:br>
            <a:r>
              <a:rPr lang="en-US" b="1" dirty="0" smtClean="0"/>
              <a:t>Non-constant Data</a:t>
            </a: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The highest access is granted by a </a:t>
            </a:r>
            <a:r>
              <a:rPr lang="en-US" b="1" dirty="0" smtClean="0"/>
              <a:t>non-constant pointer to non-constant data</a:t>
            </a:r>
          </a:p>
          <a:p>
            <a:endParaRPr lang="en-US" b="1" dirty="0" smtClean="0"/>
          </a:p>
          <a:p>
            <a:r>
              <a:rPr lang="en-US" dirty="0" smtClean="0"/>
              <a:t>Data can be modified through pointer, and pointer can be made to point to other data</a:t>
            </a:r>
            <a:endParaRPr lang="en-US" b="1" dirty="0"/>
          </a:p>
        </p:txBody>
      </p:sp>
    </p:spTree>
    <p:extLst>
      <p:ext uri="{BB962C8B-B14F-4D97-AF65-F5344CB8AC3E}">
        <p14:creationId xmlns:p14="http://schemas.microsoft.com/office/powerpoint/2010/main" val="309303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Non-constant Pointers With </a:t>
            </a:r>
            <a:br>
              <a:rPr lang="en-US" b="1" dirty="0" smtClean="0"/>
            </a:br>
            <a:r>
              <a:rPr lang="en-US" b="1" dirty="0" smtClean="0"/>
              <a:t>Non-constant Data</a:t>
            </a:r>
            <a:endParaRPr lang="en-US" b="1" dirty="0"/>
          </a:p>
        </p:txBody>
      </p:sp>
      <p:sp>
        <p:nvSpPr>
          <p:cNvPr id="3" name="Content Placeholder 2"/>
          <p:cNvSpPr>
            <a:spLocks noGrp="1"/>
          </p:cNvSpPr>
          <p:nvPr>
            <p:ph idx="1"/>
          </p:nvPr>
        </p:nvSpPr>
        <p:spPr/>
        <p:txBody>
          <a:bodyPr>
            <a:normAutofit lnSpcReduction="10000"/>
          </a:bodyPr>
          <a:lstStyle/>
          <a:p>
            <a:pPr>
              <a:buNone/>
            </a:pPr>
            <a:r>
              <a:rPr lang="en-US" b="1" dirty="0" smtClean="0"/>
              <a:t>int main()</a:t>
            </a:r>
          </a:p>
          <a:p>
            <a:pPr>
              <a:buNone/>
            </a:pPr>
            <a:r>
              <a:rPr lang="en-US" b="1" dirty="0" smtClean="0"/>
              <a:t>{</a:t>
            </a:r>
          </a:p>
          <a:p>
            <a:pPr>
              <a:buNone/>
            </a:pPr>
            <a:r>
              <a:rPr lang="en-US" b="1" dirty="0" smtClean="0"/>
              <a:t>	int a = 10;</a:t>
            </a:r>
          </a:p>
          <a:p>
            <a:pPr>
              <a:buNone/>
            </a:pPr>
            <a:r>
              <a:rPr lang="en-US" b="1" dirty="0" smtClean="0"/>
              <a:t>	int b = 50;</a:t>
            </a:r>
          </a:p>
          <a:p>
            <a:pPr>
              <a:buNone/>
            </a:pPr>
            <a:r>
              <a:rPr lang="en-US" b="1" dirty="0" smtClean="0"/>
              <a:t>		</a:t>
            </a:r>
          </a:p>
          <a:p>
            <a:pPr>
              <a:buNone/>
            </a:pPr>
            <a:r>
              <a:rPr lang="en-US" b="1" dirty="0" smtClean="0"/>
              <a:t>	int* pA = &amp;a;</a:t>
            </a:r>
          </a:p>
          <a:p>
            <a:pPr>
              <a:buNone/>
            </a:pPr>
            <a:r>
              <a:rPr lang="en-US" b="1" dirty="0" smtClean="0"/>
              <a:t>	*pA = 20;</a:t>
            </a:r>
          </a:p>
          <a:p>
            <a:pPr>
              <a:buNone/>
            </a:pPr>
            <a:r>
              <a:rPr lang="en-US" b="1" dirty="0" smtClean="0"/>
              <a:t>	pA = &amp;b;</a:t>
            </a:r>
          </a:p>
          <a:p>
            <a:pPr>
              <a:buNone/>
            </a:pPr>
            <a:r>
              <a:rPr lang="en-US" b="1" dirty="0" smtClean="0"/>
              <a:t>}</a:t>
            </a:r>
            <a:endParaRPr lang="en-US" b="1" dirty="0"/>
          </a:p>
        </p:txBody>
      </p:sp>
      <p:graphicFrame>
        <p:nvGraphicFramePr>
          <p:cNvPr id="4" name="Table 3"/>
          <p:cNvGraphicFramePr>
            <a:graphicFrameLocks noGrp="1"/>
          </p:cNvGraphicFramePr>
          <p:nvPr/>
        </p:nvGraphicFramePr>
        <p:xfrm>
          <a:off x="5181600" y="1676400"/>
          <a:ext cx="5029200" cy="3931920"/>
        </p:xfrm>
        <a:graphic>
          <a:graphicData uri="http://schemas.openxmlformats.org/drawingml/2006/table">
            <a:tbl>
              <a:tblPr firstRow="1" bandRow="1">
                <a:tableStyleId>{5C22544A-7EE6-4342-B048-85BDC9FD1C3A}</a:tableStyleId>
              </a:tblPr>
              <a:tblGrid>
                <a:gridCol w="5029200"/>
              </a:tblGrid>
              <a:tr h="370840">
                <a:tc>
                  <a:txBody>
                    <a:bodyPr/>
                    <a:lstStyle/>
                    <a:p>
                      <a:r>
                        <a:rPr lang="en-US" dirty="0" smtClean="0"/>
                        <a:t>#include&lt;</a:t>
                      </a:r>
                      <a:r>
                        <a:rPr lang="en-US" dirty="0" err="1" smtClean="0"/>
                        <a:t>iostream</a:t>
                      </a:r>
                      <a:r>
                        <a:rPr lang="en-US" dirty="0" smtClean="0"/>
                        <a:t>&gt;</a:t>
                      </a:r>
                    </a:p>
                    <a:p>
                      <a:r>
                        <a:rPr lang="en-US" dirty="0" smtClean="0"/>
                        <a:t>using namespace </a:t>
                      </a:r>
                      <a:r>
                        <a:rPr lang="en-US" dirty="0" err="1" smtClean="0"/>
                        <a:t>std</a:t>
                      </a:r>
                      <a:r>
                        <a:rPr lang="en-US" dirty="0" smtClean="0"/>
                        <a:t>;</a:t>
                      </a:r>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 = 10;</a:t>
                      </a:r>
                    </a:p>
                    <a:p>
                      <a:r>
                        <a:rPr lang="en-US" dirty="0" smtClean="0"/>
                        <a:t>	</a:t>
                      </a:r>
                      <a:r>
                        <a:rPr lang="en-US" dirty="0" err="1" smtClean="0"/>
                        <a:t>int</a:t>
                      </a:r>
                      <a:r>
                        <a:rPr lang="en-US" dirty="0" smtClean="0"/>
                        <a:t> b = 50;</a:t>
                      </a:r>
                    </a:p>
                    <a:p>
                      <a:r>
                        <a:rPr lang="en-US" dirty="0" smtClean="0"/>
                        <a:t>		</a:t>
                      </a:r>
                    </a:p>
                    <a:p>
                      <a:r>
                        <a:rPr lang="en-US" dirty="0" smtClean="0"/>
                        <a:t>	</a:t>
                      </a:r>
                      <a:r>
                        <a:rPr lang="en-US" dirty="0" err="1" smtClean="0"/>
                        <a:t>int</a:t>
                      </a:r>
                      <a:r>
                        <a:rPr lang="en-US" dirty="0" smtClean="0"/>
                        <a:t>* </a:t>
                      </a:r>
                      <a:r>
                        <a:rPr lang="en-US" dirty="0" err="1" smtClean="0"/>
                        <a:t>pA</a:t>
                      </a:r>
                      <a:r>
                        <a:rPr lang="en-US" dirty="0" smtClean="0"/>
                        <a:t> = &amp;a; // *</a:t>
                      </a:r>
                      <a:r>
                        <a:rPr lang="en-US" dirty="0" err="1" smtClean="0"/>
                        <a:t>pA</a:t>
                      </a:r>
                      <a:r>
                        <a:rPr lang="en-US" dirty="0" smtClean="0"/>
                        <a:t>  </a:t>
                      </a:r>
                      <a:r>
                        <a:rPr lang="en-US" dirty="0" err="1" smtClean="0"/>
                        <a:t>contians</a:t>
                      </a:r>
                      <a:r>
                        <a:rPr lang="en-US" dirty="0" smtClean="0"/>
                        <a:t> value 10  </a:t>
                      </a:r>
                    </a:p>
                    <a:p>
                      <a:r>
                        <a:rPr lang="en-US" dirty="0" smtClean="0"/>
                        <a:t>	*</a:t>
                      </a:r>
                      <a:r>
                        <a:rPr lang="en-US" dirty="0" err="1" smtClean="0"/>
                        <a:t>pA</a:t>
                      </a:r>
                      <a:r>
                        <a:rPr lang="en-US" dirty="0" smtClean="0"/>
                        <a:t> = 20;     // *</a:t>
                      </a:r>
                      <a:r>
                        <a:rPr lang="en-US" dirty="0" err="1" smtClean="0"/>
                        <a:t>pA</a:t>
                      </a:r>
                      <a:r>
                        <a:rPr lang="en-US" dirty="0" smtClean="0"/>
                        <a:t>  contains 20</a:t>
                      </a:r>
                    </a:p>
                    <a:p>
                      <a:r>
                        <a:rPr lang="en-US" dirty="0" smtClean="0"/>
                        <a:t>	</a:t>
                      </a:r>
                      <a:r>
                        <a:rPr lang="en-US" dirty="0" err="1" smtClean="0"/>
                        <a:t>pA</a:t>
                      </a:r>
                      <a:r>
                        <a:rPr lang="en-US" dirty="0" smtClean="0"/>
                        <a:t> = &amp;b;      // </a:t>
                      </a:r>
                      <a:r>
                        <a:rPr lang="en-US" dirty="0" err="1" smtClean="0"/>
                        <a:t>pA</a:t>
                      </a:r>
                      <a:r>
                        <a:rPr lang="en-US" dirty="0" smtClean="0"/>
                        <a:t>   contains 50</a:t>
                      </a:r>
                    </a:p>
                    <a:p>
                      <a:r>
                        <a:rPr lang="en-US" dirty="0" smtClean="0"/>
                        <a:t>	</a:t>
                      </a:r>
                    </a:p>
                    <a:p>
                      <a:r>
                        <a:rPr lang="en-US" dirty="0" smtClean="0"/>
                        <a:t>	</a:t>
                      </a:r>
                      <a:r>
                        <a:rPr lang="en-US" dirty="0" err="1" smtClean="0"/>
                        <a:t>cout</a:t>
                      </a:r>
                      <a:r>
                        <a:rPr lang="en-US" dirty="0" smtClean="0"/>
                        <a:t>&lt;&lt;*</a:t>
                      </a:r>
                      <a:r>
                        <a:rPr lang="en-US" dirty="0" err="1" smtClean="0"/>
                        <a:t>pA</a:t>
                      </a:r>
                      <a:r>
                        <a:rPr lang="en-US" dirty="0" smtClean="0"/>
                        <a:t>&lt;&lt;</a:t>
                      </a:r>
                      <a:r>
                        <a:rPr lang="en-US" dirty="0" err="1" smtClean="0"/>
                        <a:t>endl</a:t>
                      </a:r>
                      <a:r>
                        <a:rPr lang="en-US" dirty="0" smtClean="0"/>
                        <a:t>;</a:t>
                      </a:r>
                    </a:p>
                    <a:p>
                      <a:r>
                        <a:rPr lang="en-US" dirty="0" smtClean="0"/>
                        <a:t>	//</a:t>
                      </a:r>
                      <a:r>
                        <a:rPr lang="en-US" dirty="0" err="1" smtClean="0"/>
                        <a:t>cout</a:t>
                      </a:r>
                      <a:r>
                        <a:rPr lang="en-US" dirty="0" smtClean="0"/>
                        <a:t>&lt;&lt;</a:t>
                      </a:r>
                      <a:r>
                        <a:rPr lang="en-US" dirty="0" err="1" smtClean="0"/>
                        <a:t>pA</a:t>
                      </a:r>
                      <a:r>
                        <a:rPr lang="en-US" dirty="0" smtClean="0"/>
                        <a:t>&lt;&lt;</a:t>
                      </a:r>
                      <a:r>
                        <a:rPr lang="en-US" dirty="0" err="1" smtClean="0"/>
                        <a:t>endl</a:t>
                      </a:r>
                      <a:r>
                        <a:rPr lang="en-US" dirty="0" smtClean="0"/>
                        <a:t>;</a:t>
                      </a:r>
                    </a:p>
                    <a:p>
                      <a:r>
                        <a:rPr lang="en-US" dirty="0" smtClean="0"/>
                        <a:t>}</a:t>
                      </a:r>
                      <a:endParaRPr lang="en-US" dirty="0"/>
                    </a:p>
                  </a:txBody>
                  <a:tcPr/>
                </a:tc>
              </a:tr>
            </a:tbl>
          </a:graphicData>
        </a:graphic>
      </p:graphicFrame>
    </p:spTree>
    <p:extLst>
      <p:ext uri="{BB962C8B-B14F-4D97-AF65-F5344CB8AC3E}">
        <p14:creationId xmlns:p14="http://schemas.microsoft.com/office/powerpoint/2010/main" val="1014868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991</Words>
  <Application>Microsoft Office PowerPoint</Application>
  <PresentationFormat>Widescreen</PresentationFormat>
  <Paragraphs>472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Inline Function</vt:lpstr>
      <vt:lpstr> </vt:lpstr>
      <vt:lpstr> </vt:lpstr>
      <vt:lpstr>Constant Variables</vt:lpstr>
      <vt:lpstr>Constant Variables</vt:lpstr>
      <vt:lpstr>Constant Parameters</vt:lpstr>
      <vt:lpstr>Constant With Pointers</vt:lpstr>
      <vt:lpstr>Non-constant Pointers to Non-constant Data</vt:lpstr>
      <vt:lpstr>Non-constant Pointers With  Non-constant Data</vt:lpstr>
      <vt:lpstr>Non-constant Pointers to Constant Data</vt:lpstr>
      <vt:lpstr>Non-constant Pointers to Constant Data</vt:lpstr>
      <vt:lpstr>Constant Pointers to Non-constant Data</vt:lpstr>
      <vt:lpstr>Constant Pointers to Non-constant Data</vt:lpstr>
      <vt:lpstr>Constant Pointers to Constant Data</vt:lpstr>
      <vt:lpstr>Constant Pointers to Constant Data</vt:lpstr>
      <vt:lpstr>Constructor Overloading</vt:lpstr>
      <vt:lpstr>Destructor</vt:lpstr>
      <vt:lpstr>Copy Constructor</vt:lpstr>
      <vt:lpstr> </vt:lpstr>
      <vt:lpstr>Default Copy Constructor </vt:lpstr>
      <vt:lpstr> </vt:lpstr>
      <vt:lpstr> </vt:lpstr>
      <vt:lpstr> </vt:lpstr>
      <vt:lpstr> </vt:lpstr>
      <vt:lpstr>Deep copy</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Inline Function</dc:title>
  <dc:creator>Behraj Khan</dc:creator>
  <cp:lastModifiedBy>Behraj Khan</cp:lastModifiedBy>
  <cp:revision>35</cp:revision>
  <dcterms:created xsi:type="dcterms:W3CDTF">2021-03-03T17:02:15Z</dcterms:created>
  <dcterms:modified xsi:type="dcterms:W3CDTF">2021-03-08T17:44:21Z</dcterms:modified>
</cp:coreProperties>
</file>