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HQcM1KLmz48B/IEuuhDgKmPNC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one-way there is only one independent variable. </a:t>
            </a:r>
            <a:endParaRPr/>
          </a:p>
        </p:txBody>
      </p:sp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59 + 19 + 38 = 116 &amp; Grand Mean=7.733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 (Each obs.)^2=1162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59^2 + 19^2 + 38^2=5286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SST=264.933 &amp; SS(treatment)=160.133 &amp; SSE=104.799</a:t>
            </a:r>
            <a:endParaRPr/>
          </a:p>
        </p:txBody>
      </p:sp>
      <p:sp>
        <p:nvSpPr>
          <p:cNvPr id="197" name="Google Shape;19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GrandMean=11.9,	SSTR=97.5	SSE = 82.3 	MSE= 5.144,	MSTR= 32.5;	F=6.32</a:t>
            </a:r>
            <a:endParaRPr/>
          </a:p>
        </p:txBody>
      </p:sp>
      <p:sp>
        <p:nvSpPr>
          <p:cNvPr id="263" name="Google Shape;26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GrandMean=11.9,	SSTR=97.5	SSE = 82.3 	MSE= 5.144,	MSTR= 32.5;	F=6.32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Reject Ho. </a:t>
            </a:r>
            <a:endParaRPr/>
          </a:p>
        </p:txBody>
      </p:sp>
      <p:sp>
        <p:nvSpPr>
          <p:cNvPr id="272" name="Google Shape;27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f69f50f2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df69f50f2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df69f50f2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more </a:t>
            </a:r>
            <a:r>
              <a:rPr i="1" lang="en-US" sz="1200"/>
              <a:t>t </a:t>
            </a:r>
            <a:r>
              <a:rPr lang="en-US" sz="1200"/>
              <a:t>tests that are conducted, the greater is the likelihood of getting significant differences by chance alone. </a:t>
            </a:r>
            <a:endParaRPr/>
          </a:p>
        </p:txBody>
      </p:sp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50126" y="8480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ANALYSIS OF VARIANCE</a:t>
            </a:r>
            <a:b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(ANOVA)</a:t>
            </a:r>
            <a:endParaRPr sz="5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218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Why the procedure is called ANOVA?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name </a:t>
            </a:r>
            <a:r>
              <a:rPr b="1" lang="en-US"/>
              <a:t>Analysis of Variance </a:t>
            </a:r>
            <a:r>
              <a:rPr lang="en-US"/>
              <a:t>is derived from a partitioning of total variability into its component parts. </a:t>
            </a:r>
            <a:br>
              <a:rPr lang="en-US"/>
            </a:b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564" y="2887300"/>
            <a:ext cx="9298985" cy="216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One-Way ANOVA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samples of size n are selected from each of k populations. The k diﬀerent populations are classiﬁed on the basis of a </a:t>
            </a:r>
            <a:r>
              <a:rPr b="1" lang="en-US"/>
              <a:t>single criterion </a:t>
            </a:r>
            <a:r>
              <a:rPr lang="en-US"/>
              <a:t>such as diﬀerent treatments or groups.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assumed that the k populations are independent and normally distributed with means µ</a:t>
            </a:r>
            <a:r>
              <a:rPr lang="en-US" sz="1600"/>
              <a:t>1</a:t>
            </a:r>
            <a:r>
              <a:rPr lang="en-US"/>
              <a:t>, µ</a:t>
            </a:r>
            <a:r>
              <a:rPr lang="en-US" sz="1600"/>
              <a:t>2, … </a:t>
            </a:r>
            <a:r>
              <a:rPr lang="en-US"/>
              <a:t>µ</a:t>
            </a:r>
            <a:r>
              <a:rPr lang="en-US" sz="1600"/>
              <a:t>k  </a:t>
            </a:r>
            <a:r>
              <a:rPr lang="en-US"/>
              <a:t>and common variance σ</a:t>
            </a:r>
            <a:r>
              <a:rPr baseline="30000" lang="en-US"/>
              <a:t>2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838200" y="365125"/>
            <a:ext cx="10515600" cy="101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for One-way ANOVA 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838200" y="1377336"/>
            <a:ext cx="10515600" cy="47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µ is the Grand Mean of all µ</a:t>
            </a:r>
            <a:r>
              <a:rPr lang="en-US" sz="1600"/>
              <a:t>i</a:t>
            </a:r>
            <a:r>
              <a:rPr lang="en-US"/>
              <a:t>,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                  represents random error (within group variation).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is the effect of i</a:t>
            </a:r>
            <a:r>
              <a:rPr baseline="30000" lang="en-US"/>
              <a:t>th</a:t>
            </a:r>
            <a:r>
              <a:rPr lang="en-US"/>
              <a:t> treatment with constraint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069" y="3992451"/>
            <a:ext cx="1276618" cy="35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1388" y="1497935"/>
            <a:ext cx="3229223" cy="93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4579" y="2690444"/>
            <a:ext cx="16383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4550" y="3286125"/>
            <a:ext cx="342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4979" y="4343524"/>
            <a:ext cx="544937" cy="45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98756" y="4445213"/>
            <a:ext cx="12096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838200" y="208372"/>
            <a:ext cx="10515600" cy="65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Summary procedure of ANOVA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391886" y="979714"/>
            <a:ext cx="10961914" cy="51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α: 0.05, 0.01, or 0.10 </a:t>
            </a:r>
            <a:endParaRPr/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28" y="918210"/>
            <a:ext cx="7610475" cy="102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34" y="2424385"/>
            <a:ext cx="966787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838200" y="195308"/>
            <a:ext cx="10515600" cy="92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050"/>
                </a:solidFill>
              </a:rPr>
              <a:t>Example # 1 </a:t>
            </a:r>
            <a:endParaRPr b="1" sz="3600">
              <a:solidFill>
                <a:srgbClr val="00B050"/>
              </a:solidFill>
            </a:endParaRPr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838200" y="1201783"/>
            <a:ext cx="10515600" cy="5251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researcher wishes to try three different techniques to lower the blood pressure of individuals diagnosed with high blood pressure. The subjects are randomly assigned to three groups; the first group takes medication, the second group exercises, and the third group follows a special diet. After four weeks, the reduction in each person’s blood pressure is recorded. At α = 0.05, test the claim that there is no difference among the means. The data follow. </a:t>
            </a:r>
            <a:br>
              <a:rPr lang="en-US"/>
            </a:b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597" y="3422158"/>
            <a:ext cx="5520878" cy="242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851263" y="195307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Solution (Example 01) </a:t>
            </a:r>
            <a:endParaRPr sz="3600"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248194" y="1005839"/>
            <a:ext cx="11105606" cy="5564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Grand Mean (GM)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b/w group variance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within group variance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F-test as:    </a:t>
            </a:r>
            <a:endParaRPr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009" y="889228"/>
            <a:ext cx="50577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791" y="1717902"/>
            <a:ext cx="53054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1635" y="3627392"/>
            <a:ext cx="5368834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6982" y="5515791"/>
            <a:ext cx="23336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(Example 01, Contd.) 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Decision: the decision is to reject H</a:t>
            </a:r>
            <a:r>
              <a:rPr lang="en-US" sz="2000"/>
              <a:t>o</a:t>
            </a:r>
            <a:r>
              <a:rPr lang="en-US"/>
              <a:t> as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is enough evidence to reject the claim and conclude that at least one mean is different from the others. </a:t>
            </a:r>
            <a:br>
              <a:rPr lang="en-US"/>
            </a:br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6133" y="3827417"/>
            <a:ext cx="1765798" cy="3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2673" y="1711234"/>
            <a:ext cx="8059783" cy="186826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 02 [Plasma Etching Experiment] </a:t>
            </a:r>
            <a:endParaRPr/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r>
              <a:rPr lang="en-US" sz="2400"/>
              <a:t>Recall that the engineer is interested in determining if the RF power setting affects the etch rate, and she has run a completely randomized experiment with four levels of RF power and ﬁve replicates.</a:t>
            </a:r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039" y="3117357"/>
            <a:ext cx="9337184" cy="305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838200" y="365126"/>
            <a:ext cx="10515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(Example 02) </a:t>
            </a:r>
            <a:endParaRPr/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62" y="1442434"/>
            <a:ext cx="4223197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8067" y="1442434"/>
            <a:ext cx="4368487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2916" y="3090929"/>
            <a:ext cx="379819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472" y="3948849"/>
            <a:ext cx="10923055" cy="229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838200" y="236336"/>
            <a:ext cx="10515600" cy="476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 # 03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88" y="2537566"/>
            <a:ext cx="10392177" cy="95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0468" y="3300032"/>
            <a:ext cx="8152325" cy="287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488" y="1018361"/>
            <a:ext cx="10515600" cy="141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9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235131" y="365126"/>
            <a:ext cx="11403875" cy="1019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18011" y="1825625"/>
            <a:ext cx="11273246" cy="462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ANOVA is a tool to test equality of more than two means simultaneously.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			</a:t>
            </a:r>
            <a:r>
              <a:rPr b="1" lang="en-US" sz="3600"/>
              <a:t>OR </a:t>
            </a:r>
            <a:endParaRPr sz="3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It is a tool for analyzing how the mean value of a quantitative response variable is related to one or more categorical explanatory factors.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F-test is used to determine the significance difference among three or means.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was developed by Sir R. A. Fisher, an English Statistician.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(Example 04)  </a:t>
            </a:r>
            <a:endParaRPr/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632" y="1690687"/>
            <a:ext cx="561718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827" y="3016251"/>
            <a:ext cx="10135003" cy="201938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838200" y="365125"/>
            <a:ext cx="10515600" cy="636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05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10515600" cy="175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0555" y="2975429"/>
            <a:ext cx="4727107" cy="276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838200" y="365125"/>
            <a:ext cx="10515600" cy="66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Solution (Example # 05)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838200" y="1335314"/>
            <a:ext cx="10515600" cy="48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6" name="Google Shape;2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35314"/>
            <a:ext cx="8601460" cy="9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2472" y="2836636"/>
            <a:ext cx="9861328" cy="58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0279" y="4462236"/>
            <a:ext cx="9911441" cy="67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8746" y="3469369"/>
            <a:ext cx="3912055" cy="11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2"/>
          <p:cNvSpPr txBox="1"/>
          <p:nvPr/>
        </p:nvSpPr>
        <p:spPr>
          <a:xfrm>
            <a:off x="8316685" y="3659641"/>
            <a:ext cx="3222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SSTR = SS </a:t>
            </a:r>
            <a:r>
              <a:rPr b="1" baseline="-2500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Treatments</a:t>
            </a:r>
            <a:endParaRPr b="1" baseline="-2500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Questions 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Q1) </a:t>
            </a:r>
            <a:endParaRPr/>
          </a:p>
        </p:txBody>
      </p:sp>
      <p:pic>
        <p:nvPicPr>
          <p:cNvPr id="287" name="Google Shape;2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700" y="1825625"/>
            <a:ext cx="7804176" cy="33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idx="1" type="body"/>
          </p:nvPr>
        </p:nvSpPr>
        <p:spPr>
          <a:xfrm>
            <a:off x="838200" y="180304"/>
            <a:ext cx="10515600" cy="599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Q2) </a:t>
            </a:r>
            <a:endParaRPr/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953" y="180304"/>
            <a:ext cx="6669715" cy="491225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967" y="914399"/>
            <a:ext cx="6403975" cy="5450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f69f50f2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9" name="Google Shape;309;gdf69f50f2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849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Examples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345474"/>
            <a:ext cx="10515600" cy="504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700"/>
              <a:t>To determine significant differences for mean time of solving a computer problem by four groups of students,  using C, C #, C++ and Python. </a:t>
            </a:r>
            <a:endParaRPr/>
          </a:p>
          <a:p>
            <a:pPr indent="-644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700"/>
              <a:t>To determine significant differences for Software Effort among different phases of SDLC. </a:t>
            </a:r>
            <a:endParaRPr/>
          </a:p>
          <a:p>
            <a:pPr indent="-644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700"/>
              <a:t>To determine significant differences for software metrics such as: Defect metric, process metric, KSLOC, FPs, etc. </a:t>
            </a:r>
            <a:endParaRPr/>
          </a:p>
          <a:p>
            <a:pPr indent="-644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700"/>
              <a:t>To determine interaction effect of testing technique, software type, expertise level etc. 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F-test </a:t>
            </a:r>
            <a:r>
              <a:rPr b="1" lang="en-US" sz="4000">
                <a:solidFill>
                  <a:srgbClr val="00B050"/>
                </a:solidFill>
              </a:rPr>
              <a:t>(Definition – I) </a:t>
            </a:r>
            <a:endParaRPr b="1" sz="4000">
              <a:solidFill>
                <a:srgbClr val="00B050"/>
              </a:solidFill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705394" y="1825625"/>
            <a:ext cx="106484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                are two independent chi-square random variables with u and υ degrees of freedom, respectively, then the ratio: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follows the F distribution with u numerator degrees of freedom and υ denominator degrees of freedom.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238" y="1822947"/>
            <a:ext cx="1114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9325" y="2826612"/>
            <a:ext cx="25050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F-test </a:t>
            </a:r>
            <a:r>
              <a:rPr lang="en-US" sz="4000"/>
              <a:t>(Definition – II) </a:t>
            </a:r>
            <a:endParaRPr sz="4000"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two independent normal populations with common variance σ</a:t>
            </a:r>
            <a:r>
              <a:rPr baseline="30000" lang="en-US"/>
              <a:t>2</a:t>
            </a:r>
            <a:r>
              <a:rPr lang="en-US"/>
              <a:t> . If random samples of sizes n</a:t>
            </a:r>
            <a:r>
              <a:rPr lang="en-US" sz="1800"/>
              <a:t>1</a:t>
            </a:r>
            <a:r>
              <a:rPr lang="en-US"/>
              <a:t> &amp; n</a:t>
            </a:r>
            <a:r>
              <a:rPr lang="en-US" sz="1800"/>
              <a:t>2</a:t>
            </a:r>
            <a:r>
              <a:rPr lang="en-US"/>
              <a:t> are drawn from these populations then: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where                     are two sample variances.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i="1" lang="en-US" sz="2600"/>
              <a:t>(</a:t>
            </a:r>
            <a:r>
              <a:rPr b="1" i="1" lang="en-US" sz="2600"/>
              <a:t>Note: </a:t>
            </a:r>
            <a:r>
              <a:rPr i="1" lang="en-US" sz="2600"/>
              <a:t>the larger of the variances is placed in the numerator of the F formula)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723" y="2910568"/>
            <a:ext cx="27717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6050" y="4217940"/>
            <a:ext cx="14668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Assumptions &amp; Conditions for F-test 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4"/>
            <a:ext cx="10515600" cy="4784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samples are independent random samples.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distribution of the response variable is a normal curve within each population.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different populations may have different means.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populations have the same standard deviation, σ.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01" y="4124734"/>
            <a:ext cx="4884828" cy="226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971" y="4271554"/>
            <a:ext cx="4990012" cy="21834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Sensitivity of F-statistic 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i="1" lang="en-US"/>
              <a:t>F</a:t>
            </a:r>
            <a:r>
              <a:rPr lang="en-US"/>
              <a:t>-statistic is sensitive to differences among a set of sample means. </a:t>
            </a:r>
            <a:br>
              <a:rPr lang="en-US"/>
            </a:b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greater the variation among the sample means, the</a:t>
            </a:r>
            <a:br>
              <a:rPr lang="en-US"/>
            </a:br>
            <a:r>
              <a:rPr lang="en-US"/>
              <a:t>larger is the value of the test statistic.</a:t>
            </a:r>
            <a:br>
              <a:rPr lang="en-US"/>
            </a:b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smaller the variation among the observed means, the smaller the value of the test statistic. </a:t>
            </a:r>
            <a:br>
              <a:rPr lang="en-US"/>
            </a:b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F-distribution 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</a:t>
            </a:r>
            <a:r>
              <a:rPr b="1" lang="en-US"/>
              <a:t>x</a:t>
            </a:r>
            <a:r>
              <a:rPr lang="en-US"/>
              <a:t> is an F random variable with u numerator and υ denominator degrees of freedom, then the PDF of </a:t>
            </a:r>
            <a:r>
              <a:rPr b="1" lang="en-US"/>
              <a:t>x</a:t>
            </a:r>
            <a:r>
              <a:rPr lang="en-US"/>
              <a:t> is: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828" y="2865120"/>
            <a:ext cx="59912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838200" y="312875"/>
            <a:ext cx="10515600" cy="74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B050"/>
                </a:solidFill>
              </a:rPr>
              <a:t>Why not t-test ? </a:t>
            </a:r>
            <a:endParaRPr b="1" sz="4000">
              <a:solidFill>
                <a:srgbClr val="00B050"/>
              </a:solidFill>
            </a:endParaRPr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418011" y="1188720"/>
            <a:ext cx="11116492" cy="4988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Why t-test should not be done while comparing several means taking two at a time?</a:t>
            </a:r>
            <a:endParaRPr/>
          </a:p>
          <a:p>
            <a:pPr indent="-28891" lvl="1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  <a:p>
            <a:pPr indent="-228600" lvl="1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when one is comparing two means at a time, the rest of the means under study are ignored.</a:t>
            </a:r>
            <a:endParaRPr/>
          </a:p>
          <a:p>
            <a:pPr indent="-228600" lvl="1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the more means there are to compare, the more </a:t>
            </a:r>
            <a:r>
              <a:rPr i="1" lang="en-US" sz="3400"/>
              <a:t>t </a:t>
            </a:r>
            <a:r>
              <a:rPr lang="en-US" sz="3400"/>
              <a:t>tests are needed.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For the comparison of 5 means two at a time, 10 tests are required.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for the comparison of 10 means two at a time, 45 tests are required. </a:t>
            </a:r>
            <a:br>
              <a:rPr lang="en-US" sz="2400"/>
            </a:b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the more </a:t>
            </a:r>
            <a:r>
              <a:rPr i="1" lang="en-US" sz="3400"/>
              <a:t>t </a:t>
            </a:r>
            <a:r>
              <a:rPr lang="en-US" sz="3400"/>
              <a:t>tests that are conducted, the greater is the likelihood of getting significant differences by chance alone. 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2018-04-20T10:04:42Z</dcterms:created>
  <dc:creator>Osama Bin Ajaz</dc:creator>
</cp:coreProperties>
</file>