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5" r:id="rId2"/>
    <p:sldId id="307" r:id="rId3"/>
    <p:sldId id="277" r:id="rId4"/>
    <p:sldId id="283" r:id="rId5"/>
    <p:sldId id="284" r:id="rId6"/>
    <p:sldId id="285" r:id="rId7"/>
    <p:sldId id="286" r:id="rId8"/>
    <p:sldId id="287" r:id="rId9"/>
    <p:sldId id="288" r:id="rId10"/>
    <p:sldId id="305" r:id="rId11"/>
    <p:sldId id="289" r:id="rId12"/>
    <p:sldId id="290" r:id="rId13"/>
    <p:sldId id="291" r:id="rId14"/>
    <p:sldId id="306" r:id="rId15"/>
    <p:sldId id="292" r:id="rId16"/>
    <p:sldId id="293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23C5-9C7B-404A-8369-9A2A25795A2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5C4F2-466B-4818-A770-90050B49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7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8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415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C913-6068-462D-8626-DCDE6C0C68F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dirty="0" smtClean="0"/>
              <a:t>Introduction to </a:t>
            </a:r>
            <a:r>
              <a:rPr lang="fr-FR" altLang="ja-JP" dirty="0" err="1" smtClean="0"/>
              <a:t>Parallel</a:t>
            </a:r>
            <a:r>
              <a:rPr lang="fr-FR" altLang="ja-JP" dirty="0" smtClean="0"/>
              <a:t> </a:t>
            </a:r>
            <a:r>
              <a:rPr lang="fr-FR" altLang="ja-JP" dirty="0" err="1" smtClean="0"/>
              <a:t>Computing</a:t>
            </a:r>
            <a:endParaRPr lang="fr-F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09882" y="5432612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Nausheen </a:t>
            </a:r>
            <a:r>
              <a:rPr lang="en-US" dirty="0" err="1" smtClean="0"/>
              <a:t>Shoaib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2188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0462" y="1153885"/>
            <a:ext cx="8927052" cy="4821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01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b="1"/>
              <a:t>Parallel Execution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Execution of a program by more than one task, with each task being able to execute the same or different statement at the same moment in time. </a:t>
            </a:r>
            <a:endParaRPr lang="en-GB" sz="1800" b="1"/>
          </a:p>
          <a:p>
            <a:pPr eaLnBrk="1" hangingPunct="1">
              <a:lnSpc>
                <a:spcPct val="80000"/>
              </a:lnSpc>
            </a:pPr>
            <a:r>
              <a:rPr lang="en-GB" sz="2000" b="1"/>
              <a:t>Shared Memory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From a strictly hardware point of view, describes a computer architecture where all processors have direct (usually bus based) access to common physical memory. In a programming sense, it describes a model where parallel tasks all have the same "picture" of memory and can directly address and access the same logical memory locations regardless of where the physical memory actually exists. </a:t>
            </a:r>
            <a:endParaRPr lang="en-GB" sz="1800" b="1"/>
          </a:p>
          <a:p>
            <a:pPr eaLnBrk="1" hangingPunct="1">
              <a:lnSpc>
                <a:spcPct val="80000"/>
              </a:lnSpc>
            </a:pPr>
            <a:r>
              <a:rPr lang="en-GB" sz="2000" b="1"/>
              <a:t>Distributed Memory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In hardware, refers to network based memory access for physical memory that is not common. As a programming model, tasks can only logically "see" local machine memory and must use communications to access memory on other machines where other tasks are executing. </a:t>
            </a:r>
            <a:endParaRPr lang="fr-FR" sz="1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5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/>
              <a:t>Communications </a:t>
            </a:r>
            <a:endParaRPr lang="en-GB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Parallel tasks typically need to exchange data. There are several ways this can be accomplished, such as through a shared memory bus or over a network, however the actual event of data exchange is commonly referred to as communications regardless of the method employed. </a:t>
            </a:r>
            <a:endParaRPr lang="en-GB" sz="1800" b="1"/>
          </a:p>
          <a:p>
            <a:pPr eaLnBrk="1" hangingPunct="1">
              <a:lnSpc>
                <a:spcPct val="90000"/>
              </a:lnSpc>
            </a:pPr>
            <a:r>
              <a:rPr lang="en-GB" sz="2000" b="1"/>
              <a:t>Synchronization </a:t>
            </a:r>
            <a:endParaRPr lang="en-GB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The coordination of parallel tasks in real time, very often associated with communications. Often implemented by establishing a synchronization point within an application where a task may not proceed further until another task(s) reaches the same or logically equivalent point. </a:t>
            </a:r>
            <a:endParaRPr lang="en-GB" altLang="ja-JP" sz="180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/>
              <a:t>Synchronization usually involves waiting by at least one task, and can therefore cause a parallel application's wall clock execution time to increase.</a:t>
            </a:r>
            <a:r>
              <a:rPr lang="fr-FR" altLang="ja-JP" sz="1800"/>
              <a:t> </a:t>
            </a:r>
            <a:endParaRPr lang="fr-FR" sz="1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33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000" b="1" dirty="0"/>
              <a:t>Granularity </a:t>
            </a:r>
            <a:endParaRPr lang="en-GB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In parallel computing, granularity is a qualitative measure of the ratio of computation to communication. </a:t>
            </a:r>
            <a:endParaRPr lang="en-GB" sz="1800" b="1" i="1" dirty="0"/>
          </a:p>
          <a:p>
            <a:pPr lvl="1" eaLnBrk="1" hangingPunct="1">
              <a:lnSpc>
                <a:spcPct val="90000"/>
              </a:lnSpc>
            </a:pPr>
            <a:r>
              <a:rPr lang="en-GB" sz="1800" b="1" i="1" dirty="0"/>
              <a:t>Coarse: </a:t>
            </a:r>
            <a:r>
              <a:rPr lang="en-GB" sz="1800" dirty="0"/>
              <a:t>relatively large amounts of computational work are done between communication events </a:t>
            </a:r>
            <a:endParaRPr lang="en-GB" sz="1800" b="1" i="1" dirty="0"/>
          </a:p>
          <a:p>
            <a:pPr lvl="1" eaLnBrk="1" hangingPunct="1">
              <a:lnSpc>
                <a:spcPct val="90000"/>
              </a:lnSpc>
            </a:pPr>
            <a:r>
              <a:rPr lang="en-GB" sz="1800" b="1" i="1" dirty="0"/>
              <a:t>Fine:</a:t>
            </a:r>
            <a:r>
              <a:rPr lang="en-GB" sz="1800" dirty="0"/>
              <a:t> relatively small amounts of computational work are done between communication events </a:t>
            </a:r>
            <a:endParaRPr lang="en-GB" sz="1800" b="1" dirty="0"/>
          </a:p>
          <a:p>
            <a:pPr eaLnBrk="1" hangingPunct="1">
              <a:lnSpc>
                <a:spcPct val="90000"/>
              </a:lnSpc>
            </a:pPr>
            <a:r>
              <a:rPr lang="en-GB" sz="2000" b="1" dirty="0"/>
              <a:t>Observed Speedup </a:t>
            </a:r>
            <a:endParaRPr lang="en-GB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Observed speedup of a code which has been parallelized, defined as: 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wall-clock time of serial execution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wall-clock time of parallel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One of the simplest and most widely used indicators for a parallel program's performance. </a:t>
            </a:r>
            <a:endParaRPr lang="fr-FR" sz="1800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208120" y="5149407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33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1 CS4402 – Parallel Computing Lecture 7 Parallel Graphics – More Fractals  Scheduling.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99245"/>
            <a:ext cx="9144000" cy="57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000" b="1" dirty="0"/>
              <a:t>Parallel Overhead </a:t>
            </a:r>
            <a:endParaRPr lang="en-GB" sz="2000" dirty="0"/>
          </a:p>
          <a:p>
            <a:pPr lvl="1" eaLnBrk="1" hangingPunct="1"/>
            <a:r>
              <a:rPr lang="en-GB" sz="1800" dirty="0"/>
              <a:t>The amount of time required to coordinate parallel tasks, as opposed to doing useful work. </a:t>
            </a: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/>
              <a:t>overhead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include</a:t>
            </a:r>
            <a:r>
              <a:rPr lang="fr-FR" sz="1800" dirty="0"/>
              <a:t> </a:t>
            </a:r>
            <a:r>
              <a:rPr lang="fr-FR" sz="1800" dirty="0" err="1"/>
              <a:t>factors</a:t>
            </a:r>
            <a:r>
              <a:rPr lang="fr-FR" sz="1800" dirty="0"/>
              <a:t> </a:t>
            </a:r>
            <a:r>
              <a:rPr lang="fr-FR" sz="1800" dirty="0" err="1"/>
              <a:t>such</a:t>
            </a:r>
            <a:r>
              <a:rPr lang="fr-FR" sz="1800" dirty="0"/>
              <a:t> as: </a:t>
            </a:r>
          </a:p>
          <a:p>
            <a:pPr lvl="2" eaLnBrk="1" hangingPunct="1"/>
            <a:r>
              <a:rPr lang="fr-FR" sz="1600" dirty="0" err="1"/>
              <a:t>Task</a:t>
            </a:r>
            <a:r>
              <a:rPr lang="fr-FR" sz="1600" dirty="0"/>
              <a:t> start-up time </a:t>
            </a:r>
          </a:p>
          <a:p>
            <a:pPr lvl="2" eaLnBrk="1" hangingPunct="1"/>
            <a:r>
              <a:rPr lang="fr-FR" sz="1600" dirty="0" err="1"/>
              <a:t>Synchronizations</a:t>
            </a:r>
            <a:r>
              <a:rPr lang="fr-FR" sz="1600" dirty="0"/>
              <a:t> </a:t>
            </a:r>
          </a:p>
          <a:p>
            <a:pPr lvl="2" eaLnBrk="1" hangingPunct="1"/>
            <a:r>
              <a:rPr lang="fr-FR" sz="1600" dirty="0"/>
              <a:t>Data communications </a:t>
            </a:r>
            <a:endParaRPr lang="en-GB" sz="1600" dirty="0"/>
          </a:p>
          <a:p>
            <a:pPr lvl="2" eaLnBrk="1" hangingPunct="1"/>
            <a:r>
              <a:rPr lang="en-GB" sz="1600" dirty="0"/>
              <a:t>Software overhead imposed by parallel compilers, libraries, tools, operating system, etc. </a:t>
            </a:r>
            <a:endParaRPr lang="fr-FR" sz="1600" dirty="0"/>
          </a:p>
          <a:p>
            <a:pPr lvl="2" eaLnBrk="1" hangingPunct="1"/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termination</a:t>
            </a:r>
            <a:r>
              <a:rPr lang="fr-FR" sz="1600" dirty="0"/>
              <a:t> time </a:t>
            </a:r>
            <a:endParaRPr lang="fr-FR" sz="1600" b="1" dirty="0"/>
          </a:p>
          <a:p>
            <a:pPr eaLnBrk="1" hangingPunct="1"/>
            <a:r>
              <a:rPr lang="fr-FR" sz="2000" b="1" dirty="0" err="1"/>
              <a:t>Massively</a:t>
            </a:r>
            <a:r>
              <a:rPr lang="fr-FR" sz="2000" b="1" dirty="0"/>
              <a:t> </a:t>
            </a:r>
            <a:r>
              <a:rPr lang="fr-FR" sz="2000" b="1" dirty="0" err="1"/>
              <a:t>Parallel</a:t>
            </a:r>
            <a:r>
              <a:rPr lang="fr-FR" sz="2000" b="1" dirty="0"/>
              <a:t> </a:t>
            </a:r>
            <a:endParaRPr lang="en-GB" sz="2000" dirty="0"/>
          </a:p>
          <a:p>
            <a:pPr lvl="1" eaLnBrk="1" hangingPunct="1"/>
            <a:r>
              <a:rPr lang="en-GB" sz="1800" dirty="0"/>
              <a:t>Refers to the hardware that comprises a given parallel system - having many processors. The meaning of many keeps increasing, but currently BG/L pushes this number to 6 digits. </a:t>
            </a:r>
            <a:endParaRPr lang="fr-FR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383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Scalability </a:t>
            </a:r>
            <a:endParaRPr lang="en-GB" smtClean="0"/>
          </a:p>
          <a:p>
            <a:pPr lvl="1" eaLnBrk="1" hangingPunct="1"/>
            <a:r>
              <a:rPr lang="en-GB" smtClean="0"/>
              <a:t>Refers to a parallel system's (hardware and/or software) ability to demonstrate a proportionate increase in parallel speedup with the addition of more processors. </a:t>
            </a:r>
            <a:r>
              <a:rPr lang="fr-FR" smtClean="0"/>
              <a:t>Factors that contribute to scalability include: </a:t>
            </a:r>
            <a:endParaRPr lang="en-GB" smtClean="0"/>
          </a:p>
          <a:p>
            <a:pPr lvl="2" eaLnBrk="1" hangingPunct="1"/>
            <a:r>
              <a:rPr lang="en-GB" smtClean="0"/>
              <a:t>Hardware - particularly memory-cpu bandwidths and network communications </a:t>
            </a:r>
            <a:endParaRPr lang="fr-FR" smtClean="0"/>
          </a:p>
          <a:p>
            <a:pPr lvl="2" eaLnBrk="1" hangingPunct="1"/>
            <a:r>
              <a:rPr lang="fr-FR" smtClean="0"/>
              <a:t>Application algorithm </a:t>
            </a:r>
          </a:p>
          <a:p>
            <a:pPr lvl="2" eaLnBrk="1" hangingPunct="1"/>
            <a:r>
              <a:rPr lang="fr-FR" smtClean="0"/>
              <a:t>Parallel overhead related </a:t>
            </a:r>
            <a:endParaRPr lang="en-GB" smtClean="0"/>
          </a:p>
          <a:p>
            <a:pPr lvl="2" eaLnBrk="1" hangingPunct="1"/>
            <a:r>
              <a:rPr lang="en-GB" smtClean="0"/>
              <a:t>Characteristics of your specific application and coding </a:t>
            </a:r>
            <a:endParaRPr lang="fr-FR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41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6"/>
            <a:ext cx="7772400" cy="56880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000"/>
              <a:t>Shared memory parallel computers vary widely, but generally have in common the ability for all processors to access all memory as global address space. </a:t>
            </a:r>
            <a:endParaRPr lang="fr-FR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Multiple processors can operate independently but share the same memory resources. </a:t>
            </a:r>
            <a:endParaRPr lang="fr-FR" sz="2000"/>
          </a:p>
          <a:p>
            <a:pPr eaLnBrk="1" hangingPunct="1"/>
            <a:r>
              <a:rPr lang="en-GB" sz="2000"/>
              <a:t>Changes in a memory location effected by one processor are visible to all other processors. </a:t>
            </a:r>
            <a:endParaRPr lang="fr-FR" sz="2000"/>
          </a:p>
          <a:p>
            <a:pPr eaLnBrk="1" hangingPunct="1"/>
            <a:r>
              <a:rPr lang="en-GB" altLang="ja-JP" sz="2000"/>
              <a:t>Shared memory machines can be divided into two main classes based upon memory access times: </a:t>
            </a:r>
            <a:r>
              <a:rPr lang="en-GB" altLang="ja-JP" sz="2000" b="1" i="1"/>
              <a:t>UMA</a:t>
            </a:r>
            <a:r>
              <a:rPr lang="en-GB" altLang="ja-JP" sz="2000"/>
              <a:t> and </a:t>
            </a:r>
            <a:r>
              <a:rPr lang="en-GB" altLang="ja-JP" sz="2000" b="1" i="1"/>
              <a:t>NUMA</a:t>
            </a:r>
            <a:r>
              <a:rPr lang="en-GB" altLang="ja-JP" sz="2000"/>
              <a:t>. </a:t>
            </a:r>
            <a:endParaRPr lang="fr-FR" sz="2000"/>
          </a:p>
        </p:txBody>
      </p:sp>
      <p:pic>
        <p:nvPicPr>
          <p:cNvPr id="3584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944689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4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 : UMA vs. NUMA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000" dirty="0"/>
              <a:t>Uniform Memory Access (UMA):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Most commonly represented today by Symmetric Multiprocessor (SMP) machines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/>
              <a:t>Identical</a:t>
            </a:r>
            <a:r>
              <a:rPr lang="fr-FR" sz="1800" dirty="0"/>
              <a:t> processors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Equal access and access times to memory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Sometimes called CC-UMA - Cache Coherent UMA. Cache coherent means if one processor updates a location in shared memory, all the other processors know about the update. </a:t>
            </a:r>
            <a:r>
              <a:rPr lang="fr-FR" sz="1800" dirty="0"/>
              <a:t>Cache </a:t>
            </a:r>
            <a:r>
              <a:rPr lang="fr-FR" sz="1800" dirty="0" err="1"/>
              <a:t>coherency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accomplished</a:t>
            </a:r>
            <a:r>
              <a:rPr lang="fr-FR" sz="1800" dirty="0"/>
              <a:t> </a:t>
            </a:r>
            <a:r>
              <a:rPr lang="fr-FR" sz="1800" dirty="0" err="1"/>
              <a:t>at</a:t>
            </a:r>
            <a:r>
              <a:rPr lang="fr-FR" sz="1800" dirty="0"/>
              <a:t> the hardware </a:t>
            </a:r>
            <a:r>
              <a:rPr lang="fr-FR" sz="1800" dirty="0" err="1"/>
              <a:t>level</a:t>
            </a:r>
            <a:r>
              <a:rPr lang="fr-FR" sz="18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Non-Uniform Memory Access (NUMA): </a:t>
            </a: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Often made by physically linking two or more SMPs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One SMP can directly access memory of another SMP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Not all processors have equal access time to all memories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Memory access across link is slower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If cache coherency is maintained, then may also be called CC-NUMA - Cache Coherent NUMA </a:t>
            </a:r>
            <a:endParaRPr lang="fr-FR" sz="1800" dirty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264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Memory: Pro and Con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00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Global address space provides a user-friendly programming perspective to memory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Data sharing between tasks is both fast and uniform due to the proximity of memory to CPUs </a:t>
            </a:r>
            <a:endParaRPr lang="fr-FR" sz="1800"/>
          </a:p>
          <a:p>
            <a:pPr eaLnBrk="1" hangingPunct="1">
              <a:lnSpc>
                <a:spcPct val="80000"/>
              </a:lnSpc>
            </a:pPr>
            <a:r>
              <a:rPr lang="fr-FR" sz="2000"/>
              <a:t>Disadvantages: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Programmer responsibility for synchronization constructs that insure "correct" access of global memory.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Expense: it becomes increasingly difficult and expensive to design and produce shared memory machines with ever increasing numbers of processors. </a:t>
            </a:r>
            <a:endParaRPr lang="fr-FR" sz="1800"/>
          </a:p>
          <a:p>
            <a:pPr eaLnBrk="1" hangingPunct="1">
              <a:lnSpc>
                <a:spcPct val="8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951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Marks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75" y="1593918"/>
            <a:ext cx="8596668" cy="4806882"/>
          </a:xfrm>
        </p:spPr>
        <p:txBody>
          <a:bodyPr>
            <a:normAutofit/>
          </a:bodyPr>
          <a:lstStyle/>
          <a:p>
            <a:r>
              <a:rPr lang="en-US" dirty="0" smtClean="0"/>
              <a:t>Assignment, Project, Quiz : 20%</a:t>
            </a:r>
          </a:p>
          <a:p>
            <a:r>
              <a:rPr lang="en-US" dirty="0" smtClean="0"/>
              <a:t>Mid Terms : 30%</a:t>
            </a:r>
          </a:p>
          <a:p>
            <a:r>
              <a:rPr lang="en-US" dirty="0" smtClean="0"/>
              <a:t>Final: 50%</a:t>
            </a:r>
          </a:p>
          <a:p>
            <a:endParaRPr lang="en-US" dirty="0"/>
          </a:p>
          <a:p>
            <a:r>
              <a:rPr lang="en-US" dirty="0" smtClean="0"/>
              <a:t>Google Classroom: </a:t>
            </a:r>
            <a:r>
              <a:rPr lang="en-US" dirty="0" err="1"/>
              <a:t>priwxlk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Book: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r>
              <a:rPr lang="en-US" b="1" dirty="0"/>
              <a:t>Introduction to Parallel Computing, Second Edition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by </a:t>
            </a:r>
            <a:r>
              <a:rPr lang="en-US" dirty="0" err="1"/>
              <a:t>Ananth</a:t>
            </a:r>
            <a:r>
              <a:rPr lang="en-US" dirty="0"/>
              <a:t> </a:t>
            </a:r>
            <a:r>
              <a:rPr lang="en-US" dirty="0" err="1"/>
              <a:t>Grama</a:t>
            </a:r>
            <a:r>
              <a:rPr lang="en-US" dirty="0"/>
              <a:t>, </a:t>
            </a:r>
            <a:r>
              <a:rPr lang="en-US" dirty="0" err="1"/>
              <a:t>Anshul</a:t>
            </a:r>
            <a:r>
              <a:rPr lang="en-US" dirty="0"/>
              <a:t> Gupta, George </a:t>
            </a:r>
            <a:r>
              <a:rPr lang="en-US" dirty="0" err="1"/>
              <a:t>Karypis</a:t>
            </a:r>
            <a:r>
              <a:rPr lang="en-US" dirty="0"/>
              <a:t>, </a:t>
            </a:r>
            <a:r>
              <a:rPr lang="en-US" dirty="0" err="1"/>
              <a:t>Vipin</a:t>
            </a:r>
            <a:r>
              <a:rPr lang="en-US" dirty="0"/>
              <a:t> Kumar</a:t>
            </a:r>
          </a:p>
          <a:p>
            <a:pPr marL="0" indent="0">
              <a:buNone/>
            </a:pPr>
            <a:r>
              <a:rPr lang="en-US" b="1" dirty="0" smtClean="0"/>
              <a:t>2. Programming Parallel Processors, second Edition 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dirty="0" smtClean="0"/>
              <a:t>by  by David Kirk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Big Data Systems: A 360 degree Approach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by </a:t>
            </a:r>
            <a:r>
              <a:rPr lang="en-US" dirty="0" err="1" smtClean="0"/>
              <a:t>Jawwad</a:t>
            </a:r>
            <a:r>
              <a:rPr lang="en-US" dirty="0" smtClean="0"/>
              <a:t> </a:t>
            </a:r>
            <a:r>
              <a:rPr lang="en-US" dirty="0" err="1" smtClean="0"/>
              <a:t>Shamsi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Distributed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255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60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Processors have their own local memory. Memory addresses in one processor do not map to another processor, so there is no concept of global address space across all processors.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Because each processor has its own local memory, it operates independently. Changes it makes to its local memory have no effect on the memory of other processors. </a:t>
            </a:r>
            <a:r>
              <a:rPr lang="fr-FR" sz="1600"/>
              <a:t>Hence, the concept of cache coherency does not apply.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When a processor needs access to data in another processor, it is usually the task of the programmer to explicitly define how and when data is communicated. </a:t>
            </a:r>
            <a:r>
              <a:rPr lang="fr-FR" sz="1600"/>
              <a:t>Synchronization between tasks is likewise the programmer's responsibility.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The network "fabric" used for data transfer varies widely, though it can can be as simple as Ethernet.</a:t>
            </a:r>
            <a:endParaRPr lang="fr-FR" sz="1600"/>
          </a:p>
        </p:txBody>
      </p:sp>
      <p:pic>
        <p:nvPicPr>
          <p:cNvPr id="38916" name="Picture 4" descr="Distribute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12" y="4927600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Distributed Memory: Pro and Con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Advantages</a:t>
            </a:r>
            <a:endParaRPr lang="fr-FR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Memory is scalable with number of processors. Increase the number of processors and the size of memory increases proportionately.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Each processor can rapidly access its own memory without interference and without the overhead incurred with trying to maintain cache coherency.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Cost effectiveness: can use commodity, off-the-shelf processors and networking. </a:t>
            </a:r>
            <a:endParaRPr lang="fr-FR" sz="1800" dirty="0"/>
          </a:p>
          <a:p>
            <a:pPr eaLnBrk="1" hangingPunct="1">
              <a:lnSpc>
                <a:spcPct val="90000"/>
              </a:lnSpc>
            </a:pPr>
            <a:r>
              <a:rPr lang="fr-FR" sz="2000" dirty="0" err="1"/>
              <a:t>Disadvantages</a:t>
            </a:r>
            <a:endParaRPr lang="fr-FR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The programmer is responsible for many of the details associated with data communication between processors.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It may be difficult to map existing data structures, based on global memory, to this memory organization.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 dirty="0"/>
              <a:t>Non-uniform memory access (NUMA) times</a:t>
            </a:r>
            <a:r>
              <a:rPr lang="fr-FR" altLang="ja-JP" sz="1800" dirty="0"/>
              <a:t>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019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Hybrid Distributed-Shared Memory</a:t>
            </a:r>
          </a:p>
        </p:txBody>
      </p:sp>
      <p:graphicFrame>
        <p:nvGraphicFramePr>
          <p:cNvPr id="67656" name="Group 72"/>
          <p:cNvGraphicFramePr>
            <a:graphicFrameLocks noGrp="1"/>
          </p:cNvGraphicFramePr>
          <p:nvPr>
            <p:ph type="tbl" idx="1"/>
          </p:nvPr>
        </p:nvGraphicFramePr>
        <p:xfrm>
          <a:off x="2209800" y="1673226"/>
          <a:ext cx="7772400" cy="4794429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93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 T3E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BlueGene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02" name="Text Box 47"/>
          <p:cNvSpPr txBox="1">
            <a:spLocks noChangeArrowheads="1"/>
          </p:cNvSpPr>
          <p:nvPr/>
        </p:nvSpPr>
        <p:spPr bwMode="auto">
          <a:xfrm>
            <a:off x="2332039" y="979489"/>
            <a:ext cx="729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47C23"/>
              </a:buClr>
              <a:buSzPct val="80000"/>
              <a:buFont typeface="Webdings" panose="05030102010509060703" pitchFamily="18" charset="2"/>
              <a:buChar char="&l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lr>
                <a:srgbClr val="E47C23"/>
              </a:buClr>
              <a:buSzPct val="80000"/>
              <a:buFont typeface="Symbol" panose="05050102010706020507" pitchFamily="18" charset="2"/>
              <a:buChar char="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ja-JP" sz="2000"/>
              <a:t>Summarizing a few of the key characteristics of shared and distributed memory machines</a:t>
            </a:r>
            <a:r>
              <a:rPr lang="fr-FR" altLang="ja-JP" sz="2000"/>
              <a:t> 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0712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Hybrid Distributed-Shared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3433" y="1270000"/>
            <a:ext cx="7772400" cy="55435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dirty="0"/>
              <a:t>The largest and fastest computers in the world today employ both shared and distributed memory architectures.</a:t>
            </a:r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The shared memory component is usually a cache coherent SMP machine. Processors on a given SMP can address that machine's memory as global.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The distributed memory component is the networking of multiple SMPs. SMPs know only about their own memory - not the memory on another SMP. Therefore, network communications are required to move data from one SMP to another.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Current trends seem to indicate that this type of memory architecture will continue to prevail and increase at the high end of computing for the foreseeable future.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Advantages and Disadvantages: whatever is common to both shared and distributed memory architectures. </a:t>
            </a:r>
            <a:endParaRPr lang="fr-FR" dirty="0"/>
          </a:p>
        </p:txBody>
      </p:sp>
      <p:pic>
        <p:nvPicPr>
          <p:cNvPr id="41988" name="Picture 4" descr="Hybri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99" y="1930400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Taxanomy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The matrix below defines the 4 possible classifications according to Flynn</a:t>
            </a:r>
            <a:r>
              <a:rPr lang="fr-FR" altLang="ja-JP" smtClean="0"/>
              <a:t> </a:t>
            </a:r>
          </a:p>
          <a:p>
            <a:pPr eaLnBrk="1" hangingPunct="1"/>
            <a:endParaRPr lang="fr-FR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2424114" y="3141664"/>
            <a:ext cx="70564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Flynn </a:t>
            </a:r>
            <a:r>
              <a:rPr lang="fr-FR" dirty="0" err="1"/>
              <a:t>Taxanomy</a:t>
            </a:r>
            <a:endParaRPr lang="en-US" dirty="0"/>
          </a:p>
        </p:txBody>
      </p:sp>
      <p:pic>
        <p:nvPicPr>
          <p:cNvPr id="2050" name="Picture 2" descr="Computer Architecture | Flynn's taxonomy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2096460"/>
            <a:ext cx="7908841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Single Data (SISD)</a:t>
            </a:r>
            <a:endParaRPr lang="fr-FR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619125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A serial (non-parallel) computer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Single instruction: only one instruction stream is being acted on by the CPU during any one clock cycle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Single data: only one data stream is being used as input during any one clock cycle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Deterministic execution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This is the oldest and until recently, the most prevalent form of computer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altLang="ja-JP" smtClean="0"/>
              <a:t>Examples: most PCs, single CPU workstations and mainframes </a:t>
            </a:r>
            <a:endParaRPr lang="fr-FR" smtClean="0"/>
          </a:p>
        </p:txBody>
      </p:sp>
      <p:pic>
        <p:nvPicPr>
          <p:cNvPr id="23556" name="Picture 4" descr="S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708276"/>
            <a:ext cx="17907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Multiple Data (SIMD)</a:t>
            </a:r>
            <a:endParaRPr lang="fr-F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60863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1600" dirty="0"/>
              <a:t>A type of </a:t>
            </a:r>
            <a:r>
              <a:rPr lang="fr-FR" sz="1600" dirty="0" err="1"/>
              <a:t>parallel</a:t>
            </a:r>
            <a:r>
              <a:rPr lang="fr-FR" sz="1600" dirty="0"/>
              <a:t> computer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Single instruction: All processing units execute the same instruction at any given clock cycle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Multiple data: Each processing unit can operate on a different data element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This type of machine typically has an instruction dispatcher, a very high-bandwidth internal network, and a very large array of very small-capacity instruction units.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Best suited for specialized problems characterized by a high degree of </a:t>
            </a:r>
            <a:r>
              <a:rPr lang="en-GB" sz="1600" dirty="0" err="1"/>
              <a:t>regularity,such</a:t>
            </a:r>
            <a:r>
              <a:rPr lang="en-GB" sz="1600" dirty="0"/>
              <a:t> as image processing.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fr-FR" sz="1600" dirty="0" err="1"/>
              <a:t>Synchronous</a:t>
            </a:r>
            <a:r>
              <a:rPr lang="fr-FR" sz="1600" dirty="0"/>
              <a:t> (</a:t>
            </a:r>
            <a:r>
              <a:rPr lang="fr-FR" sz="1600" dirty="0" err="1"/>
              <a:t>lockstep</a:t>
            </a:r>
            <a:r>
              <a:rPr lang="fr-FR" sz="1600" dirty="0"/>
              <a:t>) and </a:t>
            </a:r>
            <a:r>
              <a:rPr lang="fr-FR" sz="1600" dirty="0" err="1"/>
              <a:t>deterministic</a:t>
            </a:r>
            <a:r>
              <a:rPr lang="fr-FR" sz="1600" dirty="0"/>
              <a:t> </a:t>
            </a:r>
            <a:r>
              <a:rPr lang="fr-FR" sz="1600" dirty="0" err="1"/>
              <a:t>execution</a:t>
            </a:r>
            <a:r>
              <a:rPr lang="fr-FR" sz="16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Two varieties: Processor Arrays and Vector Pipelines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fr-FR" sz="1600" dirty="0" err="1"/>
              <a:t>Examples</a:t>
            </a:r>
            <a:r>
              <a:rPr lang="fr-FR" sz="16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400" dirty="0"/>
              <a:t>Processor </a:t>
            </a:r>
            <a:r>
              <a:rPr lang="fr-FR" sz="1400" dirty="0" err="1"/>
              <a:t>Arrays</a:t>
            </a:r>
            <a:r>
              <a:rPr lang="fr-FR" sz="1400" dirty="0"/>
              <a:t>: Connection Machine CM-2, </a:t>
            </a:r>
            <a:r>
              <a:rPr lang="fr-FR" sz="1400" dirty="0" err="1"/>
              <a:t>Maspar</a:t>
            </a:r>
            <a:r>
              <a:rPr lang="fr-FR" sz="1400" dirty="0"/>
              <a:t> MP-1, MP-2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ja-JP" sz="1400" dirty="0" err="1"/>
              <a:t>Vector</a:t>
            </a:r>
            <a:r>
              <a:rPr lang="fr-FR" altLang="ja-JP" sz="1400" dirty="0"/>
              <a:t> Pipelines: IBM 9000, </a:t>
            </a:r>
            <a:r>
              <a:rPr lang="fr-FR" altLang="ja-JP" sz="1400" dirty="0" err="1"/>
              <a:t>Cray</a:t>
            </a:r>
            <a:r>
              <a:rPr lang="fr-FR" altLang="ja-JP" sz="1400" dirty="0"/>
              <a:t> C90, Fujitsu VP, NEC SX-2, Hitachi S820</a:t>
            </a:r>
            <a:endParaRPr lang="fr-FR" sz="1400" dirty="0"/>
          </a:p>
        </p:txBody>
      </p:sp>
      <p:pic>
        <p:nvPicPr>
          <p:cNvPr id="24580" name="Picture 4" descr="S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2664823"/>
            <a:ext cx="4236720" cy="41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Multiple Instruction, Single Data (MISD)</a:t>
            </a:r>
            <a:endParaRPr lang="fr-F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5"/>
            <a:ext cx="7772400" cy="4419600"/>
          </a:xfrm>
        </p:spPr>
        <p:txBody>
          <a:bodyPr/>
          <a:lstStyle/>
          <a:p>
            <a:pPr eaLnBrk="1" hangingPunct="1"/>
            <a:r>
              <a:rPr lang="en-GB" sz="2000"/>
              <a:t>A single data stream is fed into multiple processing units. </a:t>
            </a:r>
            <a:endParaRPr lang="fr-FR" sz="2000"/>
          </a:p>
          <a:p>
            <a:pPr eaLnBrk="1" hangingPunct="1"/>
            <a:r>
              <a:rPr lang="en-GB" sz="2000"/>
              <a:t>Each processing unit operates on the data independently via independent instruction streams. </a:t>
            </a:r>
            <a:endParaRPr lang="fr-FR" sz="2000"/>
          </a:p>
          <a:p>
            <a:pPr eaLnBrk="1" hangingPunct="1"/>
            <a:r>
              <a:rPr lang="en-GB" sz="2000"/>
              <a:t>Few actual examples of this class of parallel computer have ever existed. </a:t>
            </a:r>
            <a:r>
              <a:rPr lang="fr-FR" sz="2000"/>
              <a:t>One is the experimental Carnegie-Mellon C.mmp computer (1971). </a:t>
            </a:r>
          </a:p>
          <a:p>
            <a:pPr eaLnBrk="1" hangingPunct="1"/>
            <a:r>
              <a:rPr lang="en-GB" sz="2000"/>
              <a:t>Some conceivable uses might be: </a:t>
            </a:r>
            <a:endParaRPr lang="fr-FR" sz="2000"/>
          </a:p>
          <a:p>
            <a:pPr lvl="1" eaLnBrk="1" hangingPunct="1"/>
            <a:r>
              <a:rPr lang="en-GB" sz="1800"/>
              <a:t>multiple frequency filters operating on a single signal stream </a:t>
            </a:r>
            <a:endParaRPr lang="fr-FR" sz="1800"/>
          </a:p>
          <a:p>
            <a:pPr eaLnBrk="1" hangingPunct="1"/>
            <a:r>
              <a:rPr lang="en-GB" altLang="ja-JP" sz="2000"/>
              <a:t>multiple cryptography algorithms attempting to crack a single coded message.</a:t>
            </a:r>
            <a:endParaRPr lang="fr-FR" sz="2000"/>
          </a:p>
        </p:txBody>
      </p:sp>
      <p:pic>
        <p:nvPicPr>
          <p:cNvPr id="25604" name="Picture 4" descr="M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724400"/>
            <a:ext cx="41719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9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Multiple Instruction, Multiple Data (MIMD)</a:t>
            </a:r>
            <a:endParaRPr lang="fr-F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Currently, the most common type of parallel computer. Most modern computers fall into this category.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Multiple Instruction: every processor may be executing a different instruction stream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Multiple Data: every processor may be working with a different data stream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Execution can be synchronous or asynchronous, deterministic or non-deterministic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altLang="ja-JP" sz="2000" dirty="0"/>
              <a:t>Examples: most current supercomputers, networked parallel computer "grids" and multi-processor SMP computers - including some types of PCs.</a:t>
            </a:r>
            <a:r>
              <a:rPr lang="fr-FR" altLang="ja-JP" sz="2000" dirty="0"/>
              <a:t> </a:t>
            </a:r>
            <a:endParaRPr lang="fr-FR" sz="2000" dirty="0"/>
          </a:p>
        </p:txBody>
      </p:sp>
      <p:pic>
        <p:nvPicPr>
          <p:cNvPr id="26628" name="Picture 4" descr="M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4508500"/>
            <a:ext cx="41719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8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05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smtClean="0"/>
              <a:t>Task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 logically discrete section of computational work. A task is typically a program or program-like set of instructions that is executed by a processor. </a:t>
            </a:r>
            <a:endParaRPr lang="en-GB" b="1" smtClean="0"/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Parallel Task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 task that can be executed by multiple processors safely (yields correct results) </a:t>
            </a:r>
            <a:endParaRPr lang="en-GB" b="1" smtClean="0"/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Serial Execution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Execution of a program sequentially, one statement at a time. In the simplest sense, this is what happens on a one processor machine. However, virtually all parallel tasks will have sections of a parallel program that must be executed serially. 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755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2078</TotalTime>
  <Words>1870</Words>
  <Application>Microsoft Office PowerPoint</Application>
  <PresentationFormat>Widescreen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メイリオ</vt:lpstr>
      <vt:lpstr>Times New Roman</vt:lpstr>
      <vt:lpstr>Trebuchet MS</vt:lpstr>
      <vt:lpstr>Webdings</vt:lpstr>
      <vt:lpstr>Wingdings 3</vt:lpstr>
      <vt:lpstr>ヒラギノ角ゴ Pro W3</vt:lpstr>
      <vt:lpstr>Facet</vt:lpstr>
      <vt:lpstr>Introduction to Parallel Computing</vt:lpstr>
      <vt:lpstr>Marks Distribution</vt:lpstr>
      <vt:lpstr>Flynn Taxanomy</vt:lpstr>
      <vt:lpstr>Flynn Taxanomy</vt:lpstr>
      <vt:lpstr>Single Instruction, Single Data (SISD)</vt:lpstr>
      <vt:lpstr>Single Instruction, Multiple Data (SIMD)</vt:lpstr>
      <vt:lpstr>Multiple Instruction, Single Data (MISD)</vt:lpstr>
      <vt:lpstr>Multiple Instruction, Multiple Data (MIMD)</vt:lpstr>
      <vt:lpstr>Some General Parallel Terminology</vt:lpstr>
      <vt:lpstr>Symmetric  vs. Asymmetric Multiprocessing Architecture [1/2]</vt:lpstr>
      <vt:lpstr>Some General Parallel Terminology</vt:lpstr>
      <vt:lpstr>Some General Parallel Terminology</vt:lpstr>
      <vt:lpstr>Some General Parallel Terminology</vt:lpstr>
      <vt:lpstr>PowerPoint Presentation</vt:lpstr>
      <vt:lpstr>Some General Parallel Terminology</vt:lpstr>
      <vt:lpstr>Some General Parallel Terminology</vt:lpstr>
      <vt:lpstr>Shared Memory</vt:lpstr>
      <vt:lpstr>Shared Memory : UMA vs. NUMA</vt:lpstr>
      <vt:lpstr>Shared Memory: Pro and Con</vt:lpstr>
      <vt:lpstr>Distributed Memory</vt:lpstr>
      <vt:lpstr>Distributed Memory: Pro and Con</vt:lpstr>
      <vt:lpstr>Hybrid Distributed-Shared Memory</vt:lpstr>
      <vt:lpstr>Hybrid Distributed-Shared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nausheen</dc:creator>
  <cp:lastModifiedBy>BASIL</cp:lastModifiedBy>
  <cp:revision>132</cp:revision>
  <dcterms:created xsi:type="dcterms:W3CDTF">2020-08-31T07:49:57Z</dcterms:created>
  <dcterms:modified xsi:type="dcterms:W3CDTF">2022-09-21T13:30:03Z</dcterms:modified>
</cp:coreProperties>
</file>