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31"/>
  </p:notesMasterIdLst>
  <p:sldIdLst>
    <p:sldId id="406" r:id="rId2"/>
    <p:sldId id="398" r:id="rId3"/>
    <p:sldId id="364" r:id="rId4"/>
    <p:sldId id="365" r:id="rId5"/>
    <p:sldId id="407" r:id="rId6"/>
    <p:sldId id="408" r:id="rId7"/>
    <p:sldId id="409" r:id="rId8"/>
    <p:sldId id="410" r:id="rId9"/>
    <p:sldId id="411" r:id="rId10"/>
    <p:sldId id="395" r:id="rId11"/>
    <p:sldId id="413" r:id="rId12"/>
    <p:sldId id="412" r:id="rId13"/>
    <p:sldId id="418" r:id="rId14"/>
    <p:sldId id="396" r:id="rId15"/>
    <p:sldId id="414" r:id="rId16"/>
    <p:sldId id="388" r:id="rId17"/>
    <p:sldId id="369" r:id="rId18"/>
    <p:sldId id="415" r:id="rId19"/>
    <p:sldId id="370" r:id="rId20"/>
    <p:sldId id="416" r:id="rId21"/>
    <p:sldId id="380" r:id="rId22"/>
    <p:sldId id="417" r:id="rId23"/>
    <p:sldId id="381" r:id="rId24"/>
    <p:sldId id="402" r:id="rId25"/>
    <p:sldId id="403" r:id="rId26"/>
    <p:sldId id="382" r:id="rId27"/>
    <p:sldId id="404" r:id="rId28"/>
    <p:sldId id="405" r:id="rId29"/>
    <p:sldId id="399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 autoAdjust="0"/>
    <p:restoredTop sz="75820" autoAdjust="0"/>
  </p:normalViewPr>
  <p:slideViewPr>
    <p:cSldViewPr>
      <p:cViewPr varScale="1">
        <p:scale>
          <a:sx n="59" d="100"/>
          <a:sy n="59" d="100"/>
        </p:scale>
        <p:origin x="18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75CF2-4A1D-D248-B2FC-EF82A4EAA1C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C3D44-A117-4E4A-9E67-E09CF4B9D512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  <a:effectLst/>
            </a:rPr>
            <a:t>Filtering rules are based on information contained in a network packet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F29F054B-A395-E043-881E-90CAEBCC6513}" type="parTrans" cxnId="{AA92E98A-0773-BD44-8FA2-7D1B662A6B11}">
      <dgm:prSet/>
      <dgm:spPr/>
      <dgm:t>
        <a:bodyPr/>
        <a:lstStyle/>
        <a:p>
          <a:endParaRPr lang="en-US"/>
        </a:p>
      </dgm:t>
    </dgm:pt>
    <dgm:pt modelId="{AC68F31D-1EBB-5F47-A977-5B352F25FFC0}" type="sibTrans" cxnId="{AA92E98A-0773-BD44-8FA2-7D1B662A6B11}">
      <dgm:prSet/>
      <dgm:spPr/>
      <dgm:t>
        <a:bodyPr/>
        <a:lstStyle/>
        <a:p>
          <a:endParaRPr lang="en-US"/>
        </a:p>
      </dgm:t>
    </dgm:pt>
    <dgm:pt modelId="{7853777C-A2A5-2F40-81CC-F02A59E49DDB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Source IP address</a:t>
          </a:r>
          <a:endParaRPr lang="en-US" dirty="0">
            <a:effectLst/>
          </a:endParaRPr>
        </a:p>
      </dgm:t>
    </dgm:pt>
    <dgm:pt modelId="{8614323F-0E29-C24D-9208-923A877DDAF7}" type="parTrans" cxnId="{B0286157-2581-604A-9102-CA9B4DA1BD0C}">
      <dgm:prSet/>
      <dgm:spPr/>
      <dgm:t>
        <a:bodyPr/>
        <a:lstStyle/>
        <a:p>
          <a:endParaRPr lang="en-US"/>
        </a:p>
      </dgm:t>
    </dgm:pt>
    <dgm:pt modelId="{AD60C821-5CF3-734F-81BC-CB8DE7E07684}" type="sibTrans" cxnId="{B0286157-2581-604A-9102-CA9B4DA1BD0C}">
      <dgm:prSet/>
      <dgm:spPr/>
      <dgm:t>
        <a:bodyPr/>
        <a:lstStyle/>
        <a:p>
          <a:endParaRPr lang="en-US"/>
        </a:p>
      </dgm:t>
    </dgm:pt>
    <dgm:pt modelId="{2397B89F-ACEA-DA44-8651-68BC248E4AAC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Destination IP address</a:t>
          </a:r>
          <a:endParaRPr lang="en-US" dirty="0">
            <a:effectLst/>
          </a:endParaRPr>
        </a:p>
      </dgm:t>
    </dgm:pt>
    <dgm:pt modelId="{CAD7E9A4-3CA4-7240-8A3B-571CD1DDB379}" type="parTrans" cxnId="{2284E4F3-1439-744D-B00E-3E4D88D1CE45}">
      <dgm:prSet/>
      <dgm:spPr/>
      <dgm:t>
        <a:bodyPr/>
        <a:lstStyle/>
        <a:p>
          <a:endParaRPr lang="en-US"/>
        </a:p>
      </dgm:t>
    </dgm:pt>
    <dgm:pt modelId="{F51BEC0B-6D14-C84E-9900-0AC6D964A58B}" type="sibTrans" cxnId="{2284E4F3-1439-744D-B00E-3E4D88D1CE45}">
      <dgm:prSet/>
      <dgm:spPr/>
      <dgm:t>
        <a:bodyPr/>
        <a:lstStyle/>
        <a:p>
          <a:endParaRPr lang="en-US"/>
        </a:p>
      </dgm:t>
    </dgm:pt>
    <dgm:pt modelId="{C871D84E-346F-F04A-A10E-A8C4E1B8135D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Source and destination transport-level address</a:t>
          </a:r>
          <a:endParaRPr lang="en-US" dirty="0">
            <a:effectLst/>
          </a:endParaRPr>
        </a:p>
      </dgm:t>
    </dgm:pt>
    <dgm:pt modelId="{377F236C-9BA0-DE4E-B535-0073B0AD603F}" type="parTrans" cxnId="{F2ACCE61-3391-1745-8489-BA483F7FB7B0}">
      <dgm:prSet/>
      <dgm:spPr/>
      <dgm:t>
        <a:bodyPr/>
        <a:lstStyle/>
        <a:p>
          <a:endParaRPr lang="en-US"/>
        </a:p>
      </dgm:t>
    </dgm:pt>
    <dgm:pt modelId="{223BA8B5-3E41-954A-83D2-CF552B751EDC}" type="sibTrans" cxnId="{F2ACCE61-3391-1745-8489-BA483F7FB7B0}">
      <dgm:prSet/>
      <dgm:spPr/>
      <dgm:t>
        <a:bodyPr/>
        <a:lstStyle/>
        <a:p>
          <a:endParaRPr lang="en-US"/>
        </a:p>
      </dgm:t>
    </dgm:pt>
    <dgm:pt modelId="{37A901BF-71FC-B64C-9DC5-259D21A670DA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IP protocol field</a:t>
          </a:r>
          <a:endParaRPr lang="en-US" dirty="0">
            <a:effectLst/>
          </a:endParaRPr>
        </a:p>
      </dgm:t>
    </dgm:pt>
    <dgm:pt modelId="{EE6F0A62-D4D6-E74F-8CB5-8B645432EE45}" type="parTrans" cxnId="{82277348-65B9-B146-B4D8-3F45A71B573F}">
      <dgm:prSet/>
      <dgm:spPr/>
      <dgm:t>
        <a:bodyPr/>
        <a:lstStyle/>
        <a:p>
          <a:endParaRPr lang="en-US"/>
        </a:p>
      </dgm:t>
    </dgm:pt>
    <dgm:pt modelId="{9215E86D-77CE-5A41-A732-7D749D3B3B58}" type="sibTrans" cxnId="{82277348-65B9-B146-B4D8-3F45A71B573F}">
      <dgm:prSet/>
      <dgm:spPr/>
      <dgm:t>
        <a:bodyPr/>
        <a:lstStyle/>
        <a:p>
          <a:endParaRPr lang="en-US"/>
        </a:p>
      </dgm:t>
    </dgm:pt>
    <dgm:pt modelId="{D3D4CB05-BDD2-164D-BEC8-367865314CEF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 smtClean="0">
              <a:effectLst/>
            </a:rPr>
            <a:t>Interface</a:t>
          </a:r>
          <a:endParaRPr lang="en-US" dirty="0">
            <a:effectLst/>
          </a:endParaRPr>
        </a:p>
      </dgm:t>
    </dgm:pt>
    <dgm:pt modelId="{A0848D3D-8276-0D49-AC8D-81CF94A56874}" type="parTrans" cxnId="{AF06C460-B257-BB4A-96A5-532D10722D7A}">
      <dgm:prSet/>
      <dgm:spPr/>
      <dgm:t>
        <a:bodyPr/>
        <a:lstStyle/>
        <a:p>
          <a:endParaRPr lang="en-US"/>
        </a:p>
      </dgm:t>
    </dgm:pt>
    <dgm:pt modelId="{76285DA6-D726-0D45-A422-473F4CFD48F5}" type="sibTrans" cxnId="{AF06C460-B257-BB4A-96A5-532D10722D7A}">
      <dgm:prSet/>
      <dgm:spPr/>
      <dgm:t>
        <a:bodyPr/>
        <a:lstStyle/>
        <a:p>
          <a:endParaRPr lang="en-US"/>
        </a:p>
      </dgm:t>
    </dgm:pt>
    <dgm:pt modelId="{6DC7EF82-39B7-F144-B383-68BBBD4626B1}" type="pres">
      <dgm:prSet presAssocID="{5C075CF2-4A1D-D248-B2FC-EF82A4EAA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63613D-9176-1046-8535-C48DBFF305C1}" type="pres">
      <dgm:prSet presAssocID="{238C3D44-A117-4E4A-9E67-E09CF4B9D512}" presName="composite" presStyleCnt="0"/>
      <dgm:spPr/>
    </dgm:pt>
    <dgm:pt modelId="{1BA9FBF5-6ABB-C64A-8A51-9ED48CEBDC31}" type="pres">
      <dgm:prSet presAssocID="{238C3D44-A117-4E4A-9E67-E09CF4B9D51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A4F69-133B-A849-99D7-8121D32013C5}" type="pres">
      <dgm:prSet presAssocID="{238C3D44-A117-4E4A-9E67-E09CF4B9D512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68A0B-D9D6-2B45-8384-8BE06324BDAE}" type="presOf" srcId="{2397B89F-ACEA-DA44-8651-68BC248E4AAC}" destId="{F43A4F69-133B-A849-99D7-8121D32013C5}" srcOrd="0" destOrd="1" presId="urn:microsoft.com/office/officeart/2005/8/layout/hList1"/>
    <dgm:cxn modelId="{F2ACCE61-3391-1745-8489-BA483F7FB7B0}" srcId="{238C3D44-A117-4E4A-9E67-E09CF4B9D512}" destId="{C871D84E-346F-F04A-A10E-A8C4E1B8135D}" srcOrd="2" destOrd="0" parTransId="{377F236C-9BA0-DE4E-B535-0073B0AD603F}" sibTransId="{223BA8B5-3E41-954A-83D2-CF552B751EDC}"/>
    <dgm:cxn modelId="{B0286157-2581-604A-9102-CA9B4DA1BD0C}" srcId="{238C3D44-A117-4E4A-9E67-E09CF4B9D512}" destId="{7853777C-A2A5-2F40-81CC-F02A59E49DDB}" srcOrd="0" destOrd="0" parTransId="{8614323F-0E29-C24D-9208-923A877DDAF7}" sibTransId="{AD60C821-5CF3-734F-81BC-CB8DE7E07684}"/>
    <dgm:cxn modelId="{4819FB41-335A-E14F-B56C-4B7755C881B2}" type="presOf" srcId="{5C075CF2-4A1D-D248-B2FC-EF82A4EAA1C1}" destId="{6DC7EF82-39B7-F144-B383-68BBBD4626B1}" srcOrd="0" destOrd="0" presId="urn:microsoft.com/office/officeart/2005/8/layout/hList1"/>
    <dgm:cxn modelId="{4795B4AA-B7A2-A945-91A4-EC79B3836147}" type="presOf" srcId="{37A901BF-71FC-B64C-9DC5-259D21A670DA}" destId="{F43A4F69-133B-A849-99D7-8121D32013C5}" srcOrd="0" destOrd="3" presId="urn:microsoft.com/office/officeart/2005/8/layout/hList1"/>
    <dgm:cxn modelId="{2284E4F3-1439-744D-B00E-3E4D88D1CE45}" srcId="{238C3D44-A117-4E4A-9E67-E09CF4B9D512}" destId="{2397B89F-ACEA-DA44-8651-68BC248E4AAC}" srcOrd="1" destOrd="0" parTransId="{CAD7E9A4-3CA4-7240-8A3B-571CD1DDB379}" sibTransId="{F51BEC0B-6D14-C84E-9900-0AC6D964A58B}"/>
    <dgm:cxn modelId="{AF06C460-B257-BB4A-96A5-532D10722D7A}" srcId="{238C3D44-A117-4E4A-9E67-E09CF4B9D512}" destId="{D3D4CB05-BDD2-164D-BEC8-367865314CEF}" srcOrd="4" destOrd="0" parTransId="{A0848D3D-8276-0D49-AC8D-81CF94A56874}" sibTransId="{76285DA6-D726-0D45-A422-473F4CFD48F5}"/>
    <dgm:cxn modelId="{46C12665-1F60-F940-83C7-FEC9C62AE1B5}" type="presOf" srcId="{7853777C-A2A5-2F40-81CC-F02A59E49DDB}" destId="{F43A4F69-133B-A849-99D7-8121D32013C5}" srcOrd="0" destOrd="0" presId="urn:microsoft.com/office/officeart/2005/8/layout/hList1"/>
    <dgm:cxn modelId="{AA92E98A-0773-BD44-8FA2-7D1B662A6B11}" srcId="{5C075CF2-4A1D-D248-B2FC-EF82A4EAA1C1}" destId="{238C3D44-A117-4E4A-9E67-E09CF4B9D512}" srcOrd="0" destOrd="0" parTransId="{F29F054B-A395-E043-881E-90CAEBCC6513}" sibTransId="{AC68F31D-1EBB-5F47-A977-5B352F25FFC0}"/>
    <dgm:cxn modelId="{47359C3C-F676-6A45-A97C-A1D39409B0B5}" type="presOf" srcId="{D3D4CB05-BDD2-164D-BEC8-367865314CEF}" destId="{F43A4F69-133B-A849-99D7-8121D32013C5}" srcOrd="0" destOrd="4" presId="urn:microsoft.com/office/officeart/2005/8/layout/hList1"/>
    <dgm:cxn modelId="{A41B4666-0B7A-B743-8554-0225BD38D124}" type="presOf" srcId="{238C3D44-A117-4E4A-9E67-E09CF4B9D512}" destId="{1BA9FBF5-6ABB-C64A-8A51-9ED48CEBDC31}" srcOrd="0" destOrd="0" presId="urn:microsoft.com/office/officeart/2005/8/layout/hList1"/>
    <dgm:cxn modelId="{0BFC6920-EFB3-F24F-80BB-7BE0A372532D}" type="presOf" srcId="{C871D84E-346F-F04A-A10E-A8C4E1B8135D}" destId="{F43A4F69-133B-A849-99D7-8121D32013C5}" srcOrd="0" destOrd="2" presId="urn:microsoft.com/office/officeart/2005/8/layout/hList1"/>
    <dgm:cxn modelId="{82277348-65B9-B146-B4D8-3F45A71B573F}" srcId="{238C3D44-A117-4E4A-9E67-E09CF4B9D512}" destId="{37A901BF-71FC-B64C-9DC5-259D21A670DA}" srcOrd="3" destOrd="0" parTransId="{EE6F0A62-D4D6-E74F-8CB5-8B645432EE45}" sibTransId="{9215E86D-77CE-5A41-A732-7D749D3B3B58}"/>
    <dgm:cxn modelId="{66B6C879-3849-0E4A-B5DB-C2E2AD66CCB5}" type="presParOf" srcId="{6DC7EF82-39B7-F144-B383-68BBBD4626B1}" destId="{F563613D-9176-1046-8535-C48DBFF305C1}" srcOrd="0" destOrd="0" presId="urn:microsoft.com/office/officeart/2005/8/layout/hList1"/>
    <dgm:cxn modelId="{2DBED5C1-2F04-1C4B-B1B9-EE1ABD97AA7E}" type="presParOf" srcId="{F563613D-9176-1046-8535-C48DBFF305C1}" destId="{1BA9FBF5-6ABB-C64A-8A51-9ED48CEBDC31}" srcOrd="0" destOrd="0" presId="urn:microsoft.com/office/officeart/2005/8/layout/hList1"/>
    <dgm:cxn modelId="{330BDECF-AD2A-494B-AD55-C1D645BEBE53}" type="presParOf" srcId="{F563613D-9176-1046-8535-C48DBFF305C1}" destId="{F43A4F69-133B-A849-99D7-8121D32013C5}" srcOrd="1" destOrd="0" presId="urn:microsoft.com/office/officeart/2005/8/layout/hList1"/>
  </dgm:cxnLst>
  <dgm:bg/>
  <dgm:whole>
    <a:ln>
      <a:solidFill>
        <a:schemeClr val="accent5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9F22D-C2EC-034D-B2F2-9526C10DD7EE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8FFCB-FF60-9741-B84C-A7D2D03D4D17}">
      <dgm:prSet custT="1"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>
            <a:spcBef>
              <a:spcPct val="0"/>
            </a:spcBef>
            <a:spcAft>
              <a:spcPts val="1200"/>
            </a:spcAft>
          </a:pPr>
          <a:r>
            <a:rPr lang="en-US" sz="1600" b="1" dirty="0" smtClean="0">
              <a:solidFill>
                <a:srgbClr val="000000"/>
              </a:solidFill>
            </a:rPr>
            <a:t>Tightens rules for TCP traffic by creating a directory of outbound TCP connections</a:t>
          </a:r>
          <a:endParaRPr lang="en-US" sz="1600" dirty="0">
            <a:solidFill>
              <a:srgbClr val="000000"/>
            </a:solidFill>
          </a:endParaRPr>
        </a:p>
      </dgm:t>
    </dgm:pt>
    <dgm:pt modelId="{65C5BE99-9E42-C844-B971-245876CB968C}" type="parTrans" cxnId="{E2DC4D2F-44A7-684C-BDB7-50DF869F348D}">
      <dgm:prSet/>
      <dgm:spPr/>
      <dgm:t>
        <a:bodyPr/>
        <a:lstStyle/>
        <a:p>
          <a:endParaRPr lang="en-US"/>
        </a:p>
      </dgm:t>
    </dgm:pt>
    <dgm:pt modelId="{1530D343-91BB-7A45-9CF0-C9ECD8E968E6}" type="sibTrans" cxnId="{E2DC4D2F-44A7-684C-BDB7-50DF869F348D}">
      <dgm:prSet/>
      <dgm:spPr/>
      <dgm:t>
        <a:bodyPr/>
        <a:lstStyle/>
        <a:p>
          <a:endParaRPr lang="en-US"/>
        </a:p>
      </dgm:t>
    </dgm:pt>
    <dgm:pt modelId="{5681ED43-DBB5-9D40-A1EC-D9DD2D80A1B3}">
      <dgm:prSet custT="1"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>
            <a:spcBef>
              <a:spcPts val="1800"/>
            </a:spcBef>
            <a:spcAft>
              <a:spcPts val="1200"/>
            </a:spcAft>
          </a:pPr>
          <a:r>
            <a:rPr lang="en-US" sz="1400" b="1" dirty="0" smtClean="0">
              <a:solidFill>
                <a:srgbClr val="000000"/>
              </a:solidFill>
            </a:rPr>
            <a:t>There is an entry for each currently established connection</a:t>
          </a:r>
          <a:endParaRPr lang="en-US" sz="1400" dirty="0">
            <a:solidFill>
              <a:srgbClr val="000000"/>
            </a:solidFill>
          </a:endParaRPr>
        </a:p>
      </dgm:t>
    </dgm:pt>
    <dgm:pt modelId="{45B678DB-3495-E54E-8429-A0B8E7E85BE6}" type="parTrans" cxnId="{A6EBFFE6-5E76-F049-AEA9-C60A096F5217}">
      <dgm:prSet/>
      <dgm:spPr/>
      <dgm:t>
        <a:bodyPr/>
        <a:lstStyle/>
        <a:p>
          <a:endParaRPr lang="en-US"/>
        </a:p>
      </dgm:t>
    </dgm:pt>
    <dgm:pt modelId="{344340CB-B715-FE4E-9A3C-1A6415072CBB}" type="sibTrans" cxnId="{A6EBFFE6-5E76-F049-AEA9-C60A096F5217}">
      <dgm:prSet/>
      <dgm:spPr/>
      <dgm:t>
        <a:bodyPr/>
        <a:lstStyle/>
        <a:p>
          <a:endParaRPr lang="en-US"/>
        </a:p>
      </dgm:t>
    </dgm:pt>
    <dgm:pt modelId="{F218C2DF-0792-8545-BA38-1CB926073E7F}">
      <dgm:prSet custT="1"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>
            <a:spcBef>
              <a:spcPts val="1800"/>
            </a:spcBef>
            <a:spcAft>
              <a:spcPts val="1200"/>
            </a:spcAft>
          </a:pPr>
          <a:r>
            <a:rPr lang="en-US" sz="1400" b="1" dirty="0" smtClean="0">
              <a:solidFill>
                <a:srgbClr val="000000"/>
              </a:solidFill>
            </a:rPr>
            <a:t>Packet filter allows incoming traffic to high numbered ports only for those packets that fit the profile of one of the entries in this directory</a:t>
          </a:r>
          <a:endParaRPr lang="en-US" sz="1400" dirty="0">
            <a:solidFill>
              <a:srgbClr val="000000"/>
            </a:solidFill>
          </a:endParaRPr>
        </a:p>
      </dgm:t>
    </dgm:pt>
    <dgm:pt modelId="{7A6335A5-3FE8-B44C-957E-89B3ACFD20F9}" type="parTrans" cxnId="{763F75C0-5E79-8C44-B2F4-B2B275E53AC8}">
      <dgm:prSet/>
      <dgm:spPr/>
      <dgm:t>
        <a:bodyPr/>
        <a:lstStyle/>
        <a:p>
          <a:endParaRPr lang="en-US"/>
        </a:p>
      </dgm:t>
    </dgm:pt>
    <dgm:pt modelId="{13FAA812-6513-A14E-BF04-7F2863A2F79B}" type="sibTrans" cxnId="{763F75C0-5E79-8C44-B2F4-B2B275E53AC8}">
      <dgm:prSet/>
      <dgm:spPr/>
      <dgm:t>
        <a:bodyPr/>
        <a:lstStyle/>
        <a:p>
          <a:endParaRPr lang="en-US"/>
        </a:p>
      </dgm:t>
    </dgm:pt>
    <dgm:pt modelId="{B0D0EE88-33FF-F94F-9D0A-84FBB3DDAE7E}">
      <dgm:prSet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>
            <a:spcAft>
              <a:spcPts val="1200"/>
            </a:spcAft>
          </a:pPr>
          <a:r>
            <a:rPr lang="en-US" sz="1600" b="1" dirty="0" smtClean="0">
              <a:solidFill>
                <a:srgbClr val="000000"/>
              </a:solidFill>
            </a:rPr>
            <a:t>Reviews packet information but also records information about TCP connections</a:t>
          </a:r>
          <a:endParaRPr lang="en-US" sz="1600" dirty="0">
            <a:solidFill>
              <a:srgbClr val="000000"/>
            </a:solidFill>
          </a:endParaRPr>
        </a:p>
      </dgm:t>
    </dgm:pt>
    <dgm:pt modelId="{A197FDCC-C39E-D84C-A007-38A193EBC831}" type="parTrans" cxnId="{A4FCD3BB-86C1-C14F-8213-A6C8097D7C44}">
      <dgm:prSet/>
      <dgm:spPr/>
      <dgm:t>
        <a:bodyPr/>
        <a:lstStyle/>
        <a:p>
          <a:endParaRPr lang="en-US"/>
        </a:p>
      </dgm:t>
    </dgm:pt>
    <dgm:pt modelId="{42C29396-F441-134D-A60F-976F053FDDF9}" type="sibTrans" cxnId="{A4FCD3BB-86C1-C14F-8213-A6C8097D7C44}">
      <dgm:prSet/>
      <dgm:spPr/>
      <dgm:t>
        <a:bodyPr/>
        <a:lstStyle/>
        <a:p>
          <a:endParaRPr lang="en-US"/>
        </a:p>
      </dgm:t>
    </dgm:pt>
    <dgm:pt modelId="{3D014868-35AD-6F44-89CF-98805423867F}">
      <dgm:prSet custT="1"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>
            <a:spcAft>
              <a:spcPts val="1200"/>
            </a:spcAft>
          </a:pPr>
          <a:r>
            <a:rPr lang="en-US" sz="1400" b="1" dirty="0" smtClean="0">
              <a:solidFill>
                <a:srgbClr val="000000"/>
              </a:solidFill>
            </a:rPr>
            <a:t>Keeps track of TCP sequence numbers to prevent attacks that depend on the sequence number</a:t>
          </a:r>
        </a:p>
      </dgm:t>
    </dgm:pt>
    <dgm:pt modelId="{51EC145C-15FD-4A47-8130-99D2D7F24B85}" type="parTrans" cxnId="{B5E08413-1F8D-C44D-A998-79D3A21EE2BB}">
      <dgm:prSet/>
      <dgm:spPr/>
      <dgm:t>
        <a:bodyPr/>
        <a:lstStyle/>
        <a:p>
          <a:endParaRPr lang="en-US"/>
        </a:p>
      </dgm:t>
    </dgm:pt>
    <dgm:pt modelId="{45171108-5D38-7F41-8A3A-92F0BD87D393}" type="sibTrans" cxnId="{B5E08413-1F8D-C44D-A998-79D3A21EE2BB}">
      <dgm:prSet/>
      <dgm:spPr/>
      <dgm:t>
        <a:bodyPr/>
        <a:lstStyle/>
        <a:p>
          <a:endParaRPr lang="en-US"/>
        </a:p>
      </dgm:t>
    </dgm:pt>
    <dgm:pt modelId="{EC383345-80D9-604F-8AA7-19B0B67A62BF}">
      <dgm:prSet custT="1"/>
      <dgm:spPr>
        <a:solidFill>
          <a:schemeClr val="tx1"/>
        </a:solidFill>
        <a:ln w="31750">
          <a:solidFill>
            <a:schemeClr val="accent1"/>
          </a:solidFill>
        </a:ln>
      </dgm:spPr>
      <dgm:t>
        <a:bodyPr/>
        <a:lstStyle/>
        <a:p>
          <a:pPr rtl="0">
            <a:spcAft>
              <a:spcPts val="1200"/>
            </a:spcAft>
          </a:pPr>
          <a:r>
            <a:rPr lang="en-US" sz="1400" b="1" dirty="0" smtClean="0">
              <a:solidFill>
                <a:srgbClr val="000000"/>
              </a:solidFill>
            </a:rPr>
            <a:t>Inspects data for protocols like FTP, IM and SIPS commands</a:t>
          </a:r>
        </a:p>
      </dgm:t>
    </dgm:pt>
    <dgm:pt modelId="{A05408B5-23B3-8E46-A7AE-98E9B208D63B}" type="parTrans" cxnId="{78231357-0522-4749-A281-16FEEB3937FB}">
      <dgm:prSet/>
      <dgm:spPr/>
      <dgm:t>
        <a:bodyPr/>
        <a:lstStyle/>
        <a:p>
          <a:endParaRPr lang="en-US"/>
        </a:p>
      </dgm:t>
    </dgm:pt>
    <dgm:pt modelId="{C458B549-B143-E14A-AEF1-76DA939EAB7E}" type="sibTrans" cxnId="{78231357-0522-4749-A281-16FEEB3937FB}">
      <dgm:prSet/>
      <dgm:spPr/>
      <dgm:t>
        <a:bodyPr/>
        <a:lstStyle/>
        <a:p>
          <a:endParaRPr lang="en-US"/>
        </a:p>
      </dgm:t>
    </dgm:pt>
    <dgm:pt modelId="{B351D380-CC1C-AA47-A9BA-EE07327472E9}">
      <dgm:prSet/>
      <dgm:spPr/>
      <dgm:t>
        <a:bodyPr/>
        <a:lstStyle/>
        <a:p>
          <a:endParaRPr lang="en-US"/>
        </a:p>
      </dgm:t>
    </dgm:pt>
    <dgm:pt modelId="{4AA74A32-762E-D540-A331-2FDF61F48040}" type="parTrans" cxnId="{738476AE-EAD1-1546-923C-C35DB62CBBC7}">
      <dgm:prSet/>
      <dgm:spPr/>
      <dgm:t>
        <a:bodyPr/>
        <a:lstStyle/>
        <a:p>
          <a:endParaRPr lang="en-US"/>
        </a:p>
      </dgm:t>
    </dgm:pt>
    <dgm:pt modelId="{96B6E814-135F-A442-B050-48073AD52A4C}" type="sibTrans" cxnId="{738476AE-EAD1-1546-923C-C35DB62CBBC7}">
      <dgm:prSet/>
      <dgm:spPr/>
      <dgm:t>
        <a:bodyPr/>
        <a:lstStyle/>
        <a:p>
          <a:endParaRPr lang="en-US"/>
        </a:p>
      </dgm:t>
    </dgm:pt>
    <dgm:pt modelId="{57A7F977-8514-274F-A51F-D2502DE027EC}">
      <dgm:prSet/>
      <dgm:spPr/>
      <dgm:t>
        <a:bodyPr/>
        <a:lstStyle/>
        <a:p>
          <a:endParaRPr lang="en-US" dirty="0"/>
        </a:p>
      </dgm:t>
    </dgm:pt>
    <dgm:pt modelId="{37B64D4B-0F82-5B44-97DB-62F446BD444A}" type="parTrans" cxnId="{734CC8EE-A06B-654A-A28A-E4D2D076C02C}">
      <dgm:prSet/>
      <dgm:spPr/>
      <dgm:t>
        <a:bodyPr/>
        <a:lstStyle/>
        <a:p>
          <a:endParaRPr lang="en-US"/>
        </a:p>
      </dgm:t>
    </dgm:pt>
    <dgm:pt modelId="{A7505AED-E530-7844-B07C-4EE1BB96D685}" type="sibTrans" cxnId="{734CC8EE-A06B-654A-A28A-E4D2D076C02C}">
      <dgm:prSet/>
      <dgm:spPr/>
      <dgm:t>
        <a:bodyPr/>
        <a:lstStyle/>
        <a:p>
          <a:endParaRPr lang="en-US"/>
        </a:p>
      </dgm:t>
    </dgm:pt>
    <dgm:pt modelId="{EA86DD4A-FD25-324C-BFD6-09EEA0C17BC5}" type="pres">
      <dgm:prSet presAssocID="{F839F22D-C2EC-034D-B2F2-9526C10DD7E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68884E-25F0-8E45-87AD-FFCD76ECA1C4}" type="pres">
      <dgm:prSet presAssocID="{F839F22D-C2EC-034D-B2F2-9526C10DD7EE}" presName="diamond" presStyleLbl="bgShp" presStyleIdx="0" presStyleCnt="1"/>
      <dgm:spPr/>
    </dgm:pt>
    <dgm:pt modelId="{EFC93CCD-45E6-BD4E-A080-C49B7B85857D}" type="pres">
      <dgm:prSet presAssocID="{F839F22D-C2EC-034D-B2F2-9526C10DD7EE}" presName="quad1" presStyleLbl="node1" presStyleIdx="0" presStyleCnt="4" custScaleX="165120" custScaleY="160481" custLinFactNeighborX="-42674" custLinFactNeighborY="570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E0A6-2ACD-614C-8942-2E2B0E6E0DBA}" type="pres">
      <dgm:prSet presAssocID="{F839F22D-C2EC-034D-B2F2-9526C10DD7EE}" presName="quad2" presStyleLbl="node1" presStyleIdx="1" presStyleCnt="4" custScaleX="160419" custScaleY="154599" custLinFactNeighborX="49608" custLinFactNeighborY="569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A6206-43E2-9C4F-9C4A-69E3356DFFF0}" type="pres">
      <dgm:prSet presAssocID="{F839F22D-C2EC-034D-B2F2-9526C10DD7EE}" presName="quad3" presStyleLbl="node1" presStyleIdx="2" presStyleCnt="4" custFlipVert="0" custFlipHor="0" custScaleX="13960" custScaleY="13960" custLinFactNeighborX="98601" custLinFactNeighborY="-33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21EDD-344F-DC49-916B-AA2A8594287A}" type="pres">
      <dgm:prSet presAssocID="{F839F22D-C2EC-034D-B2F2-9526C10DD7EE}" presName="quad4" presStyleLbl="node1" presStyleIdx="3" presStyleCnt="4" custFlipVert="1" custFlipHor="0" custScaleX="18152" custScaleY="18478" custLinFactNeighborX="-9091" custLinFactNeighborY="11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B27A74-8847-B143-9C28-2CBD55AD7BEF}" type="presOf" srcId="{3D014868-35AD-6F44-89CF-98805423867F}" destId="{94C5E0A6-2ACD-614C-8942-2E2B0E6E0DBA}" srcOrd="0" destOrd="1" presId="urn:microsoft.com/office/officeart/2005/8/layout/matrix3"/>
    <dgm:cxn modelId="{78231357-0522-4749-A281-16FEEB3937FB}" srcId="{B0D0EE88-33FF-F94F-9D0A-84FBB3DDAE7E}" destId="{EC383345-80D9-604F-8AA7-19B0B67A62BF}" srcOrd="1" destOrd="0" parTransId="{A05408B5-23B3-8E46-A7AE-98E9B208D63B}" sibTransId="{C458B549-B143-E14A-AEF1-76DA939EAB7E}"/>
    <dgm:cxn modelId="{2B59FA40-7A06-414A-A4F3-0CB4F774E7D0}" type="presOf" srcId="{B351D380-CC1C-AA47-A9BA-EE07327472E9}" destId="{E2FA6206-43E2-9C4F-9C4A-69E3356DFFF0}" srcOrd="0" destOrd="0" presId="urn:microsoft.com/office/officeart/2005/8/layout/matrix3"/>
    <dgm:cxn modelId="{738476AE-EAD1-1546-923C-C35DB62CBBC7}" srcId="{F839F22D-C2EC-034D-B2F2-9526C10DD7EE}" destId="{B351D380-CC1C-AA47-A9BA-EE07327472E9}" srcOrd="2" destOrd="0" parTransId="{4AA74A32-762E-D540-A331-2FDF61F48040}" sibTransId="{96B6E814-135F-A442-B050-48073AD52A4C}"/>
    <dgm:cxn modelId="{A6EBFFE6-5E76-F049-AEA9-C60A096F5217}" srcId="{DC08FFCB-FF60-9741-B84C-A7D2D03D4D17}" destId="{5681ED43-DBB5-9D40-A1EC-D9DD2D80A1B3}" srcOrd="0" destOrd="0" parTransId="{45B678DB-3495-E54E-8429-A0B8E7E85BE6}" sibTransId="{344340CB-B715-FE4E-9A3C-1A6415072CBB}"/>
    <dgm:cxn modelId="{B5E08413-1F8D-C44D-A998-79D3A21EE2BB}" srcId="{B0D0EE88-33FF-F94F-9D0A-84FBB3DDAE7E}" destId="{3D014868-35AD-6F44-89CF-98805423867F}" srcOrd="0" destOrd="0" parTransId="{51EC145C-15FD-4A47-8130-99D2D7F24B85}" sibTransId="{45171108-5D38-7F41-8A3A-92F0BD87D393}"/>
    <dgm:cxn modelId="{A4FCD3BB-86C1-C14F-8213-A6C8097D7C44}" srcId="{F839F22D-C2EC-034D-B2F2-9526C10DD7EE}" destId="{B0D0EE88-33FF-F94F-9D0A-84FBB3DDAE7E}" srcOrd="1" destOrd="0" parTransId="{A197FDCC-C39E-D84C-A007-38A193EBC831}" sibTransId="{42C29396-F441-134D-A60F-976F053FDDF9}"/>
    <dgm:cxn modelId="{C79FADCE-E9F2-734E-8C99-1E2459736415}" type="presOf" srcId="{DC08FFCB-FF60-9741-B84C-A7D2D03D4D17}" destId="{EFC93CCD-45E6-BD4E-A080-C49B7B85857D}" srcOrd="0" destOrd="0" presId="urn:microsoft.com/office/officeart/2005/8/layout/matrix3"/>
    <dgm:cxn modelId="{63332A07-FF58-C64E-8A1B-C7F2DEFB46D5}" type="presOf" srcId="{F839F22D-C2EC-034D-B2F2-9526C10DD7EE}" destId="{EA86DD4A-FD25-324C-BFD6-09EEA0C17BC5}" srcOrd="0" destOrd="0" presId="urn:microsoft.com/office/officeart/2005/8/layout/matrix3"/>
    <dgm:cxn modelId="{65640185-7D1B-EE4D-B12A-1854971E9BAE}" type="presOf" srcId="{5681ED43-DBB5-9D40-A1EC-D9DD2D80A1B3}" destId="{EFC93CCD-45E6-BD4E-A080-C49B7B85857D}" srcOrd="0" destOrd="1" presId="urn:microsoft.com/office/officeart/2005/8/layout/matrix3"/>
    <dgm:cxn modelId="{2A74EFA1-EDDE-8341-B5BE-12393F901674}" type="presOf" srcId="{B0D0EE88-33FF-F94F-9D0A-84FBB3DDAE7E}" destId="{94C5E0A6-2ACD-614C-8942-2E2B0E6E0DBA}" srcOrd="0" destOrd="0" presId="urn:microsoft.com/office/officeart/2005/8/layout/matrix3"/>
    <dgm:cxn modelId="{F911352E-E067-CC46-8548-3E9FB77E491B}" type="presOf" srcId="{57A7F977-8514-274F-A51F-D2502DE027EC}" destId="{C2E21EDD-344F-DC49-916B-AA2A8594287A}" srcOrd="0" destOrd="0" presId="urn:microsoft.com/office/officeart/2005/8/layout/matrix3"/>
    <dgm:cxn modelId="{80CB554C-4C79-5D4E-8EEA-79A3B0C96487}" type="presOf" srcId="{F218C2DF-0792-8545-BA38-1CB926073E7F}" destId="{EFC93CCD-45E6-BD4E-A080-C49B7B85857D}" srcOrd="0" destOrd="2" presId="urn:microsoft.com/office/officeart/2005/8/layout/matrix3"/>
    <dgm:cxn modelId="{734CC8EE-A06B-654A-A28A-E4D2D076C02C}" srcId="{F839F22D-C2EC-034D-B2F2-9526C10DD7EE}" destId="{57A7F977-8514-274F-A51F-D2502DE027EC}" srcOrd="3" destOrd="0" parTransId="{37B64D4B-0F82-5B44-97DB-62F446BD444A}" sibTransId="{A7505AED-E530-7844-B07C-4EE1BB96D685}"/>
    <dgm:cxn modelId="{763F75C0-5E79-8C44-B2F4-B2B275E53AC8}" srcId="{DC08FFCB-FF60-9741-B84C-A7D2D03D4D17}" destId="{F218C2DF-0792-8545-BA38-1CB926073E7F}" srcOrd="1" destOrd="0" parTransId="{7A6335A5-3FE8-B44C-957E-89B3ACFD20F9}" sibTransId="{13FAA812-6513-A14E-BF04-7F2863A2F79B}"/>
    <dgm:cxn modelId="{E2DC4D2F-44A7-684C-BDB7-50DF869F348D}" srcId="{F839F22D-C2EC-034D-B2F2-9526C10DD7EE}" destId="{DC08FFCB-FF60-9741-B84C-A7D2D03D4D17}" srcOrd="0" destOrd="0" parTransId="{65C5BE99-9E42-C844-B971-245876CB968C}" sibTransId="{1530D343-91BB-7A45-9CF0-C9ECD8E968E6}"/>
    <dgm:cxn modelId="{C3720F0D-9C85-354F-BC19-EB4E902007C6}" type="presOf" srcId="{EC383345-80D9-604F-8AA7-19B0B67A62BF}" destId="{94C5E0A6-2ACD-614C-8942-2E2B0E6E0DBA}" srcOrd="0" destOrd="2" presId="urn:microsoft.com/office/officeart/2005/8/layout/matrix3"/>
    <dgm:cxn modelId="{7BA34395-67CE-2541-AA17-3F7B5A4B2CB0}" type="presParOf" srcId="{EA86DD4A-FD25-324C-BFD6-09EEA0C17BC5}" destId="{6468884E-25F0-8E45-87AD-FFCD76ECA1C4}" srcOrd="0" destOrd="0" presId="urn:microsoft.com/office/officeart/2005/8/layout/matrix3"/>
    <dgm:cxn modelId="{10969C5D-1B9B-264C-BB80-D83A9F88CC4E}" type="presParOf" srcId="{EA86DD4A-FD25-324C-BFD6-09EEA0C17BC5}" destId="{EFC93CCD-45E6-BD4E-A080-C49B7B85857D}" srcOrd="1" destOrd="0" presId="urn:microsoft.com/office/officeart/2005/8/layout/matrix3"/>
    <dgm:cxn modelId="{89BCCC78-B51D-CA4B-8DDC-5B01F1EAE2A3}" type="presParOf" srcId="{EA86DD4A-FD25-324C-BFD6-09EEA0C17BC5}" destId="{94C5E0A6-2ACD-614C-8942-2E2B0E6E0DBA}" srcOrd="2" destOrd="0" presId="urn:microsoft.com/office/officeart/2005/8/layout/matrix3"/>
    <dgm:cxn modelId="{911E46FE-5247-B040-9C10-59D5FD38BD9F}" type="presParOf" srcId="{EA86DD4A-FD25-324C-BFD6-09EEA0C17BC5}" destId="{E2FA6206-43E2-9C4F-9C4A-69E3356DFFF0}" srcOrd="3" destOrd="0" presId="urn:microsoft.com/office/officeart/2005/8/layout/matrix3"/>
    <dgm:cxn modelId="{DDE19DAA-EB45-0F4A-8429-CF1A03C176E4}" type="presParOf" srcId="{EA86DD4A-FD25-324C-BFD6-09EEA0C17BC5}" destId="{C2E21EDD-344F-DC49-916B-AA2A859428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988646-F496-604B-B659-C1DEB4D0C74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566CC-FF07-CA4D-9753-F29D779B7F76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2800" b="1" dirty="0" smtClean="0">
              <a:solidFill>
                <a:srgbClr val="000000"/>
              </a:solidFill>
            </a:rPr>
            <a:t>Circuit level proxy</a:t>
          </a:r>
          <a:endParaRPr lang="en-US" sz="2800" dirty="0">
            <a:solidFill>
              <a:srgbClr val="000000"/>
            </a:solidFill>
          </a:endParaRPr>
        </a:p>
      </dgm:t>
    </dgm:pt>
    <dgm:pt modelId="{1F8E94BC-B363-2744-8CD4-8EA85A7EA2F4}" type="parTrans" cxnId="{220D6303-CDEA-8843-B99F-397BD1A066B9}">
      <dgm:prSet/>
      <dgm:spPr/>
      <dgm:t>
        <a:bodyPr/>
        <a:lstStyle/>
        <a:p>
          <a:endParaRPr lang="en-US"/>
        </a:p>
      </dgm:t>
    </dgm:pt>
    <dgm:pt modelId="{47DFA51D-45D8-BB46-B05B-7BC276C26CCB}" type="sibTrans" cxnId="{220D6303-CDEA-8843-B99F-397BD1A066B9}">
      <dgm:prSet/>
      <dgm:spPr/>
      <dgm:t>
        <a:bodyPr/>
        <a:lstStyle/>
        <a:p>
          <a:endParaRPr lang="en-US"/>
        </a:p>
      </dgm:t>
    </dgm:pt>
    <dgm:pt modelId="{540E916F-F75C-4B48-9C55-418947E8114E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 smtClean="0">
              <a:latin typeface="+mn-lt"/>
            </a:rPr>
            <a:t>Sets up two TCP connections, one between itself and a TCP user on an inner host and one on an outside host</a:t>
          </a:r>
          <a:endParaRPr lang="en-US" b="0" dirty="0">
            <a:latin typeface="+mn-lt"/>
          </a:endParaRPr>
        </a:p>
      </dgm:t>
    </dgm:pt>
    <dgm:pt modelId="{7223BF3C-BC87-384D-B98A-EE5E9E670C65}" type="parTrans" cxnId="{68CDF76C-AFA8-B34E-A1D7-C89DF889A142}">
      <dgm:prSet/>
      <dgm:spPr/>
      <dgm:t>
        <a:bodyPr/>
        <a:lstStyle/>
        <a:p>
          <a:endParaRPr lang="en-US"/>
        </a:p>
      </dgm:t>
    </dgm:pt>
    <dgm:pt modelId="{375A6F6B-CD6C-2945-AAFA-01A3C77212BF}" type="sibTrans" cxnId="{68CDF76C-AFA8-B34E-A1D7-C89DF889A142}">
      <dgm:prSet/>
      <dgm:spPr/>
      <dgm:t>
        <a:bodyPr/>
        <a:lstStyle/>
        <a:p>
          <a:endParaRPr lang="en-US"/>
        </a:p>
      </dgm:t>
    </dgm:pt>
    <dgm:pt modelId="{A3BCE070-2B5A-2A44-9557-8745A9FEF67E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 smtClean="0">
              <a:latin typeface="+mn-lt"/>
            </a:rPr>
            <a:t>Relays TCP segments from one connection to the other without examining contents</a:t>
          </a:r>
          <a:endParaRPr lang="en-US" b="0" dirty="0">
            <a:latin typeface="+mn-lt"/>
          </a:endParaRPr>
        </a:p>
      </dgm:t>
    </dgm:pt>
    <dgm:pt modelId="{436FBC72-1D47-114B-B64E-A27A14E0B552}" type="parTrans" cxnId="{4A5F5DF4-1127-D74E-A252-DA00E8AD02AD}">
      <dgm:prSet/>
      <dgm:spPr/>
      <dgm:t>
        <a:bodyPr/>
        <a:lstStyle/>
        <a:p>
          <a:endParaRPr lang="en-US"/>
        </a:p>
      </dgm:t>
    </dgm:pt>
    <dgm:pt modelId="{B84970BC-F67F-3A45-84DD-C96E5970EB2F}" type="sibTrans" cxnId="{4A5F5DF4-1127-D74E-A252-DA00E8AD02AD}">
      <dgm:prSet/>
      <dgm:spPr/>
      <dgm:t>
        <a:bodyPr/>
        <a:lstStyle/>
        <a:p>
          <a:endParaRPr lang="en-US"/>
        </a:p>
      </dgm:t>
    </dgm:pt>
    <dgm:pt modelId="{C1D59386-8DC9-6A4C-917E-DEEB50338D1D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 smtClean="0">
              <a:latin typeface="+mn-lt"/>
            </a:rPr>
            <a:t>Security function consists of determining which connections will be allowed</a:t>
          </a:r>
          <a:endParaRPr lang="en-US" b="0" dirty="0">
            <a:latin typeface="+mn-lt"/>
          </a:endParaRPr>
        </a:p>
      </dgm:t>
    </dgm:pt>
    <dgm:pt modelId="{04197AEA-5ADC-5F4A-A89F-DAFE8496C960}" type="parTrans" cxnId="{7FD2C5E7-A90C-C84C-A0B2-C90E869E9BFF}">
      <dgm:prSet/>
      <dgm:spPr/>
      <dgm:t>
        <a:bodyPr/>
        <a:lstStyle/>
        <a:p>
          <a:endParaRPr lang="en-US"/>
        </a:p>
      </dgm:t>
    </dgm:pt>
    <dgm:pt modelId="{EC3A7385-A860-8F4C-97D8-3F75C28CDEC2}" type="sibTrans" cxnId="{7FD2C5E7-A90C-C84C-A0B2-C90E869E9BFF}">
      <dgm:prSet/>
      <dgm:spPr/>
      <dgm:t>
        <a:bodyPr/>
        <a:lstStyle/>
        <a:p>
          <a:endParaRPr lang="en-US"/>
        </a:p>
      </dgm:t>
    </dgm:pt>
    <dgm:pt modelId="{63AC3098-2EBF-B84B-9929-A8C8CE88A39B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Typically used when inside users are trusted</a:t>
          </a:r>
          <a:endParaRPr lang="en-US" dirty="0">
            <a:solidFill>
              <a:schemeClr val="bg1"/>
            </a:solidFill>
          </a:endParaRPr>
        </a:p>
      </dgm:t>
    </dgm:pt>
    <dgm:pt modelId="{2EBD9CF5-23B0-E047-82AD-67A3256EC9F6}" type="parTrans" cxnId="{BB20F18E-4107-EF49-B3E6-3DE743FE151D}">
      <dgm:prSet/>
      <dgm:spPr/>
      <dgm:t>
        <a:bodyPr/>
        <a:lstStyle/>
        <a:p>
          <a:endParaRPr lang="en-US"/>
        </a:p>
      </dgm:t>
    </dgm:pt>
    <dgm:pt modelId="{29F2F9D0-B10E-574B-9AB3-DE2124DFEBA7}" type="sibTrans" cxnId="{BB20F18E-4107-EF49-B3E6-3DE743FE151D}">
      <dgm:prSet/>
      <dgm:spPr/>
      <dgm:t>
        <a:bodyPr/>
        <a:lstStyle/>
        <a:p>
          <a:endParaRPr lang="en-US"/>
        </a:p>
      </dgm:t>
    </dgm:pt>
    <dgm:pt modelId="{B34C4E02-9D86-654D-94A8-26736D7A07D8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 smtClean="0">
              <a:latin typeface="+mn-lt"/>
            </a:rPr>
            <a:t>May use application-level gateway inbound and circuit-level gateway outbound</a:t>
          </a:r>
          <a:endParaRPr lang="en-US" b="0" dirty="0">
            <a:latin typeface="+mn-lt"/>
          </a:endParaRPr>
        </a:p>
      </dgm:t>
    </dgm:pt>
    <dgm:pt modelId="{BF2717B6-0520-6B49-B417-996AB8A6A230}" type="parTrans" cxnId="{DD414C96-5AD3-CC4D-ABF3-FD3AE13A6E9D}">
      <dgm:prSet/>
      <dgm:spPr/>
      <dgm:t>
        <a:bodyPr/>
        <a:lstStyle/>
        <a:p>
          <a:endParaRPr lang="en-US"/>
        </a:p>
      </dgm:t>
    </dgm:pt>
    <dgm:pt modelId="{48E695E7-21C7-7742-9D5C-0FC47CCD4168}" type="sibTrans" cxnId="{DD414C96-5AD3-CC4D-ABF3-FD3AE13A6E9D}">
      <dgm:prSet/>
      <dgm:spPr/>
      <dgm:t>
        <a:bodyPr/>
        <a:lstStyle/>
        <a:p>
          <a:endParaRPr lang="en-US"/>
        </a:p>
      </dgm:t>
    </dgm:pt>
    <dgm:pt modelId="{F2CF24C9-8CBE-DA40-AB20-7446C201188D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 smtClean="0">
              <a:latin typeface="+mn-lt"/>
            </a:rPr>
            <a:t>Lower overheads </a:t>
          </a:r>
          <a:endParaRPr lang="en-US" b="0" dirty="0">
            <a:latin typeface="+mn-lt"/>
          </a:endParaRPr>
        </a:p>
      </dgm:t>
    </dgm:pt>
    <dgm:pt modelId="{57364D15-6F67-244A-82B5-830C28116704}" type="parTrans" cxnId="{5987A88B-2FD8-794D-9752-97734E44D804}">
      <dgm:prSet/>
      <dgm:spPr/>
      <dgm:t>
        <a:bodyPr/>
        <a:lstStyle/>
        <a:p>
          <a:endParaRPr lang="en-US"/>
        </a:p>
      </dgm:t>
    </dgm:pt>
    <dgm:pt modelId="{E2699DBA-EBC1-0340-9ADE-4A69768DCA64}" type="sibTrans" cxnId="{5987A88B-2FD8-794D-9752-97734E44D804}">
      <dgm:prSet/>
      <dgm:spPr/>
      <dgm:t>
        <a:bodyPr/>
        <a:lstStyle/>
        <a:p>
          <a:endParaRPr lang="en-US"/>
        </a:p>
      </dgm:t>
    </dgm:pt>
    <dgm:pt modelId="{D2CF4D7C-D9FF-7247-B975-6180D65D9C60}" type="pres">
      <dgm:prSet presAssocID="{36988646-F496-604B-B659-C1DEB4D0C7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7038D4-9790-5948-8810-AD467ED2458B}" type="pres">
      <dgm:prSet presAssocID="{D75566CC-FF07-CA4D-9753-F29D779B7F76}" presName="parentText" presStyleLbl="node1" presStyleIdx="0" presStyleCnt="2" custScaleX="42593" custScaleY="71197" custLinFactNeighborX="-25926" custLinFactNeighborY="-40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3D853-2CC5-4E4E-AC3F-13C688B338D0}" type="pres">
      <dgm:prSet presAssocID="{D75566CC-FF07-CA4D-9753-F29D779B7F76}" presName="childText" presStyleLbl="revTx" presStyleIdx="0" presStyleCnt="2" custScaleY="88106" custLinFactNeighborX="-926" custLinFactNeighborY="9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A8BD4-A2A2-1445-974B-A604BFA74D21}" type="pres">
      <dgm:prSet presAssocID="{63AC3098-2EBF-B84B-9929-A8C8CE88A39B}" presName="parentText" presStyleLbl="node1" presStyleIdx="1" presStyleCnt="2" custScaleX="90741" custScaleY="77415" custLinFactNeighborX="-147" custLinFactNeighborY="-13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12E46-A3E8-5943-BDE1-B7EDEAAF5C2F}" type="pres">
      <dgm:prSet presAssocID="{63AC3098-2EBF-B84B-9929-A8C8CE88A39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4012F-F8CA-9544-B3E0-258668D6DA5A}" type="presOf" srcId="{C1D59386-8DC9-6A4C-917E-DEEB50338D1D}" destId="{2BD3D853-2CC5-4E4E-AC3F-13C688B338D0}" srcOrd="0" destOrd="2" presId="urn:microsoft.com/office/officeart/2005/8/layout/vList2"/>
    <dgm:cxn modelId="{6E04E900-58A9-CE44-A30B-B93864263F12}" type="presOf" srcId="{63AC3098-2EBF-B84B-9929-A8C8CE88A39B}" destId="{680A8BD4-A2A2-1445-974B-A604BFA74D21}" srcOrd="0" destOrd="0" presId="urn:microsoft.com/office/officeart/2005/8/layout/vList2"/>
    <dgm:cxn modelId="{7FD2C5E7-A90C-C84C-A0B2-C90E869E9BFF}" srcId="{D75566CC-FF07-CA4D-9753-F29D779B7F76}" destId="{C1D59386-8DC9-6A4C-917E-DEEB50338D1D}" srcOrd="2" destOrd="0" parTransId="{04197AEA-5ADC-5F4A-A89F-DAFE8496C960}" sibTransId="{EC3A7385-A860-8F4C-97D8-3F75C28CDEC2}"/>
    <dgm:cxn modelId="{BB20F18E-4107-EF49-B3E6-3DE743FE151D}" srcId="{36988646-F496-604B-B659-C1DEB4D0C748}" destId="{63AC3098-2EBF-B84B-9929-A8C8CE88A39B}" srcOrd="1" destOrd="0" parTransId="{2EBD9CF5-23B0-E047-82AD-67A3256EC9F6}" sibTransId="{29F2F9D0-B10E-574B-9AB3-DE2124DFEBA7}"/>
    <dgm:cxn modelId="{9CEC8645-EC48-254C-B938-16429F51A160}" type="presOf" srcId="{36988646-F496-604B-B659-C1DEB4D0C748}" destId="{D2CF4D7C-D9FF-7247-B975-6180D65D9C60}" srcOrd="0" destOrd="0" presId="urn:microsoft.com/office/officeart/2005/8/layout/vList2"/>
    <dgm:cxn modelId="{220D6303-CDEA-8843-B99F-397BD1A066B9}" srcId="{36988646-F496-604B-B659-C1DEB4D0C748}" destId="{D75566CC-FF07-CA4D-9753-F29D779B7F76}" srcOrd="0" destOrd="0" parTransId="{1F8E94BC-B363-2744-8CD4-8EA85A7EA2F4}" sibTransId="{47DFA51D-45D8-BB46-B05B-7BC276C26CCB}"/>
    <dgm:cxn modelId="{4BA7B83A-18F2-B44F-A34C-298842F8EEC7}" type="presOf" srcId="{D75566CC-FF07-CA4D-9753-F29D779B7F76}" destId="{BA7038D4-9790-5948-8810-AD467ED2458B}" srcOrd="0" destOrd="0" presId="urn:microsoft.com/office/officeart/2005/8/layout/vList2"/>
    <dgm:cxn modelId="{4A5F5DF4-1127-D74E-A252-DA00E8AD02AD}" srcId="{D75566CC-FF07-CA4D-9753-F29D779B7F76}" destId="{A3BCE070-2B5A-2A44-9557-8745A9FEF67E}" srcOrd="1" destOrd="0" parTransId="{436FBC72-1D47-114B-B64E-A27A14E0B552}" sibTransId="{B84970BC-F67F-3A45-84DD-C96E5970EB2F}"/>
    <dgm:cxn modelId="{5987A88B-2FD8-794D-9752-97734E44D804}" srcId="{63AC3098-2EBF-B84B-9929-A8C8CE88A39B}" destId="{F2CF24C9-8CBE-DA40-AB20-7446C201188D}" srcOrd="1" destOrd="0" parTransId="{57364D15-6F67-244A-82B5-830C28116704}" sibTransId="{E2699DBA-EBC1-0340-9ADE-4A69768DCA64}"/>
    <dgm:cxn modelId="{698F5EAD-92B2-E64F-B936-F1C440B416CD}" type="presOf" srcId="{F2CF24C9-8CBE-DA40-AB20-7446C201188D}" destId="{49812E46-A3E8-5943-BDE1-B7EDEAAF5C2F}" srcOrd="0" destOrd="1" presId="urn:microsoft.com/office/officeart/2005/8/layout/vList2"/>
    <dgm:cxn modelId="{96D850B8-06F9-9949-AACB-2AE6DEEFF47D}" type="presOf" srcId="{B34C4E02-9D86-654D-94A8-26736D7A07D8}" destId="{49812E46-A3E8-5943-BDE1-B7EDEAAF5C2F}" srcOrd="0" destOrd="0" presId="urn:microsoft.com/office/officeart/2005/8/layout/vList2"/>
    <dgm:cxn modelId="{68CDF76C-AFA8-B34E-A1D7-C89DF889A142}" srcId="{D75566CC-FF07-CA4D-9753-F29D779B7F76}" destId="{540E916F-F75C-4B48-9C55-418947E8114E}" srcOrd="0" destOrd="0" parTransId="{7223BF3C-BC87-384D-B98A-EE5E9E670C65}" sibTransId="{375A6F6B-CD6C-2945-AAFA-01A3C77212BF}"/>
    <dgm:cxn modelId="{1EA96DF6-31FA-E045-8567-A8CD8DF00CAA}" type="presOf" srcId="{A3BCE070-2B5A-2A44-9557-8745A9FEF67E}" destId="{2BD3D853-2CC5-4E4E-AC3F-13C688B338D0}" srcOrd="0" destOrd="1" presId="urn:microsoft.com/office/officeart/2005/8/layout/vList2"/>
    <dgm:cxn modelId="{DD414C96-5AD3-CC4D-ABF3-FD3AE13A6E9D}" srcId="{63AC3098-2EBF-B84B-9929-A8C8CE88A39B}" destId="{B34C4E02-9D86-654D-94A8-26736D7A07D8}" srcOrd="0" destOrd="0" parTransId="{BF2717B6-0520-6B49-B417-996AB8A6A230}" sibTransId="{48E695E7-21C7-7742-9D5C-0FC47CCD4168}"/>
    <dgm:cxn modelId="{EC656A92-E987-B448-8FE0-1C91853C928A}" type="presOf" srcId="{540E916F-F75C-4B48-9C55-418947E8114E}" destId="{2BD3D853-2CC5-4E4E-AC3F-13C688B338D0}" srcOrd="0" destOrd="0" presId="urn:microsoft.com/office/officeart/2005/8/layout/vList2"/>
    <dgm:cxn modelId="{CF774A67-924D-1A49-B716-A35ADB1BA04B}" type="presParOf" srcId="{D2CF4D7C-D9FF-7247-B975-6180D65D9C60}" destId="{BA7038D4-9790-5948-8810-AD467ED2458B}" srcOrd="0" destOrd="0" presId="urn:microsoft.com/office/officeart/2005/8/layout/vList2"/>
    <dgm:cxn modelId="{334B0566-926B-DA4A-9496-247B7767513D}" type="presParOf" srcId="{D2CF4D7C-D9FF-7247-B975-6180D65D9C60}" destId="{2BD3D853-2CC5-4E4E-AC3F-13C688B338D0}" srcOrd="1" destOrd="0" presId="urn:microsoft.com/office/officeart/2005/8/layout/vList2"/>
    <dgm:cxn modelId="{0F37097E-3E2D-EF43-9186-A0634A98DFDB}" type="presParOf" srcId="{D2CF4D7C-D9FF-7247-B975-6180D65D9C60}" destId="{680A8BD4-A2A2-1445-974B-A604BFA74D21}" srcOrd="2" destOrd="0" presId="urn:microsoft.com/office/officeart/2005/8/layout/vList2"/>
    <dgm:cxn modelId="{DD45F20E-743D-8640-B466-F957543AB51A}" type="presParOf" srcId="{D2CF4D7C-D9FF-7247-B975-6180D65D9C60}" destId="{49812E46-A3E8-5943-BDE1-B7EDEAAF5C2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21BC0E-6413-ED43-95B8-7EC7FE54C93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0E840-7DE4-5B47-BB60-7E11921F698E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Pattern matching</a:t>
          </a:r>
          <a:endParaRPr lang="en-US" b="1" baseline="0" dirty="0">
            <a:solidFill>
              <a:schemeClr val="bg1"/>
            </a:solidFill>
            <a:effectLst/>
            <a:latin typeface="+mj-lt"/>
          </a:endParaRPr>
        </a:p>
      </dgm:t>
    </dgm:pt>
    <dgm:pt modelId="{4C3152AC-82FB-424D-81A0-AA54C5E3528D}" type="parTrans" cxnId="{9415FE31-182D-4647-85B9-93BEA7BD488B}">
      <dgm:prSet/>
      <dgm:spPr/>
      <dgm:t>
        <a:bodyPr/>
        <a:lstStyle/>
        <a:p>
          <a:endParaRPr lang="en-US"/>
        </a:p>
      </dgm:t>
    </dgm:pt>
    <dgm:pt modelId="{3FB2ED0B-AE86-8D40-8D20-1F7B5BC3688E}" type="sibTrans" cxnId="{9415FE31-182D-4647-85B9-93BEA7BD488B}">
      <dgm:prSet/>
      <dgm:spPr/>
      <dgm:t>
        <a:bodyPr/>
        <a:lstStyle/>
        <a:p>
          <a:endParaRPr lang="en-US"/>
        </a:p>
      </dgm:t>
    </dgm:pt>
    <dgm:pt modelId="{4C4D0F70-2A3D-2645-997E-5C83FEF7EA03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 err="1" smtClean="0">
              <a:solidFill>
                <a:schemeClr val="bg1"/>
              </a:solidFill>
              <a:effectLst/>
              <a:latin typeface="+mj-lt"/>
            </a:rPr>
            <a:t>Stateful</a:t>
          </a:r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 matching</a:t>
          </a:r>
          <a:endParaRPr lang="en-US" b="1" baseline="0" dirty="0">
            <a:solidFill>
              <a:schemeClr val="bg1"/>
            </a:solidFill>
            <a:effectLst/>
            <a:latin typeface="+mj-lt"/>
          </a:endParaRPr>
        </a:p>
      </dgm:t>
    </dgm:pt>
    <dgm:pt modelId="{D3066B2B-C113-794D-8551-658FF1DB5F01}" type="parTrans" cxnId="{50A95CD5-06C7-544B-B205-C0A3598201C3}">
      <dgm:prSet/>
      <dgm:spPr/>
      <dgm:t>
        <a:bodyPr/>
        <a:lstStyle/>
        <a:p>
          <a:endParaRPr lang="en-US"/>
        </a:p>
      </dgm:t>
    </dgm:pt>
    <dgm:pt modelId="{6B4B0D90-C170-7B43-A917-48BFBA0E7BD9}" type="sibTrans" cxnId="{50A95CD5-06C7-544B-B205-C0A3598201C3}">
      <dgm:prSet/>
      <dgm:spPr/>
      <dgm:t>
        <a:bodyPr/>
        <a:lstStyle/>
        <a:p>
          <a:endParaRPr lang="en-US"/>
        </a:p>
      </dgm:t>
    </dgm:pt>
    <dgm:pt modelId="{44BFFB0B-CC39-9749-A4B7-3FFC2A43A822}">
      <dgm:prSet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Protocol anomaly</a:t>
          </a:r>
          <a:endParaRPr lang="en-US" b="1" baseline="0" dirty="0">
            <a:solidFill>
              <a:schemeClr val="bg1"/>
            </a:solidFill>
            <a:effectLst/>
            <a:latin typeface="+mj-lt"/>
          </a:endParaRPr>
        </a:p>
      </dgm:t>
    </dgm:pt>
    <dgm:pt modelId="{653282BA-6EDC-D249-9858-386E079E3959}" type="parTrans" cxnId="{69AF907F-8A43-5046-A1AB-EB97F0164D7D}">
      <dgm:prSet/>
      <dgm:spPr/>
      <dgm:t>
        <a:bodyPr/>
        <a:lstStyle/>
        <a:p>
          <a:endParaRPr lang="en-US"/>
        </a:p>
      </dgm:t>
    </dgm:pt>
    <dgm:pt modelId="{23EF5BE4-BC06-4F4A-87FB-015C5A90A56C}" type="sibTrans" cxnId="{69AF907F-8A43-5046-A1AB-EB97F0164D7D}">
      <dgm:prSet/>
      <dgm:spPr/>
      <dgm:t>
        <a:bodyPr/>
        <a:lstStyle/>
        <a:p>
          <a:endParaRPr lang="en-US"/>
        </a:p>
      </dgm:t>
    </dgm:pt>
    <dgm:pt modelId="{4B5C8D81-F9FE-B24D-A9DB-8871C78D80EC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Traffic anomaly</a:t>
          </a:r>
          <a:endParaRPr lang="en-US" b="1" baseline="0" dirty="0">
            <a:solidFill>
              <a:schemeClr val="bg1"/>
            </a:solidFill>
            <a:effectLst/>
            <a:latin typeface="+mj-lt"/>
          </a:endParaRPr>
        </a:p>
      </dgm:t>
    </dgm:pt>
    <dgm:pt modelId="{066A6769-ECD1-C54D-86FC-49B59C149FEE}" type="parTrans" cxnId="{FD0CBCB2-B611-434B-9E44-C1E5E831EE29}">
      <dgm:prSet/>
      <dgm:spPr/>
      <dgm:t>
        <a:bodyPr/>
        <a:lstStyle/>
        <a:p>
          <a:endParaRPr lang="en-US"/>
        </a:p>
      </dgm:t>
    </dgm:pt>
    <dgm:pt modelId="{3009E277-96B2-AF43-93FE-565E2A5B5777}" type="sibTrans" cxnId="{FD0CBCB2-B611-434B-9E44-C1E5E831EE29}">
      <dgm:prSet/>
      <dgm:spPr/>
      <dgm:t>
        <a:bodyPr/>
        <a:lstStyle/>
        <a:p>
          <a:endParaRPr lang="en-US"/>
        </a:p>
      </dgm:t>
    </dgm:pt>
    <dgm:pt modelId="{E6AFB670-A1F0-1B4B-9B47-20A3E3BF52CE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 smtClean="0">
              <a:solidFill>
                <a:schemeClr val="bg1"/>
              </a:solidFill>
              <a:effectLst/>
              <a:latin typeface="+mj-lt"/>
            </a:rPr>
            <a:t>Statistical anomaly</a:t>
          </a:r>
          <a:endParaRPr lang="en-US" b="1" baseline="0" dirty="0">
            <a:solidFill>
              <a:schemeClr val="bg1"/>
            </a:solidFill>
            <a:effectLst/>
            <a:latin typeface="+mj-lt"/>
          </a:endParaRPr>
        </a:p>
      </dgm:t>
    </dgm:pt>
    <dgm:pt modelId="{D6E3E0F3-35BD-194C-8BE5-FDDFBE90372E}" type="parTrans" cxnId="{3D464980-4973-3049-A7FB-ADBF253BC1C2}">
      <dgm:prSet/>
      <dgm:spPr/>
      <dgm:t>
        <a:bodyPr/>
        <a:lstStyle/>
        <a:p>
          <a:endParaRPr lang="en-US"/>
        </a:p>
      </dgm:t>
    </dgm:pt>
    <dgm:pt modelId="{3CC9F7BD-5E45-0D47-A0E5-823F9C48A096}" type="sibTrans" cxnId="{3D464980-4973-3049-A7FB-ADBF253BC1C2}">
      <dgm:prSet/>
      <dgm:spPr/>
      <dgm:t>
        <a:bodyPr/>
        <a:lstStyle/>
        <a:p>
          <a:endParaRPr lang="en-US"/>
        </a:p>
      </dgm:t>
    </dgm:pt>
    <dgm:pt modelId="{6136DCE2-5AD5-D141-9080-BA87CD541460}" type="pres">
      <dgm:prSet presAssocID="{2D21BC0E-6413-ED43-95B8-7EC7FE54C9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61621C-40F9-2242-9E07-47B868528A4B}" type="pres">
      <dgm:prSet presAssocID="{00F0E840-7DE4-5B47-BB60-7E11921F698E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F06B3-21C0-F844-BF98-FB1B87FF8284}" type="pres">
      <dgm:prSet presAssocID="{3FB2ED0B-AE86-8D40-8D20-1F7B5BC3688E}" presName="space" presStyleCnt="0"/>
      <dgm:spPr/>
    </dgm:pt>
    <dgm:pt modelId="{2AFA1C34-9C9C-5F4E-BD76-AA2A429D8A35}" type="pres">
      <dgm:prSet presAssocID="{4C4D0F70-2A3D-2645-997E-5C83FEF7EA03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9179B-D88C-CF41-B7EF-3C2476E2F8E3}" type="pres">
      <dgm:prSet presAssocID="{6B4B0D90-C170-7B43-A917-48BFBA0E7BD9}" presName="space" presStyleCnt="0"/>
      <dgm:spPr/>
    </dgm:pt>
    <dgm:pt modelId="{D9B31B60-4DAE-404A-AD0A-90713C885688}" type="pres">
      <dgm:prSet presAssocID="{44BFFB0B-CC39-9749-A4B7-3FFC2A43A822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48EFF-D0E4-3C46-AF31-820A387CD1C4}" type="pres">
      <dgm:prSet presAssocID="{23EF5BE4-BC06-4F4A-87FB-015C5A90A56C}" presName="space" presStyleCnt="0"/>
      <dgm:spPr/>
    </dgm:pt>
    <dgm:pt modelId="{D4660AD0-B920-D44D-9B51-7EBD4D38D3FC}" type="pres">
      <dgm:prSet presAssocID="{4B5C8D81-F9FE-B24D-A9DB-8871C78D80EC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19C2F-7F15-9B4C-ADBC-7F3A5C5764D9}" type="pres">
      <dgm:prSet presAssocID="{3009E277-96B2-AF43-93FE-565E2A5B5777}" presName="space" presStyleCnt="0"/>
      <dgm:spPr/>
    </dgm:pt>
    <dgm:pt modelId="{5F4430A6-EDA8-5C45-B705-F8A7084E98D5}" type="pres">
      <dgm:prSet presAssocID="{E6AFB670-A1F0-1B4B-9B47-20A3E3BF52CE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AF907F-8A43-5046-A1AB-EB97F0164D7D}" srcId="{2D21BC0E-6413-ED43-95B8-7EC7FE54C930}" destId="{44BFFB0B-CC39-9749-A4B7-3FFC2A43A822}" srcOrd="2" destOrd="0" parTransId="{653282BA-6EDC-D249-9858-386E079E3959}" sibTransId="{23EF5BE4-BC06-4F4A-87FB-015C5A90A56C}"/>
    <dgm:cxn modelId="{FD0CBCB2-B611-434B-9E44-C1E5E831EE29}" srcId="{2D21BC0E-6413-ED43-95B8-7EC7FE54C930}" destId="{4B5C8D81-F9FE-B24D-A9DB-8871C78D80EC}" srcOrd="3" destOrd="0" parTransId="{066A6769-ECD1-C54D-86FC-49B59C149FEE}" sibTransId="{3009E277-96B2-AF43-93FE-565E2A5B5777}"/>
    <dgm:cxn modelId="{50A95CD5-06C7-544B-B205-C0A3598201C3}" srcId="{2D21BC0E-6413-ED43-95B8-7EC7FE54C930}" destId="{4C4D0F70-2A3D-2645-997E-5C83FEF7EA03}" srcOrd="1" destOrd="0" parTransId="{D3066B2B-C113-794D-8551-658FF1DB5F01}" sibTransId="{6B4B0D90-C170-7B43-A917-48BFBA0E7BD9}"/>
    <dgm:cxn modelId="{C9D043CF-8147-A244-9A99-A430849FF3A1}" type="presOf" srcId="{44BFFB0B-CC39-9749-A4B7-3FFC2A43A822}" destId="{D9B31B60-4DAE-404A-AD0A-90713C885688}" srcOrd="0" destOrd="0" presId="urn:microsoft.com/office/officeart/2005/8/layout/venn3"/>
    <dgm:cxn modelId="{9415FE31-182D-4647-85B9-93BEA7BD488B}" srcId="{2D21BC0E-6413-ED43-95B8-7EC7FE54C930}" destId="{00F0E840-7DE4-5B47-BB60-7E11921F698E}" srcOrd="0" destOrd="0" parTransId="{4C3152AC-82FB-424D-81A0-AA54C5E3528D}" sibTransId="{3FB2ED0B-AE86-8D40-8D20-1F7B5BC3688E}"/>
    <dgm:cxn modelId="{7A44AA2C-EA2C-7F4E-923E-CD27CA1F2F8A}" type="presOf" srcId="{E6AFB670-A1F0-1B4B-9B47-20A3E3BF52CE}" destId="{5F4430A6-EDA8-5C45-B705-F8A7084E98D5}" srcOrd="0" destOrd="0" presId="urn:microsoft.com/office/officeart/2005/8/layout/venn3"/>
    <dgm:cxn modelId="{3D464980-4973-3049-A7FB-ADBF253BC1C2}" srcId="{2D21BC0E-6413-ED43-95B8-7EC7FE54C930}" destId="{E6AFB670-A1F0-1B4B-9B47-20A3E3BF52CE}" srcOrd="4" destOrd="0" parTransId="{D6E3E0F3-35BD-194C-8BE5-FDDFBE90372E}" sibTransId="{3CC9F7BD-5E45-0D47-A0E5-823F9C48A096}"/>
    <dgm:cxn modelId="{F3C99ECB-21AB-624B-BF5F-C9D9A124044B}" type="presOf" srcId="{4C4D0F70-2A3D-2645-997E-5C83FEF7EA03}" destId="{2AFA1C34-9C9C-5F4E-BD76-AA2A429D8A35}" srcOrd="0" destOrd="0" presId="urn:microsoft.com/office/officeart/2005/8/layout/venn3"/>
    <dgm:cxn modelId="{821534EF-4DF0-F645-B0B7-A711C3F73FEE}" type="presOf" srcId="{00F0E840-7DE4-5B47-BB60-7E11921F698E}" destId="{FD61621C-40F9-2242-9E07-47B868528A4B}" srcOrd="0" destOrd="0" presId="urn:microsoft.com/office/officeart/2005/8/layout/venn3"/>
    <dgm:cxn modelId="{243DDA03-BBD7-DC4C-AD66-D564663D9D4C}" type="presOf" srcId="{4B5C8D81-F9FE-B24D-A9DB-8871C78D80EC}" destId="{D4660AD0-B920-D44D-9B51-7EBD4D38D3FC}" srcOrd="0" destOrd="0" presId="urn:microsoft.com/office/officeart/2005/8/layout/venn3"/>
    <dgm:cxn modelId="{1F1D1328-14D0-594F-8B92-5D59806CD5E7}" type="presOf" srcId="{2D21BC0E-6413-ED43-95B8-7EC7FE54C930}" destId="{6136DCE2-5AD5-D141-9080-BA87CD541460}" srcOrd="0" destOrd="0" presId="urn:microsoft.com/office/officeart/2005/8/layout/venn3"/>
    <dgm:cxn modelId="{9B1738E8-9721-DD4A-9DD5-3058FA50F693}" type="presParOf" srcId="{6136DCE2-5AD5-D141-9080-BA87CD541460}" destId="{FD61621C-40F9-2242-9E07-47B868528A4B}" srcOrd="0" destOrd="0" presId="urn:microsoft.com/office/officeart/2005/8/layout/venn3"/>
    <dgm:cxn modelId="{234F2726-7BE8-3344-A6E2-0CA47977E132}" type="presParOf" srcId="{6136DCE2-5AD5-D141-9080-BA87CD541460}" destId="{DE7F06B3-21C0-F844-BF98-FB1B87FF8284}" srcOrd="1" destOrd="0" presId="urn:microsoft.com/office/officeart/2005/8/layout/venn3"/>
    <dgm:cxn modelId="{24016DE0-2D01-1B44-9083-4C4EF597BBA3}" type="presParOf" srcId="{6136DCE2-5AD5-D141-9080-BA87CD541460}" destId="{2AFA1C34-9C9C-5F4E-BD76-AA2A429D8A35}" srcOrd="2" destOrd="0" presId="urn:microsoft.com/office/officeart/2005/8/layout/venn3"/>
    <dgm:cxn modelId="{F6D8B962-03A6-C14D-9042-968EDB12F336}" type="presParOf" srcId="{6136DCE2-5AD5-D141-9080-BA87CD541460}" destId="{D439179B-D88C-CF41-B7EF-3C2476E2F8E3}" srcOrd="3" destOrd="0" presId="urn:microsoft.com/office/officeart/2005/8/layout/venn3"/>
    <dgm:cxn modelId="{0E31D743-3998-E34C-A0D3-B78A666652B7}" type="presParOf" srcId="{6136DCE2-5AD5-D141-9080-BA87CD541460}" destId="{D9B31B60-4DAE-404A-AD0A-90713C885688}" srcOrd="4" destOrd="0" presId="urn:microsoft.com/office/officeart/2005/8/layout/venn3"/>
    <dgm:cxn modelId="{ED475606-6AFE-4143-867E-023CE7F93AB1}" type="presParOf" srcId="{6136DCE2-5AD5-D141-9080-BA87CD541460}" destId="{F6E48EFF-D0E4-3C46-AF31-820A387CD1C4}" srcOrd="5" destOrd="0" presId="urn:microsoft.com/office/officeart/2005/8/layout/venn3"/>
    <dgm:cxn modelId="{9A965E8C-0EDC-0646-B7ED-3CE6737728CE}" type="presParOf" srcId="{6136DCE2-5AD5-D141-9080-BA87CD541460}" destId="{D4660AD0-B920-D44D-9B51-7EBD4D38D3FC}" srcOrd="6" destOrd="0" presId="urn:microsoft.com/office/officeart/2005/8/layout/venn3"/>
    <dgm:cxn modelId="{FDAF4DB2-75A0-D04E-91D5-0063E11955DF}" type="presParOf" srcId="{6136DCE2-5AD5-D141-9080-BA87CD541460}" destId="{06719C2F-7F15-9B4C-ADBC-7F3A5C5764D9}" srcOrd="7" destOrd="0" presId="urn:microsoft.com/office/officeart/2005/8/layout/venn3"/>
    <dgm:cxn modelId="{3C6C6F2C-BEDD-6242-AA62-CC8A11685593}" type="presParOf" srcId="{6136DCE2-5AD5-D141-9080-BA87CD541460}" destId="{5F4430A6-EDA8-5C45-B705-F8A7084E98D5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9FBF5-6ABB-C64A-8A51-9ED48CEBDC31}">
      <dsp:nvSpPr>
        <dsp:cNvPr id="0" name=""/>
        <dsp:cNvSpPr/>
      </dsp:nvSpPr>
      <dsp:spPr>
        <a:xfrm>
          <a:off x="0" y="11180"/>
          <a:ext cx="7239000" cy="460800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effectLst/>
            </a:rPr>
            <a:t>Filtering rules are based on information contained in a network packet</a:t>
          </a:r>
          <a:endParaRPr lang="en-US" sz="1600" kern="1200" dirty="0">
            <a:solidFill>
              <a:schemeClr val="bg1"/>
            </a:solidFill>
            <a:effectLst/>
          </a:endParaRPr>
        </a:p>
      </dsp:txBody>
      <dsp:txXfrm>
        <a:off x="0" y="11180"/>
        <a:ext cx="7239000" cy="460800"/>
      </dsp:txXfrm>
    </dsp:sp>
    <dsp:sp modelId="{F43A4F69-133B-A849-99D7-8121D32013C5}">
      <dsp:nvSpPr>
        <dsp:cNvPr id="0" name=""/>
        <dsp:cNvSpPr/>
      </dsp:nvSpPr>
      <dsp:spPr>
        <a:xfrm>
          <a:off x="0" y="471980"/>
          <a:ext cx="7239000" cy="1625040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952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Source IP address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Destination IP address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Source and destination transport-level address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IP protocol field</a:t>
          </a:r>
          <a:endParaRPr lang="en-US" sz="1600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/>
            </a:rPr>
            <a:t>Interface</a:t>
          </a:r>
          <a:endParaRPr lang="en-US" sz="1600" kern="1200" dirty="0">
            <a:effectLst/>
          </a:endParaRPr>
        </a:p>
      </dsp:txBody>
      <dsp:txXfrm>
        <a:off x="0" y="471980"/>
        <a:ext cx="7239000" cy="1625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8884E-25F0-8E45-87AD-FFCD76ECA1C4}">
      <dsp:nvSpPr>
        <dsp:cNvPr id="0" name=""/>
        <dsp:cNvSpPr/>
      </dsp:nvSpPr>
      <dsp:spPr>
        <a:xfrm>
          <a:off x="1787959" y="59461"/>
          <a:ext cx="5184576" cy="518457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C93CCD-45E6-BD4E-A080-C49B7B85857D}">
      <dsp:nvSpPr>
        <dsp:cNvPr id="0" name=""/>
        <dsp:cNvSpPr/>
      </dsp:nvSpPr>
      <dsp:spPr>
        <a:xfrm>
          <a:off x="759274" y="1093898"/>
          <a:ext cx="3338701" cy="3244901"/>
        </a:xfrm>
        <a:prstGeom prst="roundRect">
          <a:avLst/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ts val="12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Tightens rules for TCP traffic by creating a directory of outbound TCP connections</a:t>
          </a:r>
          <a:endParaRPr lang="en-US" sz="16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There is an entry for each currently established connection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Packet filter allows incoming traffic to high numbered ports only for those packets that fit the profile of one of the entries in this directory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917677" y="1252301"/>
        <a:ext cx="3021895" cy="2928095"/>
      </dsp:txXfrm>
    </dsp:sp>
    <dsp:sp modelId="{94C5E0A6-2ACD-614C-8942-2E2B0E6E0DBA}">
      <dsp:nvSpPr>
        <dsp:cNvPr id="0" name=""/>
        <dsp:cNvSpPr/>
      </dsp:nvSpPr>
      <dsp:spPr>
        <a:xfrm>
          <a:off x="4850250" y="1152131"/>
          <a:ext cx="3243647" cy="3125968"/>
        </a:xfrm>
        <a:prstGeom prst="roundRect">
          <a:avLst/>
        </a:prstGeom>
        <a:solidFill>
          <a:schemeClr val="tx1"/>
        </a:solidFill>
        <a:ln w="3175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ts val="12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Reviews packet information but also records information about TCP connections</a:t>
          </a:r>
          <a:endParaRPr lang="en-US" sz="16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Keeps track of TCP sequence numbers to prevent attacks that depend on the sequence number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Inspects data for protocols like FTP, IM and SIPS commands</a:t>
          </a:r>
        </a:p>
      </dsp:txBody>
      <dsp:txXfrm>
        <a:off x="5002847" y="1304728"/>
        <a:ext cx="2938453" cy="2820774"/>
      </dsp:txXfrm>
    </dsp:sp>
    <dsp:sp modelId="{E2FA6206-43E2-9C4F-9C4A-69E3356DFFF0}">
      <dsp:nvSpPr>
        <dsp:cNvPr id="0" name=""/>
        <dsp:cNvSpPr/>
      </dsp:nvSpPr>
      <dsp:spPr>
        <a:xfrm>
          <a:off x="4274191" y="2057370"/>
          <a:ext cx="282269" cy="2822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87970" y="2071149"/>
        <a:ext cx="254711" cy="254711"/>
      </dsp:txXfrm>
    </dsp:sp>
    <dsp:sp modelId="{C2E21EDD-344F-DC49-916B-AA2A8594287A}">
      <dsp:nvSpPr>
        <dsp:cNvPr id="0" name=""/>
        <dsp:cNvSpPr/>
      </dsp:nvSpPr>
      <dsp:spPr>
        <a:xfrm flipV="1">
          <a:off x="4274197" y="2959316"/>
          <a:ext cx="367030" cy="3736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4292114" y="2977233"/>
        <a:ext cx="331196" cy="337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038D4-9790-5948-8810-AD467ED2458B}">
      <dsp:nvSpPr>
        <dsp:cNvPr id="0" name=""/>
        <dsp:cNvSpPr/>
      </dsp:nvSpPr>
      <dsp:spPr>
        <a:xfrm>
          <a:off x="228577" y="0"/>
          <a:ext cx="3505233" cy="974615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0000"/>
              </a:solidFill>
            </a:rPr>
            <a:t>Circuit level proxy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276154" y="47577"/>
        <a:ext cx="3410079" cy="879461"/>
      </dsp:txXfrm>
    </dsp:sp>
    <dsp:sp modelId="{2BD3D853-2CC5-4E4E-AC3F-13C688B338D0}">
      <dsp:nvSpPr>
        <dsp:cNvPr id="0" name=""/>
        <dsp:cNvSpPr/>
      </dsp:nvSpPr>
      <dsp:spPr>
        <a:xfrm>
          <a:off x="0" y="1151692"/>
          <a:ext cx="8229600" cy="268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•"/>
          </a:pPr>
          <a:r>
            <a:rPr lang="en-US" sz="2100" b="0" kern="1200" dirty="0" smtClean="0">
              <a:latin typeface="+mn-lt"/>
            </a:rPr>
            <a:t>Sets up two TCP connections, one between itself and a TCP user on an inner host and one on an outside host</a:t>
          </a:r>
          <a:endParaRPr lang="en-US" sz="2100" b="0" kern="1200" dirty="0">
            <a:latin typeface="+mn-lt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•"/>
          </a:pPr>
          <a:r>
            <a:rPr lang="en-US" sz="2100" b="0" kern="1200" dirty="0" smtClean="0">
              <a:latin typeface="+mn-lt"/>
            </a:rPr>
            <a:t>Relays TCP segments from one connection to the other without examining contents</a:t>
          </a:r>
          <a:endParaRPr lang="en-US" sz="2100" b="0" kern="1200" dirty="0">
            <a:latin typeface="+mn-lt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•"/>
          </a:pPr>
          <a:r>
            <a:rPr lang="en-US" sz="2100" b="0" kern="1200" dirty="0" smtClean="0">
              <a:latin typeface="+mn-lt"/>
            </a:rPr>
            <a:t>Security function consists of determining which connections will be allowed</a:t>
          </a:r>
          <a:endParaRPr lang="en-US" sz="2100" b="0" kern="1200" dirty="0">
            <a:latin typeface="+mn-lt"/>
          </a:endParaRPr>
        </a:p>
      </dsp:txBody>
      <dsp:txXfrm>
        <a:off x="0" y="1151692"/>
        <a:ext cx="8229600" cy="2684625"/>
      </dsp:txXfrm>
    </dsp:sp>
    <dsp:sp modelId="{680A8BD4-A2A2-1445-974B-A604BFA74D21}">
      <dsp:nvSpPr>
        <dsp:cNvPr id="0" name=""/>
        <dsp:cNvSpPr/>
      </dsp:nvSpPr>
      <dsp:spPr>
        <a:xfrm>
          <a:off x="368891" y="3528398"/>
          <a:ext cx="7467621" cy="1059733"/>
        </a:xfrm>
        <a:prstGeom prst="round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Typically used when inside users are trusted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420623" y="3580130"/>
        <a:ext cx="7364157" cy="956269"/>
      </dsp:txXfrm>
    </dsp:sp>
    <dsp:sp modelId="{49812E46-A3E8-5943-BDE1-B7EDEAAF5C2F}">
      <dsp:nvSpPr>
        <dsp:cNvPr id="0" name=""/>
        <dsp:cNvSpPr/>
      </dsp:nvSpPr>
      <dsp:spPr>
        <a:xfrm>
          <a:off x="0" y="4766033"/>
          <a:ext cx="82296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•"/>
          </a:pPr>
          <a:r>
            <a:rPr lang="en-US" sz="2100" b="0" kern="1200" dirty="0" smtClean="0">
              <a:latin typeface="+mn-lt"/>
            </a:rPr>
            <a:t>May use application-level gateway inbound and circuit-level gateway outbound</a:t>
          </a:r>
          <a:endParaRPr lang="en-US" sz="2100" b="0" kern="1200" dirty="0">
            <a:latin typeface="+mn-lt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•"/>
          </a:pPr>
          <a:r>
            <a:rPr lang="en-US" sz="2100" b="0" kern="1200" dirty="0" smtClean="0">
              <a:latin typeface="+mn-lt"/>
            </a:rPr>
            <a:t>Lower overheads </a:t>
          </a:r>
          <a:endParaRPr lang="en-US" sz="2100" b="0" kern="1200" dirty="0">
            <a:latin typeface="+mn-lt"/>
          </a:endParaRPr>
        </a:p>
      </dsp:txBody>
      <dsp:txXfrm>
        <a:off x="0" y="4766033"/>
        <a:ext cx="8229600" cy="1357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1621C-40F9-2242-9E07-47B868528A4B}">
      <dsp:nvSpPr>
        <dsp:cNvPr id="0" name=""/>
        <dsp:cNvSpPr/>
      </dsp:nvSpPr>
      <dsp:spPr>
        <a:xfrm>
          <a:off x="1032" y="1025317"/>
          <a:ext cx="2013365" cy="2013365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25400" rIns="11080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chemeClr val="bg1"/>
              </a:solidFill>
              <a:effectLst/>
              <a:latin typeface="+mj-lt"/>
            </a:rPr>
            <a:t>Pattern matching</a:t>
          </a:r>
          <a:endParaRPr lang="en-US" sz="2000" b="1" kern="1200" baseline="0" dirty="0">
            <a:solidFill>
              <a:schemeClr val="bg1"/>
            </a:solidFill>
            <a:effectLst/>
            <a:latin typeface="+mj-lt"/>
          </a:endParaRPr>
        </a:p>
      </dsp:txBody>
      <dsp:txXfrm>
        <a:off x="295882" y="1320167"/>
        <a:ext cx="1423665" cy="1423665"/>
      </dsp:txXfrm>
    </dsp:sp>
    <dsp:sp modelId="{2AFA1C34-9C9C-5F4E-BD76-AA2A429D8A35}">
      <dsp:nvSpPr>
        <dsp:cNvPr id="0" name=""/>
        <dsp:cNvSpPr/>
      </dsp:nvSpPr>
      <dsp:spPr>
        <a:xfrm>
          <a:off x="1611724" y="1025317"/>
          <a:ext cx="2013365" cy="2013365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25400" rIns="11080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err="1" smtClean="0">
              <a:solidFill>
                <a:schemeClr val="bg1"/>
              </a:solidFill>
              <a:effectLst/>
              <a:latin typeface="+mj-lt"/>
            </a:rPr>
            <a:t>Stateful</a:t>
          </a:r>
          <a:r>
            <a:rPr lang="en-US" sz="2000" b="1" kern="1200" baseline="0" dirty="0" smtClean="0">
              <a:solidFill>
                <a:schemeClr val="bg1"/>
              </a:solidFill>
              <a:effectLst/>
              <a:latin typeface="+mj-lt"/>
            </a:rPr>
            <a:t> matching</a:t>
          </a:r>
          <a:endParaRPr lang="en-US" sz="2000" b="1" kern="1200" baseline="0" dirty="0">
            <a:solidFill>
              <a:schemeClr val="bg1"/>
            </a:solidFill>
            <a:effectLst/>
            <a:latin typeface="+mj-lt"/>
          </a:endParaRPr>
        </a:p>
      </dsp:txBody>
      <dsp:txXfrm>
        <a:off x="1906574" y="1320167"/>
        <a:ext cx="1423665" cy="1423665"/>
      </dsp:txXfrm>
    </dsp:sp>
    <dsp:sp modelId="{D9B31B60-4DAE-404A-AD0A-90713C885688}">
      <dsp:nvSpPr>
        <dsp:cNvPr id="0" name=""/>
        <dsp:cNvSpPr/>
      </dsp:nvSpPr>
      <dsp:spPr>
        <a:xfrm>
          <a:off x="3222417" y="1025317"/>
          <a:ext cx="2013365" cy="2013365"/>
        </a:xfrm>
        <a:prstGeom prst="ellipse">
          <a:avLst/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25400" rIns="11080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chemeClr val="bg1"/>
              </a:solidFill>
              <a:effectLst/>
              <a:latin typeface="+mj-lt"/>
            </a:rPr>
            <a:t>Protocol anomaly</a:t>
          </a:r>
          <a:endParaRPr lang="en-US" sz="2000" b="1" kern="1200" baseline="0" dirty="0">
            <a:solidFill>
              <a:schemeClr val="bg1"/>
            </a:solidFill>
            <a:effectLst/>
            <a:latin typeface="+mj-lt"/>
          </a:endParaRPr>
        </a:p>
      </dsp:txBody>
      <dsp:txXfrm>
        <a:off x="3517267" y="1320167"/>
        <a:ext cx="1423665" cy="1423665"/>
      </dsp:txXfrm>
    </dsp:sp>
    <dsp:sp modelId="{D4660AD0-B920-D44D-9B51-7EBD4D38D3FC}">
      <dsp:nvSpPr>
        <dsp:cNvPr id="0" name=""/>
        <dsp:cNvSpPr/>
      </dsp:nvSpPr>
      <dsp:spPr>
        <a:xfrm>
          <a:off x="4833109" y="1025317"/>
          <a:ext cx="2013365" cy="2013365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25400" rIns="11080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chemeClr val="bg1"/>
              </a:solidFill>
              <a:effectLst/>
              <a:latin typeface="+mj-lt"/>
            </a:rPr>
            <a:t>Traffic anomaly</a:t>
          </a:r>
          <a:endParaRPr lang="en-US" sz="2000" b="1" kern="1200" baseline="0" dirty="0">
            <a:solidFill>
              <a:schemeClr val="bg1"/>
            </a:solidFill>
            <a:effectLst/>
            <a:latin typeface="+mj-lt"/>
          </a:endParaRPr>
        </a:p>
      </dsp:txBody>
      <dsp:txXfrm>
        <a:off x="5127959" y="1320167"/>
        <a:ext cx="1423665" cy="1423665"/>
      </dsp:txXfrm>
    </dsp:sp>
    <dsp:sp modelId="{5F4430A6-EDA8-5C45-B705-F8A7084E98D5}">
      <dsp:nvSpPr>
        <dsp:cNvPr id="0" name=""/>
        <dsp:cNvSpPr/>
      </dsp:nvSpPr>
      <dsp:spPr>
        <a:xfrm>
          <a:off x="6443802" y="1025317"/>
          <a:ext cx="2013365" cy="2013365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25400" rIns="110802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solidFill>
                <a:schemeClr val="bg1"/>
              </a:solidFill>
              <a:effectLst/>
              <a:latin typeface="+mj-lt"/>
            </a:rPr>
            <a:t>Statistical anomaly</a:t>
          </a:r>
          <a:endParaRPr lang="en-US" sz="2000" b="1" kern="1200" baseline="0" dirty="0">
            <a:solidFill>
              <a:schemeClr val="bg1"/>
            </a:solidFill>
            <a:effectLst/>
            <a:latin typeface="+mj-lt"/>
          </a:endParaRPr>
        </a:p>
      </dsp:txBody>
      <dsp:txXfrm>
        <a:off x="6738652" y="1320167"/>
        <a:ext cx="1423665" cy="142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CB9A57B6-678D-4943-9AEF-24E9B821E9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58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9 “Firewalls and Intrusion Prevention Systems”.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58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B68E0-397F-A049-A303-7DEEE245A6CB}" type="slidenum">
              <a:rPr lang="en-AU"/>
              <a:pPr/>
              <a:t>19</a:t>
            </a:fld>
            <a:endParaRPr lang="en-A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 fourth type of firewall is the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circuit-level gateway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or circuit-level proxy ( Figure 9.1e ).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This can be a stand-alone system or it can be a specialized function performed by an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application-level gateway for certain applications. As with an application gateway,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 circuit-level gateway does not permit an end-to-end TCP connection; rather,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gateway sets up two TCP connections, one between itself and a TCP user on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an inner host and one between itself and a TCP user on an outside host. Once the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two connections are established, the gateway typically relays TCP segments from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one connection to the other without examining the contents. The security function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consists of determining which connections will be allowed.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 typical use of circuit-level gateways is a situation in which the system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administrator trusts the internal users. The gateway can be configured to support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application-level or proxy service on inbound connections and circuit-level functions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for outbound connections. In this configuration, the gateway can incur the processing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overhead of examining incoming application data for forbidden functions but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does not incur that overhead on outgoing data.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59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B6C8F-2B07-7F47-B356-D225AFD43E73}" type="slidenum">
              <a:rPr lang="en-AU"/>
              <a:pPr/>
              <a:t>21</a:t>
            </a:fld>
            <a:endParaRPr lang="en-AU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further addition to the range of security products is the intrusion prevention system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(IPS), also known as intrusion detection and prevention system (IDPS). It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 extension of an IDS that includes the capability to attempt to block or prevent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detected malicious activity. Like an IDS, an IPS can be host-based, network-based,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or distributed/hybrid, as we discuss in Chapter 8. Similarly, it can use anomaly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detection to identify behavior that is not that of legitimate users, or signature/heuristic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detection to identify known malicious behavior.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Once an IDS has detected malicious activity, it can respond by modifying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or blocking network packets across a perimeter or into a host, or by modifying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blocking system calls by programs running on a host. Thus, a network IPS can block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traffic, as a firewall does, but makes use of the types of algorithms developed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IDSs to determine when to do so. It is a matter of terminology whether a network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 is considered a separate, new type of product or simply another form of firewall.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43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7C0E-5480-5946-B87C-C4BCD36F6A0A}" type="slidenum">
              <a:rPr lang="en-AU"/>
              <a:pPr/>
              <a:t>23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host-based IPS (HIPS) can make use of either signature/heuristic or anomaly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detection techniques to identify attacks. In the former case, the focus is on the specific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content of application network traffic, or of sequences of system calls, looking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for patterns that have been identified as malicious. In the case of anomaly detection,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IPS is looking for behavior patterns that indicate malware. Examples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types of malicious behavior addressed by a HIPS include the following:</a:t>
            </a:r>
          </a:p>
          <a:p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Modification of system resources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Rootkits, Trojan horses, and backdoors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operate by changing system resources, such as libraries, directories, registry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settings, and user accounts.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Privilege-escalation exploits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These attacks attempt to give ordinary users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root access.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Buffer-overflow exploits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These attacks are described in Chapter 10 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Access to e-mail contact list: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 Many worms spread by mailing a copy of themselves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to addresses in the local system’s e-mail address book.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Directory traversal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A directory traversal vulnerability in a Web server allows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hacker to access files outside the range of what a server application user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would normally need to access.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040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7C0E-5480-5946-B87C-C4BCD36F6A0A}" type="slidenum">
              <a:rPr lang="en-AU"/>
              <a:pPr/>
              <a:t>24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Attacks such as these result in behaviors that can be analyzed by a HIPS. The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HIPS capability can be tailored to the specific platform. A set of general-purpose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tools may be used for a desktop or server system. Some HIPS packages are designed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to protect specific types of servers, such as Web servers and database servers. In this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case, the HIPS looks for particular application attacks.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In addition to signature and anomaly-detection techniques, a HIPS can use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 sandbox approach. Sandboxes are especially suited to mobile code, such as Java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applets and scripting languages. The HIPS quarantines such code in an isolated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system area, then runs the code and monitors its behavior. If the code violates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predefined policies or matches predefined behavior signatures, it is halted and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prevented from executing in the normal system environment.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[ROBB06a] lists the following as areas for which a HIPS typically offers desktop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protection: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System calls: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kernel controls access to system resources such as memory,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I/O devices, and processor. To use these resources, user applications invoke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system calls to the kernel. Any exploit code will execute at least one system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call. The HIPS can be configured to examine each system call for malicious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characteristics.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File system access: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HIPS can ensure that file access system calls are not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malicious and meet established policy.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171450" indent="-171450" eaLnBrk="1" hangingPunct="1">
              <a:buFont typeface="Arial" charset="0"/>
              <a:buChar char="•"/>
            </a:pP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System registry settings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The registry maintains persistent configuration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information about programs and is often maliciously modified to extend the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life of an exploit. The HIPS can ensure that the system registry maintains its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integrity.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Host input/output: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I/O communications, whether local or network based, can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propagate exploit code and malware. The HIPS can examine and enforce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proper client interaction with the network and its interaction with other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devices.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9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7C0E-5480-5946-B87C-C4BCD36F6A0A}" type="slidenum">
              <a:rPr lang="en-AU"/>
              <a:pPr/>
              <a:t>25</a:t>
            </a:fld>
            <a:endParaRPr lang="en-A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Many industry observers see the enterprise endpoint,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including desktop and laptop systems, as now the main target for hackers and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criminals, more so than network devices [ROBB06b]. Thus, security vendors are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focusing more on developing endpoint security products. Traditionally, endpoint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security has been provided by a collection of distinct products, such as antivirus,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antispyware, </a:t>
            </a:r>
            <a:r>
              <a:rPr lang="en-US" b="0" dirty="0" err="1" smtClean="0">
                <a:ea typeface="ＭＳ Ｐゴシック" pitchFamily="-110" charset="-128"/>
                <a:cs typeface="ＭＳ Ｐゴシック" pitchFamily="-110" charset="-128"/>
              </a:rPr>
              <a:t>antispam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, and personal firewalls. The HIPS approach is an effort to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provide an integrated, single-product suite of functions. The advantages of the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integrated HIPS approach are that the various tools work closely together, threat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prevention is more comprehensive, and management is easier.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It may be tempting to think that endpoint security products such as HIPS,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if sophisticated enough, eliminate or at least reduce the need for network-level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devices. For example, the San Diego Supercomputer Center reports that over a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four-year period, there were no intrusions on any of its managed machines, in a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configuration with no firewalls and just endpoint security protection [SING03].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Nevertheless, a more prudent approach is to use HIPS as one element in a strategy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that involves network-level devices, such as either firewalls or network-based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IPSs.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867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85251-2E80-1B40-A15D-FC2AB4AE5F49}" type="slidenum">
              <a:rPr lang="en-AU"/>
              <a:pPr/>
              <a:t>26</a:t>
            </a:fld>
            <a:endParaRPr lang="en-A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 network-based IPS (NIPS) is in essence an inline NIDS with the authority to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discard packets and tear down TCP connections. As with a NIDS, a NIPS makes use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techniques such as signature detection and anomaly detection.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Among the techniques used in a NIPS but not commonly found in a firewall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is flow data protection. This requires that the application payload in a sequence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packets be reassembled. The IPS device applies filters to the full content of 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flow every time a new packet for the flow arrives. When a flow is determined to be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malicious, the latest and all subsequent packets belonging to the suspect flow are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dropped.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 terms of the general methods used by a NIPS device to identify malicious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packets, the following are typical: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Pattern matching: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Scans incoming packets for specific byte sequences (the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signature) stored in a database of known attacks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err="1" smtClean="0">
                <a:ea typeface="ＭＳ Ｐゴシック" pitchFamily="-110" charset="-128"/>
                <a:cs typeface="ＭＳ Ｐゴシック" pitchFamily="-110" charset="-128"/>
              </a:rPr>
              <a:t>Stateful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 matching: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Scans for attack signatures in the context of a traffic stream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rather than individual packets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Protocol anomaly: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Looks for deviation from standards set forth in RFCs</a:t>
            </a:r>
          </a:p>
          <a:p>
            <a:pPr eaLnBrk="1" hangingPunct="1"/>
            <a:endParaRPr lang="en-US" b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Traffic anomaly: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Watches for unusual traffic activities, such as a flood of UDP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packets or a new service appearing on the network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Statistical anomaly: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Develops baselines of normal traffic activity and throughput,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alerts on deviations from those baselines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543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85251-2E80-1B40-A15D-FC2AB4AE5F49}" type="slidenum">
              <a:rPr lang="en-AU"/>
              <a:pPr/>
              <a:t>27</a:t>
            </a:fld>
            <a:endParaRPr lang="en-A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The final category of IPS is in a distributed or hybrid approach. This gathers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from a large number of host and network-based sensors, relays this intelligence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 central analysis system able to correlate, and analyze the data, which can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return updated signatures and behavior patterns to enable all of the coordinated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systems to respond and defend against malicious behavior. A number of such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have been proposed. One of the best known is the digital immune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The digital immune system is a comprehensive defense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against malicious behavior caused by malware, developed by IBM [KEPH97a,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KEPH97b, WHIT99], and subsequently refined by Symantec [SYMA01]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and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incorporated into its Central Quarantine produce [SYMA05].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motivation for this development includes the rising threat of Internet-based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malware, the increasing speed of its propagation provided by the Internet,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need to acquire a global view of the situation.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In response to the threat posed by these Internet-based capabilities, IBM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developed the original prototype digital immune system. This system expands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use of program emulation discussed in Section 6.10 and provides a general-purpose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emulation and malware detection system. The objective of this system is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provide rapid response time so that malware can be stamped out almost as soon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they are introduced. When new malware enters an organization, the immune system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automatically captures it, analyzes it, adds detection and shielding for it, removes it,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and passes information about it to client systems, so the malware can be detected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before it is allowed to run elsewhere.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success of the digital immune system depends on the ability of the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analysis system to detect new and innovative malware strains. By constantly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analyzing and monitoring malware found in the wild, it should be possible to continually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update the digital immune software to keep up with the threat.</a:t>
            </a:r>
          </a:p>
        </p:txBody>
      </p:sp>
    </p:spTree>
    <p:extLst>
      <p:ext uri="{BB962C8B-B14F-4D97-AF65-F5344CB8AC3E}">
        <p14:creationId xmlns:p14="http://schemas.microsoft.com/office/powerpoint/2010/main" val="268340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Figure 9.5 shows an example of a hybrid architecture designed originally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 worms [SIDI05]. The system works as follows (numbers in figure refer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numbers in the following list):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1.  Sensors deployed at various network and host locations detect potential malware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scanning, infection or execution. The sensor logic can also be incorporated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 IDS sensors.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2.  The sensors send alerts and copies of detected malware to a central server,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which correlates and analyzes this information. The correlation server determines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likelihood that malware is being observed and its key characteristics.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3.  The server forwards its information to a protected environment, where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potential malware may be sandboxed for analysis and testing.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4. The protected system tests the suspicious software against an appropriately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instrumented version of the targeted application to identify the vulnerability.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5. The protected system generates one or more software patches and tests these.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6. If the patch is not susceptible to the infection and does not compromise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application’s functionality, the system sends the patch to the application host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update the targeted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A57B6-678D-4943-9AEF-24E9B821E96F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923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29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9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59403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Firewalls can be an effective means of protecting a local system or network of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systems from network-based security threats while at the same time affording access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the outside world via wide area networks and the Internet.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Information systems in corporations, government agencies, and other organizations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have undergone a steady evolution. The following are notable developments: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Centralized data processing system, with a central mainframe supporting a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number of directly connected terminals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Local area networks (LANs) interconnecting PCs and terminals to each other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and the mainframe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Premises network, consisting of a number of LANs, interconnecting PCs,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servers, and perhaps a mainframe or two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Enterprise-wide network, consisting of multiple, geographically distributed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premises networks interconnected by a private wide area network (WAN)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Internet connectivity, in which the various premises networks all hook into the</a:t>
            </a:r>
          </a:p>
          <a:p>
            <a:pPr eaLnBrk="1" hangingPunct="1"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Internet and may or may not also be connected by a private WAN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  Enterprise cloud computing, which we will describe further in Chapter 13,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virtualized servers located in one or more data centers that can provide both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internal organizational and external Internet accessible services.</a:t>
            </a:r>
          </a:p>
          <a:p>
            <a:pPr eaLnBrk="1" hangingPunct="1"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3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487EC-21AD-B94A-BBD9-2716F9AB99B5}" type="slidenum">
              <a:rPr lang="en-AU"/>
              <a:pPr/>
              <a:t>3</a:t>
            </a:fld>
            <a:endParaRPr lang="en-A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A firewall can monitor network traffic at a number of levels, from low-level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packets, either individually or as part of a flow, to all traffic within a transport connection,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up to inspecting details of application protocols. The choice of which level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is appropriate is determined by the desired firewall access policy. It can operate as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positive filter, allowing to pass only packets that meet specific criteria, or as a negative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filter, rejecting any packet that meets certain criteria. The criteria implement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access policy for the firewall that we discussed in the previous section. Depending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on the type of firewall, it may examine one or more protocol headers in each packet,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payload of each packet, or the pattern generated by a sequence of packets. In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section, we look at the principal types of firewalls.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5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A9281-6FDF-8B44-9E44-44C136C7A29A}" type="slidenum">
              <a:rPr lang="en-AU"/>
              <a:pPr/>
              <a:t>4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packet filtering firewall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applies a set of rules to each incoming and outgoing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IP packet and then forwards or discards the packet ( Figure 9.1b ). The firewall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is typically configured to filter packets going in both directions (from and to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internal network). Filtering rules are based on information contained in a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network packet: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Source IP address: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IP address of the system that originated the IP packet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(e.g., 192.178.1.1)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Destination IP address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The IP address of the system the IP packet is trying to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reach (e.g., 192.168.1.2)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Source and destination transport-level address: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transport-level (e.g., TCP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or UDP) port number, which defines applications such as SNMP or HTTP.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IP protocol field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: Defines the transport protocol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Interface: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 For a firewall with three or more ports, which interface of the firewall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packet came from or for which interface of the firewall the packet is destined.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packet filter is typically set up as a list of rules based on matches to fields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in the IP or TCP header. If there is a match to one of the rules, that rule is invoked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to determine whether to forward or discard the packet. If there is no match to any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rule, then a default action is taken. Two default policies are possible: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Default =</a:t>
            </a:r>
            <a:r>
              <a:rPr lang="en-US" b="1" baseline="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discard: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That which is not expressly permitted is prohibited.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Default =</a:t>
            </a:r>
            <a:r>
              <a:rPr lang="en-US" b="1" baseline="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forward: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 That which is not expressly prohibited is permitted.</a:t>
            </a:r>
          </a:p>
          <a:p>
            <a:pPr eaLnBrk="1" hangingPunct="1"/>
            <a:endParaRPr lang="en-US" b="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The default discard policy is more conservative. Initially, everything is blocked,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and services must be added on a case-by-case basis. This policy is more visible to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users, who are more likely to see the firewall as a hindrance. However, this is the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policy likely to be preferred by businesses and government organizations. Further,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visibility to users diminishes as rules are created. The default forward policy increases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ease of use for end users but provides reduced security; the security administrator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must, in essence, react to each new security threat as it becomes known. This policy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may be used by generally more open organizations, such as universities.</a:t>
            </a:r>
            <a:endParaRPr lang="en-US" b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49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A57B6-678D-4943-9AEF-24E9B821E96F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42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8F387-B42B-9244-A173-F097D89069A8}" type="slidenum">
              <a:rPr lang="en-AU"/>
              <a:pPr/>
              <a:t>10</a:t>
            </a:fld>
            <a:endParaRPr lang="en-AU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/>
              <a:t>One advantage of a packet filtering firewall is its simplicity. Also, packet filters</a:t>
            </a:r>
          </a:p>
          <a:p>
            <a:pPr eaLnBrk="1" hangingPunct="1"/>
            <a:r>
              <a:rPr lang="en-US" b="0" dirty="0" smtClean="0"/>
              <a:t>typically are transparent to users and are very fast. NIST SP 800-41 lists the following</a:t>
            </a:r>
          </a:p>
          <a:p>
            <a:pPr eaLnBrk="1" hangingPunct="1"/>
            <a:r>
              <a:rPr lang="en-US" b="0" dirty="0" smtClean="0"/>
              <a:t>weaknesses of packet filter firewalls: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Because packet filter firewalls do not examine upper-layer data, they cannot</a:t>
            </a:r>
          </a:p>
          <a:p>
            <a:pPr eaLnBrk="1" hangingPunct="1"/>
            <a:r>
              <a:rPr lang="en-US" b="0" dirty="0" smtClean="0"/>
              <a:t>prevent attacks that employ application-specific vulnerabilities or functions.</a:t>
            </a:r>
          </a:p>
          <a:p>
            <a:pPr eaLnBrk="1" hangingPunct="1"/>
            <a:r>
              <a:rPr lang="en-US" b="0" dirty="0" smtClean="0"/>
              <a:t>For example, a packet filter firewall cannot block specific application</a:t>
            </a:r>
          </a:p>
          <a:p>
            <a:pPr eaLnBrk="1" hangingPunct="1"/>
            <a:r>
              <a:rPr lang="en-US" b="0" dirty="0" smtClean="0"/>
              <a:t>commands; if a packet filter firewall allows a given application, all functions</a:t>
            </a:r>
          </a:p>
          <a:p>
            <a:pPr eaLnBrk="1" hangingPunct="1"/>
            <a:r>
              <a:rPr lang="en-US" b="0" dirty="0" smtClean="0"/>
              <a:t>available within that application will be permitted.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Because of the limited information available to the firewall, the logging</a:t>
            </a:r>
          </a:p>
          <a:p>
            <a:pPr eaLnBrk="1" hangingPunct="1"/>
            <a:r>
              <a:rPr lang="en-US" b="0" dirty="0" smtClean="0"/>
              <a:t>functionality present in packet filter firewalls is limited. Packet filter logs</a:t>
            </a:r>
          </a:p>
          <a:p>
            <a:pPr eaLnBrk="1" hangingPunct="1"/>
            <a:r>
              <a:rPr lang="en-US" b="0" dirty="0" smtClean="0"/>
              <a:t>normally contain the same information used to make access control decisions</a:t>
            </a:r>
          </a:p>
          <a:p>
            <a:pPr eaLnBrk="1" hangingPunct="1"/>
            <a:r>
              <a:rPr lang="en-US" b="0" dirty="0" smtClean="0"/>
              <a:t>(source address, destination address, and traffic type).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Most packet filter firewalls do not support advanced user authentication</a:t>
            </a:r>
          </a:p>
          <a:p>
            <a:pPr eaLnBrk="1" hangingPunct="1"/>
            <a:r>
              <a:rPr lang="en-US" b="0" dirty="0" smtClean="0"/>
              <a:t>schemes. Once again, this limitation is mostly due to the lack of upper-layer</a:t>
            </a:r>
          </a:p>
          <a:p>
            <a:pPr eaLnBrk="1" hangingPunct="1"/>
            <a:r>
              <a:rPr lang="en-US" b="0" dirty="0" smtClean="0"/>
              <a:t>functionality by the firewall.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Packet filter firewalls are generally vulnerable to attacks and exploits that take</a:t>
            </a:r>
          </a:p>
          <a:p>
            <a:pPr eaLnBrk="1" hangingPunct="1"/>
            <a:r>
              <a:rPr lang="en-US" b="0" dirty="0" smtClean="0"/>
              <a:t>advantage of problems within the TCP/IP specification and protocol stack,</a:t>
            </a:r>
          </a:p>
          <a:p>
            <a:pPr eaLnBrk="1" hangingPunct="1"/>
            <a:r>
              <a:rPr lang="en-US" b="0" dirty="0" smtClean="0"/>
              <a:t>such as </a:t>
            </a:r>
            <a:r>
              <a:rPr lang="en-US" b="0" i="1" dirty="0" smtClean="0"/>
              <a:t>network layer address spoofing . </a:t>
            </a:r>
            <a:r>
              <a:rPr lang="en-US" b="0" i="0" dirty="0" smtClean="0"/>
              <a:t>Many packet filter firewalls cannot</a:t>
            </a:r>
          </a:p>
          <a:p>
            <a:pPr eaLnBrk="1" hangingPunct="1"/>
            <a:r>
              <a:rPr lang="en-US" b="0" dirty="0" smtClean="0"/>
              <a:t>detect a network packet in which the OSI Layer 3 addressing information has</a:t>
            </a:r>
          </a:p>
          <a:p>
            <a:pPr eaLnBrk="1" hangingPunct="1"/>
            <a:r>
              <a:rPr lang="en-US" b="0" dirty="0" smtClean="0"/>
              <a:t>been altered. Spoofing attacks are generally employed by intruders to bypass</a:t>
            </a:r>
          </a:p>
          <a:p>
            <a:pPr eaLnBrk="1" hangingPunct="1"/>
            <a:r>
              <a:rPr lang="en-US" b="0" dirty="0" smtClean="0"/>
              <a:t>the security controls implemented in a firewall platform.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Finally, due to the small number of variables used in access control decisions,</a:t>
            </a:r>
          </a:p>
          <a:p>
            <a:pPr eaLnBrk="1" hangingPunct="1"/>
            <a:r>
              <a:rPr lang="en-US" b="0" dirty="0" smtClean="0"/>
              <a:t>packet filter firewalls are susceptible to security breaches caused by improper</a:t>
            </a:r>
          </a:p>
          <a:p>
            <a:pPr eaLnBrk="1" hangingPunct="1"/>
            <a:r>
              <a:rPr lang="en-US" b="0" dirty="0" smtClean="0"/>
              <a:t>configurations. In other words, it is easy to accidentally configure a packet</a:t>
            </a:r>
          </a:p>
          <a:p>
            <a:pPr eaLnBrk="1" hangingPunct="1"/>
            <a:r>
              <a:rPr lang="en-US" b="0" dirty="0" smtClean="0"/>
              <a:t>filter firewall to allow traffic types, sources, and destinations that should be</a:t>
            </a:r>
          </a:p>
          <a:p>
            <a:pPr eaLnBrk="1" hangingPunct="1"/>
            <a:r>
              <a:rPr lang="en-US" b="0" dirty="0" smtClean="0"/>
              <a:t>denied based on an organization’s information security policy.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Some of the attacks that can be made on packet filtering firewalls and the</a:t>
            </a:r>
          </a:p>
          <a:p>
            <a:pPr eaLnBrk="1" hangingPunct="1"/>
            <a:r>
              <a:rPr lang="en-US" b="0" dirty="0" smtClean="0"/>
              <a:t>appropriate countermeasures are the following: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</a:t>
            </a:r>
            <a:r>
              <a:rPr lang="en-US" b="1" dirty="0" smtClean="0"/>
              <a:t>IP address spoofing </a:t>
            </a:r>
            <a:r>
              <a:rPr lang="en-US" b="0" dirty="0" smtClean="0"/>
              <a:t>: The intruder transmits packets from the outside with a</a:t>
            </a:r>
          </a:p>
          <a:p>
            <a:pPr eaLnBrk="1" hangingPunct="1"/>
            <a:r>
              <a:rPr lang="en-US" b="0" dirty="0" smtClean="0"/>
              <a:t>source IP address field containing an address of an internal host. The attacker</a:t>
            </a:r>
          </a:p>
          <a:p>
            <a:pPr eaLnBrk="1" hangingPunct="1"/>
            <a:r>
              <a:rPr lang="en-US" b="0" dirty="0" smtClean="0"/>
              <a:t>hopes that the use of a spoofed address will allow penetration of systems that</a:t>
            </a:r>
          </a:p>
          <a:p>
            <a:pPr eaLnBrk="1" hangingPunct="1"/>
            <a:r>
              <a:rPr lang="en-US" b="0" dirty="0" smtClean="0"/>
              <a:t>employ simple source address security, in which packets from specific trusted</a:t>
            </a:r>
          </a:p>
          <a:p>
            <a:pPr eaLnBrk="1" hangingPunct="1"/>
            <a:r>
              <a:rPr lang="en-US" b="0" dirty="0" smtClean="0"/>
              <a:t>internal hosts are accepted. The countermeasure is to discard packets with an</a:t>
            </a:r>
          </a:p>
          <a:p>
            <a:pPr eaLnBrk="1" hangingPunct="1"/>
            <a:r>
              <a:rPr lang="en-US" b="0" dirty="0" smtClean="0"/>
              <a:t>inside source address if the packet arrives on an external interface. In fact, this</a:t>
            </a:r>
          </a:p>
          <a:p>
            <a:pPr eaLnBrk="1" hangingPunct="1"/>
            <a:r>
              <a:rPr lang="en-US" b="0" dirty="0" smtClean="0"/>
              <a:t>countermeasure is often implemented at the router external to the firewall.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</a:t>
            </a:r>
            <a:r>
              <a:rPr lang="en-US" b="1" dirty="0" smtClean="0"/>
              <a:t>Source routing attacks: </a:t>
            </a:r>
            <a:r>
              <a:rPr lang="en-US" b="0" dirty="0" smtClean="0"/>
              <a:t>The source station specifies the route that a packet</a:t>
            </a:r>
          </a:p>
          <a:p>
            <a:pPr eaLnBrk="1" hangingPunct="1"/>
            <a:r>
              <a:rPr lang="en-US" b="0" dirty="0" smtClean="0"/>
              <a:t>should take as it crosses the Internet, in the hopes that this will bypass security</a:t>
            </a:r>
          </a:p>
          <a:p>
            <a:pPr eaLnBrk="1" hangingPunct="1"/>
            <a:r>
              <a:rPr lang="en-US" b="0" dirty="0" smtClean="0"/>
              <a:t>measures that do not analyze the source routing information. A countermeasure</a:t>
            </a:r>
          </a:p>
          <a:p>
            <a:pPr eaLnBrk="1" hangingPunct="1"/>
            <a:r>
              <a:rPr lang="en-US" b="0" dirty="0" smtClean="0"/>
              <a:t>is to discard all packets that use this option.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b="0" dirty="0" smtClean="0"/>
              <a:t>• </a:t>
            </a:r>
            <a:r>
              <a:rPr lang="en-US" b="1" dirty="0" smtClean="0"/>
              <a:t>Tiny fragment attacks</a:t>
            </a:r>
            <a:r>
              <a:rPr lang="en-US" b="0" dirty="0" smtClean="0"/>
              <a:t>: The intruder uses the IP fragmentation option to create</a:t>
            </a:r>
          </a:p>
          <a:p>
            <a:pPr eaLnBrk="1" hangingPunct="1"/>
            <a:r>
              <a:rPr lang="en-US" b="0" dirty="0" smtClean="0"/>
              <a:t>extremely small fragments and force the TCP header information into</a:t>
            </a:r>
          </a:p>
          <a:p>
            <a:pPr eaLnBrk="1" hangingPunct="1"/>
            <a:r>
              <a:rPr lang="en-US" b="0" dirty="0" smtClean="0"/>
              <a:t>a separate packet fragment. This attack is designed to circumvent filtering</a:t>
            </a:r>
          </a:p>
          <a:p>
            <a:pPr eaLnBrk="1" hangingPunct="1"/>
            <a:r>
              <a:rPr lang="en-US" b="0" dirty="0" smtClean="0"/>
              <a:t>rules that depend on TCP header information. Typically, a packet filter</a:t>
            </a:r>
          </a:p>
          <a:p>
            <a:pPr eaLnBrk="1" hangingPunct="1"/>
            <a:r>
              <a:rPr lang="en-US" b="0" dirty="0" smtClean="0"/>
              <a:t>will make a filtering decision on the first fragment of a packet. All subsequent</a:t>
            </a:r>
          </a:p>
          <a:p>
            <a:pPr eaLnBrk="1" hangingPunct="1"/>
            <a:r>
              <a:rPr lang="en-US" b="0" dirty="0" smtClean="0"/>
              <a:t>fragments of that packet are filtered out solely on the basis that</a:t>
            </a:r>
          </a:p>
          <a:p>
            <a:pPr eaLnBrk="1" hangingPunct="1"/>
            <a:r>
              <a:rPr lang="en-US" b="0" dirty="0" smtClean="0"/>
              <a:t>they are part of the packet whose first fragment was rejected. The attacker</a:t>
            </a:r>
          </a:p>
          <a:p>
            <a:pPr eaLnBrk="1" hangingPunct="1"/>
            <a:r>
              <a:rPr lang="en-US" b="0" dirty="0" smtClean="0"/>
              <a:t>hopes that the filtering firewall examines only the first fragment and that</a:t>
            </a:r>
          </a:p>
          <a:p>
            <a:pPr eaLnBrk="1" hangingPunct="1"/>
            <a:r>
              <a:rPr lang="en-US" b="0" dirty="0" smtClean="0"/>
              <a:t>the remaining fragments are passed through. A tiny fragment attack can be</a:t>
            </a:r>
          </a:p>
          <a:p>
            <a:pPr eaLnBrk="1" hangingPunct="1"/>
            <a:r>
              <a:rPr lang="en-US" b="0" dirty="0" smtClean="0"/>
              <a:t>defeated by enforcing a rule that the first fragment of a packet must contain</a:t>
            </a:r>
          </a:p>
          <a:p>
            <a:pPr eaLnBrk="1" hangingPunct="1"/>
            <a:r>
              <a:rPr lang="en-US" b="0" dirty="0" smtClean="0"/>
              <a:t>a predefined minimum amount of the transport header. If the first fragment</a:t>
            </a:r>
          </a:p>
          <a:p>
            <a:pPr eaLnBrk="1" hangingPunct="1"/>
            <a:r>
              <a:rPr lang="en-US" b="0" dirty="0" smtClean="0"/>
              <a:t>is rejected, the filter can remember the packet and discard all subsequent</a:t>
            </a:r>
          </a:p>
          <a:p>
            <a:pPr eaLnBrk="1" hangingPunct="1"/>
            <a:r>
              <a:rPr lang="en-US" b="0" dirty="0" smtClean="0"/>
              <a:t>fragments.</a:t>
            </a:r>
            <a:endParaRPr lang="en-US" b="0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BB4B3-FC5A-124B-88D1-504AC60094BF}" type="slidenum">
              <a:rPr lang="en-AU"/>
              <a:pPr/>
              <a:t>14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traditional packet filter makes filtering decisions on an individual packet basis</a:t>
            </a:r>
          </a:p>
          <a:p>
            <a:pPr eaLnBrk="1" hangingPunct="1"/>
            <a:r>
              <a:rPr lang="en-US" dirty="0" smtClean="0"/>
              <a:t>and does not take into consideration any higher-layer context. To understand what</a:t>
            </a:r>
          </a:p>
          <a:p>
            <a:pPr eaLnBrk="1" hangingPunct="1"/>
            <a:r>
              <a:rPr lang="en-US" dirty="0" smtClean="0"/>
              <a:t>is meant by </a:t>
            </a:r>
            <a:r>
              <a:rPr lang="en-US" i="1" dirty="0" smtClean="0"/>
              <a:t>context </a:t>
            </a:r>
            <a:r>
              <a:rPr lang="en-US" i="0" dirty="0" smtClean="0"/>
              <a:t>and why a traditional packet filter is limited with regard to context,</a:t>
            </a:r>
          </a:p>
          <a:p>
            <a:pPr eaLnBrk="1" hangingPunct="1"/>
            <a:r>
              <a:rPr lang="en-US" dirty="0" smtClean="0"/>
              <a:t>a little background is needed. Most standardized applications that run on top</a:t>
            </a:r>
          </a:p>
          <a:p>
            <a:pPr eaLnBrk="1" hangingPunct="1"/>
            <a:r>
              <a:rPr lang="en-US" dirty="0" smtClean="0"/>
              <a:t>of TCP follow a client/server model. For example, for the Simple Mail Transfer</a:t>
            </a:r>
          </a:p>
          <a:p>
            <a:pPr eaLnBrk="1" hangingPunct="1"/>
            <a:r>
              <a:rPr lang="en-US" dirty="0" smtClean="0"/>
              <a:t>Protocol (SMTP), e-mail is transmitted from a client system to a server system.</a:t>
            </a:r>
          </a:p>
          <a:p>
            <a:pPr eaLnBrk="1" hangingPunct="1"/>
            <a:r>
              <a:rPr lang="en-US" dirty="0" smtClean="0"/>
              <a:t>The client system generates new e-mail messages, typically from user input. The</a:t>
            </a:r>
          </a:p>
          <a:p>
            <a:pPr eaLnBrk="1" hangingPunct="1"/>
            <a:r>
              <a:rPr lang="en-US" dirty="0" smtClean="0"/>
              <a:t>server system accepts incoming e-mail messages and places them in the appropriate</a:t>
            </a:r>
          </a:p>
          <a:p>
            <a:pPr eaLnBrk="1" hangingPunct="1"/>
            <a:r>
              <a:rPr lang="en-US" dirty="0" smtClean="0"/>
              <a:t>user mailboxes. SMTP operates by setting up a TCP connection between client</a:t>
            </a:r>
          </a:p>
          <a:p>
            <a:pPr eaLnBrk="1" hangingPunct="1"/>
            <a:r>
              <a:rPr lang="en-US" dirty="0" smtClean="0"/>
              <a:t>and server, in which the TCP server port number, which identifies the SMTP server</a:t>
            </a:r>
          </a:p>
          <a:p>
            <a:pPr eaLnBrk="1" hangingPunct="1"/>
            <a:r>
              <a:rPr lang="en-US" dirty="0" smtClean="0"/>
              <a:t>application, is 25. The TCP port number for the SMTP client is a number between</a:t>
            </a:r>
          </a:p>
          <a:p>
            <a:pPr eaLnBrk="1" hangingPunct="1"/>
            <a:r>
              <a:rPr lang="en-US" dirty="0" smtClean="0"/>
              <a:t>1024 and 65535 that is generated by the SMTP client.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general, when an application that uses TCP creates a session with a remote</a:t>
            </a:r>
          </a:p>
          <a:p>
            <a:pPr eaLnBrk="1" hangingPunct="1"/>
            <a:r>
              <a:rPr lang="en-US" dirty="0" smtClean="0"/>
              <a:t>host, it creates a TCP connection in which the TCP port number for the remote</a:t>
            </a:r>
          </a:p>
          <a:p>
            <a:pPr eaLnBrk="1" hangingPunct="1"/>
            <a:r>
              <a:rPr lang="en-US" dirty="0" smtClean="0"/>
              <a:t>(server) application is a number less than 1024 and the TCP port number for the</a:t>
            </a:r>
          </a:p>
          <a:p>
            <a:pPr eaLnBrk="1" hangingPunct="1"/>
            <a:r>
              <a:rPr lang="en-US" dirty="0" smtClean="0"/>
              <a:t>local (client) application is a number between 1024 and 65535. The numbers less</a:t>
            </a:r>
          </a:p>
          <a:p>
            <a:pPr eaLnBrk="1" hangingPunct="1"/>
            <a:r>
              <a:rPr lang="en-US" dirty="0" smtClean="0"/>
              <a:t>than 1024 are the “well-known” port numbers and are assigned permanently to</a:t>
            </a:r>
          </a:p>
          <a:p>
            <a:pPr eaLnBrk="1" hangingPunct="1"/>
            <a:r>
              <a:rPr lang="en-US" dirty="0" smtClean="0"/>
              <a:t>particular applications (e.g., 25 for server SMTP). The numbers between 1024 and</a:t>
            </a:r>
          </a:p>
          <a:p>
            <a:pPr eaLnBrk="1" hangingPunct="1"/>
            <a:r>
              <a:rPr lang="en-US" dirty="0" smtClean="0"/>
              <a:t>65535 are generated dynamically and have temporary significance only for the</a:t>
            </a:r>
          </a:p>
          <a:p>
            <a:pPr eaLnBrk="1" hangingPunct="1"/>
            <a:r>
              <a:rPr lang="en-US" dirty="0" smtClean="0"/>
              <a:t>lifetime of a TCP connection.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simple packet filtering firewall must permit inbound network traffic on all</a:t>
            </a:r>
          </a:p>
          <a:p>
            <a:pPr eaLnBrk="1" hangingPunct="1"/>
            <a:r>
              <a:rPr lang="en-US" dirty="0" smtClean="0"/>
              <a:t>these high-numbered ports for TCP-based traffic to occur. This creates a vulnerability</a:t>
            </a:r>
          </a:p>
          <a:p>
            <a:pPr eaLnBrk="1" hangingPunct="1"/>
            <a:r>
              <a:rPr lang="en-US" dirty="0" smtClean="0"/>
              <a:t>that can be exploited by unauthorized users.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8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b="1" dirty="0" err="1" smtClean="0">
                <a:ea typeface="+mn-ea"/>
                <a:cs typeface="+mn-cs"/>
              </a:rPr>
              <a:t>stateful</a:t>
            </a:r>
            <a:r>
              <a:rPr lang="en-US" b="1" dirty="0" smtClean="0">
                <a:ea typeface="+mn-ea"/>
                <a:cs typeface="+mn-cs"/>
              </a:rPr>
              <a:t> inspection packet firewall </a:t>
            </a:r>
            <a:r>
              <a:rPr lang="en-US" dirty="0" smtClean="0">
                <a:ea typeface="+mn-ea"/>
                <a:cs typeface="+mn-cs"/>
              </a:rPr>
              <a:t>tightens up the rules for TCP traffic by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creating a directory of outbound TCP connections, as shown in Table 9.2 . There is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an entry for each currently established connection. The packet filter will now allow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incoming traffic to high-numbered ports only for those packets that fit the profile of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one of the entries in this directory.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stateful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packet inspection firewall reviews the same packet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as a packet filtering firewall, but also records information about TCP connections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(Figure 9.1c). Some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stateful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firewalls also keep track of TCP sequence numbers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prevent attacks that depend on the sequence number, such as session hijacking.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Some even inspect limited amounts of application data for some well-known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protocols like FTP, IM, and SIPS commands, in order to identify and track related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connections.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01061-F786-894D-8A66-223E7F9E87BD}" type="slidenum">
              <a:rPr lang="en-AU" smtClean="0"/>
              <a:pPr/>
              <a:t>16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05074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25C06-39B1-2B44-9EF9-2FC09B0A9368}" type="slidenum">
              <a:rPr lang="en-AU"/>
              <a:pPr/>
              <a:t>17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 </a:t>
            </a:r>
            <a:r>
              <a:rPr lang="en-US" b="1" dirty="0" smtClean="0">
                <a:ea typeface="ＭＳ Ｐゴシック" pitchFamily="-110" charset="-128"/>
                <a:cs typeface="ＭＳ Ｐゴシック" pitchFamily="-110" charset="-128"/>
              </a:rPr>
              <a:t>application-level gateway, 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also called </a:t>
            </a:r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an application proxy , acts as a relay of</a:t>
            </a:r>
          </a:p>
          <a:p>
            <a:pPr eaLnBrk="1" hangingPunct="1"/>
            <a:r>
              <a:rPr lang="en-US" b="0" dirty="0" smtClean="0">
                <a:ea typeface="ＭＳ Ｐゴシック" pitchFamily="-110" charset="-128"/>
                <a:cs typeface="ＭＳ Ｐゴシック" pitchFamily="-110" charset="-128"/>
              </a:rPr>
              <a:t>application-level traffic ( Figure 9.1d ). The user contacts the gateway using a TCP/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IP application, such as Telnet or FTP, and the gateway asks the user for the name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of the remote host to be accessed. When the user responds and provides a valid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user ID and authentication information, the gateway contacts the application on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remote host and relays TCP segments containing the application data between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two endpoints. If the gateway does not implement the proxy code for a specific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application, the service is not supported and cannot be forwarded across the firewall.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Further, the gateway can be configured to support only specific features of an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 that the network administrator considers acceptable while denying all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other features.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Application-level gateways tend to be more secure than packet filters. Rather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than trying to deal with the numerous possible combinations that are to be allowed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forbidden at the TCP and IP level, the application-level gateway need only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scrutinize a few allowable applications. In addition, it is easy to log and audit all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incoming traffic at the application level.</a:t>
            </a:r>
          </a:p>
          <a:p>
            <a:pPr eaLnBrk="1" hangingPunct="1"/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 prime disadvantage of this type of gateway is the additional processing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overhead on each connection. In effect, there are two spliced connections between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the end users, with the gateway at the splice point, and the gateway must examine</a:t>
            </a:r>
          </a:p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and forward all traffic in both directions.</a:t>
            </a: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33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package" Target="../embeddings/Microsoft_Word_Document1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524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Packet Filter </a:t>
            </a:r>
            <a:b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Advantages And Weaknesses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153400" cy="4419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</a:t>
            </a:r>
            <a:r>
              <a:rPr lang="en-US" sz="36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dvantages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S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implicity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T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ypically transparent to users and are very fast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W</a:t>
            </a:r>
            <a:r>
              <a:rPr lang="en-US" sz="36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eaknesses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annot prevent attacks that employ application specific vulnerabilities or functions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L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imited logging functionality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o not support advanced user authentication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V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ulnerable to attacks on TCP/IP protocol bugs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</a:t>
            </a: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mproper configuration can lead to breaches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5" y="1133154"/>
            <a:ext cx="874517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1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Stateful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Inspection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Firewall?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707065" cy="838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149080"/>
            <a:ext cx="872611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2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8640"/>
            <a:ext cx="5760640" cy="64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5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Stateful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 Inspection Firewall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35805"/>
              </p:ext>
            </p:extLst>
          </p:nvPr>
        </p:nvGraphicFramePr>
        <p:xfrm>
          <a:off x="251520" y="1628800"/>
          <a:ext cx="871296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sz="4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Stateful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Inspection Firewall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4103" y="1124744"/>
            <a:ext cx="8764223" cy="2019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43808" y="2924944"/>
            <a:ext cx="401058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0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821" y="188640"/>
            <a:ext cx="91440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Table 9.2  </a:t>
            </a:r>
            <a:endParaRPr lang="en-US" sz="3600" dirty="0" smtClean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Example </a:t>
            </a:r>
            <a:r>
              <a:rPr lang="en-US" sz="3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Stateful</a:t>
            </a: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Firewall </a:t>
            </a:r>
            <a:endParaRPr lang="en-US" sz="3600" dirty="0" smtClean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Connection </a:t>
            </a: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State Table </a:t>
            </a:r>
            <a:endParaRPr lang="en-US" sz="3600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488706"/>
              </p:ext>
            </p:extLst>
          </p:nvPr>
        </p:nvGraphicFramePr>
        <p:xfrm>
          <a:off x="179512" y="2348880"/>
          <a:ext cx="8780631" cy="425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Document" r:id="rId4" imgW="6083076" imgH="2946292" progId="Word.Document.12">
                  <p:embed/>
                </p:oleObj>
              </mc:Choice>
              <mc:Fallback>
                <p:oleObj name="Document" r:id="rId4" imgW="6083076" imgH="2946292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348880"/>
                        <a:ext cx="8780631" cy="4252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Application-Level Gateway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363272" cy="4780384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lso called an application proxy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cts as a relay of application-level traffic</a:t>
            </a: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U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ser contacts gateway using a TCP/IP application</a:t>
            </a: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U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ser is authenticated</a:t>
            </a: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G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ateway contacts application on remote host and relays TCP segments between server and user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ust have proxy code for each application</a:t>
            </a: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ay restrict application features supported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end to be more secure than packet filters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isadvantage is the additional processing overhead on each connection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6" y="3933056"/>
            <a:ext cx="8745170" cy="2562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6" y="188640"/>
            <a:ext cx="871659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9163" y="-416024"/>
            <a:ext cx="4860032" cy="207342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000" dirty="0">
                <a:solidFill>
                  <a:schemeClr val="accent6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Circuit-Level Gateway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14551672"/>
              </p:ext>
            </p:extLst>
          </p:nvPr>
        </p:nvGraphicFramePr>
        <p:xfrm>
          <a:off x="181289" y="620688"/>
          <a:ext cx="8229600" cy="617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5934" y="11307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Firewalls and Intrusion Prevention Systems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9" y="3933056"/>
            <a:ext cx="8716591" cy="1714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866896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" y="116632"/>
            <a:ext cx="9144000" cy="1524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Intrusion Prevention Systems </a:t>
            </a:r>
            <a:b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(IPS)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63392" y="2060848"/>
            <a:ext cx="8229600" cy="4369941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Also known as Intrusion Detection and Prevention System (IDPS)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 an extension of an IDS that includes the capability to attempt to block or prevent detected malicious activity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Can be host-based, network-based, or distributed/hybrid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Can use anomaly detection to identify behavior that is not that of legitimate users, or signature/heuristic detection to identify known malicious behavior can block traffic as a firewall does, but makes use of the types of algorithms developed for IDSs to determine when to do so</a:t>
            </a: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2543051"/>
            <a:ext cx="873564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9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857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Host-Based IPS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(HIPS)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5060776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Can make use of either signature/heuristic or </a:t>
            </a: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anomaly detection </a:t>
            </a: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techniques to identify attacks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Signature: focus is on the specific content of application network traffic, or of sequences of system calls, looking for patterns that have been identified as malicious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Anomaly</a:t>
            </a: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: IPS is looking for behavior patterns that indicate malware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Examples of the types of malicious behavior addressed by a HIPS include: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Modification of system resources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Privilege-escalation exploits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Buffer-overflow exploits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Access to e-mail contact list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Directory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8988" y="8519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35334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HIPS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382000" cy="5400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Capability can be tailored to the specific platform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 set of general purpose tools may be used for a desktop or server system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Some packages are designed to protect specific types of servers, such as Web servers and database servers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In this case the HIPS looks for particular application attacks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Can use a sandbox approach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Sandboxes are especially suited to mobile code such as Java applets and scripting languages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HIPS quarantines such code in an isolated system area then runs the code and monitors its behavior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Areas for which a HIPS typically offers desktop protection: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System calls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File system access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System registry settings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Host input/output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8988" y="8519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1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35334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The Role of HIPS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382000" cy="54006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Many industry observers see the enterprise endpoint, including desktop and laptop systems, as now the main target for hackers and criminals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Thus security vendors are focusing more on developing endpoint security products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Traditionally, endpoint security has been provided by a collection of distinct products, such as antivirus, antispyware, </a:t>
            </a:r>
            <a:r>
              <a:rPr lang="en-US" sz="1900" dirty="0" err="1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antispam</a:t>
            </a: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, and personal firewalls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Approach is an effort to provide an integrated, single-product suite of functions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Advantages of the integrated HIPS approach are that the various tools work closely together, threat prevention is more comprehensive, and management is easier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 prudent approach is to use HIPS as one element in a defense-in-depth strategy that involves network-level devices, such as either firewalls or network-based IPSs</a:t>
            </a:r>
            <a:endParaRPr lang="en-US" sz="1900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  <a:ea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988" y="8519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Network-Based IPS</a:t>
            </a:r>
            <a:b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3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(NIPS)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26670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nline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NIDS with the authority to 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modify or discard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packets and tear down TCP connections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Makes use of signature/heuristic detection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and anomaly detection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ay </a:t>
            </a:r>
            <a:r>
              <a:rPr lang="en-US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provide flow data protection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Requires that the application payload in a sequence of packets be reassembled</a:t>
            </a:r>
          </a:p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Methods used to identify malicious packets:</a:t>
            </a:r>
            <a:endParaRPr lang="en-US" dirty="0">
              <a:effectLst>
                <a:outerShdw blurRad="38100" dist="38100" dir="2700000" algn="tl">
                  <a:srgbClr val="0064E2"/>
                </a:outerShdw>
              </a:effectLst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5712406"/>
              </p:ext>
            </p:extLst>
          </p:nvPr>
        </p:nvGraphicFramePr>
        <p:xfrm>
          <a:off x="304800" y="3505200"/>
          <a:ext cx="845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3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Digital Immune System</a:t>
            </a:r>
            <a:endParaRPr lang="en-US" sz="4300" dirty="0"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Comprehensive defense against malicious behavior caused by malware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Developed by IBM and refined by Symantec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Motivation for this development includes the rising threat of Internet-based malware, the increasing speed of its propagation provided by the Internet, and the need to acquire a global view of the situation</a:t>
            </a:r>
          </a:p>
          <a:p>
            <a:pPr>
              <a:spcBef>
                <a:spcPts val="1176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Success depends on the ability of the malware analysis system to detect new and innovative malware strains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578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9550"/>
          <a:stretch/>
        </p:blipFill>
        <p:spPr>
          <a:xfrm>
            <a:off x="107504" y="45480"/>
            <a:ext cx="8928991" cy="675422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1187624" y="5589240"/>
            <a:ext cx="6840760" cy="6155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Figure 9.5 Placement of Malware Monitors (adapted from [SIDI05])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7991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860032" y="1340768"/>
            <a:ext cx="3888432" cy="540060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Intrusion prevention systems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dirty="0">
                <a:latin typeface="+mn-lt"/>
              </a:rPr>
              <a:t>Host-based IPS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dirty="0">
                <a:latin typeface="+mn-lt"/>
              </a:rPr>
              <a:t>Network-based IPS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dirty="0">
                <a:latin typeface="+mn-lt"/>
              </a:rPr>
              <a:t>Distributed or hybrid IPS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dirty="0">
                <a:latin typeface="+mn-lt"/>
              </a:rPr>
              <a:t>Snort </a:t>
            </a:r>
            <a:r>
              <a:rPr lang="en-AU" dirty="0" smtClean="0">
                <a:latin typeface="+mn-lt"/>
              </a:rPr>
              <a:t>inline</a:t>
            </a:r>
            <a:endParaRPr lang="en-AU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3744416" cy="558924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sz="2400" dirty="0">
                <a:latin typeface="+mn-lt"/>
              </a:rPr>
              <a:t>The need for </a:t>
            </a:r>
            <a:r>
              <a:rPr lang="en-US" sz="2400" dirty="0" smtClean="0">
                <a:latin typeface="+mn-lt"/>
              </a:rPr>
              <a:t>firewalls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Firewall characteristics and access policy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Types of firewalls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dirty="0">
                <a:latin typeface="+mn-lt"/>
              </a:rPr>
              <a:t>Packet filtering firewall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dirty="0" err="1">
                <a:latin typeface="+mn-lt"/>
              </a:rPr>
              <a:t>Stateful</a:t>
            </a:r>
            <a:r>
              <a:rPr lang="en-US" dirty="0">
                <a:latin typeface="+mn-lt"/>
              </a:rPr>
              <a:t> inspection firewalls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dirty="0">
                <a:latin typeface="+mn-lt"/>
              </a:rPr>
              <a:t>Application-level gateway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Font typeface="Arial" charset="0"/>
              <a:buChar char="•"/>
            </a:pPr>
            <a:r>
              <a:rPr lang="en-US" dirty="0">
                <a:latin typeface="+mn-lt"/>
              </a:rPr>
              <a:t>Circuit-level </a:t>
            </a:r>
            <a:r>
              <a:rPr lang="en-US" dirty="0" smtClean="0">
                <a:latin typeface="+mn-lt"/>
              </a:rPr>
              <a:t>gateway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2750"/>
          <a:stretch/>
        </p:blipFill>
        <p:spPr>
          <a:xfrm>
            <a:off x="1917700" y="188640"/>
            <a:ext cx="5299364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Packet Filtering Firewall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59766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None/>
            </a:pPr>
            <a:endParaRPr lang="en-US" sz="1050" dirty="0" smtClean="0">
              <a:effectLst>
                <a:outerShdw blurRad="38100" dist="38100" dir="2700000" algn="tl">
                  <a:srgbClr val="0064E2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Applies </a:t>
            </a: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rules to each incoming and outgoing IP packet </a:t>
            </a:r>
          </a:p>
          <a:p>
            <a:pPr lvl="1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T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ypically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a list of rules based on matches in the IP or TCP header</a:t>
            </a:r>
          </a:p>
          <a:p>
            <a:pPr lvl="1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F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orwards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or discards the packet based on rules match</a:t>
            </a:r>
          </a:p>
          <a:p>
            <a:pPr eaLnBrk="1" hangingPunct="1">
              <a:lnSpc>
                <a:spcPct val="60000"/>
              </a:lnSpc>
            </a:pPr>
            <a:endParaRPr lang="en-US" sz="22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60000"/>
              </a:lnSpc>
            </a:pPr>
            <a:endParaRPr lang="en-US" sz="22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60000"/>
              </a:lnSpc>
            </a:pPr>
            <a:endParaRPr lang="en-US" sz="22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 eaLnBrk="1" hangingPunct="1">
              <a:lnSpc>
                <a:spcPct val="60000"/>
              </a:lnSpc>
              <a:buNone/>
            </a:pPr>
            <a:endParaRPr lang="en-US" sz="22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 eaLnBrk="1" hangingPunct="1">
              <a:lnSpc>
                <a:spcPct val="60000"/>
              </a:lnSpc>
              <a:buNone/>
            </a:pPr>
            <a:endParaRPr lang="en-US" sz="22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 eaLnBrk="1" hangingPunct="1">
              <a:lnSpc>
                <a:spcPct val="60000"/>
              </a:lnSpc>
              <a:buNone/>
            </a:pPr>
            <a:endParaRPr lang="en-US" sz="22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 eaLnBrk="1" hangingPunct="1">
              <a:lnSpc>
                <a:spcPct val="60000"/>
              </a:lnSpc>
              <a:buNone/>
            </a:pPr>
            <a:endParaRPr lang="en-US" sz="22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60000"/>
              </a:lnSpc>
            </a:pPr>
            <a:endParaRPr lang="en-US" sz="22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 eaLnBrk="1" hangingPunct="1">
              <a:lnSpc>
                <a:spcPct val="60000"/>
              </a:lnSpc>
              <a:buNone/>
            </a:pPr>
            <a:endParaRPr lang="en-US" sz="10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 eaLnBrk="1" hangingPunct="1">
              <a:lnSpc>
                <a:spcPct val="60000"/>
              </a:lnSpc>
              <a:buNone/>
            </a:pPr>
            <a:endParaRPr lang="en-US" sz="1000" dirty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T</a:t>
            </a: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wo </a:t>
            </a:r>
            <a:r>
              <a:rPr lang="en-US" sz="22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default policies:</a:t>
            </a:r>
          </a:p>
          <a:p>
            <a:pPr lvl="1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D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iscard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- prohibit unless expressly permitted</a:t>
            </a:r>
          </a:p>
          <a:p>
            <a:pPr lvl="2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M</a:t>
            </a: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ore </a:t>
            </a: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conservative, controlled, visible to users</a:t>
            </a:r>
          </a:p>
          <a:p>
            <a:pPr lvl="1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F</a:t>
            </a:r>
            <a:r>
              <a:rPr lang="en-US" sz="20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orward </a:t>
            </a:r>
            <a:r>
              <a:rPr lang="en-US" sz="20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- permit unless expressly prohibited</a:t>
            </a:r>
          </a:p>
          <a:p>
            <a:pPr lvl="2" eaLnBrk="1" hangingPunct="1">
              <a:lnSpc>
                <a:spcPct val="6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E</a:t>
            </a: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asier </a:t>
            </a:r>
            <a:r>
              <a:rPr lang="en-US" sz="19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-110" charset="-128"/>
              </a:rPr>
              <a:t>to manage and use but less secure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5664969"/>
              </p:ext>
            </p:extLst>
          </p:nvPr>
        </p:nvGraphicFramePr>
        <p:xfrm>
          <a:off x="903638" y="2636448"/>
          <a:ext cx="7239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70" y="5526319"/>
            <a:ext cx="8459381" cy="100026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5090" y="4077072"/>
            <a:ext cx="8688012" cy="1409897"/>
            <a:chOff x="185090" y="4149080"/>
            <a:chExt cx="8688012" cy="14098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090" y="4149080"/>
              <a:ext cx="8688012" cy="140989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85090" y="4149080"/>
              <a:ext cx="396044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11515"/>
              </p:ext>
            </p:extLst>
          </p:nvPr>
        </p:nvGraphicFramePr>
        <p:xfrm>
          <a:off x="248924" y="1324372"/>
          <a:ext cx="8560343" cy="268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Document" r:id="rId6" imgW="6083076" imgH="1904930" progId="Word.Document.12">
                  <p:embed/>
                </p:oleObj>
              </mc:Choice>
              <mc:Fallback>
                <p:oleObj name="Document" r:id="rId6" imgW="6083076" imgH="1904930" progId="Word.Document.12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4" y="1324372"/>
                        <a:ext cx="8560343" cy="2680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866" y="476672"/>
            <a:ext cx="850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Table 9.1 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Packet-Filtering Examples 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21813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678486" cy="4505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2" y="5085184"/>
            <a:ext cx="869753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314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754697" cy="2695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842127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4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" y="2492896"/>
            <a:ext cx="8345065" cy="3191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4664"/>
            <a:ext cx="8383170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6" y="1340768"/>
            <a:ext cx="807832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8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792"/>
            <a:ext cx="7416824" cy="2307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7419"/>
            <a:ext cx="7416824" cy="4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7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10477</TotalTime>
  <Words>5076</Words>
  <Application>Microsoft Office PowerPoint</Application>
  <PresentationFormat>On-screen Show (4:3)</PresentationFormat>
  <Paragraphs>538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 New Roman</vt:lpstr>
      <vt:lpstr>Executive</vt:lpstr>
      <vt:lpstr>Document</vt:lpstr>
      <vt:lpstr>PowerPoint Presentation</vt:lpstr>
      <vt:lpstr>Chapter 9</vt:lpstr>
      <vt:lpstr>PowerPoint Presentation</vt:lpstr>
      <vt:lpstr>Packet Filtering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Packet Filter  Advantages And Weaknesses</vt:lpstr>
      <vt:lpstr>PowerPoint Presentation</vt:lpstr>
      <vt:lpstr>Why we need Stateful Inspection Firewall?</vt:lpstr>
      <vt:lpstr>PowerPoint Presentation</vt:lpstr>
      <vt:lpstr>Stateful Inspection Firewall</vt:lpstr>
      <vt:lpstr>Stateful Inspection Firewall</vt:lpstr>
      <vt:lpstr>PowerPoint Presentation</vt:lpstr>
      <vt:lpstr>Application-Level Gateway</vt:lpstr>
      <vt:lpstr>PowerPoint Presentation</vt:lpstr>
      <vt:lpstr>Circuit-Level Gateway</vt:lpstr>
      <vt:lpstr>PowerPoint Presentation</vt:lpstr>
      <vt:lpstr>Intrusion Prevention Systems  (IPS)</vt:lpstr>
      <vt:lpstr>PowerPoint Presentation</vt:lpstr>
      <vt:lpstr>Host-Based IPS  (HIPS)</vt:lpstr>
      <vt:lpstr>HIPS</vt:lpstr>
      <vt:lpstr>The Role of HIPS</vt:lpstr>
      <vt:lpstr>Network-Based IPS  (NIPS)</vt:lpstr>
      <vt:lpstr>Digital Immune System</vt:lpstr>
      <vt:lpstr>PowerPoint Presentation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9 Lecture Overheads</dc:subject>
  <dc:creator>Dr Lawrie Brown</dc:creator>
  <cp:keywords/>
  <dc:description/>
  <cp:lastModifiedBy>NU FAST</cp:lastModifiedBy>
  <cp:revision>158</cp:revision>
  <dcterms:created xsi:type="dcterms:W3CDTF">2014-09-10T15:18:11Z</dcterms:created>
  <dcterms:modified xsi:type="dcterms:W3CDTF">2022-11-30T06:32:20Z</dcterms:modified>
  <cp:category/>
</cp:coreProperties>
</file>