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82" r:id="rId2"/>
    <p:sldId id="281" r:id="rId3"/>
    <p:sldId id="283" r:id="rId4"/>
    <p:sldId id="284" r:id="rId5"/>
    <p:sldId id="286" r:id="rId6"/>
    <p:sldId id="285" r:id="rId7"/>
    <p:sldId id="290" r:id="rId8"/>
    <p:sldId id="292" r:id="rId9"/>
    <p:sldId id="288" r:id="rId10"/>
    <p:sldId id="289" r:id="rId11"/>
    <p:sldId id="287" r:id="rId12"/>
    <p:sldId id="297" r:id="rId13"/>
    <p:sldId id="296" r:id="rId14"/>
    <p:sldId id="300" r:id="rId15"/>
    <p:sldId id="299" r:id="rId16"/>
    <p:sldId id="298" r:id="rId17"/>
    <p:sldId id="301" r:id="rId18"/>
    <p:sldId id="302" r:id="rId19"/>
    <p:sldId id="306" r:id="rId20"/>
    <p:sldId id="294" r:id="rId21"/>
    <p:sldId id="293" r:id="rId22"/>
    <p:sldId id="307" r:id="rId23"/>
    <p:sldId id="305" r:id="rId24"/>
    <p:sldId id="304" r:id="rId25"/>
    <p:sldId id="308" r:id="rId26"/>
    <p:sldId id="309" r:id="rId27"/>
    <p:sldId id="314" r:id="rId28"/>
    <p:sldId id="315" r:id="rId29"/>
    <p:sldId id="319" r:id="rId30"/>
    <p:sldId id="31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BE87DD-C0A4-4C9C-80F7-8672C7422A10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28385F-8D62-453E-AF48-0848A605D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86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D4908-CC23-48C0-976B-10CC20990EB2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14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48FC-326D-4210-9B7F-1F78F2B0ABAC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81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85A1-B715-4328-ADC9-B20C16CF4F32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40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A864-45E6-4FF3-9F56-3B20DBBFC3C2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8996E-E0E0-40F4-841D-9F1A9F67B603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54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1E4FC-E453-477B-A66B-F03CC82B7056}" type="datetime1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82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B869-8361-44D0-BD83-AE35A5C3BED5}" type="datetime1">
              <a:rPr lang="en-US" smtClean="0"/>
              <a:t>8/24/2023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99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8ED7-1120-47C5-9976-8F42E2F562CF}" type="datetime1">
              <a:rPr lang="en-US" smtClean="0"/>
              <a:t>8/24/2023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51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31BB-02EA-4FD2-BB64-1808DDE74F74}" type="datetime1">
              <a:rPr lang="en-US" smtClean="0"/>
              <a:t>8/24/2023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5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72C61-A4AD-4435-B830-F4B215C43EE3}" type="datetime1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12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04A30-163A-4F79-B404-FE5245FD6953}" type="datetime1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7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4298C-E6C4-409D-9160-EEEEF8DB9D31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50C4D-0BA1-4E54-8DFC-01810EC97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1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microsoft.com/office/2007/relationships/hdphoto" Target="../media/hdphoto2.wdp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3956" y="702949"/>
            <a:ext cx="10946674" cy="1496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700" dirty="0"/>
              <a:t>CS 3002 Information Security</a:t>
            </a:r>
            <a:endParaRPr lang="en-US" sz="5400" dirty="0"/>
          </a:p>
          <a:p>
            <a:pPr algn="ctr"/>
            <a:r>
              <a:rPr lang="en-US" sz="4600" dirty="0">
                <a:solidFill>
                  <a:srgbClr val="FF0000"/>
                </a:solidFill>
              </a:rPr>
              <a:t>                                                                   Fall 2022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295708" y="3525988"/>
            <a:ext cx="5264922" cy="26523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indent="0" algn="ctr">
              <a:buNone/>
            </a:pPr>
            <a:r>
              <a:rPr lang="en-US" sz="3200" dirty="0"/>
              <a:t>Week # 3 – Lecture # 6, 7, 8</a:t>
            </a:r>
          </a:p>
          <a:p>
            <a:pPr algn="ctr"/>
            <a:endParaRPr lang="en-US" sz="2000" dirty="0"/>
          </a:p>
          <a:p>
            <a:pPr marL="130175" indent="0" algn="ctr">
              <a:buNone/>
            </a:pPr>
            <a:r>
              <a:rPr lang="en-US" sz="2000" dirty="0">
                <a:solidFill>
                  <a:srgbClr val="FF0000"/>
                </a:solidFill>
              </a:rPr>
              <a:t>9</a:t>
            </a:r>
            <a:r>
              <a:rPr lang="en-US" sz="2000" baseline="30000" dirty="0">
                <a:solidFill>
                  <a:srgbClr val="FF0000"/>
                </a:solidFill>
              </a:rPr>
              <a:t>th</a:t>
            </a:r>
            <a:r>
              <a:rPr lang="en-US" sz="2000" dirty="0">
                <a:solidFill>
                  <a:srgbClr val="FF0000"/>
                </a:solidFill>
              </a:rPr>
              <a:t> , 10</a:t>
            </a:r>
            <a:r>
              <a:rPr lang="en-US" sz="2000" baseline="30000" dirty="0">
                <a:solidFill>
                  <a:srgbClr val="FF0000"/>
                </a:solidFill>
              </a:rPr>
              <a:t>th</a:t>
            </a:r>
            <a:r>
              <a:rPr lang="en-US" sz="2000" dirty="0">
                <a:solidFill>
                  <a:srgbClr val="FF0000"/>
                </a:solidFill>
              </a:rPr>
              <a:t> , 12</a:t>
            </a:r>
            <a:r>
              <a:rPr lang="en-US" sz="2000" baseline="30000" dirty="0">
                <a:solidFill>
                  <a:srgbClr val="FF0000"/>
                </a:solidFill>
              </a:rPr>
              <a:t>th</a:t>
            </a:r>
            <a:r>
              <a:rPr lang="en-US" sz="2000" dirty="0">
                <a:solidFill>
                  <a:srgbClr val="FF0000"/>
                </a:solidFill>
              </a:rPr>
              <a:t> Safar </a:t>
            </a:r>
            <a:r>
              <a:rPr lang="en-US" sz="2000" dirty="0" err="1">
                <a:solidFill>
                  <a:srgbClr val="FF0000"/>
                </a:solidFill>
              </a:rPr>
              <a:t>ul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Muzaffar</a:t>
            </a:r>
            <a:r>
              <a:rPr lang="en-US" sz="2000" dirty="0">
                <a:solidFill>
                  <a:srgbClr val="FF0000"/>
                </a:solidFill>
              </a:rPr>
              <a:t>, 1445</a:t>
            </a:r>
          </a:p>
          <a:p>
            <a:pPr marL="130175" indent="0" algn="ctr">
              <a:buNone/>
            </a:pPr>
            <a:r>
              <a:rPr lang="en-US" sz="2000" dirty="0">
                <a:solidFill>
                  <a:srgbClr val="FF0000"/>
                </a:solidFill>
              </a:rPr>
              <a:t>6</a:t>
            </a:r>
            <a:r>
              <a:rPr lang="en-US" sz="2000" baseline="30000" dirty="0">
                <a:solidFill>
                  <a:srgbClr val="FF0000"/>
                </a:solidFill>
              </a:rPr>
              <a:t>th</a:t>
            </a:r>
            <a:r>
              <a:rPr lang="en-US" sz="2000" dirty="0">
                <a:solidFill>
                  <a:srgbClr val="FF0000"/>
                </a:solidFill>
              </a:rPr>
              <a:t> , 7</a:t>
            </a:r>
            <a:r>
              <a:rPr lang="en-US" sz="2000" baseline="30000" dirty="0">
                <a:solidFill>
                  <a:srgbClr val="FF0000"/>
                </a:solidFill>
              </a:rPr>
              <a:t>th</a:t>
            </a:r>
            <a:r>
              <a:rPr lang="en-US" sz="2000" dirty="0">
                <a:solidFill>
                  <a:srgbClr val="FF0000"/>
                </a:solidFill>
              </a:rPr>
              <a:t>, 9</a:t>
            </a:r>
            <a:r>
              <a:rPr lang="en-US" sz="2000" baseline="30000" dirty="0">
                <a:solidFill>
                  <a:srgbClr val="FF0000"/>
                </a:solidFill>
              </a:rPr>
              <a:t>th</a:t>
            </a:r>
            <a:r>
              <a:rPr lang="en-US" sz="2000" dirty="0">
                <a:solidFill>
                  <a:srgbClr val="FF0000"/>
                </a:solidFill>
              </a:rPr>
              <a:t> September 2022  </a:t>
            </a:r>
          </a:p>
          <a:p>
            <a:pPr algn="ctr"/>
            <a:endParaRPr lang="en-US" sz="2000" dirty="0"/>
          </a:p>
          <a:p>
            <a:pPr marL="130175" indent="0" algn="ctr">
              <a:buNone/>
            </a:pPr>
            <a:r>
              <a:rPr lang="en-US" sz="2400" dirty="0"/>
              <a:t>Dr. Nadeem Kafi Khan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09" y="1771385"/>
            <a:ext cx="5286336" cy="150148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502463" y="3418245"/>
            <a:ext cx="2953265" cy="3120667"/>
            <a:chOff x="8830020" y="2751654"/>
            <a:chExt cx="2953265" cy="312066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30020" y="2751654"/>
              <a:ext cx="2953265" cy="2872982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87387" y="5624636"/>
              <a:ext cx="1638529" cy="2476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5991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10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536" y="441793"/>
            <a:ext cx="8397045" cy="34246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730" y="4116038"/>
            <a:ext cx="3584371" cy="240193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0288" y="4116038"/>
            <a:ext cx="3873232" cy="2401936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6" name="Straight Connector 5"/>
          <p:cNvCxnSpPr/>
          <p:nvPr/>
        </p:nvCxnSpPr>
        <p:spPr>
          <a:xfrm>
            <a:off x="605481" y="3954166"/>
            <a:ext cx="10985157" cy="2471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034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08" y="544753"/>
            <a:ext cx="5751215" cy="3755397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447205" y="4447453"/>
            <a:ext cx="6225748" cy="1908897"/>
            <a:chOff x="2232148" y="4460789"/>
            <a:chExt cx="6225748" cy="190889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84852" y="4574002"/>
              <a:ext cx="6073044" cy="1795684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2232148" y="4460789"/>
              <a:ext cx="3095438" cy="4077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200560" y="489906"/>
            <a:ext cx="5263536" cy="4004263"/>
            <a:chOff x="6200560" y="489906"/>
            <a:chExt cx="5263536" cy="400426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00560" y="489906"/>
              <a:ext cx="5263536" cy="204322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43505" y="2471350"/>
              <a:ext cx="5192826" cy="20228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7778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12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9523" y="4315702"/>
            <a:ext cx="6887185" cy="2040648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6435338" y="502262"/>
            <a:ext cx="5263536" cy="4004263"/>
            <a:chOff x="6200560" y="489906"/>
            <a:chExt cx="5263536" cy="400426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200560" y="489906"/>
              <a:ext cx="5263536" cy="204322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243505" y="2471350"/>
              <a:ext cx="5192826" cy="2022819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9523" y="502262"/>
            <a:ext cx="5132720" cy="72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898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13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48" y="537641"/>
            <a:ext cx="8691809" cy="58187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214" y="2539076"/>
            <a:ext cx="4984074" cy="193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016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14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484" y="457544"/>
            <a:ext cx="8964694" cy="598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929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41" y="501650"/>
            <a:ext cx="2248214" cy="43821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31805" y="5552873"/>
            <a:ext cx="109179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MR12"/>
              </a:rPr>
              <a:t>* The multiplications implied by the word ‘times’ and the additions implied by the word ‘plus’ are meant to be carried out in </a:t>
            </a:r>
            <a:r>
              <a:rPr lang="en-US" dirty="0">
                <a:solidFill>
                  <a:srgbClr val="FF0000"/>
                </a:solidFill>
                <a:latin typeface="CMMI12"/>
              </a:rPr>
              <a:t>GF</a:t>
            </a:r>
            <a:r>
              <a:rPr lang="en-US" dirty="0">
                <a:solidFill>
                  <a:srgbClr val="FF0000"/>
                </a:solidFill>
                <a:latin typeface="CMR12"/>
              </a:rPr>
              <a:t>(2</a:t>
            </a:r>
            <a:r>
              <a:rPr lang="en-US" sz="2400" baseline="30000" dirty="0">
                <a:solidFill>
                  <a:srgbClr val="FF0000"/>
                </a:solidFill>
                <a:latin typeface="CMR12"/>
              </a:rPr>
              <a:t>8</a:t>
            </a:r>
            <a:r>
              <a:rPr lang="en-US" dirty="0">
                <a:solidFill>
                  <a:srgbClr val="FF0000"/>
                </a:solidFill>
                <a:latin typeface="CMR12"/>
              </a:rPr>
              <a:t>) arithmetic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529229" y="843784"/>
            <a:ext cx="7301874" cy="52091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1020321" y="1476301"/>
            <a:ext cx="7809470" cy="3362395"/>
            <a:chOff x="1020321" y="1476301"/>
            <a:chExt cx="7809470" cy="3362395"/>
          </a:xfrm>
        </p:grpSpPr>
        <p:grpSp>
          <p:nvGrpSpPr>
            <p:cNvPr id="6" name="Group 5"/>
            <p:cNvGrpSpPr/>
            <p:nvPr/>
          </p:nvGrpSpPr>
          <p:grpSpPr>
            <a:xfrm>
              <a:off x="1138241" y="1476301"/>
              <a:ext cx="7573630" cy="3362395"/>
              <a:chOff x="1138241" y="1151996"/>
              <a:chExt cx="7573630" cy="3362395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8241" y="1151996"/>
                <a:ext cx="7573630" cy="3362395"/>
              </a:xfrm>
              <a:prstGeom prst="rect">
                <a:avLst/>
              </a:prstGeom>
            </p:spPr>
          </p:pic>
          <p:sp>
            <p:nvSpPr>
              <p:cNvPr id="5" name="Rectangle 4"/>
              <p:cNvSpPr/>
              <p:nvPr/>
            </p:nvSpPr>
            <p:spPr>
              <a:xfrm>
                <a:off x="1138241" y="1151996"/>
                <a:ext cx="1926235" cy="3184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1020321" y="2078871"/>
              <a:ext cx="7809470" cy="40221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 flipV="1">
            <a:off x="8711871" y="1364694"/>
            <a:ext cx="0" cy="91427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449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4691600" y="8086677"/>
            <a:ext cx="1796908" cy="267789"/>
          </a:xfrm>
        </p:spPr>
        <p:txBody>
          <a:bodyPr/>
          <a:lstStyle/>
          <a:p>
            <a:fld id="{A2A50C4D-0BA1-4E54-8DFC-01810EC97B99}" type="slidenum">
              <a:rPr lang="en-US" smtClean="0"/>
              <a:t>16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688" y="573098"/>
            <a:ext cx="7950949" cy="37738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14" y="4346917"/>
            <a:ext cx="4420217" cy="20957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1120" y="4489135"/>
            <a:ext cx="6382641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643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20184"/>
            <a:ext cx="10515600" cy="895264"/>
          </a:xfrm>
          <a:solidFill>
            <a:srgbClr val="FF0000">
              <a:alpha val="18000"/>
            </a:srgbClr>
          </a:solidFill>
        </p:spPr>
        <p:txBody>
          <a:bodyPr>
            <a:noAutofit/>
          </a:bodyPr>
          <a:lstStyle/>
          <a:p>
            <a:r>
              <a:rPr lang="en-US" sz="2400" dirty="0">
                <a:latin typeface="TimesNewRomanPSMT"/>
              </a:rPr>
              <a:t>Claude Shannon (1949) gave two properties that a good cryptosystem should have to hinder statistical analysis: </a:t>
            </a:r>
            <a:r>
              <a:rPr lang="en-US" sz="2400" b="1" dirty="0">
                <a:solidFill>
                  <a:srgbClr val="FF0000"/>
                </a:solidFill>
                <a:latin typeface="TimesNewRomanPS-BoldMT"/>
              </a:rPr>
              <a:t>diffusion</a:t>
            </a:r>
            <a:r>
              <a:rPr lang="en-US" sz="2400" b="1" dirty="0">
                <a:latin typeface="TimesNewRomanPS-BoldMT"/>
              </a:rPr>
              <a:t> </a:t>
            </a:r>
            <a:r>
              <a:rPr lang="en-US" sz="2400" dirty="0">
                <a:latin typeface="TimesNewRomanPSMT"/>
              </a:rPr>
              <a:t>and </a:t>
            </a:r>
            <a:r>
              <a:rPr lang="en-US" sz="2400" b="1" dirty="0">
                <a:solidFill>
                  <a:srgbClr val="FF0000"/>
                </a:solidFill>
                <a:latin typeface="TimesNewRomanPS-BoldMT"/>
              </a:rPr>
              <a:t>confusion</a:t>
            </a:r>
            <a:r>
              <a:rPr lang="en-US" sz="2400" dirty="0">
                <a:latin typeface="TimesNewRomanPSMT"/>
              </a:rPr>
              <a:t>.</a:t>
            </a:r>
            <a:r>
              <a:rPr lang="en-US" sz="24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028" y="1556951"/>
            <a:ext cx="10515600" cy="479939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Diffusion</a:t>
            </a:r>
            <a:r>
              <a:rPr lang="en-US" dirty="0"/>
              <a:t> means that if we change a character of the plaintext, then several characters of the </a:t>
            </a:r>
            <a:r>
              <a:rPr lang="en-US" dirty="0" err="1"/>
              <a:t>ciphertext</a:t>
            </a:r>
            <a:r>
              <a:rPr lang="en-US" dirty="0"/>
              <a:t> should change, and similarly, if we change a character of the </a:t>
            </a:r>
            <a:r>
              <a:rPr lang="en-US" dirty="0" err="1"/>
              <a:t>ciphertext</a:t>
            </a:r>
            <a:r>
              <a:rPr lang="en-US" dirty="0"/>
              <a:t>, then several characters of the plaintext should change.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Confusion</a:t>
            </a:r>
            <a:r>
              <a:rPr lang="en-US" dirty="0"/>
              <a:t> means that the key does not relate in a simple way to the</a:t>
            </a:r>
            <a:br>
              <a:rPr lang="en-US" dirty="0"/>
            </a:br>
            <a:r>
              <a:rPr lang="en-US" dirty="0" err="1"/>
              <a:t>ciphertext</a:t>
            </a:r>
            <a:r>
              <a:rPr lang="en-US" dirty="0"/>
              <a:t>. In particular, each character of the </a:t>
            </a:r>
            <a:r>
              <a:rPr lang="en-US" dirty="0" err="1"/>
              <a:t>ciphertext</a:t>
            </a:r>
            <a:r>
              <a:rPr lang="en-US" dirty="0"/>
              <a:t> should depend on several parts of the key.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958" y="3186242"/>
            <a:ext cx="8769670" cy="1399313"/>
          </a:xfrm>
          <a:prstGeom prst="rect">
            <a:avLst/>
          </a:prstGeo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334531" y="6091591"/>
            <a:ext cx="9874498" cy="2462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Confusion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Substitution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a --&gt; b,</a:t>
            </a:r>
            <a:r>
              <a:rPr kumimoji="0" lang="en-US" altLang="en-US" sz="1600" b="0" i="0" u="none" strike="noStrike" cap="none" normalizeH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Diffusion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Transposition or Permutation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abcd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--&gt;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dacb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594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Lecture # 7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of confidentiality, Integrity, Availability, Authentication and Auditability in real-world scenarios</a:t>
            </a:r>
          </a:p>
          <a:p>
            <a:r>
              <a:rPr lang="en-US" dirty="0"/>
              <a:t>Message Authentication</a:t>
            </a:r>
          </a:p>
          <a:p>
            <a:r>
              <a:rPr lang="en-US" dirty="0"/>
              <a:t>Message encryption is not a secure form of authentication</a:t>
            </a:r>
          </a:p>
          <a:p>
            <a:r>
              <a:rPr lang="en-US" dirty="0"/>
              <a:t>Message authentication without confidentiality</a:t>
            </a:r>
          </a:p>
          <a:p>
            <a:r>
              <a:rPr lang="en-US" dirty="0"/>
              <a:t>Message Authentication Code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085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31" y="697375"/>
            <a:ext cx="10641569" cy="574975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10289" y="379828"/>
            <a:ext cx="323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Read Only. We will touch on this topic during encryption lab.</a:t>
            </a:r>
          </a:p>
        </p:txBody>
      </p:sp>
    </p:spTree>
    <p:extLst>
      <p:ext uri="{BB962C8B-B14F-4D97-AF65-F5344CB8AC3E}">
        <p14:creationId xmlns:p14="http://schemas.microsoft.com/office/powerpoint/2010/main" val="4069227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Lecture # 6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Diffusion and Confusion</a:t>
            </a:r>
          </a:p>
          <a:p>
            <a:r>
              <a:rPr lang="en-US" dirty="0" err="1"/>
              <a:t>Feistel</a:t>
            </a:r>
            <a:r>
              <a:rPr lang="en-US" dirty="0"/>
              <a:t> Network Construction</a:t>
            </a:r>
          </a:p>
          <a:p>
            <a:r>
              <a:rPr lang="en-US" dirty="0"/>
              <a:t>Advanced Encryption Standard (AES)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34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20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05012" y="852617"/>
            <a:ext cx="10920882" cy="4312508"/>
            <a:chOff x="605012" y="852617"/>
            <a:chExt cx="10920882" cy="431250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5012" y="852617"/>
              <a:ext cx="10920882" cy="4312508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9428205" y="4782065"/>
              <a:ext cx="2097689" cy="383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54" y="5472272"/>
            <a:ext cx="11250152" cy="65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6290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21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26" y="869779"/>
            <a:ext cx="10949474" cy="378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160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22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3400" y="1424802"/>
            <a:ext cx="10934701" cy="2168100"/>
            <a:chOff x="533400" y="1968500"/>
            <a:chExt cx="10934701" cy="21681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453" y="1968500"/>
              <a:ext cx="10825648" cy="2168100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533400" y="1968500"/>
              <a:ext cx="7975600" cy="406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642453" y="681335"/>
            <a:ext cx="108256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TenLTStd-Roman"/>
              </a:rPr>
              <a:t>Message encryption by itself does not provide a secure form of authentication. 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2453" y="4130928"/>
            <a:ext cx="108256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TenLTStd-Roman"/>
              </a:rPr>
              <a:t>It is possible to combine authentication and confidentiality in a single algorithm by encrypting a message plus its authentication tag. </a:t>
            </a:r>
          </a:p>
          <a:p>
            <a:endParaRPr lang="en-US" dirty="0">
              <a:solidFill>
                <a:srgbClr val="FF0000"/>
              </a:solidFill>
              <a:latin typeface="TimesTenLTStd-Roman"/>
            </a:endParaRPr>
          </a:p>
          <a:p>
            <a:r>
              <a:rPr lang="en-US" dirty="0">
                <a:solidFill>
                  <a:srgbClr val="FF0000"/>
                </a:solidFill>
                <a:latin typeface="TimesTenLTStd-Roman"/>
              </a:rPr>
              <a:t>Message authentication is provided as a separate function from message encryption.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860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23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525" y="542833"/>
            <a:ext cx="10989275" cy="56841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65451" y="1111244"/>
            <a:ext cx="98512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TenLTStd-Roman"/>
              </a:rPr>
              <a:t>Three situations in which message authentication without confidentiality is preferable: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990" y="1511354"/>
            <a:ext cx="8892969" cy="502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222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24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72" y="597087"/>
            <a:ext cx="7374622" cy="523642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567172" y="1643449"/>
            <a:ext cx="10927879" cy="3286895"/>
            <a:chOff x="567172" y="1643449"/>
            <a:chExt cx="10927879" cy="3286895"/>
          </a:xfrm>
        </p:grpSpPr>
        <p:grpSp>
          <p:nvGrpSpPr>
            <p:cNvPr id="7" name="Group 6"/>
            <p:cNvGrpSpPr/>
            <p:nvPr/>
          </p:nvGrpSpPr>
          <p:grpSpPr>
            <a:xfrm>
              <a:off x="567172" y="1643449"/>
              <a:ext cx="10927879" cy="3286895"/>
              <a:chOff x="634213" y="766120"/>
              <a:chExt cx="10927879" cy="3286895"/>
            </a:xfrm>
            <a:solidFill>
              <a:schemeClr val="bg1"/>
            </a:solidFill>
          </p:grpSpPr>
          <p:grpSp>
            <p:nvGrpSpPr>
              <p:cNvPr id="5" name="Group 4"/>
              <p:cNvGrpSpPr/>
              <p:nvPr/>
            </p:nvGrpSpPr>
            <p:grpSpPr>
              <a:xfrm>
                <a:off x="634213" y="766120"/>
                <a:ext cx="10927879" cy="3286895"/>
                <a:chOff x="634213" y="766120"/>
                <a:chExt cx="10927879" cy="3286895"/>
              </a:xfrm>
              <a:grpFill/>
            </p:grpSpPr>
            <p:pic>
              <p:nvPicPr>
                <p:cNvPr id="3" name="Picture 2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34214" y="766120"/>
                  <a:ext cx="10888993" cy="2240533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34213" y="2957225"/>
                  <a:ext cx="10927879" cy="1095790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</p:grpSp>
          <p:sp>
            <p:nvSpPr>
              <p:cNvPr id="6" name="Rectangle 5"/>
              <p:cNvSpPr/>
              <p:nvPr/>
            </p:nvSpPr>
            <p:spPr>
              <a:xfrm>
                <a:off x="9823621" y="3682314"/>
                <a:ext cx="1674872" cy="3707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567172" y="1643449"/>
              <a:ext cx="4783304" cy="3583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3836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25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39" y="402939"/>
            <a:ext cx="7888293" cy="605212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27620" y="4707941"/>
            <a:ext cx="819664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42021"/>
                </a:solidFill>
              </a:rPr>
              <a:t>DES or AES is used to generate an encrypted version of the message, and some of</a:t>
            </a:r>
            <a:r>
              <a:rPr lang="en-US" dirty="0"/>
              <a:t> the bits of </a:t>
            </a:r>
            <a:r>
              <a:rPr lang="en-US" dirty="0" err="1"/>
              <a:t>ciphertext</a:t>
            </a:r>
            <a:r>
              <a:rPr lang="en-US" dirty="0"/>
              <a:t> are used as the code. Longer codes are used to provide sufficient collision resistance. One difference is that the authentication algorithm need not be reversible, as it must for decryption.</a:t>
            </a:r>
          </a:p>
        </p:txBody>
      </p:sp>
    </p:spTree>
    <p:extLst>
      <p:ext uri="{BB962C8B-B14F-4D97-AF65-F5344CB8AC3E}">
        <p14:creationId xmlns:p14="http://schemas.microsoft.com/office/powerpoint/2010/main" val="11970774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Lecture # 8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One-Way Hash Functions</a:t>
            </a:r>
          </a:p>
          <a:p>
            <a:r>
              <a:rPr lang="en-US" dirty="0"/>
              <a:t>Reasons to avoid Encryption</a:t>
            </a:r>
          </a:p>
          <a:p>
            <a:r>
              <a:rPr lang="en-US" dirty="0"/>
              <a:t>Keyed Hash MAC</a:t>
            </a:r>
          </a:p>
          <a:p>
            <a:r>
              <a:rPr lang="en-US" dirty="0"/>
              <a:t>Hash Function Requirements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729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13" y="1246627"/>
            <a:ext cx="11181056" cy="29793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69" y="4269466"/>
            <a:ext cx="11082200" cy="1168304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408670" y="4658497"/>
            <a:ext cx="873622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37613" y="4658497"/>
            <a:ext cx="11040668" cy="779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9156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28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85474" y="891807"/>
            <a:ext cx="11074599" cy="4903512"/>
            <a:chOff x="585474" y="891807"/>
            <a:chExt cx="11074599" cy="490351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5474" y="891807"/>
              <a:ext cx="11074599" cy="490351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585474" y="891807"/>
              <a:ext cx="8966299" cy="405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" name="Straight Connector 7"/>
          <p:cNvCxnSpPr/>
          <p:nvPr/>
        </p:nvCxnSpPr>
        <p:spPr>
          <a:xfrm>
            <a:off x="3571103" y="1618735"/>
            <a:ext cx="598067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4271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983" y="578722"/>
            <a:ext cx="8041339" cy="336614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29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531284" y="3944863"/>
            <a:ext cx="9206738" cy="2615771"/>
            <a:chOff x="555100" y="1270166"/>
            <a:chExt cx="10991786" cy="331419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5100" y="1270166"/>
              <a:ext cx="10991786" cy="3314191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555100" y="1270166"/>
              <a:ext cx="3238424" cy="336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1597" y="3656048"/>
            <a:ext cx="4649635" cy="246157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7216346" y="4210223"/>
            <a:ext cx="2113005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860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372" y="1186982"/>
            <a:ext cx="3469633" cy="3569024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624066" y="177972"/>
            <a:ext cx="4028302" cy="6178378"/>
            <a:chOff x="665258" y="524897"/>
            <a:chExt cx="2968350" cy="448690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5258" y="524897"/>
              <a:ext cx="2953162" cy="195289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9972" y="2477795"/>
              <a:ext cx="2943636" cy="2534004"/>
            </a:xfrm>
            <a:prstGeom prst="rect">
              <a:avLst/>
            </a:prstGeom>
          </p:spPr>
        </p:pic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6094" y="5018659"/>
            <a:ext cx="7758006" cy="107503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545695" y="686324"/>
            <a:ext cx="236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Textbook page 631-631</a:t>
            </a:r>
          </a:p>
        </p:txBody>
      </p:sp>
    </p:spTree>
    <p:extLst>
      <p:ext uri="{BB962C8B-B14F-4D97-AF65-F5344CB8AC3E}">
        <p14:creationId xmlns:p14="http://schemas.microsoft.com/office/powerpoint/2010/main" val="3323741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30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830217" y="1695060"/>
            <a:ext cx="8676157" cy="4658497"/>
            <a:chOff x="3038048" y="2928867"/>
            <a:chExt cx="6115904" cy="29418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38048" y="2928867"/>
              <a:ext cx="6115904" cy="100026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8048" y="3879704"/>
              <a:ext cx="6106377" cy="1991003"/>
            </a:xfrm>
            <a:prstGeom prst="rect">
              <a:avLst/>
            </a:prstGeom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595" y="463752"/>
            <a:ext cx="11131402" cy="11920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42303" y="4275438"/>
            <a:ext cx="9047617" cy="2078119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06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20" y="623760"/>
            <a:ext cx="10420174" cy="573259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545695" y="686324"/>
            <a:ext cx="236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Textbook page 631-631</a:t>
            </a:r>
          </a:p>
        </p:txBody>
      </p:sp>
    </p:spTree>
    <p:extLst>
      <p:ext uri="{BB962C8B-B14F-4D97-AF65-F5344CB8AC3E}">
        <p14:creationId xmlns:p14="http://schemas.microsoft.com/office/powerpoint/2010/main" val="1463759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862" y="2704999"/>
            <a:ext cx="8964276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130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403" y="999353"/>
            <a:ext cx="10934700" cy="22875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428" y="3768812"/>
            <a:ext cx="9238170" cy="246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415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336" y="399627"/>
            <a:ext cx="8259328" cy="605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708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126" y="213864"/>
            <a:ext cx="7325747" cy="643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768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783" y="285311"/>
            <a:ext cx="8116433" cy="628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753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12334</TotalTime>
  <Words>412</Words>
  <Application>Microsoft Office PowerPoint</Application>
  <PresentationFormat>Widescreen</PresentationFormat>
  <Paragraphs>71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Arial</vt:lpstr>
      <vt:lpstr>Calibri</vt:lpstr>
      <vt:lpstr>Calibri Light</vt:lpstr>
      <vt:lpstr>CMMI12</vt:lpstr>
      <vt:lpstr>CMR12</vt:lpstr>
      <vt:lpstr>Consolas</vt:lpstr>
      <vt:lpstr>TimesNewRomanPS-BoldMT</vt:lpstr>
      <vt:lpstr>TimesNewRomanPSMT</vt:lpstr>
      <vt:lpstr>TimesTenLTStd-Roman</vt:lpstr>
      <vt:lpstr>Wingdings</vt:lpstr>
      <vt:lpstr>Office Theme</vt:lpstr>
      <vt:lpstr>PowerPoint Presentation</vt:lpstr>
      <vt:lpstr>Lecture # 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Claude Shannon (1949) gave two properties that a good cryptosystem should have to hinder statistical analysis: diffusion and confusion. </vt:lpstr>
      <vt:lpstr>Lecture # 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Lecture # 8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InfoSec CLOs and Topic List</dc:title>
  <dc:creator>NU FAST</dc:creator>
  <cp:lastModifiedBy>yusra kaleem</cp:lastModifiedBy>
  <cp:revision>213</cp:revision>
  <cp:lastPrinted>2022-08-31T10:35:52Z</cp:lastPrinted>
  <dcterms:created xsi:type="dcterms:W3CDTF">2022-08-11T15:54:49Z</dcterms:created>
  <dcterms:modified xsi:type="dcterms:W3CDTF">2023-08-24T02:36:52Z</dcterms:modified>
</cp:coreProperties>
</file>