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7"/>
  </p:notesMasterIdLst>
  <p:sldIdLst>
    <p:sldId id="258" r:id="rId2"/>
    <p:sldId id="259" r:id="rId3"/>
    <p:sldId id="260" r:id="rId4"/>
    <p:sldId id="262" r:id="rId5"/>
    <p:sldId id="264" r:id="rId6"/>
    <p:sldId id="265" r:id="rId7"/>
    <p:sldId id="267" r:id="rId8"/>
    <p:sldId id="270" r:id="rId9"/>
    <p:sldId id="271" r:id="rId10"/>
    <p:sldId id="272"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347A1-0C05-4DFB-9A9F-6D93CDD8537D}" type="doc">
      <dgm:prSet loTypeId="urn:microsoft.com/office/officeart/2009/3/layout/RandomtoResultProcess" loCatId="process" qsTypeId="urn:microsoft.com/office/officeart/2005/8/quickstyle/simple1#1" qsCatId="simple" csTypeId="urn:microsoft.com/office/officeart/2005/8/colors/colorful1" csCatId="colorful" phldr="1"/>
      <dgm:spPr/>
      <dgm:t>
        <a:bodyPr/>
        <a:lstStyle/>
        <a:p>
          <a:endParaRPr lang="en-US"/>
        </a:p>
      </dgm:t>
    </dgm:pt>
    <dgm:pt modelId="{BC4AE39C-4F81-4B4C-BBBC-D62388279A14}">
      <dgm:prSet phldrT="[Text]"/>
      <dgm:spPr/>
      <dgm:t>
        <a:bodyPr/>
        <a:lstStyle/>
        <a:p>
          <a:r>
            <a:rPr lang="en-US" b="1" smtClean="0"/>
            <a:t>Project Proposal &amp; Group Members’ name submission</a:t>
          </a:r>
        </a:p>
        <a:p>
          <a:r>
            <a:rPr lang="en-US" b="1" smtClean="0"/>
            <a:t>(3</a:t>
          </a:r>
          <a:r>
            <a:rPr lang="en-US" b="1" baseline="30000" smtClean="0"/>
            <a:t>rd</a:t>
          </a:r>
          <a:r>
            <a:rPr lang="en-US" b="1" smtClean="0"/>
            <a:t> week)</a:t>
          </a:r>
          <a:endParaRPr lang="en-US" b="1" dirty="0"/>
        </a:p>
      </dgm:t>
    </dgm:pt>
    <dgm:pt modelId="{2FD31278-BBED-4B1B-9048-3F7AD0B43A78}" type="parTrans" cxnId="{4E26CE74-A184-4504-8F11-ECC7C79D6EE4}">
      <dgm:prSet/>
      <dgm:spPr/>
      <dgm:t>
        <a:bodyPr/>
        <a:lstStyle/>
        <a:p>
          <a:endParaRPr lang="en-US"/>
        </a:p>
      </dgm:t>
    </dgm:pt>
    <dgm:pt modelId="{82392400-06A9-48B8-B1CC-480BF3BD7434}" type="sibTrans" cxnId="{4E26CE74-A184-4504-8F11-ECC7C79D6EE4}">
      <dgm:prSet/>
      <dgm:spPr/>
      <dgm:t>
        <a:bodyPr/>
        <a:lstStyle/>
        <a:p>
          <a:endParaRPr lang="en-US"/>
        </a:p>
      </dgm:t>
    </dgm:pt>
    <dgm:pt modelId="{0C36B11C-AB2F-49CD-A858-6502CA7C44D6}">
      <dgm:prSet phldrT="[Text]"/>
      <dgm:spPr/>
      <dgm:t>
        <a:bodyPr/>
        <a:lstStyle/>
        <a:p>
          <a:r>
            <a:rPr lang="en-US" b="1" smtClean="0"/>
            <a:t>Idea approval (3</a:t>
          </a:r>
          <a:r>
            <a:rPr lang="en-US" b="1" baseline="30000" smtClean="0"/>
            <a:t>rd</a:t>
          </a:r>
          <a:r>
            <a:rPr lang="en-US" b="1" smtClean="0"/>
            <a:t> Week)</a:t>
          </a:r>
          <a:endParaRPr lang="en-US" b="1" dirty="0"/>
        </a:p>
      </dgm:t>
    </dgm:pt>
    <dgm:pt modelId="{B82B8978-FB08-49BC-BF1E-CBE6E4F1D639}" type="parTrans" cxnId="{0C1E0532-D05A-4A21-ACED-EF49AD50F323}">
      <dgm:prSet/>
      <dgm:spPr/>
      <dgm:t>
        <a:bodyPr/>
        <a:lstStyle/>
        <a:p>
          <a:endParaRPr lang="en-US"/>
        </a:p>
      </dgm:t>
    </dgm:pt>
    <dgm:pt modelId="{6F209229-04AF-4995-BC0B-6F40F12BB58F}" type="sibTrans" cxnId="{0C1E0532-D05A-4A21-ACED-EF49AD50F323}">
      <dgm:prSet/>
      <dgm:spPr/>
      <dgm:t>
        <a:bodyPr/>
        <a:lstStyle/>
        <a:p>
          <a:endParaRPr lang="en-US"/>
        </a:p>
      </dgm:t>
    </dgm:pt>
    <dgm:pt modelId="{429A4101-0986-4913-8EB0-B002EE6DF45C}">
      <dgm:prSet phldrT="[Text]"/>
      <dgm:spPr/>
      <dgm:t>
        <a:bodyPr/>
        <a:lstStyle/>
        <a:p>
          <a:r>
            <a:rPr lang="en-US" b="1" smtClean="0"/>
            <a:t>Project, Viva and report submission </a:t>
          </a:r>
        </a:p>
        <a:p>
          <a:r>
            <a:rPr lang="en-US" b="1" smtClean="0"/>
            <a:t>(Last week)</a:t>
          </a:r>
          <a:endParaRPr lang="en-US" b="1" dirty="0"/>
        </a:p>
      </dgm:t>
    </dgm:pt>
    <dgm:pt modelId="{B2967769-CA70-4FE2-9612-DF381BA3C2FF}" type="parTrans" cxnId="{A4E7057C-7A8F-4231-A80B-5150B2256D33}">
      <dgm:prSet/>
      <dgm:spPr/>
      <dgm:t>
        <a:bodyPr/>
        <a:lstStyle/>
        <a:p>
          <a:endParaRPr lang="en-US"/>
        </a:p>
      </dgm:t>
    </dgm:pt>
    <dgm:pt modelId="{D748D5B4-6D31-4DD5-91A4-E45A4FC9FF38}" type="sibTrans" cxnId="{A4E7057C-7A8F-4231-A80B-5150B2256D33}">
      <dgm:prSet/>
      <dgm:spPr/>
      <dgm:t>
        <a:bodyPr/>
        <a:lstStyle/>
        <a:p>
          <a:endParaRPr lang="en-US"/>
        </a:p>
      </dgm:t>
    </dgm:pt>
    <dgm:pt modelId="{0CD7DA95-6665-44BE-9E8F-D65947BD5568}" type="pres">
      <dgm:prSet presAssocID="{8FF347A1-0C05-4DFB-9A9F-6D93CDD8537D}" presName="Name0" presStyleCnt="0">
        <dgm:presLayoutVars>
          <dgm:dir/>
          <dgm:animOne val="branch"/>
          <dgm:animLvl val="lvl"/>
        </dgm:presLayoutVars>
      </dgm:prSet>
      <dgm:spPr/>
      <dgm:t>
        <a:bodyPr/>
        <a:lstStyle/>
        <a:p>
          <a:endParaRPr lang="en-US"/>
        </a:p>
      </dgm:t>
    </dgm:pt>
    <dgm:pt modelId="{6A0CE579-31F1-4E54-B437-1812DB7F1A04}" type="pres">
      <dgm:prSet presAssocID="{BC4AE39C-4F81-4B4C-BBBC-D62388279A14}" presName="chaos" presStyleCnt="0"/>
      <dgm:spPr/>
      <dgm:t>
        <a:bodyPr/>
        <a:lstStyle/>
        <a:p>
          <a:endParaRPr lang="en-US"/>
        </a:p>
      </dgm:t>
    </dgm:pt>
    <dgm:pt modelId="{8E1AABA7-D6AC-447C-A794-97E73F577F64}" type="pres">
      <dgm:prSet presAssocID="{BC4AE39C-4F81-4B4C-BBBC-D62388279A14}" presName="parTx1" presStyleLbl="revTx" presStyleIdx="0" presStyleCnt="2"/>
      <dgm:spPr/>
      <dgm:t>
        <a:bodyPr/>
        <a:lstStyle/>
        <a:p>
          <a:endParaRPr lang="en-US"/>
        </a:p>
      </dgm:t>
    </dgm:pt>
    <dgm:pt modelId="{2B006566-CF07-479A-94FB-32FAA08D71A3}" type="pres">
      <dgm:prSet presAssocID="{BC4AE39C-4F81-4B4C-BBBC-D62388279A14}" presName="c1" presStyleLbl="node1" presStyleIdx="0" presStyleCnt="19"/>
      <dgm:spPr/>
      <dgm:t>
        <a:bodyPr/>
        <a:lstStyle/>
        <a:p>
          <a:endParaRPr lang="en-US"/>
        </a:p>
      </dgm:t>
    </dgm:pt>
    <dgm:pt modelId="{EA529CE7-7D72-4022-86A4-05C7161830AB}" type="pres">
      <dgm:prSet presAssocID="{BC4AE39C-4F81-4B4C-BBBC-D62388279A14}" presName="c2" presStyleLbl="node1" presStyleIdx="1" presStyleCnt="19"/>
      <dgm:spPr/>
      <dgm:t>
        <a:bodyPr/>
        <a:lstStyle/>
        <a:p>
          <a:endParaRPr lang="en-US"/>
        </a:p>
      </dgm:t>
    </dgm:pt>
    <dgm:pt modelId="{68217B61-8257-4F5B-A021-02350F2E78EB}" type="pres">
      <dgm:prSet presAssocID="{BC4AE39C-4F81-4B4C-BBBC-D62388279A14}" presName="c3" presStyleLbl="node1" presStyleIdx="2" presStyleCnt="19"/>
      <dgm:spPr/>
      <dgm:t>
        <a:bodyPr/>
        <a:lstStyle/>
        <a:p>
          <a:endParaRPr lang="en-US"/>
        </a:p>
      </dgm:t>
    </dgm:pt>
    <dgm:pt modelId="{78E7508C-FF93-4010-8DB8-8B0A59A18743}" type="pres">
      <dgm:prSet presAssocID="{BC4AE39C-4F81-4B4C-BBBC-D62388279A14}" presName="c4" presStyleLbl="node1" presStyleIdx="3" presStyleCnt="19"/>
      <dgm:spPr/>
      <dgm:t>
        <a:bodyPr/>
        <a:lstStyle/>
        <a:p>
          <a:endParaRPr lang="en-US"/>
        </a:p>
      </dgm:t>
    </dgm:pt>
    <dgm:pt modelId="{D519B221-B55F-460F-987A-952E52FAAEE8}" type="pres">
      <dgm:prSet presAssocID="{BC4AE39C-4F81-4B4C-BBBC-D62388279A14}" presName="c5" presStyleLbl="node1" presStyleIdx="4" presStyleCnt="19"/>
      <dgm:spPr/>
      <dgm:t>
        <a:bodyPr/>
        <a:lstStyle/>
        <a:p>
          <a:endParaRPr lang="en-US"/>
        </a:p>
      </dgm:t>
    </dgm:pt>
    <dgm:pt modelId="{6A721F4D-71C1-4898-B14A-4C644EFC8553}" type="pres">
      <dgm:prSet presAssocID="{BC4AE39C-4F81-4B4C-BBBC-D62388279A14}" presName="c6" presStyleLbl="node1" presStyleIdx="5" presStyleCnt="19"/>
      <dgm:spPr/>
      <dgm:t>
        <a:bodyPr/>
        <a:lstStyle/>
        <a:p>
          <a:endParaRPr lang="en-US"/>
        </a:p>
      </dgm:t>
    </dgm:pt>
    <dgm:pt modelId="{89F711BF-A893-4644-984B-E00FF380FD51}" type="pres">
      <dgm:prSet presAssocID="{BC4AE39C-4F81-4B4C-BBBC-D62388279A14}" presName="c7" presStyleLbl="node1" presStyleIdx="6" presStyleCnt="19"/>
      <dgm:spPr/>
      <dgm:t>
        <a:bodyPr/>
        <a:lstStyle/>
        <a:p>
          <a:endParaRPr lang="en-US"/>
        </a:p>
      </dgm:t>
    </dgm:pt>
    <dgm:pt modelId="{EC9586E8-3898-43FB-B9A5-C997513CEBE4}" type="pres">
      <dgm:prSet presAssocID="{BC4AE39C-4F81-4B4C-BBBC-D62388279A14}" presName="c8" presStyleLbl="node1" presStyleIdx="7" presStyleCnt="19"/>
      <dgm:spPr/>
      <dgm:t>
        <a:bodyPr/>
        <a:lstStyle/>
        <a:p>
          <a:endParaRPr lang="en-US"/>
        </a:p>
      </dgm:t>
    </dgm:pt>
    <dgm:pt modelId="{E45234DD-BE4B-48F2-9B39-516DA0FDD8BA}" type="pres">
      <dgm:prSet presAssocID="{BC4AE39C-4F81-4B4C-BBBC-D62388279A14}" presName="c9" presStyleLbl="node1" presStyleIdx="8" presStyleCnt="19"/>
      <dgm:spPr/>
      <dgm:t>
        <a:bodyPr/>
        <a:lstStyle/>
        <a:p>
          <a:endParaRPr lang="en-US"/>
        </a:p>
      </dgm:t>
    </dgm:pt>
    <dgm:pt modelId="{E64B4A08-2E67-497F-91FC-4D8613782DA8}" type="pres">
      <dgm:prSet presAssocID="{BC4AE39C-4F81-4B4C-BBBC-D62388279A14}" presName="c10" presStyleLbl="node1" presStyleIdx="9" presStyleCnt="19"/>
      <dgm:spPr/>
      <dgm:t>
        <a:bodyPr/>
        <a:lstStyle/>
        <a:p>
          <a:endParaRPr lang="en-US"/>
        </a:p>
      </dgm:t>
    </dgm:pt>
    <dgm:pt modelId="{09B07FFA-E4FF-43C9-8CE5-FF084CC5FA92}" type="pres">
      <dgm:prSet presAssocID="{BC4AE39C-4F81-4B4C-BBBC-D62388279A14}" presName="c11" presStyleLbl="node1" presStyleIdx="10" presStyleCnt="19"/>
      <dgm:spPr/>
      <dgm:t>
        <a:bodyPr/>
        <a:lstStyle/>
        <a:p>
          <a:endParaRPr lang="en-US"/>
        </a:p>
      </dgm:t>
    </dgm:pt>
    <dgm:pt modelId="{0FAC4E09-5BEF-4CE1-859B-9F95A0981A19}" type="pres">
      <dgm:prSet presAssocID="{BC4AE39C-4F81-4B4C-BBBC-D62388279A14}" presName="c12" presStyleLbl="node1" presStyleIdx="11" presStyleCnt="19"/>
      <dgm:spPr/>
      <dgm:t>
        <a:bodyPr/>
        <a:lstStyle/>
        <a:p>
          <a:endParaRPr lang="en-US"/>
        </a:p>
      </dgm:t>
    </dgm:pt>
    <dgm:pt modelId="{8B23EB1D-6013-48BB-A432-6D2A39968113}" type="pres">
      <dgm:prSet presAssocID="{BC4AE39C-4F81-4B4C-BBBC-D62388279A14}" presName="c13" presStyleLbl="node1" presStyleIdx="12" presStyleCnt="19"/>
      <dgm:spPr/>
      <dgm:t>
        <a:bodyPr/>
        <a:lstStyle/>
        <a:p>
          <a:endParaRPr lang="en-US"/>
        </a:p>
      </dgm:t>
    </dgm:pt>
    <dgm:pt modelId="{4BE7774E-371F-4075-ADA7-C354BA443266}" type="pres">
      <dgm:prSet presAssocID="{BC4AE39C-4F81-4B4C-BBBC-D62388279A14}" presName="c14" presStyleLbl="node1" presStyleIdx="13" presStyleCnt="19"/>
      <dgm:spPr/>
      <dgm:t>
        <a:bodyPr/>
        <a:lstStyle/>
        <a:p>
          <a:endParaRPr lang="en-US"/>
        </a:p>
      </dgm:t>
    </dgm:pt>
    <dgm:pt modelId="{15115EA7-611C-47BD-A116-8AACA276A694}" type="pres">
      <dgm:prSet presAssocID="{BC4AE39C-4F81-4B4C-BBBC-D62388279A14}" presName="c15" presStyleLbl="node1" presStyleIdx="14" presStyleCnt="19"/>
      <dgm:spPr/>
      <dgm:t>
        <a:bodyPr/>
        <a:lstStyle/>
        <a:p>
          <a:endParaRPr lang="en-US"/>
        </a:p>
      </dgm:t>
    </dgm:pt>
    <dgm:pt modelId="{4B022B28-9632-407E-9721-D49EA7AA3C91}" type="pres">
      <dgm:prSet presAssocID="{BC4AE39C-4F81-4B4C-BBBC-D62388279A14}" presName="c16" presStyleLbl="node1" presStyleIdx="15" presStyleCnt="19"/>
      <dgm:spPr/>
      <dgm:t>
        <a:bodyPr/>
        <a:lstStyle/>
        <a:p>
          <a:endParaRPr lang="en-US"/>
        </a:p>
      </dgm:t>
    </dgm:pt>
    <dgm:pt modelId="{1008F665-92CE-44B8-AAFB-109A127ADCDA}" type="pres">
      <dgm:prSet presAssocID="{BC4AE39C-4F81-4B4C-BBBC-D62388279A14}" presName="c17" presStyleLbl="node1" presStyleIdx="16" presStyleCnt="19"/>
      <dgm:spPr/>
      <dgm:t>
        <a:bodyPr/>
        <a:lstStyle/>
        <a:p>
          <a:endParaRPr lang="en-US"/>
        </a:p>
      </dgm:t>
    </dgm:pt>
    <dgm:pt modelId="{FAB0D138-F5BB-478B-B2DE-71F63A758E6B}" type="pres">
      <dgm:prSet presAssocID="{BC4AE39C-4F81-4B4C-BBBC-D62388279A14}" presName="c18" presStyleLbl="node1" presStyleIdx="17" presStyleCnt="19"/>
      <dgm:spPr/>
      <dgm:t>
        <a:bodyPr/>
        <a:lstStyle/>
        <a:p>
          <a:endParaRPr lang="en-US"/>
        </a:p>
      </dgm:t>
    </dgm:pt>
    <dgm:pt modelId="{DA1B2E49-73A7-4241-91D7-E81893D1C24E}" type="pres">
      <dgm:prSet presAssocID="{82392400-06A9-48B8-B1CC-480BF3BD7434}" presName="chevronComposite1" presStyleCnt="0"/>
      <dgm:spPr/>
      <dgm:t>
        <a:bodyPr/>
        <a:lstStyle/>
        <a:p>
          <a:endParaRPr lang="en-US"/>
        </a:p>
      </dgm:t>
    </dgm:pt>
    <dgm:pt modelId="{6EA50DC3-CE3B-40C4-94BA-9002316FD050}" type="pres">
      <dgm:prSet presAssocID="{82392400-06A9-48B8-B1CC-480BF3BD7434}" presName="chevron1" presStyleLbl="sibTrans2D1" presStyleIdx="0" presStyleCnt="2"/>
      <dgm:spPr/>
      <dgm:t>
        <a:bodyPr/>
        <a:lstStyle/>
        <a:p>
          <a:endParaRPr lang="en-US"/>
        </a:p>
      </dgm:t>
    </dgm:pt>
    <dgm:pt modelId="{B2C74BCA-EA1C-42A4-82D8-D66F53B08152}" type="pres">
      <dgm:prSet presAssocID="{82392400-06A9-48B8-B1CC-480BF3BD7434}" presName="spChevron1" presStyleCnt="0"/>
      <dgm:spPr/>
      <dgm:t>
        <a:bodyPr/>
        <a:lstStyle/>
        <a:p>
          <a:endParaRPr lang="en-US"/>
        </a:p>
      </dgm:t>
    </dgm:pt>
    <dgm:pt modelId="{A3225556-D8CF-4831-8C1D-A35F9A37E1F2}" type="pres">
      <dgm:prSet presAssocID="{0C36B11C-AB2F-49CD-A858-6502CA7C44D6}" presName="middle" presStyleCnt="0"/>
      <dgm:spPr/>
      <dgm:t>
        <a:bodyPr/>
        <a:lstStyle/>
        <a:p>
          <a:endParaRPr lang="en-US"/>
        </a:p>
      </dgm:t>
    </dgm:pt>
    <dgm:pt modelId="{E365E95C-6BE1-48A6-ABE3-8659C3BAADFC}" type="pres">
      <dgm:prSet presAssocID="{0C36B11C-AB2F-49CD-A858-6502CA7C44D6}" presName="parTxMid" presStyleLbl="revTx" presStyleIdx="1" presStyleCnt="2"/>
      <dgm:spPr/>
      <dgm:t>
        <a:bodyPr/>
        <a:lstStyle/>
        <a:p>
          <a:endParaRPr lang="en-US"/>
        </a:p>
      </dgm:t>
    </dgm:pt>
    <dgm:pt modelId="{9CCB800B-4184-4FEA-A593-3E836E092C25}" type="pres">
      <dgm:prSet presAssocID="{0C36B11C-AB2F-49CD-A858-6502CA7C44D6}" presName="spMid" presStyleCnt="0"/>
      <dgm:spPr/>
      <dgm:t>
        <a:bodyPr/>
        <a:lstStyle/>
        <a:p>
          <a:endParaRPr lang="en-US"/>
        </a:p>
      </dgm:t>
    </dgm:pt>
    <dgm:pt modelId="{2D12C3C3-0663-41D6-83D6-C70901884C0F}" type="pres">
      <dgm:prSet presAssocID="{6F209229-04AF-4995-BC0B-6F40F12BB58F}" presName="chevronComposite1" presStyleCnt="0"/>
      <dgm:spPr/>
      <dgm:t>
        <a:bodyPr/>
        <a:lstStyle/>
        <a:p>
          <a:endParaRPr lang="en-US"/>
        </a:p>
      </dgm:t>
    </dgm:pt>
    <dgm:pt modelId="{6DF5A275-E563-4BB5-8E32-CDF2AE2FA433}" type="pres">
      <dgm:prSet presAssocID="{6F209229-04AF-4995-BC0B-6F40F12BB58F}" presName="chevron1" presStyleLbl="sibTrans2D1" presStyleIdx="1" presStyleCnt="2"/>
      <dgm:spPr/>
      <dgm:t>
        <a:bodyPr/>
        <a:lstStyle/>
        <a:p>
          <a:endParaRPr lang="en-US"/>
        </a:p>
      </dgm:t>
    </dgm:pt>
    <dgm:pt modelId="{EAEB3C88-4623-4686-B8B6-CE3ACBCD56EF}" type="pres">
      <dgm:prSet presAssocID="{6F209229-04AF-4995-BC0B-6F40F12BB58F}" presName="spChevron1" presStyleCnt="0"/>
      <dgm:spPr/>
      <dgm:t>
        <a:bodyPr/>
        <a:lstStyle/>
        <a:p>
          <a:endParaRPr lang="en-US"/>
        </a:p>
      </dgm:t>
    </dgm:pt>
    <dgm:pt modelId="{58000947-0EBA-4F63-9831-C292D42CB122}" type="pres">
      <dgm:prSet presAssocID="{429A4101-0986-4913-8EB0-B002EE6DF45C}" presName="last" presStyleCnt="0"/>
      <dgm:spPr/>
      <dgm:t>
        <a:bodyPr/>
        <a:lstStyle/>
        <a:p>
          <a:endParaRPr lang="en-US"/>
        </a:p>
      </dgm:t>
    </dgm:pt>
    <dgm:pt modelId="{212046A2-B1C4-45BD-917A-A8C007637D37}" type="pres">
      <dgm:prSet presAssocID="{429A4101-0986-4913-8EB0-B002EE6DF45C}" presName="circleTx" presStyleLbl="node1" presStyleIdx="18" presStyleCnt="19"/>
      <dgm:spPr/>
      <dgm:t>
        <a:bodyPr/>
        <a:lstStyle/>
        <a:p>
          <a:endParaRPr lang="en-US"/>
        </a:p>
      </dgm:t>
    </dgm:pt>
    <dgm:pt modelId="{CB589560-9186-48DD-A458-94F8DC6BD6F7}" type="pres">
      <dgm:prSet presAssocID="{429A4101-0986-4913-8EB0-B002EE6DF45C}" presName="spN" presStyleCnt="0"/>
      <dgm:spPr/>
      <dgm:t>
        <a:bodyPr/>
        <a:lstStyle/>
        <a:p>
          <a:endParaRPr lang="en-US"/>
        </a:p>
      </dgm:t>
    </dgm:pt>
  </dgm:ptLst>
  <dgm:cxnLst>
    <dgm:cxn modelId="{4E26CE74-A184-4504-8F11-ECC7C79D6EE4}" srcId="{8FF347A1-0C05-4DFB-9A9F-6D93CDD8537D}" destId="{BC4AE39C-4F81-4B4C-BBBC-D62388279A14}" srcOrd="0" destOrd="0" parTransId="{2FD31278-BBED-4B1B-9048-3F7AD0B43A78}" sibTransId="{82392400-06A9-48B8-B1CC-480BF3BD7434}"/>
    <dgm:cxn modelId="{9A8A67CF-9015-4074-BDD1-0805F175441C}" type="presOf" srcId="{8FF347A1-0C05-4DFB-9A9F-6D93CDD8537D}" destId="{0CD7DA95-6665-44BE-9E8F-D65947BD5568}" srcOrd="0" destOrd="0" presId="urn:microsoft.com/office/officeart/2009/3/layout/RandomtoResultProcess"/>
    <dgm:cxn modelId="{0C1E0532-D05A-4A21-ACED-EF49AD50F323}" srcId="{8FF347A1-0C05-4DFB-9A9F-6D93CDD8537D}" destId="{0C36B11C-AB2F-49CD-A858-6502CA7C44D6}" srcOrd="1" destOrd="0" parTransId="{B82B8978-FB08-49BC-BF1E-CBE6E4F1D639}" sibTransId="{6F209229-04AF-4995-BC0B-6F40F12BB58F}"/>
    <dgm:cxn modelId="{A4E7057C-7A8F-4231-A80B-5150B2256D33}" srcId="{8FF347A1-0C05-4DFB-9A9F-6D93CDD8537D}" destId="{429A4101-0986-4913-8EB0-B002EE6DF45C}" srcOrd="2" destOrd="0" parTransId="{B2967769-CA70-4FE2-9612-DF381BA3C2FF}" sibTransId="{D748D5B4-6D31-4DD5-91A4-E45A4FC9FF38}"/>
    <dgm:cxn modelId="{3198A815-6509-41A1-B03B-77F5D470D882}" type="presOf" srcId="{429A4101-0986-4913-8EB0-B002EE6DF45C}" destId="{212046A2-B1C4-45BD-917A-A8C007637D37}" srcOrd="0" destOrd="0" presId="urn:microsoft.com/office/officeart/2009/3/layout/RandomtoResultProcess"/>
    <dgm:cxn modelId="{ECF54631-2779-4383-934C-06F53C9A2C74}" type="presOf" srcId="{BC4AE39C-4F81-4B4C-BBBC-D62388279A14}" destId="{8E1AABA7-D6AC-447C-A794-97E73F577F64}" srcOrd="0" destOrd="0" presId="urn:microsoft.com/office/officeart/2009/3/layout/RandomtoResultProcess"/>
    <dgm:cxn modelId="{F7EE7303-5F21-4580-96FB-CB165D63BE52}" type="presOf" srcId="{0C36B11C-AB2F-49CD-A858-6502CA7C44D6}" destId="{E365E95C-6BE1-48A6-ABE3-8659C3BAADFC}" srcOrd="0" destOrd="0" presId="urn:microsoft.com/office/officeart/2009/3/layout/RandomtoResultProcess"/>
    <dgm:cxn modelId="{F3E49966-277E-4519-8011-A3FE28269025}" type="presParOf" srcId="{0CD7DA95-6665-44BE-9E8F-D65947BD5568}" destId="{6A0CE579-31F1-4E54-B437-1812DB7F1A04}" srcOrd="0" destOrd="0" presId="urn:microsoft.com/office/officeart/2009/3/layout/RandomtoResultProcess"/>
    <dgm:cxn modelId="{174CBC0D-25CA-47EC-B2F9-030B67881C8B}" type="presParOf" srcId="{6A0CE579-31F1-4E54-B437-1812DB7F1A04}" destId="{8E1AABA7-D6AC-447C-A794-97E73F577F64}" srcOrd="0" destOrd="0" presId="urn:microsoft.com/office/officeart/2009/3/layout/RandomtoResultProcess"/>
    <dgm:cxn modelId="{37D9F3B4-0F24-495F-B03E-7372ED5C3868}" type="presParOf" srcId="{6A0CE579-31F1-4E54-B437-1812DB7F1A04}" destId="{2B006566-CF07-479A-94FB-32FAA08D71A3}" srcOrd="1" destOrd="0" presId="urn:microsoft.com/office/officeart/2009/3/layout/RandomtoResultProcess"/>
    <dgm:cxn modelId="{F91418CC-8C4F-4AE3-A681-0B2B211EF797}" type="presParOf" srcId="{6A0CE579-31F1-4E54-B437-1812DB7F1A04}" destId="{EA529CE7-7D72-4022-86A4-05C7161830AB}" srcOrd="2" destOrd="0" presId="urn:microsoft.com/office/officeart/2009/3/layout/RandomtoResultProcess"/>
    <dgm:cxn modelId="{23EEEF04-01CC-47F5-BCCF-6A66639F4450}" type="presParOf" srcId="{6A0CE579-31F1-4E54-B437-1812DB7F1A04}" destId="{68217B61-8257-4F5B-A021-02350F2E78EB}" srcOrd="3" destOrd="0" presId="urn:microsoft.com/office/officeart/2009/3/layout/RandomtoResultProcess"/>
    <dgm:cxn modelId="{61461795-5248-48E8-BF11-63AFEF74D381}" type="presParOf" srcId="{6A0CE579-31F1-4E54-B437-1812DB7F1A04}" destId="{78E7508C-FF93-4010-8DB8-8B0A59A18743}" srcOrd="4" destOrd="0" presId="urn:microsoft.com/office/officeart/2009/3/layout/RandomtoResultProcess"/>
    <dgm:cxn modelId="{243B6C85-A13D-4464-A2E0-A54208275FFE}" type="presParOf" srcId="{6A0CE579-31F1-4E54-B437-1812DB7F1A04}" destId="{D519B221-B55F-460F-987A-952E52FAAEE8}" srcOrd="5" destOrd="0" presId="urn:microsoft.com/office/officeart/2009/3/layout/RandomtoResultProcess"/>
    <dgm:cxn modelId="{54D4FB3D-D921-4B10-BE4A-F0AEC46A4051}" type="presParOf" srcId="{6A0CE579-31F1-4E54-B437-1812DB7F1A04}" destId="{6A721F4D-71C1-4898-B14A-4C644EFC8553}" srcOrd="6" destOrd="0" presId="urn:microsoft.com/office/officeart/2009/3/layout/RandomtoResultProcess"/>
    <dgm:cxn modelId="{81699E67-D271-4EAD-B9B1-DB1F7D109F6C}" type="presParOf" srcId="{6A0CE579-31F1-4E54-B437-1812DB7F1A04}" destId="{89F711BF-A893-4644-984B-E00FF380FD51}" srcOrd="7" destOrd="0" presId="urn:microsoft.com/office/officeart/2009/3/layout/RandomtoResultProcess"/>
    <dgm:cxn modelId="{22770799-194B-43DD-8214-6378A00F3751}" type="presParOf" srcId="{6A0CE579-31F1-4E54-B437-1812DB7F1A04}" destId="{EC9586E8-3898-43FB-B9A5-C997513CEBE4}" srcOrd="8" destOrd="0" presId="urn:microsoft.com/office/officeart/2009/3/layout/RandomtoResultProcess"/>
    <dgm:cxn modelId="{F4250AE4-050F-41EE-8177-056D59FE08D4}" type="presParOf" srcId="{6A0CE579-31F1-4E54-B437-1812DB7F1A04}" destId="{E45234DD-BE4B-48F2-9B39-516DA0FDD8BA}" srcOrd="9" destOrd="0" presId="urn:microsoft.com/office/officeart/2009/3/layout/RandomtoResultProcess"/>
    <dgm:cxn modelId="{2B43B6C9-6F5F-42DA-AF86-8531CC9F1872}" type="presParOf" srcId="{6A0CE579-31F1-4E54-B437-1812DB7F1A04}" destId="{E64B4A08-2E67-497F-91FC-4D8613782DA8}" srcOrd="10" destOrd="0" presId="urn:microsoft.com/office/officeart/2009/3/layout/RandomtoResultProcess"/>
    <dgm:cxn modelId="{6858535A-27E1-4457-8A46-0A8B54B5E256}" type="presParOf" srcId="{6A0CE579-31F1-4E54-B437-1812DB7F1A04}" destId="{09B07FFA-E4FF-43C9-8CE5-FF084CC5FA92}" srcOrd="11" destOrd="0" presId="urn:microsoft.com/office/officeart/2009/3/layout/RandomtoResultProcess"/>
    <dgm:cxn modelId="{9571DF35-B613-4B56-9EAD-AB8E379EB84A}" type="presParOf" srcId="{6A0CE579-31F1-4E54-B437-1812DB7F1A04}" destId="{0FAC4E09-5BEF-4CE1-859B-9F95A0981A19}" srcOrd="12" destOrd="0" presId="urn:microsoft.com/office/officeart/2009/3/layout/RandomtoResultProcess"/>
    <dgm:cxn modelId="{62DBEC9C-290D-413C-A1FA-B5D759353553}" type="presParOf" srcId="{6A0CE579-31F1-4E54-B437-1812DB7F1A04}" destId="{8B23EB1D-6013-48BB-A432-6D2A39968113}" srcOrd="13" destOrd="0" presId="urn:microsoft.com/office/officeart/2009/3/layout/RandomtoResultProcess"/>
    <dgm:cxn modelId="{39A2A7D3-79AE-4B52-A047-F3D9D9BB9D9C}" type="presParOf" srcId="{6A0CE579-31F1-4E54-B437-1812DB7F1A04}" destId="{4BE7774E-371F-4075-ADA7-C354BA443266}" srcOrd="14" destOrd="0" presId="urn:microsoft.com/office/officeart/2009/3/layout/RandomtoResultProcess"/>
    <dgm:cxn modelId="{4AF69C6E-6EDC-4D63-AC25-A05BCCEF5033}" type="presParOf" srcId="{6A0CE579-31F1-4E54-B437-1812DB7F1A04}" destId="{15115EA7-611C-47BD-A116-8AACA276A694}" srcOrd="15" destOrd="0" presId="urn:microsoft.com/office/officeart/2009/3/layout/RandomtoResultProcess"/>
    <dgm:cxn modelId="{6FD3A867-5A05-4077-B84F-1856658C10AC}" type="presParOf" srcId="{6A0CE579-31F1-4E54-B437-1812DB7F1A04}" destId="{4B022B28-9632-407E-9721-D49EA7AA3C91}" srcOrd="16" destOrd="0" presId="urn:microsoft.com/office/officeart/2009/3/layout/RandomtoResultProcess"/>
    <dgm:cxn modelId="{8FACFEB5-2EE7-4518-A62C-AD89508E02A7}" type="presParOf" srcId="{6A0CE579-31F1-4E54-B437-1812DB7F1A04}" destId="{1008F665-92CE-44B8-AAFB-109A127ADCDA}" srcOrd="17" destOrd="0" presId="urn:microsoft.com/office/officeart/2009/3/layout/RandomtoResultProcess"/>
    <dgm:cxn modelId="{607BF017-3633-4FDD-9164-BD73ABFF5F8D}" type="presParOf" srcId="{6A0CE579-31F1-4E54-B437-1812DB7F1A04}" destId="{FAB0D138-F5BB-478B-B2DE-71F63A758E6B}" srcOrd="18" destOrd="0" presId="urn:microsoft.com/office/officeart/2009/3/layout/RandomtoResultProcess"/>
    <dgm:cxn modelId="{F54E621A-1566-44CF-946E-DC57E7D97022}" type="presParOf" srcId="{0CD7DA95-6665-44BE-9E8F-D65947BD5568}" destId="{DA1B2E49-73A7-4241-91D7-E81893D1C24E}" srcOrd="1" destOrd="0" presId="urn:microsoft.com/office/officeart/2009/3/layout/RandomtoResultProcess"/>
    <dgm:cxn modelId="{E10E6105-02C8-4026-9A55-0187B7A14BA5}" type="presParOf" srcId="{DA1B2E49-73A7-4241-91D7-E81893D1C24E}" destId="{6EA50DC3-CE3B-40C4-94BA-9002316FD050}" srcOrd="0" destOrd="0" presId="urn:microsoft.com/office/officeart/2009/3/layout/RandomtoResultProcess"/>
    <dgm:cxn modelId="{A20343DA-CFF5-4D41-82DC-6153DC16CF3E}" type="presParOf" srcId="{DA1B2E49-73A7-4241-91D7-E81893D1C24E}" destId="{B2C74BCA-EA1C-42A4-82D8-D66F53B08152}" srcOrd="1" destOrd="0" presId="urn:microsoft.com/office/officeart/2009/3/layout/RandomtoResultProcess"/>
    <dgm:cxn modelId="{0909F9D5-11AE-4238-9558-81989E9D6B2F}" type="presParOf" srcId="{0CD7DA95-6665-44BE-9E8F-D65947BD5568}" destId="{A3225556-D8CF-4831-8C1D-A35F9A37E1F2}" srcOrd="2" destOrd="0" presId="urn:microsoft.com/office/officeart/2009/3/layout/RandomtoResultProcess"/>
    <dgm:cxn modelId="{93E533E9-477F-41F0-A685-80BC7BED07C7}" type="presParOf" srcId="{A3225556-D8CF-4831-8C1D-A35F9A37E1F2}" destId="{E365E95C-6BE1-48A6-ABE3-8659C3BAADFC}" srcOrd="0" destOrd="0" presId="urn:microsoft.com/office/officeart/2009/3/layout/RandomtoResultProcess"/>
    <dgm:cxn modelId="{DCB6FA0D-0ECF-4FC1-98C9-89CC5BCD671E}" type="presParOf" srcId="{A3225556-D8CF-4831-8C1D-A35F9A37E1F2}" destId="{9CCB800B-4184-4FEA-A593-3E836E092C25}" srcOrd="1" destOrd="0" presId="urn:microsoft.com/office/officeart/2009/3/layout/RandomtoResultProcess"/>
    <dgm:cxn modelId="{3ED871A2-1435-4FAF-8C12-94BE30C4D056}" type="presParOf" srcId="{0CD7DA95-6665-44BE-9E8F-D65947BD5568}" destId="{2D12C3C3-0663-41D6-83D6-C70901884C0F}" srcOrd="3" destOrd="0" presId="urn:microsoft.com/office/officeart/2009/3/layout/RandomtoResultProcess"/>
    <dgm:cxn modelId="{D0AF499E-F3D7-46A1-8D17-069A092552F2}" type="presParOf" srcId="{2D12C3C3-0663-41D6-83D6-C70901884C0F}" destId="{6DF5A275-E563-4BB5-8E32-CDF2AE2FA433}" srcOrd="0" destOrd="0" presId="urn:microsoft.com/office/officeart/2009/3/layout/RandomtoResultProcess"/>
    <dgm:cxn modelId="{EE2F58CF-EEF5-49A7-B88F-43ED3E3F216A}" type="presParOf" srcId="{2D12C3C3-0663-41D6-83D6-C70901884C0F}" destId="{EAEB3C88-4623-4686-B8B6-CE3ACBCD56EF}" srcOrd="1" destOrd="0" presId="urn:microsoft.com/office/officeart/2009/3/layout/RandomtoResultProcess"/>
    <dgm:cxn modelId="{569F19BC-6E6D-41F0-B8F2-6316E2F7BCF2}" type="presParOf" srcId="{0CD7DA95-6665-44BE-9E8F-D65947BD5568}" destId="{58000947-0EBA-4F63-9831-C292D42CB122}" srcOrd="4" destOrd="0" presId="urn:microsoft.com/office/officeart/2009/3/layout/RandomtoResultProcess"/>
    <dgm:cxn modelId="{A01F20CB-0E8B-4FCE-9D2E-9D7E36640290}" type="presParOf" srcId="{58000947-0EBA-4F63-9831-C292D42CB122}" destId="{212046A2-B1C4-45BD-917A-A8C007637D37}" srcOrd="0" destOrd="0" presId="urn:microsoft.com/office/officeart/2009/3/layout/RandomtoResultProcess"/>
    <dgm:cxn modelId="{1BFB6C5A-DBDA-4E6D-A7A4-BB99360A5D64}" type="presParOf" srcId="{58000947-0EBA-4F63-9831-C292D42CB122}" destId="{CB589560-9186-48DD-A458-94F8DC6BD6F7}"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AABA7-D6AC-447C-A794-97E73F577F64}">
      <dsp:nvSpPr>
        <dsp:cNvPr id="0" name=""/>
        <dsp:cNvSpPr/>
      </dsp:nvSpPr>
      <dsp:spPr>
        <a:xfrm>
          <a:off x="163952" y="1971691"/>
          <a:ext cx="2385681" cy="786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smtClean="0"/>
            <a:t>Project Proposal &amp; Group Members’ name submission</a:t>
          </a:r>
        </a:p>
        <a:p>
          <a:pPr lvl="0" algn="ctr" defTabSz="577850">
            <a:lnSpc>
              <a:spcPct val="90000"/>
            </a:lnSpc>
            <a:spcBef>
              <a:spcPct val="0"/>
            </a:spcBef>
            <a:spcAft>
              <a:spcPct val="35000"/>
            </a:spcAft>
          </a:pPr>
          <a:r>
            <a:rPr lang="en-US" sz="1300" b="1" kern="1200" smtClean="0"/>
            <a:t>(3</a:t>
          </a:r>
          <a:r>
            <a:rPr lang="en-US" sz="1300" b="1" kern="1200" baseline="30000" smtClean="0"/>
            <a:t>rd</a:t>
          </a:r>
          <a:r>
            <a:rPr lang="en-US" sz="1300" b="1" kern="1200" smtClean="0"/>
            <a:t> week)</a:t>
          </a:r>
          <a:endParaRPr lang="en-US" sz="1300" b="1" kern="1200" dirty="0"/>
        </a:p>
      </dsp:txBody>
      <dsp:txXfrm>
        <a:off x="163952" y="1971691"/>
        <a:ext cx="2385681" cy="786190"/>
      </dsp:txXfrm>
    </dsp:sp>
    <dsp:sp modelId="{2B006566-CF07-479A-94FB-32FAA08D71A3}">
      <dsp:nvSpPr>
        <dsp:cNvPr id="0" name=""/>
        <dsp:cNvSpPr/>
      </dsp:nvSpPr>
      <dsp:spPr>
        <a:xfrm>
          <a:off x="161241" y="1732581"/>
          <a:ext cx="189770" cy="189770"/>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29CE7-7D72-4022-86A4-05C7161830AB}">
      <dsp:nvSpPr>
        <dsp:cNvPr id="0" name=""/>
        <dsp:cNvSpPr/>
      </dsp:nvSpPr>
      <dsp:spPr>
        <a:xfrm>
          <a:off x="294080" y="1466903"/>
          <a:ext cx="189770" cy="18977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17B61-8257-4F5B-A021-02350F2E78EB}">
      <dsp:nvSpPr>
        <dsp:cNvPr id="0" name=""/>
        <dsp:cNvSpPr/>
      </dsp:nvSpPr>
      <dsp:spPr>
        <a:xfrm>
          <a:off x="612894" y="1520038"/>
          <a:ext cx="298210" cy="298210"/>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7508C-FF93-4010-8DB8-8B0A59A18743}">
      <dsp:nvSpPr>
        <dsp:cNvPr id="0" name=""/>
        <dsp:cNvSpPr/>
      </dsp:nvSpPr>
      <dsp:spPr>
        <a:xfrm>
          <a:off x="878572" y="1227792"/>
          <a:ext cx="189770" cy="189770"/>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9B221-B55F-460F-987A-952E52FAAEE8}">
      <dsp:nvSpPr>
        <dsp:cNvPr id="0" name=""/>
        <dsp:cNvSpPr/>
      </dsp:nvSpPr>
      <dsp:spPr>
        <a:xfrm>
          <a:off x="1223954" y="1121521"/>
          <a:ext cx="189770" cy="189770"/>
        </a:xfrm>
        <a:prstGeom prst="ellipse">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21F4D-71C1-4898-B14A-4C644EFC8553}">
      <dsp:nvSpPr>
        <dsp:cNvPr id="0" name=""/>
        <dsp:cNvSpPr/>
      </dsp:nvSpPr>
      <dsp:spPr>
        <a:xfrm>
          <a:off x="1649039" y="1307496"/>
          <a:ext cx="189770" cy="189770"/>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711BF-A893-4644-984B-E00FF380FD51}">
      <dsp:nvSpPr>
        <dsp:cNvPr id="0" name=""/>
        <dsp:cNvSpPr/>
      </dsp:nvSpPr>
      <dsp:spPr>
        <a:xfrm>
          <a:off x="1914717" y="1440335"/>
          <a:ext cx="298210" cy="29821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586E8-3898-43FB-B9A5-C997513CEBE4}">
      <dsp:nvSpPr>
        <dsp:cNvPr id="0" name=""/>
        <dsp:cNvSpPr/>
      </dsp:nvSpPr>
      <dsp:spPr>
        <a:xfrm>
          <a:off x="2286666" y="1732581"/>
          <a:ext cx="189770" cy="189770"/>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5234DD-BE4B-48F2-9B39-516DA0FDD8BA}">
      <dsp:nvSpPr>
        <dsp:cNvPr id="0" name=""/>
        <dsp:cNvSpPr/>
      </dsp:nvSpPr>
      <dsp:spPr>
        <a:xfrm>
          <a:off x="2446073" y="2024827"/>
          <a:ext cx="189770" cy="189770"/>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B4A08-2E67-497F-91FC-4D8613782DA8}">
      <dsp:nvSpPr>
        <dsp:cNvPr id="0" name=""/>
        <dsp:cNvSpPr/>
      </dsp:nvSpPr>
      <dsp:spPr>
        <a:xfrm>
          <a:off x="1064547" y="1466903"/>
          <a:ext cx="487980" cy="487980"/>
        </a:xfrm>
        <a:prstGeom prst="ellipse">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07FFA-E4FF-43C9-8CE5-FF084CC5FA92}">
      <dsp:nvSpPr>
        <dsp:cNvPr id="0" name=""/>
        <dsp:cNvSpPr/>
      </dsp:nvSpPr>
      <dsp:spPr>
        <a:xfrm>
          <a:off x="28402" y="2476480"/>
          <a:ext cx="189770" cy="189770"/>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AC4E09-5BEF-4CE1-859B-9F95A0981A19}">
      <dsp:nvSpPr>
        <dsp:cNvPr id="0" name=""/>
        <dsp:cNvSpPr/>
      </dsp:nvSpPr>
      <dsp:spPr>
        <a:xfrm>
          <a:off x="187809" y="2715590"/>
          <a:ext cx="298210" cy="29821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23EB1D-6013-48BB-A432-6D2A39968113}">
      <dsp:nvSpPr>
        <dsp:cNvPr id="0" name=""/>
        <dsp:cNvSpPr/>
      </dsp:nvSpPr>
      <dsp:spPr>
        <a:xfrm>
          <a:off x="586326" y="2928132"/>
          <a:ext cx="433760" cy="433760"/>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7774E-371F-4075-ADA7-C354BA443266}">
      <dsp:nvSpPr>
        <dsp:cNvPr id="0" name=""/>
        <dsp:cNvSpPr/>
      </dsp:nvSpPr>
      <dsp:spPr>
        <a:xfrm>
          <a:off x="1144250" y="3273514"/>
          <a:ext cx="189770" cy="189770"/>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15EA7-611C-47BD-A116-8AACA276A694}">
      <dsp:nvSpPr>
        <dsp:cNvPr id="0" name=""/>
        <dsp:cNvSpPr/>
      </dsp:nvSpPr>
      <dsp:spPr>
        <a:xfrm>
          <a:off x="1250522" y="2928132"/>
          <a:ext cx="298210" cy="298210"/>
        </a:xfrm>
        <a:prstGeom prst="ellipse">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22B28-9632-407E-9721-D49EA7AA3C91}">
      <dsp:nvSpPr>
        <dsp:cNvPr id="0" name=""/>
        <dsp:cNvSpPr/>
      </dsp:nvSpPr>
      <dsp:spPr>
        <a:xfrm>
          <a:off x="1516200" y="3300082"/>
          <a:ext cx="189770" cy="189770"/>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8F665-92CE-44B8-AAFB-109A127ADCDA}">
      <dsp:nvSpPr>
        <dsp:cNvPr id="0" name=""/>
        <dsp:cNvSpPr/>
      </dsp:nvSpPr>
      <dsp:spPr>
        <a:xfrm>
          <a:off x="1755310" y="2874997"/>
          <a:ext cx="433760" cy="43376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B0D138-F5BB-478B-B2DE-71F63A758E6B}">
      <dsp:nvSpPr>
        <dsp:cNvPr id="0" name=""/>
        <dsp:cNvSpPr/>
      </dsp:nvSpPr>
      <dsp:spPr>
        <a:xfrm>
          <a:off x="2339802" y="2768726"/>
          <a:ext cx="298210" cy="298210"/>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50DC3-CE3B-40C4-94BA-9002316FD050}">
      <dsp:nvSpPr>
        <dsp:cNvPr id="0" name=""/>
        <dsp:cNvSpPr/>
      </dsp:nvSpPr>
      <dsp:spPr>
        <a:xfrm>
          <a:off x="2638012" y="1519596"/>
          <a:ext cx="875800" cy="1671999"/>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65E95C-6BE1-48A6-ABE3-8659C3BAADFC}">
      <dsp:nvSpPr>
        <dsp:cNvPr id="0" name=""/>
        <dsp:cNvSpPr/>
      </dsp:nvSpPr>
      <dsp:spPr>
        <a:xfrm>
          <a:off x="3513813" y="1520408"/>
          <a:ext cx="2388547" cy="167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smtClean="0"/>
            <a:t>Idea approval (3</a:t>
          </a:r>
          <a:r>
            <a:rPr lang="en-US" sz="1300" b="1" kern="1200" baseline="30000" smtClean="0"/>
            <a:t>rd</a:t>
          </a:r>
          <a:r>
            <a:rPr lang="en-US" sz="1300" b="1" kern="1200" smtClean="0"/>
            <a:t> Week)</a:t>
          </a:r>
          <a:endParaRPr lang="en-US" sz="1300" b="1" kern="1200" dirty="0"/>
        </a:p>
      </dsp:txBody>
      <dsp:txXfrm>
        <a:off x="3513813" y="1520408"/>
        <a:ext cx="2388547" cy="1671983"/>
      </dsp:txXfrm>
    </dsp:sp>
    <dsp:sp modelId="{6DF5A275-E563-4BB5-8E32-CDF2AE2FA433}">
      <dsp:nvSpPr>
        <dsp:cNvPr id="0" name=""/>
        <dsp:cNvSpPr/>
      </dsp:nvSpPr>
      <dsp:spPr>
        <a:xfrm>
          <a:off x="5902361" y="1519596"/>
          <a:ext cx="875800" cy="1671999"/>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2046A2-B1C4-45BD-917A-A8C007637D37}">
      <dsp:nvSpPr>
        <dsp:cNvPr id="0" name=""/>
        <dsp:cNvSpPr/>
      </dsp:nvSpPr>
      <dsp:spPr>
        <a:xfrm>
          <a:off x="6873703" y="1381419"/>
          <a:ext cx="2030265" cy="2030265"/>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b="1" kern="1200" smtClean="0"/>
            <a:t>Project, Viva and report submission </a:t>
          </a:r>
        </a:p>
        <a:p>
          <a:pPr lvl="0" algn="ctr" defTabSz="577850">
            <a:lnSpc>
              <a:spcPct val="90000"/>
            </a:lnSpc>
            <a:spcBef>
              <a:spcPct val="0"/>
            </a:spcBef>
            <a:spcAft>
              <a:spcPct val="35000"/>
            </a:spcAft>
          </a:pPr>
          <a:r>
            <a:rPr lang="en-US" sz="1300" b="1" kern="1200" smtClean="0"/>
            <a:t>(Last week)</a:t>
          </a:r>
          <a:endParaRPr lang="en-US" sz="1300" b="1" kern="1200" dirty="0"/>
        </a:p>
      </dsp:txBody>
      <dsp:txXfrm>
        <a:off x="7171028" y="1678744"/>
        <a:ext cx="1435615" cy="1435615"/>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D68E-5114-4523-8815-05C885C266DF}"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2F87-58B9-4279-8E0E-55E8CACCF062}" type="slidenum">
              <a:rPr lang="en-US" smtClean="0"/>
              <a:t>‹#›</a:t>
            </a:fld>
            <a:endParaRPr lang="en-US"/>
          </a:p>
        </p:txBody>
      </p:sp>
    </p:spTree>
    <p:extLst>
      <p:ext uri="{BB962C8B-B14F-4D97-AF65-F5344CB8AC3E}">
        <p14:creationId xmlns:p14="http://schemas.microsoft.com/office/powerpoint/2010/main" val="387297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42F87-58B9-4279-8E0E-55E8CACCF062}" type="slidenum">
              <a:rPr lang="en-US" smtClean="0"/>
              <a:t>1</a:t>
            </a:fld>
            <a:endParaRPr lang="en-US"/>
          </a:p>
        </p:txBody>
      </p:sp>
    </p:spTree>
    <p:extLst>
      <p:ext uri="{BB962C8B-B14F-4D97-AF65-F5344CB8AC3E}">
        <p14:creationId xmlns:p14="http://schemas.microsoft.com/office/powerpoint/2010/main" val="387599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buNone/>
            </a:pPr>
            <a:r>
              <a:rPr lang="en-US">
                <a:sym typeface="+mn-ea"/>
              </a:rPr>
              <a:t>1.1 PROFESSIONAL SOFTWARE DEVELOPMENT</a:t>
            </a:r>
            <a:endParaRPr lang="en-US"/>
          </a:p>
          <a:p>
            <a:pPr marL="0" indent="0">
              <a:buNone/>
            </a:pPr>
            <a:r>
              <a:rPr lang="en-US">
                <a:sym typeface="+mn-ea"/>
              </a:rPr>
              <a:t>1.2 SOFTWARE ENGINEERING ETHICS</a:t>
            </a:r>
            <a:endParaRPr lang="en-US"/>
          </a:p>
          <a:p>
            <a:pPr marL="0" indent="0">
              <a:buNone/>
            </a:pPr>
            <a:r>
              <a:rPr lang="en-US">
                <a:sym typeface="+mn-ea"/>
              </a:rPr>
              <a:t>1.3 CASE STUDIES</a:t>
            </a:r>
            <a:endParaRPr lang="en-US"/>
          </a:p>
          <a:p>
            <a:endParaRPr lang="en-US"/>
          </a:p>
        </p:txBody>
      </p:sp>
    </p:spTree>
    <p:extLst>
      <p:ext uri="{BB962C8B-B14F-4D97-AF65-F5344CB8AC3E}">
        <p14:creationId xmlns:p14="http://schemas.microsoft.com/office/powerpoint/2010/main" val="1342464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DAC0031-90A5-4C51-9641-E9501D7BA42C}" type="datetime1">
              <a:rPr lang="en-US" smtClean="0"/>
              <a:t>2/28/2023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BBCE6CD-1BA5-4A33-8130-36D1FBC809FD}" type="slidenum">
              <a:rPr lang="en-US" smtClean="0"/>
              <a:t>‹#›</a:t>
            </a:fld>
            <a:endParaRPr lang="en-US"/>
          </a:p>
        </p:txBody>
      </p:sp>
    </p:spTree>
    <p:extLst>
      <p:ext uri="{BB962C8B-B14F-4D97-AF65-F5344CB8AC3E}">
        <p14:creationId xmlns:p14="http://schemas.microsoft.com/office/powerpoint/2010/main" val="7692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6BCC3-4ED6-41E3-8838-4D14F6B8B426}"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113869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DA1465-4BA3-4050-908E-AAC7AC1C2AC9}"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127192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6B4913-34DD-46C1-BD18-A7AFD0966215}"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216882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835E3-B926-43A6-A639-9236077DE6CD}"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472472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605A47-4A8A-4452-9FC3-256D09D77748}" type="datetime1">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398872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DCA63F-C534-4792-B047-5F554A60381A}" type="datetime1">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2297298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1ED94-9EB2-4C14-90BA-8AAF6AAA76EF}"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4191852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6C0BA6-FF92-4A25-8907-4605B2274C07}"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259376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68D67-6F28-42F9-BB6A-9233692CD8C3}"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374339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C6568-088B-4A5F-BB1C-838E716B9CDD}"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229031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733FBB-5987-4818-A666-3ED9E78378FE}"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429375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725C2-BF74-471C-97F8-489128F1F824}" type="datetime1">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149943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A98E1-070D-4817-9A9B-43B7E38050CA}" type="datetime1">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40061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879B2-874D-414D-B9DC-6864260C1511}" type="datetime1">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3919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7523F-9C72-48F0-A9CE-ACA04ED43BDF}"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270763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813E1-6106-4638-8D2B-33A4931FE629}"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BCE6CD-1BA5-4A33-8130-36D1FBC809FD}" type="slidenum">
              <a:rPr lang="en-US" smtClean="0"/>
              <a:t>‹#›</a:t>
            </a:fld>
            <a:endParaRPr lang="en-US"/>
          </a:p>
        </p:txBody>
      </p:sp>
    </p:spTree>
    <p:extLst>
      <p:ext uri="{BB962C8B-B14F-4D97-AF65-F5344CB8AC3E}">
        <p14:creationId xmlns:p14="http://schemas.microsoft.com/office/powerpoint/2010/main" val="336015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BE2F5B-D81E-4BCD-B65F-05B1DA2193A7}" type="datetime1">
              <a:rPr lang="en-US" smtClean="0"/>
              <a:t>2/28/2023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BBCE6CD-1BA5-4A33-8130-36D1FBC809FD}" type="slidenum">
              <a:rPr lang="en-US" smtClean="0"/>
              <a:t>‹#›</a:t>
            </a:fld>
            <a:endParaRPr lang="en-US"/>
          </a:p>
        </p:txBody>
      </p:sp>
    </p:spTree>
    <p:extLst>
      <p:ext uri="{BB962C8B-B14F-4D97-AF65-F5344CB8AC3E}">
        <p14:creationId xmlns:p14="http://schemas.microsoft.com/office/powerpoint/2010/main" val="46102175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b="1" dirty="0" smtClean="0"/>
              <a:t>Software Engineering</a:t>
            </a:r>
            <a:endParaRPr lang="en-US" b="1" dirty="0"/>
          </a:p>
        </p:txBody>
      </p:sp>
      <p:sp>
        <p:nvSpPr>
          <p:cNvPr id="5" name="Subtitle 4"/>
          <p:cNvSpPr>
            <a:spLocks noGrp="1"/>
          </p:cNvSpPr>
          <p:nvPr>
            <p:ph type="subTitle" idx="1"/>
          </p:nvPr>
        </p:nvSpPr>
        <p:spPr/>
        <p:txBody>
          <a:bodyPr/>
          <a:lstStyle/>
          <a:p>
            <a:pPr algn="ctr"/>
            <a:r>
              <a:rPr lang="en-US" dirty="0" smtClean="0"/>
              <a:t>Noureen Fatima</a:t>
            </a:r>
            <a:endParaRPr lang="en-US" dirty="0"/>
          </a:p>
        </p:txBody>
      </p:sp>
      <p:sp>
        <p:nvSpPr>
          <p:cNvPr id="6" name="Slide Number Placeholder 5"/>
          <p:cNvSpPr>
            <a:spLocks noGrp="1"/>
          </p:cNvSpPr>
          <p:nvPr>
            <p:ph type="sldNum" sz="quarter" idx="12"/>
          </p:nvPr>
        </p:nvSpPr>
        <p:spPr/>
        <p:txBody>
          <a:bodyPr/>
          <a:lstStyle/>
          <a:p>
            <a:fld id="{6BBCE6CD-1BA5-4A33-8130-36D1FBC809FD}" type="slidenum">
              <a:rPr lang="en-US" smtClean="0"/>
              <a:t>1</a:t>
            </a:fld>
            <a:endParaRPr lang="en-US"/>
          </a:p>
        </p:txBody>
      </p:sp>
    </p:spTree>
    <p:extLst>
      <p:ext uri="{BB962C8B-B14F-4D97-AF65-F5344CB8AC3E}">
        <p14:creationId xmlns:p14="http://schemas.microsoft.com/office/powerpoint/2010/main" val="2530575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a:solidFill>
                  <a:schemeClr val="accent1"/>
                </a:solidFill>
                <a:effectLst>
                  <a:outerShdw blurRad="38100" dist="25400" dir="5400000" algn="ctr" rotWithShape="0">
                    <a:srgbClr val="6E747A">
                      <a:alpha val="43000"/>
                    </a:srgbClr>
                  </a:outerShdw>
                </a:effectLst>
              </a:rPr>
              <a:t>Formal definition :</a:t>
            </a:r>
            <a:endParaRPr lang="en-US" dirty="0"/>
          </a:p>
        </p:txBody>
      </p:sp>
      <p:sp>
        <p:nvSpPr>
          <p:cNvPr id="3" name="Content Placeholder 2"/>
          <p:cNvSpPr>
            <a:spLocks noGrp="1"/>
          </p:cNvSpPr>
          <p:nvPr>
            <p:ph idx="1"/>
          </p:nvPr>
        </p:nvSpPr>
        <p:spPr/>
        <p:txBody>
          <a:bodyPr/>
          <a:lstStyle/>
          <a:p>
            <a:pPr marL="0" indent="0">
              <a:buNone/>
            </a:pPr>
            <a:r>
              <a:rPr lang="en-US" dirty="0"/>
              <a:t>The IEEE fully defines software engineering as:</a:t>
            </a:r>
          </a:p>
          <a:p>
            <a:endParaRPr lang="en-US" dirty="0"/>
          </a:p>
          <a:p>
            <a:r>
              <a:rPr lang="en-US" dirty="0"/>
              <a:t>The application of a systematic, disciplined, quantifiable approach to the development, operation, and maintenance of software; that is, the application of engineering to software.</a:t>
            </a:r>
          </a:p>
          <a:p>
            <a:endParaRPr lang="en-US" dirty="0"/>
          </a:p>
          <a:p>
            <a:pPr marL="0" indent="0" algn="ctr">
              <a:buNone/>
            </a:pPr>
            <a:r>
              <a:rPr lang="en-US" dirty="0"/>
              <a:t>       </a:t>
            </a:r>
            <a:r>
              <a:rPr lang="en-US" i="1" dirty="0" smtClean="0"/>
              <a:t> </a:t>
            </a:r>
            <a:r>
              <a:rPr lang="en-GB" b="1" i="1" dirty="0">
                <a:sym typeface="+mn-ea"/>
              </a:rPr>
              <a:t>Software engineering is concerned with theories, methods and </a:t>
            </a:r>
            <a:r>
              <a:rPr lang="en-US" altLang="en-GB" b="1" i="1" dirty="0">
                <a:sym typeface="+mn-ea"/>
              </a:rPr>
              <a:t>		</a:t>
            </a:r>
            <a:r>
              <a:rPr lang="en-GB" b="1" i="1" dirty="0">
                <a:sym typeface="+mn-ea"/>
              </a:rPr>
              <a:t>tools for professional software development</a:t>
            </a:r>
            <a:endParaRPr lang="en-US" i="1" dirty="0"/>
          </a:p>
        </p:txBody>
      </p:sp>
      <p:sp>
        <p:nvSpPr>
          <p:cNvPr id="4" name="Slide Number Placeholder 3"/>
          <p:cNvSpPr>
            <a:spLocks noGrp="1"/>
          </p:cNvSpPr>
          <p:nvPr>
            <p:ph type="sldNum" sz="quarter" idx="12"/>
          </p:nvPr>
        </p:nvSpPr>
        <p:spPr/>
        <p:txBody>
          <a:bodyPr/>
          <a:lstStyle/>
          <a:p>
            <a:fld id="{6BBCE6CD-1BA5-4A33-8130-36D1FBC809FD}" type="slidenum">
              <a:rPr lang="en-US" smtClean="0"/>
              <a:t>10</a:t>
            </a:fld>
            <a:endParaRPr lang="en-US"/>
          </a:p>
        </p:txBody>
      </p:sp>
    </p:spTree>
    <p:extLst>
      <p:ext uri="{BB962C8B-B14F-4D97-AF65-F5344CB8AC3E}">
        <p14:creationId xmlns:p14="http://schemas.microsoft.com/office/powerpoint/2010/main" val="3543935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a:solidFill>
                  <a:schemeClr val="accent1"/>
                </a:solidFill>
                <a:effectLst>
                  <a:outerShdw blurRad="38100" dist="25400" dir="5400000" algn="ctr" rotWithShape="0">
                    <a:srgbClr val="6E747A">
                      <a:alpha val="43000"/>
                    </a:srgbClr>
                  </a:outerShdw>
                </a:effectLst>
              </a:rPr>
              <a:t>Professional and ethical responsibility</a:t>
            </a:r>
            <a:endParaRPr lang="en-US" dirty="0"/>
          </a:p>
        </p:txBody>
      </p:sp>
      <p:sp>
        <p:nvSpPr>
          <p:cNvPr id="3" name="Content Placeholder 2"/>
          <p:cNvSpPr>
            <a:spLocks noGrp="1"/>
          </p:cNvSpPr>
          <p:nvPr>
            <p:ph idx="1"/>
          </p:nvPr>
        </p:nvSpPr>
        <p:spPr/>
        <p:txBody>
          <a:bodyPr>
            <a:normAutofit/>
          </a:bodyPr>
          <a:lstStyle/>
          <a:p>
            <a:r>
              <a:rPr lang="en-US" dirty="0"/>
              <a:t>Software engineering involves </a:t>
            </a:r>
            <a:r>
              <a:rPr lang="en-US" dirty="0" smtClean="0"/>
              <a:t>wider responsibilities </a:t>
            </a:r>
            <a:r>
              <a:rPr lang="en-US" dirty="0"/>
              <a:t>than simply the application </a:t>
            </a:r>
            <a:r>
              <a:rPr lang="en-US" dirty="0" smtClean="0"/>
              <a:t>of technical </a:t>
            </a:r>
            <a:r>
              <a:rPr lang="en-US" dirty="0"/>
              <a:t>skills</a:t>
            </a:r>
          </a:p>
          <a:p>
            <a:r>
              <a:rPr lang="en-US" dirty="0" smtClean="0"/>
              <a:t>Software </a:t>
            </a:r>
            <a:r>
              <a:rPr lang="en-US" dirty="0"/>
              <a:t>engineers must behave in an </a:t>
            </a:r>
            <a:r>
              <a:rPr lang="en-US" dirty="0" smtClean="0"/>
              <a:t>honest and </a:t>
            </a:r>
            <a:r>
              <a:rPr lang="en-US" dirty="0"/>
              <a:t>ethically responsible way if they are to </a:t>
            </a:r>
            <a:r>
              <a:rPr lang="en-US" dirty="0" smtClean="0"/>
              <a:t>be respected </a:t>
            </a:r>
            <a:r>
              <a:rPr lang="en-US" dirty="0"/>
              <a:t>as professionals</a:t>
            </a:r>
          </a:p>
          <a:p>
            <a:r>
              <a:rPr lang="en-US" dirty="0" smtClean="0"/>
              <a:t>Ethical behavior </a:t>
            </a:r>
            <a:r>
              <a:rPr lang="en-US" dirty="0"/>
              <a:t>is more than </a:t>
            </a:r>
            <a:r>
              <a:rPr lang="en-US" dirty="0" smtClean="0"/>
              <a:t>simply upholding </a:t>
            </a:r>
            <a:r>
              <a:rPr lang="en-US" dirty="0"/>
              <a:t>the law but involves following a </a:t>
            </a:r>
            <a:r>
              <a:rPr lang="en-US" dirty="0" smtClean="0"/>
              <a:t>set f </a:t>
            </a:r>
            <a:r>
              <a:rPr lang="en-US" dirty="0"/>
              <a:t>principles that are morally correct..</a:t>
            </a:r>
          </a:p>
        </p:txBody>
      </p:sp>
      <p:sp>
        <p:nvSpPr>
          <p:cNvPr id="4" name="Slide Number Placeholder 3"/>
          <p:cNvSpPr>
            <a:spLocks noGrp="1"/>
          </p:cNvSpPr>
          <p:nvPr>
            <p:ph type="sldNum" sz="quarter" idx="12"/>
          </p:nvPr>
        </p:nvSpPr>
        <p:spPr/>
        <p:txBody>
          <a:bodyPr/>
          <a:lstStyle/>
          <a:p>
            <a:fld id="{6BBCE6CD-1BA5-4A33-8130-36D1FBC809FD}" type="slidenum">
              <a:rPr lang="en-US" smtClean="0"/>
              <a:t>11</a:t>
            </a:fld>
            <a:endParaRPr lang="en-US"/>
          </a:p>
        </p:txBody>
      </p:sp>
    </p:spTree>
    <p:extLst>
      <p:ext uri="{BB962C8B-B14F-4D97-AF65-F5344CB8AC3E}">
        <p14:creationId xmlns:p14="http://schemas.microsoft.com/office/powerpoint/2010/main" val="3630714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dirty="0"/>
              <a:t>About Software and Software Engineering</a:t>
            </a:r>
          </a:p>
          <a:p>
            <a:pPr algn="just">
              <a:defRPr/>
            </a:pPr>
            <a:r>
              <a:rPr lang="en-US" dirty="0"/>
              <a:t>Difference b/w CS and SE</a:t>
            </a:r>
          </a:p>
          <a:p>
            <a:pPr algn="just">
              <a:defRPr/>
            </a:pPr>
            <a:r>
              <a:rPr lang="en-US" dirty="0"/>
              <a:t>Software Cost </a:t>
            </a:r>
          </a:p>
          <a:p>
            <a:pPr algn="just">
              <a:defRPr/>
            </a:pPr>
            <a:r>
              <a:rPr lang="en-US" dirty="0"/>
              <a:t>SE FAQs</a:t>
            </a:r>
          </a:p>
          <a:p>
            <a:pPr algn="just">
              <a:defRPr/>
            </a:pPr>
            <a:r>
              <a:rPr lang="en-US" dirty="0"/>
              <a:t>Essential Attributes of a good software</a:t>
            </a:r>
          </a:p>
          <a:p>
            <a:pPr algn="just">
              <a:defRPr/>
            </a:pPr>
            <a:r>
              <a:rPr lang="en-US" dirty="0"/>
              <a:t>Software Process Activities</a:t>
            </a:r>
          </a:p>
          <a:p>
            <a:pPr algn="just">
              <a:defRPr/>
            </a:pPr>
            <a:r>
              <a:rPr lang="en-US" dirty="0"/>
              <a:t>General Issues that affect most of the software</a:t>
            </a:r>
          </a:p>
          <a:p>
            <a:pPr algn="just">
              <a:defRPr/>
            </a:pPr>
            <a:r>
              <a:rPr lang="en-US" dirty="0"/>
              <a:t>Software Engineering Diversity and Application Types</a:t>
            </a:r>
          </a:p>
          <a:p>
            <a:pPr algn="just">
              <a:defRPr/>
            </a:pPr>
            <a:r>
              <a:rPr lang="en-US" dirty="0"/>
              <a:t>Web Software Engineering</a:t>
            </a:r>
          </a:p>
          <a:p>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258554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616" y="3708714"/>
            <a:ext cx="3930831" cy="28301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589506"/>
            <a:ext cx="4762500" cy="1800225"/>
          </a:xfrm>
          <a:prstGeom prst="rect">
            <a:avLst/>
          </a:prstGeom>
        </p:spPr>
      </p:pic>
    </p:spTree>
    <p:extLst>
      <p:ext uri="{BB962C8B-B14F-4D97-AF65-F5344CB8AC3E}">
        <p14:creationId xmlns:p14="http://schemas.microsoft.com/office/powerpoint/2010/main" val="52684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1998785" y="304802"/>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380181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15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868" y="4645209"/>
            <a:ext cx="2404070" cy="1746630"/>
          </a:xfrm>
          <a:prstGeom prst="rect">
            <a:avLst/>
          </a:prstGeom>
        </p:spPr>
      </p:pic>
    </p:spTree>
    <p:extLst>
      <p:ext uri="{BB962C8B-B14F-4D97-AF65-F5344CB8AC3E}">
        <p14:creationId xmlns:p14="http://schemas.microsoft.com/office/powerpoint/2010/main" val="3707246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normAutofit lnSpcReduction="10000"/>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86551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normAutofit lnSpcReduction="10000"/>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a:t>
            </a:r>
            <a:endParaRPr lang="en-GB" dirty="0" smtClean="0"/>
          </a:p>
          <a:p>
            <a:pPr lvl="1">
              <a:lnSpc>
                <a:spcPct val="90000"/>
              </a:lnSpc>
            </a:pPr>
            <a:r>
              <a:rPr lang="en-GB" dirty="0" smtClean="0"/>
              <a:t>Practitioners</a:t>
            </a:r>
            <a:endParaRPr lang="en-GB" dirty="0"/>
          </a:p>
          <a:p>
            <a:pPr lvl="1">
              <a:lnSpc>
                <a:spcPct val="90000"/>
              </a:lnSpc>
            </a:pPr>
            <a:r>
              <a:rPr lang="en-GB" dirty="0" smtClean="0"/>
              <a:t> Educators</a:t>
            </a:r>
            <a:endParaRPr lang="en-GB" dirty="0"/>
          </a:p>
          <a:p>
            <a:pPr lvl="1">
              <a:lnSpc>
                <a:spcPct val="90000"/>
              </a:lnSpc>
            </a:pPr>
            <a:r>
              <a:rPr lang="en-GB" dirty="0" smtClean="0"/>
              <a:t> </a:t>
            </a:r>
            <a:r>
              <a:rPr lang="en-GB" dirty="0"/>
              <a:t>M</a:t>
            </a:r>
            <a:r>
              <a:rPr lang="en-GB" dirty="0" smtClean="0"/>
              <a:t>anagers,</a:t>
            </a:r>
          </a:p>
          <a:p>
            <a:pPr lvl="1">
              <a:lnSpc>
                <a:spcPct val="90000"/>
              </a:lnSpc>
            </a:pPr>
            <a:r>
              <a:rPr lang="en-GB" dirty="0" smtClean="0"/>
              <a:t> supervisors, </a:t>
            </a:r>
            <a:r>
              <a:rPr lang="en-GB" dirty="0"/>
              <a:t>policy makers</a:t>
            </a:r>
            <a:r>
              <a:rPr lang="en-GB" dirty="0" smtClean="0"/>
              <a:t>,</a:t>
            </a:r>
          </a:p>
          <a:p>
            <a:pPr lvl="1">
              <a:lnSpc>
                <a:spcPct val="90000"/>
              </a:lnSpc>
            </a:pPr>
            <a:r>
              <a:rPr lang="en-GB" dirty="0" smtClean="0"/>
              <a:t> </a:t>
            </a:r>
            <a:r>
              <a:rPr lang="en-GB" dirty="0"/>
              <a:t>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347351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a:t>
            </a:r>
          </a:p>
          <a:p>
            <a:pPr lvl="1"/>
            <a:r>
              <a:rPr lang="en-GB" i="1" dirty="0" smtClean="0"/>
              <a:t>Software engineers are those who contribute by direct participation or by teaching, to the analysis, specification, design, development, certification, maintenance and testing of software systems. </a:t>
            </a:r>
          </a:p>
          <a:p>
            <a:pPr lvl="1"/>
            <a:r>
              <a:rPr lang="en-GB" i="1" dirty="0" smtClean="0"/>
              <a:t>Software engineers have significant</a:t>
            </a:r>
            <a:r>
              <a:rPr lang="en-GB" dirty="0" smtClean="0"/>
              <a:t> </a:t>
            </a:r>
            <a:r>
              <a:rPr lang="en-GB" i="1" dirty="0" smtClean="0"/>
              <a:t>opportunities to do good or cause harm, to enable others to do good or cause harm, or to influence others to do good or cause harm. </a:t>
            </a:r>
          </a:p>
          <a:p>
            <a:pPr lvl="1"/>
            <a:r>
              <a:rPr lang="en-GB" i="1" dirty="0" smtClean="0"/>
              <a:t>To ensure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245031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1981200" y="1616194"/>
            <a:ext cx="8461312" cy="3570208"/>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a:t>
            </a:r>
          </a:p>
          <a:p>
            <a:pPr>
              <a:spcAft>
                <a:spcPts val="600"/>
              </a:spcAft>
            </a:pPr>
            <a:r>
              <a:rPr lang="en-US" sz="1600" dirty="0"/>
              <a:t>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403200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47738"/>
            <a:ext cx="8761413" cy="728662"/>
          </a:xfrm>
        </p:spPr>
        <p:txBody>
          <a:bodyPr/>
          <a:lstStyle/>
          <a:p>
            <a:r>
              <a:rPr lang="en-US" b="1">
                <a:solidFill>
                  <a:schemeClr val="tx1"/>
                </a:solidFill>
                <a:effectLst>
                  <a:outerShdw blurRad="38100" dist="19050" dir="2700000" algn="tl" rotWithShape="0">
                    <a:schemeClr val="dk1">
                      <a:alpha val="40000"/>
                    </a:schemeClr>
                  </a:outerShdw>
                </a:effectLst>
              </a:rPr>
              <a:t>OUTLINE - </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304802003"/>
              </p:ext>
            </p:extLst>
          </p:nvPr>
        </p:nvGraphicFramePr>
        <p:xfrm>
          <a:off x="659027" y="1676400"/>
          <a:ext cx="10515600" cy="4958269"/>
        </p:xfrm>
        <a:graphic>
          <a:graphicData uri="http://schemas.openxmlformats.org/drawingml/2006/table">
            <a:tbl>
              <a:tblPr firstRow="1" firstCol="1" bandRow="1">
                <a:tableStyleId>{FABFCF23-3B69-468F-B69F-88F6DE6A72F2}</a:tableStyleId>
              </a:tblPr>
              <a:tblGrid>
                <a:gridCol w="1540510">
                  <a:extLst>
                    <a:ext uri="{9D8B030D-6E8A-4147-A177-3AD203B41FA5}">
                      <a16:colId xmlns:a16="http://schemas.microsoft.com/office/drawing/2014/main" val="20000"/>
                    </a:ext>
                  </a:extLst>
                </a:gridCol>
                <a:gridCol w="8975090">
                  <a:extLst>
                    <a:ext uri="{9D8B030D-6E8A-4147-A177-3AD203B41FA5}">
                      <a16:colId xmlns:a16="http://schemas.microsoft.com/office/drawing/2014/main" val="20001"/>
                    </a:ext>
                  </a:extLst>
                </a:gridCol>
              </a:tblGrid>
              <a:tr h="497150">
                <a:tc>
                  <a:txBody>
                    <a:bodyPr/>
                    <a:lstStyle/>
                    <a:p>
                      <a:pPr marL="0" marR="0" algn="l">
                        <a:spcBef>
                          <a:spcPts val="0"/>
                        </a:spcBef>
                        <a:spcAft>
                          <a:spcPts val="0"/>
                        </a:spcAft>
                        <a:tabLst>
                          <a:tab pos="2743200" algn="ctr"/>
                          <a:tab pos="5486400" algn="r"/>
                        </a:tabLst>
                      </a:pPr>
                      <a:r>
                        <a:rPr lang="en-US" sz="1800" dirty="0">
                          <a:effectLst/>
                        </a:rPr>
                        <a:t>Weeks</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Topics</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0"/>
                  </a:ext>
                </a:extLst>
              </a:tr>
              <a:tr h="244669">
                <a:tc>
                  <a:txBody>
                    <a:bodyPr/>
                    <a:lstStyle/>
                    <a:p>
                      <a:pPr marL="0" marR="0" algn="ctr">
                        <a:spcBef>
                          <a:spcPts val="0"/>
                        </a:spcBef>
                        <a:spcAft>
                          <a:spcPts val="0"/>
                        </a:spcAft>
                        <a:tabLst>
                          <a:tab pos="2743200" algn="ctr"/>
                          <a:tab pos="5486400" algn="r"/>
                        </a:tabLst>
                      </a:pPr>
                      <a:r>
                        <a:rPr lang="en-US" sz="1800" dirty="0">
                          <a:effectLst/>
                        </a:rPr>
                        <a:t>1</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Introduction</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1"/>
                  </a:ext>
                </a:extLst>
              </a:tr>
              <a:tr h="296869">
                <a:tc>
                  <a:txBody>
                    <a:bodyPr/>
                    <a:lstStyle/>
                    <a:p>
                      <a:pPr marL="0" marR="0" algn="ctr">
                        <a:spcBef>
                          <a:spcPts val="0"/>
                        </a:spcBef>
                        <a:spcAft>
                          <a:spcPts val="0"/>
                        </a:spcAft>
                        <a:tabLst>
                          <a:tab pos="2743200" algn="ctr"/>
                          <a:tab pos="5486400" algn="r"/>
                        </a:tabLst>
                      </a:pPr>
                      <a:r>
                        <a:rPr lang="en-US" sz="1800" dirty="0">
                          <a:effectLst/>
                        </a:rPr>
                        <a:t>2</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Software Process and Process Models  </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2"/>
                  </a:ext>
                </a:extLst>
              </a:tr>
              <a:tr h="244669">
                <a:tc>
                  <a:txBody>
                    <a:bodyPr/>
                    <a:lstStyle/>
                    <a:p>
                      <a:pPr marL="0" marR="0" algn="ctr">
                        <a:spcBef>
                          <a:spcPts val="0"/>
                        </a:spcBef>
                        <a:spcAft>
                          <a:spcPts val="0"/>
                        </a:spcAft>
                        <a:tabLst>
                          <a:tab pos="2743200" algn="ctr"/>
                          <a:tab pos="5486400" algn="r"/>
                        </a:tabLst>
                      </a:pPr>
                      <a:r>
                        <a:rPr lang="en-US" sz="1800" dirty="0">
                          <a:effectLst/>
                        </a:rPr>
                        <a:t>3</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Agile</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3"/>
                  </a:ext>
                </a:extLst>
              </a:tr>
              <a:tr h="244669">
                <a:tc>
                  <a:txBody>
                    <a:bodyPr/>
                    <a:lstStyle/>
                    <a:p>
                      <a:pPr marL="0" marR="0" algn="ctr">
                        <a:spcBef>
                          <a:spcPts val="0"/>
                        </a:spcBef>
                        <a:spcAft>
                          <a:spcPts val="0"/>
                        </a:spcAft>
                        <a:tabLst>
                          <a:tab pos="2743200" algn="ctr"/>
                          <a:tab pos="5486400" algn="r"/>
                        </a:tabLst>
                      </a:pPr>
                      <a:r>
                        <a:rPr lang="en-US" sz="1800" dirty="0">
                          <a:effectLst/>
                        </a:rPr>
                        <a:t>4</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Requirement Engineering</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4"/>
                  </a:ext>
                </a:extLst>
              </a:tr>
              <a:tr h="283019">
                <a:tc>
                  <a:txBody>
                    <a:bodyPr/>
                    <a:lstStyle/>
                    <a:p>
                      <a:pPr marL="0" marR="0" algn="ctr">
                        <a:spcBef>
                          <a:spcPts val="0"/>
                        </a:spcBef>
                        <a:spcAft>
                          <a:spcPts val="0"/>
                        </a:spcAft>
                        <a:tabLst>
                          <a:tab pos="2743200" algn="ctr"/>
                          <a:tab pos="5486400" algn="r"/>
                        </a:tabLst>
                      </a:pPr>
                      <a:r>
                        <a:rPr lang="en-US" sz="1800" dirty="0">
                          <a:effectLst/>
                        </a:rPr>
                        <a:t>5</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WBS, Wideband Delphi estimation method</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5"/>
                  </a:ext>
                </a:extLst>
              </a:tr>
              <a:tr h="244669">
                <a:tc>
                  <a:txBody>
                    <a:bodyPr/>
                    <a:lstStyle/>
                    <a:p>
                      <a:pPr marL="0" marR="0" algn="ctr">
                        <a:spcBef>
                          <a:spcPts val="0"/>
                        </a:spcBef>
                        <a:spcAft>
                          <a:spcPts val="0"/>
                        </a:spcAft>
                        <a:tabLst>
                          <a:tab pos="2743200" algn="ctr"/>
                          <a:tab pos="5486400" algn="r"/>
                        </a:tabLst>
                      </a:pPr>
                      <a:r>
                        <a:rPr lang="en-US" sz="1800" dirty="0">
                          <a:effectLst/>
                        </a:rPr>
                        <a:t>6</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Mid Term 1</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6"/>
                  </a:ext>
                </a:extLst>
              </a:tr>
              <a:tr h="244669">
                <a:tc>
                  <a:txBody>
                    <a:bodyPr/>
                    <a:lstStyle/>
                    <a:p>
                      <a:pPr marL="0" marR="0" algn="ctr">
                        <a:spcBef>
                          <a:spcPts val="0"/>
                        </a:spcBef>
                        <a:spcAft>
                          <a:spcPts val="0"/>
                        </a:spcAft>
                        <a:tabLst>
                          <a:tab pos="2743200" algn="ctr"/>
                          <a:tab pos="5486400" algn="r"/>
                        </a:tabLst>
                      </a:pPr>
                      <a:r>
                        <a:rPr lang="en-US" sz="1800" dirty="0">
                          <a:effectLst/>
                        </a:rPr>
                        <a:t>7</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Design concepts</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7"/>
                  </a:ext>
                </a:extLst>
              </a:tr>
              <a:tr h="244669">
                <a:tc>
                  <a:txBody>
                    <a:bodyPr/>
                    <a:lstStyle/>
                    <a:p>
                      <a:pPr marL="0" marR="0" algn="ctr">
                        <a:spcBef>
                          <a:spcPts val="0"/>
                        </a:spcBef>
                        <a:spcAft>
                          <a:spcPts val="0"/>
                        </a:spcAft>
                        <a:tabLst>
                          <a:tab pos="2743200" algn="ctr"/>
                          <a:tab pos="5486400" algn="r"/>
                        </a:tabLst>
                      </a:pPr>
                      <a:r>
                        <a:rPr lang="en-US" sz="1800" dirty="0">
                          <a:effectLst/>
                        </a:rPr>
                        <a:t>8</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Architectural Design</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8"/>
                  </a:ext>
                </a:extLst>
              </a:tr>
              <a:tr h="244669">
                <a:tc>
                  <a:txBody>
                    <a:bodyPr/>
                    <a:lstStyle/>
                    <a:p>
                      <a:pPr marL="0" marR="0" algn="ctr">
                        <a:spcBef>
                          <a:spcPts val="0"/>
                        </a:spcBef>
                        <a:spcAft>
                          <a:spcPts val="0"/>
                        </a:spcAft>
                        <a:tabLst>
                          <a:tab pos="2743200" algn="ctr"/>
                          <a:tab pos="5486400" algn="r"/>
                        </a:tabLst>
                      </a:pPr>
                      <a:r>
                        <a:rPr lang="en-US" sz="1800" dirty="0">
                          <a:effectLst/>
                        </a:rPr>
                        <a:t>9</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UI Design</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09"/>
                  </a:ext>
                </a:extLst>
              </a:tr>
              <a:tr h="244669">
                <a:tc>
                  <a:txBody>
                    <a:bodyPr/>
                    <a:lstStyle/>
                    <a:p>
                      <a:pPr marL="0" marR="0" algn="ctr">
                        <a:spcBef>
                          <a:spcPts val="0"/>
                        </a:spcBef>
                        <a:spcAft>
                          <a:spcPts val="0"/>
                        </a:spcAft>
                        <a:tabLst>
                          <a:tab pos="2743200" algn="ctr"/>
                          <a:tab pos="5486400" algn="r"/>
                        </a:tabLst>
                      </a:pPr>
                      <a:r>
                        <a:rPr lang="en-US" sz="1800" dirty="0">
                          <a:effectLst/>
                        </a:rPr>
                        <a:t>10</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Software Testing</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0"/>
                  </a:ext>
                </a:extLst>
              </a:tr>
              <a:tr h="244669">
                <a:tc>
                  <a:txBody>
                    <a:bodyPr/>
                    <a:lstStyle/>
                    <a:p>
                      <a:pPr marL="0" marR="0" algn="ctr">
                        <a:spcBef>
                          <a:spcPts val="0"/>
                        </a:spcBef>
                        <a:spcAft>
                          <a:spcPts val="0"/>
                        </a:spcAft>
                        <a:tabLst>
                          <a:tab pos="2743200" algn="ctr"/>
                          <a:tab pos="5486400" algn="r"/>
                        </a:tabLst>
                      </a:pPr>
                      <a:r>
                        <a:rPr lang="en-US" sz="1800" dirty="0">
                          <a:effectLst/>
                        </a:rPr>
                        <a:t>11</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Mid Term 2</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1"/>
                  </a:ext>
                </a:extLst>
              </a:tr>
              <a:tr h="244669">
                <a:tc>
                  <a:txBody>
                    <a:bodyPr/>
                    <a:lstStyle/>
                    <a:p>
                      <a:pPr marL="0" marR="0" algn="ctr">
                        <a:spcBef>
                          <a:spcPts val="0"/>
                        </a:spcBef>
                        <a:spcAft>
                          <a:spcPts val="0"/>
                        </a:spcAft>
                        <a:tabLst>
                          <a:tab pos="2743200" algn="ctr"/>
                          <a:tab pos="5486400" algn="r"/>
                        </a:tabLst>
                      </a:pPr>
                      <a:r>
                        <a:rPr lang="en-US" sz="1800" dirty="0">
                          <a:effectLst/>
                        </a:rPr>
                        <a:t>12</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Quality Management</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2"/>
                  </a:ext>
                </a:extLst>
              </a:tr>
              <a:tr h="291039">
                <a:tc>
                  <a:txBody>
                    <a:bodyPr/>
                    <a:lstStyle/>
                    <a:p>
                      <a:pPr marL="0" marR="0" algn="ctr">
                        <a:spcBef>
                          <a:spcPts val="0"/>
                        </a:spcBef>
                        <a:spcAft>
                          <a:spcPts val="0"/>
                        </a:spcAft>
                        <a:tabLst>
                          <a:tab pos="2743200" algn="ctr"/>
                          <a:tab pos="5486400" algn="r"/>
                        </a:tabLst>
                      </a:pPr>
                      <a:r>
                        <a:rPr lang="en-US" sz="1800" dirty="0">
                          <a:effectLst/>
                        </a:rPr>
                        <a:t>13</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Estimation for software projects </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3"/>
                  </a:ext>
                </a:extLst>
              </a:tr>
              <a:tr h="298352">
                <a:tc>
                  <a:txBody>
                    <a:bodyPr/>
                    <a:lstStyle/>
                    <a:p>
                      <a:pPr marL="0" marR="0" algn="ctr">
                        <a:spcBef>
                          <a:spcPts val="0"/>
                        </a:spcBef>
                        <a:spcAft>
                          <a:spcPts val="0"/>
                        </a:spcAft>
                        <a:tabLst>
                          <a:tab pos="2743200" algn="ctr"/>
                          <a:tab pos="5486400" algn="r"/>
                        </a:tabLst>
                      </a:pPr>
                      <a:r>
                        <a:rPr lang="en-US" sz="1800" dirty="0">
                          <a:effectLst/>
                        </a:rPr>
                        <a:t>14</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Project Scheduling and Risk management</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4"/>
                  </a:ext>
                </a:extLst>
              </a:tr>
              <a:tr h="244669">
                <a:tc>
                  <a:txBody>
                    <a:bodyPr/>
                    <a:lstStyle/>
                    <a:p>
                      <a:pPr marL="0" marR="0" algn="ctr">
                        <a:spcBef>
                          <a:spcPts val="0"/>
                        </a:spcBef>
                        <a:spcAft>
                          <a:spcPts val="0"/>
                        </a:spcAft>
                        <a:tabLst>
                          <a:tab pos="2743200" algn="ctr"/>
                          <a:tab pos="5486400" algn="r"/>
                        </a:tabLst>
                      </a:pPr>
                      <a:r>
                        <a:rPr lang="en-US" sz="1800" dirty="0">
                          <a:effectLst/>
                        </a:rPr>
                        <a:t>15</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Projects and Reviews</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5"/>
                  </a:ext>
                </a:extLst>
              </a:tr>
              <a:tr h="244669">
                <a:tc>
                  <a:txBody>
                    <a:bodyPr/>
                    <a:lstStyle/>
                    <a:p>
                      <a:pPr marL="0" marR="0" algn="ctr">
                        <a:spcBef>
                          <a:spcPts val="0"/>
                        </a:spcBef>
                        <a:spcAft>
                          <a:spcPts val="0"/>
                        </a:spcAft>
                        <a:tabLst>
                          <a:tab pos="2743200" algn="ctr"/>
                          <a:tab pos="5486400" algn="r"/>
                        </a:tabLst>
                      </a:pPr>
                      <a:r>
                        <a:rPr lang="en-US" sz="1800" dirty="0">
                          <a:effectLst/>
                        </a:rPr>
                        <a:t>16</a:t>
                      </a:r>
                      <a:endParaRPr lang="en-US" sz="1800" b="1" dirty="0">
                        <a:effectLst/>
                        <a:ea typeface="Times New Roman" panose="02020603050405020304" pitchFamily="18" charset="0"/>
                        <a:cs typeface="+mn-lt"/>
                      </a:endParaRPr>
                    </a:p>
                  </a:txBody>
                  <a:tcPr marL="68580" marR="68580" marT="0" marB="0"/>
                </a:tc>
                <a:tc>
                  <a:txBody>
                    <a:bodyPr/>
                    <a:lstStyle/>
                    <a:p>
                      <a:pPr marL="0" marR="0" algn="l">
                        <a:spcBef>
                          <a:spcPts val="0"/>
                        </a:spcBef>
                        <a:spcAft>
                          <a:spcPts val="0"/>
                        </a:spcAft>
                        <a:tabLst>
                          <a:tab pos="2743200" algn="ctr"/>
                          <a:tab pos="5486400" algn="r"/>
                        </a:tabLst>
                      </a:pPr>
                      <a:r>
                        <a:rPr lang="en-US" sz="1800" dirty="0">
                          <a:effectLst/>
                        </a:rPr>
                        <a:t>Final</a:t>
                      </a:r>
                      <a:endParaRPr lang="en-US" sz="1800" b="1" dirty="0">
                        <a:effectLst/>
                        <a:ea typeface="Times New Roman" panose="02020603050405020304" pitchFamily="18" charset="0"/>
                        <a:cs typeface="+mn-lt"/>
                      </a:endParaRPr>
                    </a:p>
                  </a:txBody>
                  <a:tcPr marL="68580" marR="68580" marT="0" marB="0"/>
                </a:tc>
                <a:extLst>
                  <a:ext uri="{0D108BD9-81ED-4DB2-BD59-A6C34878D82A}">
                    <a16:rowId xmlns:a16="http://schemas.microsoft.com/office/drawing/2014/main" val="10016"/>
                  </a:ext>
                </a:extLst>
              </a:tr>
            </a:tbl>
          </a:graphicData>
        </a:graphic>
      </p:graphicFrame>
      <p:sp>
        <p:nvSpPr>
          <p:cNvPr id="3" name="Slide Number Placeholder 2"/>
          <p:cNvSpPr>
            <a:spLocks noGrp="1"/>
          </p:cNvSpPr>
          <p:nvPr>
            <p:ph type="sldNum" sz="quarter" idx="12"/>
          </p:nvPr>
        </p:nvSpPr>
        <p:spPr/>
        <p:txBody>
          <a:bodyPr/>
          <a:lstStyle/>
          <a:p>
            <a:fld id="{6BBCE6CD-1BA5-4A33-8130-36D1FBC809FD}" type="slidenum">
              <a:rPr lang="en-US" smtClean="0"/>
              <a:t>2</a:t>
            </a:fld>
            <a:endParaRPr lang="en-US"/>
          </a:p>
        </p:txBody>
      </p:sp>
    </p:spTree>
    <p:extLst>
      <p:ext uri="{BB962C8B-B14F-4D97-AF65-F5344CB8AC3E}">
        <p14:creationId xmlns:p14="http://schemas.microsoft.com/office/powerpoint/2010/main" val="376075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1981200" y="1616195"/>
            <a:ext cx="8461312" cy="5262979"/>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33986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174195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60640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292498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262131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3435697"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55092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3046043" y="2497947"/>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95787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69970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66900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85761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ym typeface="+mn-ea"/>
              </a:rPr>
              <a:t>Assessment Criteria</a:t>
            </a:r>
            <a:endParaRPr lang="en-US" dirty="0"/>
          </a:p>
        </p:txBody>
      </p:sp>
      <p:graphicFrame>
        <p:nvGraphicFramePr>
          <p:cNvPr id="4" name="Table 4"/>
          <p:cNvGraphicFramePr>
            <a:graphicFrameLocks noGrp="1"/>
          </p:cNvGraphicFramePr>
          <p:nvPr>
            <p:ph idx="1"/>
            <p:extLst>
              <p:ext uri="{D42A27DB-BD31-4B8C-83A1-F6EECF244321}">
                <p14:modId xmlns:p14="http://schemas.microsoft.com/office/powerpoint/2010/main" val="262495913"/>
              </p:ext>
            </p:extLst>
          </p:nvPr>
        </p:nvGraphicFramePr>
        <p:xfrm>
          <a:off x="739346" y="3002329"/>
          <a:ext cx="10515600" cy="2426235"/>
        </p:xfrm>
        <a:graphic>
          <a:graphicData uri="http://schemas.openxmlformats.org/drawingml/2006/table">
            <a:tbl>
              <a:tblPr firstRow="1" bandRow="1">
                <a:tableStyleId>{7DF18680-E054-41AD-8BC1-D1AEF772440D}</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dirty="0"/>
                        <a:t>Evaluation</a:t>
                      </a:r>
                    </a:p>
                  </a:txBody>
                  <a:tcPr/>
                </a:tc>
                <a:tc>
                  <a:txBody>
                    <a:bodyPr/>
                    <a:lstStyle/>
                    <a:p>
                      <a:r>
                        <a:rPr lang="en-US" dirty="0"/>
                        <a:t>Marks Distribution</a:t>
                      </a:r>
                    </a:p>
                  </a:txBody>
                  <a:tcPr/>
                </a:tc>
                <a:extLst>
                  <a:ext uri="{0D108BD9-81ED-4DB2-BD59-A6C34878D82A}">
                    <a16:rowId xmlns:a16="http://schemas.microsoft.com/office/drawing/2014/main" val="10000"/>
                  </a:ext>
                </a:extLst>
              </a:tr>
              <a:tr h="412095">
                <a:tc>
                  <a:txBody>
                    <a:bodyPr/>
                    <a:lstStyle/>
                    <a:p>
                      <a:r>
                        <a:rPr lang="en-US" dirty="0" err="1" smtClean="0"/>
                        <a:t>Mids</a:t>
                      </a:r>
                      <a:endParaRPr lang="en-US" dirty="0"/>
                    </a:p>
                  </a:txBody>
                  <a:tcPr/>
                </a:tc>
                <a:tc>
                  <a:txBody>
                    <a:bodyPr/>
                    <a:lstStyle/>
                    <a:p>
                      <a:r>
                        <a:rPr lang="en-US" dirty="0"/>
                        <a:t>25 Marks</a:t>
                      </a:r>
                    </a:p>
                  </a:txBody>
                  <a:tcPr/>
                </a:tc>
                <a:extLst>
                  <a:ext uri="{0D108BD9-81ED-4DB2-BD59-A6C34878D82A}">
                    <a16:rowId xmlns:a16="http://schemas.microsoft.com/office/drawing/2014/main" val="10001"/>
                  </a:ext>
                </a:extLst>
              </a:tr>
              <a:tr h="412095">
                <a:tc>
                  <a:txBody>
                    <a:bodyPr/>
                    <a:lstStyle/>
                    <a:p>
                      <a:r>
                        <a:rPr lang="en-US" dirty="0"/>
                        <a:t>Project</a:t>
                      </a:r>
                    </a:p>
                  </a:txBody>
                  <a:tcPr/>
                </a:tc>
                <a:tc>
                  <a:txBody>
                    <a:bodyPr/>
                    <a:lstStyle/>
                    <a:p>
                      <a:r>
                        <a:rPr lang="en-US" dirty="0"/>
                        <a:t>10 Marks</a:t>
                      </a:r>
                    </a:p>
                  </a:txBody>
                  <a:tcPr/>
                </a:tc>
                <a:extLst>
                  <a:ext uri="{0D108BD9-81ED-4DB2-BD59-A6C34878D82A}">
                    <a16:rowId xmlns:a16="http://schemas.microsoft.com/office/drawing/2014/main" val="10002"/>
                  </a:ext>
                </a:extLst>
              </a:tr>
              <a:tr h="412095">
                <a:tc>
                  <a:txBody>
                    <a:bodyPr/>
                    <a:lstStyle/>
                    <a:p>
                      <a:r>
                        <a:rPr lang="en-US" dirty="0"/>
                        <a:t>Quizzes (best 3 out of 4)</a:t>
                      </a:r>
                    </a:p>
                  </a:txBody>
                  <a:tcPr/>
                </a:tc>
                <a:tc>
                  <a:txBody>
                    <a:bodyPr/>
                    <a:lstStyle/>
                    <a:p>
                      <a:r>
                        <a:rPr lang="en-US" dirty="0"/>
                        <a:t>7.5 Marks</a:t>
                      </a:r>
                    </a:p>
                  </a:txBody>
                  <a:tcPr/>
                </a:tc>
                <a:extLst>
                  <a:ext uri="{0D108BD9-81ED-4DB2-BD59-A6C34878D82A}">
                    <a16:rowId xmlns:a16="http://schemas.microsoft.com/office/drawing/2014/main" val="10003"/>
                  </a:ext>
                </a:extLst>
              </a:tr>
              <a:tr h="412095">
                <a:tc>
                  <a:txBody>
                    <a:bodyPr/>
                    <a:lstStyle/>
                    <a:p>
                      <a:r>
                        <a:rPr lang="en-US" dirty="0"/>
                        <a:t>Assignments</a:t>
                      </a:r>
                    </a:p>
                  </a:txBody>
                  <a:tcPr/>
                </a:tc>
                <a:tc>
                  <a:txBody>
                    <a:bodyPr/>
                    <a:lstStyle/>
                    <a:p>
                      <a:r>
                        <a:rPr lang="en-US" dirty="0"/>
                        <a:t>7.5 Marks</a:t>
                      </a:r>
                    </a:p>
                  </a:txBody>
                  <a:tcPr/>
                </a:tc>
                <a:extLst>
                  <a:ext uri="{0D108BD9-81ED-4DB2-BD59-A6C34878D82A}">
                    <a16:rowId xmlns:a16="http://schemas.microsoft.com/office/drawing/2014/main" val="10004"/>
                  </a:ext>
                </a:extLst>
              </a:tr>
              <a:tr h="412095">
                <a:tc>
                  <a:txBody>
                    <a:bodyPr/>
                    <a:lstStyle/>
                    <a:p>
                      <a:r>
                        <a:rPr lang="en-US" dirty="0"/>
                        <a:t>Final</a:t>
                      </a:r>
                    </a:p>
                  </a:txBody>
                  <a:tcPr/>
                </a:tc>
                <a:tc>
                  <a:txBody>
                    <a:bodyPr/>
                    <a:lstStyle/>
                    <a:p>
                      <a:r>
                        <a:rPr lang="en-US" dirty="0"/>
                        <a:t>50 Marks</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6BBCE6CD-1BA5-4A33-8130-36D1FBC809FD}" type="slidenum">
              <a:rPr lang="en-US" smtClean="0"/>
              <a:t>3</a:t>
            </a:fld>
            <a:endParaRPr lang="en-US"/>
          </a:p>
        </p:txBody>
      </p:sp>
    </p:spTree>
    <p:extLst>
      <p:ext uri="{BB962C8B-B14F-4D97-AF65-F5344CB8AC3E}">
        <p14:creationId xmlns:p14="http://schemas.microsoft.com/office/powerpoint/2010/main" val="1039762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323291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34780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1442375" y="2240346"/>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34544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3948900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normAutofit lnSpcReduction="10000"/>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16390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20227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1624865" y="2332037"/>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308662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1858903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extLst>
      <p:ext uri="{BB962C8B-B14F-4D97-AF65-F5344CB8AC3E}">
        <p14:creationId xmlns:p14="http://schemas.microsoft.com/office/powerpoint/2010/main" val="4114059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39</a:t>
            </a:fld>
            <a:endParaRPr lang="en-US"/>
          </a:p>
        </p:txBody>
      </p:sp>
    </p:spTree>
    <p:extLst>
      <p:ext uri="{BB962C8B-B14F-4D97-AF65-F5344CB8AC3E}">
        <p14:creationId xmlns:p14="http://schemas.microsoft.com/office/powerpoint/2010/main" val="374807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ym typeface="+mn-ea"/>
              </a:rPr>
              <a:t>Tentative Project Deadlines</a:t>
            </a:r>
            <a:r>
              <a:rPr lang="en-US" b="1" dirty="0"/>
              <a:t/>
            </a:r>
            <a:br>
              <a:rPr lang="en-US" b="1" dirty="0"/>
            </a:br>
            <a:endParaRPr lang="en-US" dirty="0"/>
          </a:p>
        </p:txBody>
      </p:sp>
      <p:graphicFrame>
        <p:nvGraphicFramePr>
          <p:cNvPr id="4" name="Diagram 3"/>
          <p:cNvGraphicFramePr/>
          <p:nvPr>
            <p:extLst>
              <p:ext uri="{D42A27DB-BD31-4B8C-83A1-F6EECF244321}">
                <p14:modId xmlns:p14="http://schemas.microsoft.com/office/powerpoint/2010/main" val="4205049224"/>
              </p:ext>
            </p:extLst>
          </p:nvPr>
        </p:nvGraphicFramePr>
        <p:xfrm>
          <a:off x="1788367" y="2111640"/>
          <a:ext cx="9027914" cy="4611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BBCE6CD-1BA5-4A33-8130-36D1FBC809FD}" type="slidenum">
              <a:rPr lang="en-US" smtClean="0"/>
              <a:t>4</a:t>
            </a:fld>
            <a:endParaRPr lang="en-US"/>
          </a:p>
        </p:txBody>
      </p:sp>
    </p:spTree>
    <p:extLst>
      <p:ext uri="{BB962C8B-B14F-4D97-AF65-F5344CB8AC3E}">
        <p14:creationId xmlns:p14="http://schemas.microsoft.com/office/powerpoint/2010/main" val="1492181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extLst>
      <p:ext uri="{BB962C8B-B14F-4D97-AF65-F5344CB8AC3E}">
        <p14:creationId xmlns:p14="http://schemas.microsoft.com/office/powerpoint/2010/main" val="361929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225394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extLst>
      <p:ext uri="{BB962C8B-B14F-4D97-AF65-F5344CB8AC3E}">
        <p14:creationId xmlns:p14="http://schemas.microsoft.com/office/powerpoint/2010/main" val="211523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Book Quiz</a:t>
            </a:r>
            <a:endParaRPr lang="en-US" dirty="0"/>
          </a:p>
        </p:txBody>
      </p:sp>
      <p:sp>
        <p:nvSpPr>
          <p:cNvPr id="3" name="Content Placeholder 2"/>
          <p:cNvSpPr>
            <a:spLocks noGrp="1"/>
          </p:cNvSpPr>
          <p:nvPr>
            <p:ph idx="1"/>
          </p:nvPr>
        </p:nvSpPr>
        <p:spPr/>
        <p:txBody>
          <a:bodyPr/>
          <a:lstStyle/>
          <a:p>
            <a:r>
              <a:rPr lang="en-US" dirty="0" smtClean="0"/>
              <a:t>For each of the clauses in the ACM/IEEE code of ethics discussed in class, suggest an appropriate example that illustrates that clause. </a:t>
            </a:r>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43</a:t>
            </a:fld>
            <a:endParaRPr lang="en-US"/>
          </a:p>
        </p:txBody>
      </p:sp>
    </p:spTree>
    <p:extLst>
      <p:ext uri="{BB962C8B-B14F-4D97-AF65-F5344CB8AC3E}">
        <p14:creationId xmlns:p14="http://schemas.microsoft.com/office/powerpoint/2010/main" val="285078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44</a:t>
            </a:fld>
            <a:endParaRPr lang="en-US"/>
          </a:p>
        </p:txBody>
      </p:sp>
    </p:spTree>
    <p:extLst>
      <p:ext uri="{BB962C8B-B14F-4D97-AF65-F5344CB8AC3E}">
        <p14:creationId xmlns:p14="http://schemas.microsoft.com/office/powerpoint/2010/main" val="2474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extLst>
      <p:ext uri="{BB962C8B-B14F-4D97-AF65-F5344CB8AC3E}">
        <p14:creationId xmlns:p14="http://schemas.microsoft.com/office/powerpoint/2010/main" val="151674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ym typeface="+mn-ea"/>
              </a:rPr>
              <a:t>Book-wise Distribution &amp; coverage of Chapters:</a:t>
            </a:r>
            <a:r>
              <a:rPr lang="en-US" b="1" dirty="0"/>
              <a:t/>
            </a:r>
            <a:br>
              <a:rPr lang="en-US" b="1" dirty="0"/>
            </a:br>
            <a:endParaRPr lang="en-US" b="1" dirty="0"/>
          </a:p>
        </p:txBody>
      </p:sp>
      <p:sp>
        <p:nvSpPr>
          <p:cNvPr id="3" name="Content Placeholder 2"/>
          <p:cNvSpPr>
            <a:spLocks noGrp="1"/>
          </p:cNvSpPr>
          <p:nvPr>
            <p:ph idx="1"/>
          </p:nvPr>
        </p:nvSpPr>
        <p:spPr>
          <a:xfrm>
            <a:off x="838200" y="2199503"/>
            <a:ext cx="10515600" cy="4006987"/>
          </a:xfrm>
        </p:spPr>
        <p:txBody>
          <a:bodyPr>
            <a:normAutofit fontScale="67500" lnSpcReduction="20000"/>
          </a:bodyPr>
          <a:lstStyle/>
          <a:p>
            <a:pPr marL="0" indent="0">
              <a:buNone/>
            </a:pPr>
            <a:r>
              <a:rPr lang="en-US" sz="4000" b="1" dirty="0">
                <a:cs typeface="+mn-lt"/>
              </a:rPr>
              <a:t>(Ian </a:t>
            </a:r>
            <a:r>
              <a:rPr lang="en-US" sz="4000" b="1" dirty="0" err="1">
                <a:cs typeface="+mn-lt"/>
              </a:rPr>
              <a:t>Sommerville</a:t>
            </a:r>
            <a:r>
              <a:rPr lang="en-US" sz="4000" b="1" dirty="0">
                <a:cs typeface="+mn-lt"/>
              </a:rPr>
              <a:t>)</a:t>
            </a:r>
          </a:p>
          <a:p>
            <a:r>
              <a:rPr lang="en-US" dirty="0">
                <a:cs typeface="+mn-lt"/>
              </a:rPr>
              <a:t>Chapter 1, 2, 3, 4</a:t>
            </a:r>
          </a:p>
          <a:p>
            <a:r>
              <a:rPr lang="en-US" dirty="0">
                <a:cs typeface="+mn-lt"/>
              </a:rPr>
              <a:t>Chapter 5 (System Modeling) Self study</a:t>
            </a:r>
          </a:p>
          <a:p>
            <a:r>
              <a:rPr lang="en-US" dirty="0">
                <a:cs typeface="+mn-lt"/>
              </a:rPr>
              <a:t>Chapter 6 Architectural Design (</a:t>
            </a:r>
            <a:r>
              <a:rPr lang="en-US" dirty="0" err="1">
                <a:cs typeface="+mn-lt"/>
              </a:rPr>
              <a:t>Sommerville</a:t>
            </a:r>
            <a:r>
              <a:rPr lang="en-US" dirty="0">
                <a:cs typeface="+mn-lt"/>
              </a:rPr>
              <a:t>)</a:t>
            </a:r>
          </a:p>
          <a:p>
            <a:r>
              <a:rPr lang="en-US" dirty="0">
                <a:cs typeface="+mn-lt"/>
              </a:rPr>
              <a:t>Chapter 8 Software Testing (</a:t>
            </a:r>
            <a:r>
              <a:rPr lang="en-US" dirty="0" err="1">
                <a:cs typeface="+mn-lt"/>
              </a:rPr>
              <a:t>Sommerville</a:t>
            </a:r>
            <a:r>
              <a:rPr lang="en-US" dirty="0">
                <a:cs typeface="+mn-lt"/>
              </a:rPr>
              <a:t>)</a:t>
            </a:r>
          </a:p>
          <a:p>
            <a:r>
              <a:rPr lang="en-US" dirty="0">
                <a:cs typeface="+mn-lt"/>
              </a:rPr>
              <a:t>Chapter 24 Quality Management (</a:t>
            </a:r>
            <a:r>
              <a:rPr lang="en-US" dirty="0" err="1">
                <a:cs typeface="+mn-lt"/>
              </a:rPr>
              <a:t>Sommerville</a:t>
            </a:r>
            <a:r>
              <a:rPr lang="en-US" dirty="0">
                <a:cs typeface="+mn-lt"/>
              </a:rPr>
              <a:t>)</a:t>
            </a:r>
          </a:p>
          <a:p>
            <a:pPr marL="0" indent="0">
              <a:buNone/>
            </a:pPr>
            <a:endParaRPr lang="en-US" dirty="0">
              <a:cs typeface="+mn-lt"/>
            </a:endParaRPr>
          </a:p>
          <a:p>
            <a:pPr marL="0" indent="0">
              <a:buNone/>
            </a:pPr>
            <a:r>
              <a:rPr lang="en-US" sz="4000" b="1" dirty="0">
                <a:cs typeface="+mn-lt"/>
              </a:rPr>
              <a:t>(Pressman)</a:t>
            </a:r>
          </a:p>
          <a:p>
            <a:r>
              <a:rPr lang="en-US" dirty="0">
                <a:cs typeface="+mn-lt"/>
              </a:rPr>
              <a:t>Chapter 8 Design concepts</a:t>
            </a:r>
          </a:p>
          <a:p>
            <a:r>
              <a:rPr lang="en-US" dirty="0">
                <a:cs typeface="+mn-lt"/>
              </a:rPr>
              <a:t>Chapter 11 UI Design</a:t>
            </a:r>
          </a:p>
          <a:p>
            <a:r>
              <a:rPr lang="en-US" dirty="0">
                <a:cs typeface="+mn-lt"/>
              </a:rPr>
              <a:t>Chapter 26 Estimation for software projects</a:t>
            </a:r>
          </a:p>
          <a:p>
            <a:r>
              <a:rPr lang="en-US" dirty="0">
                <a:cs typeface="+mn-lt"/>
              </a:rPr>
              <a:t>Chapter 27 Project Scheduling</a:t>
            </a:r>
          </a:p>
          <a:p>
            <a:r>
              <a:rPr lang="en-US" dirty="0">
                <a:cs typeface="+mn-lt"/>
              </a:rPr>
              <a:t>Chapter 28 Risk management</a:t>
            </a:r>
          </a:p>
        </p:txBody>
      </p:sp>
      <p:sp>
        <p:nvSpPr>
          <p:cNvPr id="4" name="Slide Number Placeholder 3"/>
          <p:cNvSpPr>
            <a:spLocks noGrp="1"/>
          </p:cNvSpPr>
          <p:nvPr>
            <p:ph type="sldNum" sz="quarter" idx="12"/>
          </p:nvPr>
        </p:nvSpPr>
        <p:spPr/>
        <p:txBody>
          <a:bodyPr/>
          <a:lstStyle/>
          <a:p>
            <a:fld id="{6BBCE6CD-1BA5-4A33-8130-36D1FBC809FD}" type="slidenum">
              <a:rPr lang="en-US" smtClean="0"/>
              <a:t>5</a:t>
            </a:fld>
            <a:endParaRPr lang="en-US"/>
          </a:p>
        </p:txBody>
      </p:sp>
    </p:spTree>
    <p:extLst>
      <p:ext uri="{BB962C8B-B14F-4D97-AF65-F5344CB8AC3E}">
        <p14:creationId xmlns:p14="http://schemas.microsoft.com/office/powerpoint/2010/main" val="59045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GC CODE </a:t>
            </a:r>
            <a:endParaRPr lang="en-US" dirty="0"/>
          </a:p>
        </p:txBody>
      </p:sp>
      <p:pic>
        <p:nvPicPr>
          <p:cNvPr id="4" name="Content Placeholder 3"/>
          <p:cNvPicPr>
            <a:picLocks noGrp="1" noChangeAspect="1"/>
          </p:cNvPicPr>
          <p:nvPr>
            <p:ph idx="1"/>
          </p:nvPr>
        </p:nvPicPr>
        <p:blipFill>
          <a:blip r:embed="rId2"/>
          <a:stretch>
            <a:fillRect/>
          </a:stretch>
        </p:blipFill>
        <p:spPr>
          <a:xfrm>
            <a:off x="2627840" y="2685878"/>
            <a:ext cx="7496464" cy="3416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6BBCE6CD-1BA5-4A33-8130-36D1FBC809FD}" type="slidenum">
              <a:rPr lang="en-US" smtClean="0"/>
              <a:t>6</a:t>
            </a:fld>
            <a:endParaRPr lang="en-US"/>
          </a:p>
        </p:txBody>
      </p:sp>
    </p:spTree>
    <p:extLst>
      <p:ext uri="{BB962C8B-B14F-4D97-AF65-F5344CB8AC3E}">
        <p14:creationId xmlns:p14="http://schemas.microsoft.com/office/powerpoint/2010/main" val="178283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75" y="816198"/>
            <a:ext cx="8364066" cy="1325880"/>
          </a:xfrm>
        </p:spPr>
        <p:txBody>
          <a:bodyPr/>
          <a:lstStyle/>
          <a:p>
            <a:r>
              <a:rPr lang="en-US" sz="3200" b="1" dirty="0">
                <a:latin typeface="+mn-lt"/>
                <a:cs typeface="+mn-lt"/>
              </a:rPr>
              <a:t>Email address </a:t>
            </a:r>
            <a:r>
              <a:rPr lang="en-US" sz="3200" b="1" dirty="0" smtClean="0">
                <a:latin typeface="+mn-lt"/>
                <a:cs typeface="+mn-lt"/>
              </a:rPr>
              <a:t>and </a:t>
            </a:r>
            <a:r>
              <a:rPr lang="en-US" sz="3200" b="1" dirty="0" smtClean="0"/>
              <a:t>Consultation </a:t>
            </a:r>
            <a:r>
              <a:rPr lang="en-US" sz="3200" b="1" dirty="0"/>
              <a:t>Hours :</a:t>
            </a:r>
            <a:br>
              <a:rPr lang="en-US" sz="3200" b="1" dirty="0"/>
            </a:br>
            <a:endParaRPr lang="en-US" sz="3200" b="1" dirty="0">
              <a:latin typeface="+mn-lt"/>
              <a:cs typeface="+mn-lt"/>
            </a:endParaRPr>
          </a:p>
        </p:txBody>
      </p:sp>
      <p:sp>
        <p:nvSpPr>
          <p:cNvPr id="3" name="Content Placeholder 2"/>
          <p:cNvSpPr>
            <a:spLocks noGrp="1"/>
          </p:cNvSpPr>
          <p:nvPr>
            <p:ph idx="1"/>
          </p:nvPr>
        </p:nvSpPr>
        <p:spPr>
          <a:xfrm>
            <a:off x="609600" y="4473146"/>
            <a:ext cx="7552913" cy="728422"/>
          </a:xfrm>
        </p:spPr>
        <p:txBody>
          <a:bodyPr>
            <a:noAutofit/>
          </a:bodyPr>
          <a:lstStyle/>
          <a:p>
            <a:endParaRPr lang="en-US" sz="3200" dirty="0"/>
          </a:p>
          <a:p>
            <a:pPr marL="0" indent="0">
              <a:buNone/>
            </a:pPr>
            <a:r>
              <a:rPr lang="en-US" sz="3200" dirty="0"/>
              <a:t>                                          </a:t>
            </a:r>
            <a:endParaRPr lang="en-US" sz="3200" b="1" dirty="0"/>
          </a:p>
        </p:txBody>
      </p:sp>
      <p:sp>
        <p:nvSpPr>
          <p:cNvPr id="4" name="Text Box 3"/>
          <p:cNvSpPr txBox="1"/>
          <p:nvPr/>
        </p:nvSpPr>
        <p:spPr>
          <a:xfrm>
            <a:off x="2443978" y="3673818"/>
            <a:ext cx="8846820" cy="584775"/>
          </a:xfrm>
          <a:prstGeom prst="rect">
            <a:avLst/>
          </a:prstGeom>
          <a:noFill/>
        </p:spPr>
        <p:txBody>
          <a:bodyPr wrap="square" rtlCol="0">
            <a:spAutoFit/>
          </a:bodyPr>
          <a:lstStyle/>
          <a:p>
            <a:r>
              <a:rPr lang="en-US" sz="3200" b="1" dirty="0" smtClean="0"/>
              <a:t>Monday ( 10:30 to 11:30 AM)</a:t>
            </a:r>
            <a:endParaRPr lang="en-US" sz="3200" b="1" dirty="0"/>
          </a:p>
        </p:txBody>
      </p:sp>
      <p:sp>
        <p:nvSpPr>
          <p:cNvPr id="5" name="Text Box 3"/>
          <p:cNvSpPr txBox="1"/>
          <p:nvPr/>
        </p:nvSpPr>
        <p:spPr>
          <a:xfrm>
            <a:off x="854075" y="2874491"/>
            <a:ext cx="8846820" cy="584775"/>
          </a:xfrm>
          <a:prstGeom prst="rect">
            <a:avLst/>
          </a:prstGeom>
          <a:noFill/>
        </p:spPr>
        <p:txBody>
          <a:bodyPr wrap="square" rtlCol="0">
            <a:spAutoFit/>
          </a:bodyPr>
          <a:lstStyle/>
          <a:p>
            <a:pPr algn="ctr"/>
            <a:r>
              <a:rPr lang="en-US" sz="3200" b="1" dirty="0" smtClean="0">
                <a:solidFill>
                  <a:srgbClr val="FFC000"/>
                </a:solidFill>
              </a:rPr>
              <a:t>Noureen.Fatima@nu.edu.pk</a:t>
            </a:r>
            <a:endParaRPr lang="en-US" sz="3200" b="1" dirty="0">
              <a:solidFill>
                <a:srgbClr val="FFC000"/>
              </a:solidFill>
            </a:endParaRPr>
          </a:p>
        </p:txBody>
      </p:sp>
      <p:sp>
        <p:nvSpPr>
          <p:cNvPr id="6" name="Slide Number Placeholder 5"/>
          <p:cNvSpPr>
            <a:spLocks noGrp="1"/>
          </p:cNvSpPr>
          <p:nvPr>
            <p:ph type="sldNum" sz="quarter" idx="12"/>
          </p:nvPr>
        </p:nvSpPr>
        <p:spPr/>
        <p:txBody>
          <a:bodyPr/>
          <a:lstStyle/>
          <a:p>
            <a:fld id="{6BBCE6CD-1BA5-4A33-8130-36D1FBC809FD}" type="slidenum">
              <a:rPr lang="en-US" smtClean="0"/>
              <a:t>7</a:t>
            </a:fld>
            <a:endParaRPr lang="en-US"/>
          </a:p>
        </p:txBody>
      </p:sp>
    </p:spTree>
    <p:extLst>
      <p:ext uri="{BB962C8B-B14F-4D97-AF65-F5344CB8AC3E}">
        <p14:creationId xmlns:p14="http://schemas.microsoft.com/office/powerpoint/2010/main" val="135292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3211" y="2088163"/>
            <a:ext cx="9127524" cy="2533263"/>
          </a:xfrm>
        </p:spPr>
        <p:txBody>
          <a:bodyPr/>
          <a:lstStyle/>
          <a:p>
            <a:pPr algn="ctr"/>
            <a:r>
              <a:rPr lang="en-US" b="1" dirty="0">
                <a:solidFill>
                  <a:srgbClr val="00B050"/>
                </a:solidFill>
                <a:latin typeface="Berlin Sans FB Demi" panose="020E0802020502020306" pitchFamily="34" charset="0"/>
                <a:cs typeface="+mn-lt"/>
              </a:rPr>
              <a:t>  CHAPTER 1 - INTRODUCTION </a:t>
            </a:r>
          </a:p>
        </p:txBody>
      </p:sp>
      <p:sp>
        <p:nvSpPr>
          <p:cNvPr id="3" name="Slide Number Placeholder 2"/>
          <p:cNvSpPr>
            <a:spLocks noGrp="1"/>
          </p:cNvSpPr>
          <p:nvPr>
            <p:ph type="sldNum" sz="quarter" idx="12"/>
          </p:nvPr>
        </p:nvSpPr>
        <p:spPr/>
        <p:txBody>
          <a:bodyPr/>
          <a:lstStyle/>
          <a:p>
            <a:fld id="{6BBCE6CD-1BA5-4A33-8130-36D1FBC809FD}" type="slidenum">
              <a:rPr lang="en-US" smtClean="0"/>
              <a:t>8</a:t>
            </a:fld>
            <a:endParaRPr lang="en-US"/>
          </a:p>
        </p:txBody>
      </p:sp>
    </p:spTree>
    <p:extLst>
      <p:ext uri="{BB962C8B-B14F-4D97-AF65-F5344CB8AC3E}">
        <p14:creationId xmlns:p14="http://schemas.microsoft.com/office/powerpoint/2010/main" val="402412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Engineering</a:t>
            </a:r>
            <a:endParaRPr lang="en-US" dirty="0"/>
          </a:p>
        </p:txBody>
      </p:sp>
      <p:sp>
        <p:nvSpPr>
          <p:cNvPr id="3" name="Content Placeholder 2"/>
          <p:cNvSpPr>
            <a:spLocks noGrp="1"/>
          </p:cNvSpPr>
          <p:nvPr>
            <p:ph idx="1"/>
          </p:nvPr>
        </p:nvSpPr>
        <p:spPr/>
        <p:txBody>
          <a:bodyPr/>
          <a:lstStyle/>
          <a:p>
            <a:pPr marL="0" indent="0">
              <a:buNone/>
            </a:pPr>
            <a:r>
              <a:rPr lang="en-US" dirty="0"/>
              <a:t>Software engineering has </a:t>
            </a:r>
            <a:r>
              <a:rPr lang="en-US" i="1" dirty="0"/>
              <a:t>two</a:t>
            </a:r>
            <a:r>
              <a:rPr lang="en-US" dirty="0"/>
              <a:t> parts: </a:t>
            </a:r>
          </a:p>
          <a:p>
            <a:r>
              <a:rPr lang="en-US" b="1" dirty="0" smtClean="0"/>
              <a:t>Software</a:t>
            </a:r>
            <a:r>
              <a:rPr lang="en-US" dirty="0" smtClean="0"/>
              <a:t> </a:t>
            </a:r>
            <a:r>
              <a:rPr lang="en-US" dirty="0" smtClean="0">
                <a:sym typeface="+mn-ea"/>
              </a:rPr>
              <a:t>is </a:t>
            </a:r>
            <a:r>
              <a:rPr lang="en-US" dirty="0">
                <a:sym typeface="+mn-ea"/>
              </a:rPr>
              <a:t>a collection of codes, documents, and triggers that does a specific job and fills a specific requirement</a:t>
            </a:r>
            <a:r>
              <a:rPr lang="en-US" dirty="0" smtClean="0">
                <a:sym typeface="+mn-ea"/>
              </a:rPr>
              <a:t>.</a:t>
            </a:r>
            <a:endParaRPr lang="en-US" dirty="0"/>
          </a:p>
          <a:p>
            <a:r>
              <a:rPr lang="en-US" b="1" dirty="0"/>
              <a:t>Engineering</a:t>
            </a:r>
            <a:r>
              <a:rPr lang="en-US" dirty="0" smtClean="0"/>
              <a:t> </a:t>
            </a:r>
            <a:r>
              <a:rPr lang="en-US" dirty="0"/>
              <a:t>is the development of products using best practices, principles, </a:t>
            </a:r>
            <a:r>
              <a:rPr lang="en-US" dirty="0" smtClean="0"/>
              <a:t>and </a:t>
            </a:r>
            <a:r>
              <a:rPr lang="en-US" dirty="0"/>
              <a:t>methods</a:t>
            </a:r>
          </a:p>
          <a:p>
            <a:endParaRPr lang="en-US" dirty="0"/>
          </a:p>
        </p:txBody>
      </p:sp>
      <p:sp>
        <p:nvSpPr>
          <p:cNvPr id="4" name="Slide Number Placeholder 3"/>
          <p:cNvSpPr>
            <a:spLocks noGrp="1"/>
          </p:cNvSpPr>
          <p:nvPr>
            <p:ph type="sldNum" sz="quarter" idx="12"/>
          </p:nvPr>
        </p:nvSpPr>
        <p:spPr/>
        <p:txBody>
          <a:bodyPr/>
          <a:lstStyle/>
          <a:p>
            <a:fld id="{6BBCE6CD-1BA5-4A33-8130-36D1FBC809FD}" type="slidenum">
              <a:rPr lang="en-US" smtClean="0"/>
              <a:t>9</a:t>
            </a:fld>
            <a:endParaRPr lang="en-US"/>
          </a:p>
        </p:txBody>
      </p:sp>
    </p:spTree>
    <p:extLst>
      <p:ext uri="{BB962C8B-B14F-4D97-AF65-F5344CB8AC3E}">
        <p14:creationId xmlns:p14="http://schemas.microsoft.com/office/powerpoint/2010/main" val="1101647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228</TotalTime>
  <Words>2759</Words>
  <Application>Microsoft Office PowerPoint</Application>
  <PresentationFormat>Widescreen</PresentationFormat>
  <Paragraphs>358</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Berlin Sans FB Demi</vt:lpstr>
      <vt:lpstr>Calibri</vt:lpstr>
      <vt:lpstr>Century Gothic</vt:lpstr>
      <vt:lpstr>Times New Roman</vt:lpstr>
      <vt:lpstr>Wingdings 3</vt:lpstr>
      <vt:lpstr>Ion Boardroom</vt:lpstr>
      <vt:lpstr>Software Engineering</vt:lpstr>
      <vt:lpstr>OUTLINE - </vt:lpstr>
      <vt:lpstr>Assessment Criteria</vt:lpstr>
      <vt:lpstr>Tentative Project Deadlines </vt:lpstr>
      <vt:lpstr>Book-wise Distribution &amp; coverage of Chapters: </vt:lpstr>
      <vt:lpstr>GC CODE </vt:lpstr>
      <vt:lpstr>Email address and Consultation Hours : </vt:lpstr>
      <vt:lpstr>  CHAPTER 1 - INTRODUCTION </vt:lpstr>
      <vt:lpstr>Software Engineering</vt:lpstr>
      <vt:lpstr>Formal definition :</vt:lpstr>
      <vt:lpstr>Professional and ethical responsibility</vt:lpstr>
      <vt:lpstr>Quick Recap</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service integration</vt:lpstr>
      <vt:lpstr>iLearn architecture</vt:lpstr>
      <vt:lpstr>Open Book Quiz</vt:lpstr>
      <vt:lpstr>Key points</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Faculty</dc:creator>
  <cp:lastModifiedBy>BASIL</cp:lastModifiedBy>
  <cp:revision>31</cp:revision>
  <dcterms:created xsi:type="dcterms:W3CDTF">2023-01-24T04:23:39Z</dcterms:created>
  <dcterms:modified xsi:type="dcterms:W3CDTF">2023-02-28T16:35:07Z</dcterms:modified>
</cp:coreProperties>
</file>