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36"/>
  </p:notesMasterIdLst>
  <p:handoutMasterIdLst>
    <p:handoutMasterId r:id="rId37"/>
  </p:handoutMasterIdLst>
  <p:sldIdLst>
    <p:sldId id="347" r:id="rId2"/>
    <p:sldId id="335" r:id="rId3"/>
    <p:sldId id="284" r:id="rId4"/>
    <p:sldId id="285" r:id="rId5"/>
    <p:sldId id="286" r:id="rId6"/>
    <p:sldId id="287" r:id="rId7"/>
    <p:sldId id="315" r:id="rId8"/>
    <p:sldId id="259" r:id="rId9"/>
    <p:sldId id="316" r:id="rId10"/>
    <p:sldId id="292" r:id="rId11"/>
    <p:sldId id="334" r:id="rId12"/>
    <p:sldId id="302" r:id="rId13"/>
    <p:sldId id="317" r:id="rId14"/>
    <p:sldId id="260" r:id="rId15"/>
    <p:sldId id="261" r:id="rId16"/>
    <p:sldId id="318" r:id="rId17"/>
    <p:sldId id="319" r:id="rId18"/>
    <p:sldId id="320" r:id="rId19"/>
    <p:sldId id="321" r:id="rId20"/>
    <p:sldId id="262" r:id="rId21"/>
    <p:sldId id="323" r:id="rId22"/>
    <p:sldId id="324" r:id="rId23"/>
    <p:sldId id="322" r:id="rId24"/>
    <p:sldId id="263" r:id="rId25"/>
    <p:sldId id="325" r:id="rId26"/>
    <p:sldId id="326" r:id="rId27"/>
    <p:sldId id="327" r:id="rId28"/>
    <p:sldId id="339" r:id="rId29"/>
    <p:sldId id="337" r:id="rId30"/>
    <p:sldId id="338" r:id="rId31"/>
    <p:sldId id="336" r:id="rId32"/>
    <p:sldId id="348" r:id="rId33"/>
    <p:sldId id="332" r:id="rId34"/>
    <p:sldId id="333" r:id="rId35"/>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0" d="100"/>
          <a:sy n="110" d="100"/>
        </p:scale>
        <p:origin x="1614" y="84"/>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1/24/2023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1/24/2023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smtClean="0"/>
              <a:t>Presentation title - </a:t>
            </a:r>
            <a:fld id="{DA4E4A1D-F72B-1945-8E69-DB5636470060}" type="slidenum">
              <a:rPr lang="en-GB" smtClean="0"/>
              <a:pPr>
                <a:defRPr/>
              </a:pPr>
              <a:t>‹#›</a:t>
            </a:fld>
            <a:endParaRPr lang="en-GB"/>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Chapter 1 Introduction</a:t>
            </a:r>
            <a:endParaRPr lang="en-US" dirty="0"/>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smtClean="0"/>
              <a:t>30/10/2014</a:t>
            </a:r>
            <a:endParaRPr lang="en-US"/>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Recap</a:t>
            </a:r>
            <a:endParaRPr lang="en-US" dirty="0"/>
          </a:p>
        </p:txBody>
      </p:sp>
      <p:sp>
        <p:nvSpPr>
          <p:cNvPr id="3" name="Content Placeholder 2"/>
          <p:cNvSpPr>
            <a:spLocks noGrp="1"/>
          </p:cNvSpPr>
          <p:nvPr>
            <p:ph idx="1"/>
          </p:nvPr>
        </p:nvSpPr>
        <p:spPr/>
        <p:txBody>
          <a:bodyPr/>
          <a:lstStyle/>
          <a:p>
            <a:pPr algn="just">
              <a:defRPr/>
            </a:pPr>
            <a:r>
              <a:rPr lang="en-US" dirty="0"/>
              <a:t>About Software and Software Engineering</a:t>
            </a:r>
          </a:p>
          <a:p>
            <a:pPr algn="just">
              <a:defRPr/>
            </a:pPr>
            <a:r>
              <a:rPr lang="en-US" dirty="0"/>
              <a:t>Difference b/w CS and SE</a:t>
            </a:r>
          </a:p>
          <a:p>
            <a:pPr algn="just">
              <a:defRPr/>
            </a:pPr>
            <a:r>
              <a:rPr lang="en-US" dirty="0"/>
              <a:t>Software Cost </a:t>
            </a:r>
          </a:p>
          <a:p>
            <a:pPr algn="just">
              <a:defRPr/>
            </a:pPr>
            <a:r>
              <a:rPr lang="en-US" dirty="0"/>
              <a:t>SE FAQs</a:t>
            </a:r>
          </a:p>
          <a:p>
            <a:pPr algn="just">
              <a:defRPr/>
            </a:pPr>
            <a:r>
              <a:rPr lang="en-US" dirty="0"/>
              <a:t>Essential Attributes of a good software</a:t>
            </a:r>
          </a:p>
          <a:p>
            <a:pPr algn="just">
              <a:defRPr/>
            </a:pPr>
            <a:r>
              <a:rPr lang="en-US" dirty="0"/>
              <a:t>Software Process Activities</a:t>
            </a:r>
          </a:p>
          <a:p>
            <a:pPr algn="just">
              <a:defRPr/>
            </a:pPr>
            <a:r>
              <a:rPr lang="en-US" dirty="0"/>
              <a:t>General Issues that affect most of the software</a:t>
            </a:r>
          </a:p>
          <a:p>
            <a:pPr algn="just">
              <a:defRPr/>
            </a:pPr>
            <a:r>
              <a:rPr lang="en-US" dirty="0"/>
              <a:t>Software Engineering Diversity and Application Types</a:t>
            </a:r>
          </a:p>
          <a:p>
            <a:pPr algn="just">
              <a:defRPr/>
            </a:pPr>
            <a:r>
              <a:rPr lang="en-US" dirty="0"/>
              <a:t>Web Software Engineering</a:t>
            </a:r>
          </a:p>
          <a:p>
            <a:endParaRPr lang="en-US" dirty="0"/>
          </a:p>
        </p:txBody>
      </p:sp>
      <p:sp>
        <p:nvSpPr>
          <p:cNvPr id="4" name="Footer Placeholder 3"/>
          <p:cNvSpPr>
            <a:spLocks noGrp="1"/>
          </p:cNvSpPr>
          <p:nvPr>
            <p:ph type="ftr" sz="quarter" idx="10"/>
          </p:nvPr>
        </p:nvSpPr>
        <p:spPr/>
        <p:txBody>
          <a:bodyPr/>
          <a:lstStyle/>
          <a:p>
            <a:r>
              <a:rPr lang="en-US" smtClean="0"/>
              <a:t>Chapter 1 Introduction</a:t>
            </a:r>
            <a:endParaRPr lang="en-US" dirty="0"/>
          </a:p>
        </p:txBody>
      </p:sp>
      <p:sp>
        <p:nvSpPr>
          <p:cNvPr id="5" name="Date Placeholder 4"/>
          <p:cNvSpPr>
            <a:spLocks noGrp="1"/>
          </p:cNvSpPr>
          <p:nvPr>
            <p:ph type="dt" sz="half" idx="11"/>
          </p:nvPr>
        </p:nvSpPr>
        <p:spPr/>
        <p:txBody>
          <a:bodyPr/>
          <a:lstStyle/>
          <a:p>
            <a:r>
              <a:rPr lang="en-GB" smtClean="0"/>
              <a:t>30/10/2014</a:t>
            </a:r>
            <a:endParaRPr lang="en-US"/>
          </a:p>
        </p:txBody>
      </p:sp>
      <p:sp>
        <p:nvSpPr>
          <p:cNvPr id="6" name="Slide Number Placeholder 5"/>
          <p:cNvSpPr>
            <a:spLocks noGrp="1"/>
          </p:cNvSpPr>
          <p:nvPr>
            <p:ph type="sldNum" sz="quarter" idx="12"/>
          </p:nvPr>
        </p:nvSpPr>
        <p:spPr/>
        <p:txBody>
          <a:bodyPr/>
          <a:lstStyle/>
          <a:p>
            <a:fld id="{1D5CD492-2BC6-F348-9965-EC1D86DF57A8}" type="slidenum">
              <a:rPr lang="en-US" smtClean="0"/>
              <a:t>1</a:t>
            </a:fld>
            <a:endParaRPr lang="en-US"/>
          </a:p>
        </p:txBody>
      </p:sp>
    </p:spTree>
    <p:extLst>
      <p:ext uri="{BB962C8B-B14F-4D97-AF65-F5344CB8AC3E}">
        <p14:creationId xmlns:p14="http://schemas.microsoft.com/office/powerpoint/2010/main" val="3431898306"/>
      </p:ext>
    </p:extLst>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dirty="0"/>
              <a:t>Ethical dilemmas</a:t>
            </a:r>
          </a:p>
        </p:txBody>
      </p:sp>
      <p:sp>
        <p:nvSpPr>
          <p:cNvPr id="89093" name="Rectangle 5"/>
          <p:cNvSpPr>
            <a:spLocks noGrp="1" noChangeArrowheads="1"/>
          </p:cNvSpPr>
          <p:nvPr>
            <p:ph idx="1"/>
          </p:nvPr>
        </p:nvSpPr>
        <p:spPr/>
        <p:txBody>
          <a:bodyPr/>
          <a:lstStyle/>
          <a:p>
            <a:r>
              <a:rPr lang="en-GB" dirty="0"/>
              <a:t>Disagreement in principle with the policies of senior management</a:t>
            </a:r>
            <a:r>
              <a:rPr lang="en-GB" dirty="0" smtClean="0"/>
              <a:t>.</a:t>
            </a:r>
          </a:p>
          <a:p>
            <a:r>
              <a:rPr lang="en-GB" dirty="0"/>
              <a:t>Your employer acts in an unethical way and releases a safety-critical system without finishing the testing of the system.</a:t>
            </a:r>
          </a:p>
          <a:p>
            <a:r>
              <a:rPr lang="en-GB" dirty="0"/>
              <a:t>Participation in the development of military weapons systems or nuclear systems.</a:t>
            </a:r>
          </a:p>
          <a:p>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10</a:t>
            </a:fld>
            <a:endParaRPr lang="en-US"/>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0722"/>
            <a:ext cx="8229600" cy="1143000"/>
          </a:xfrm>
        </p:spPr>
        <p:txBody>
          <a:bodyPr/>
          <a:lstStyle/>
          <a:p>
            <a:pPr algn="ctr"/>
            <a:r>
              <a:rPr lang="en-US" dirty="0" smtClean="0"/>
              <a:t>Case studies</a:t>
            </a:r>
            <a:endParaRPr lang="en-US" dirty="0"/>
          </a:p>
        </p:txBody>
      </p:sp>
      <p:sp>
        <p:nvSpPr>
          <p:cNvPr id="6" name="Footer Placeholder 5"/>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11</a:t>
            </a:fld>
            <a:endParaRPr lang="en-US"/>
          </a:p>
        </p:txBody>
      </p:sp>
    </p:spTree>
    <p:extLst>
      <p:ext uri="{BB962C8B-B14F-4D97-AF65-F5344CB8AC3E}">
        <p14:creationId xmlns:p14="http://schemas.microsoft.com/office/powerpoint/2010/main" val="3981197308"/>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lstStyle/>
          <a:p>
            <a:r>
              <a:rPr lang="en-US" dirty="0" smtClean="0"/>
              <a:t>A personal insulin pump</a:t>
            </a:r>
          </a:p>
          <a:p>
            <a:pPr lvl="1"/>
            <a:r>
              <a:rPr lang="en-US" dirty="0" smtClean="0"/>
              <a:t>An embedded system in an insulin pump used by diabetics to maintain blood glucose control.</a:t>
            </a:r>
          </a:p>
          <a:p>
            <a:r>
              <a:rPr lang="en-US" dirty="0" smtClean="0"/>
              <a:t>A mental health case patient management system </a:t>
            </a:r>
          </a:p>
          <a:p>
            <a:pPr lvl="1"/>
            <a:r>
              <a:rPr lang="en-US" dirty="0" smtClean="0"/>
              <a:t>Mentcare. A system used to maintain records of people receiving care for mental health problems.</a:t>
            </a:r>
          </a:p>
          <a:p>
            <a:r>
              <a:rPr lang="en-US" dirty="0" smtClean="0"/>
              <a:t>A wilderness weather station</a:t>
            </a:r>
          </a:p>
          <a:p>
            <a:pPr lvl="1"/>
            <a:r>
              <a:rPr lang="en-US" dirty="0" smtClean="0"/>
              <a:t>A data collection system that collects data about weather conditions in remote areas.</a:t>
            </a:r>
          </a:p>
          <a:p>
            <a:r>
              <a:rPr lang="en-US" dirty="0" err="1" smtClean="0"/>
              <a:t>iLearn</a:t>
            </a:r>
            <a:r>
              <a:rPr lang="en-US" dirty="0" smtClean="0"/>
              <a:t>: a digital learning environment</a:t>
            </a:r>
          </a:p>
          <a:p>
            <a:pPr lvl="1"/>
            <a:r>
              <a:rPr lang="en-US" dirty="0" smtClean="0"/>
              <a:t>A system to support learning in schools</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12</a:t>
            </a:fld>
            <a:endParaRPr lang="en-US"/>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Insulin pump control system</a:t>
            </a:r>
            <a:endParaRPr lang="en-US" dirty="0"/>
          </a:p>
        </p:txBody>
      </p:sp>
      <p:sp>
        <p:nvSpPr>
          <p:cNvPr id="3" name="Content Placeholder 2"/>
          <p:cNvSpPr>
            <a:spLocks noGrp="1"/>
          </p:cNvSpPr>
          <p:nvPr>
            <p:ph idx="1"/>
          </p:nvPr>
        </p:nvSpPr>
        <p:spPr/>
        <p:txBody>
          <a:bodyPr/>
          <a:lstStyle/>
          <a:p>
            <a:r>
              <a:rPr lang="en-US" dirty="0" smtClean="0"/>
              <a:t>Collects data from a blood sugar sensor and calculates the amount of insulin required to be injected.</a:t>
            </a:r>
          </a:p>
          <a:p>
            <a:r>
              <a:rPr lang="en-US" dirty="0" smtClean="0"/>
              <a:t>Calculation based on the rate of change of blood sugar levels.</a:t>
            </a:r>
          </a:p>
          <a:p>
            <a:r>
              <a:rPr lang="en-US" dirty="0" smtClean="0"/>
              <a:t>Sends signals to a micro-pump to deliver the correct dose of insulin.</a:t>
            </a:r>
          </a:p>
          <a:p>
            <a:r>
              <a:rPr lang="en-US" dirty="0" smtClean="0"/>
              <a:t>Safety-critical system as low blood sugars can lead to brain malfunctioning, coma and death; high-blood sugar levels have long-term consequences such as eye and kidney damage.</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13</a:t>
            </a:fld>
            <a:endParaRPr lang="en-US"/>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smtClean="0"/>
              <a:t>Insulin pump hardware architecture</a:t>
            </a:r>
            <a:endParaRPr lang="en-US" dirty="0" smtClean="0"/>
          </a:p>
        </p:txBody>
      </p:sp>
      <p:pic>
        <p:nvPicPr>
          <p:cNvPr id="4" name="Picture 3" descr="1.4 InsulinPumpHW.eps"/>
          <p:cNvPicPr>
            <a:picLocks noChangeAspect="1"/>
          </p:cNvPicPr>
          <p:nvPr/>
        </p:nvPicPr>
        <p:blipFill>
          <a:blip r:embed="rId2"/>
          <a:stretch>
            <a:fillRect/>
          </a:stretch>
        </p:blipFill>
        <p:spPr>
          <a:xfrm>
            <a:off x="1911696" y="2068286"/>
            <a:ext cx="5345447" cy="3401648"/>
          </a:xfrm>
          <a:prstGeom prst="rect">
            <a:avLst/>
          </a:prstGeom>
        </p:spPr>
      </p:pic>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14</a:t>
            </a:fld>
            <a:endParaRPr 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smtClean="0"/>
              <a:t>Activity model of the insulin pump</a:t>
            </a:r>
            <a:endParaRPr lang="en-US" dirty="0" smtClean="0"/>
          </a:p>
        </p:txBody>
      </p:sp>
      <p:pic>
        <p:nvPicPr>
          <p:cNvPr id="4" name="Picture 3" descr="1.5 InsulinPumpActDiag.eps"/>
          <p:cNvPicPr>
            <a:picLocks noChangeAspect="1"/>
          </p:cNvPicPr>
          <p:nvPr/>
        </p:nvPicPr>
        <p:blipFill>
          <a:blip r:embed="rId2"/>
          <a:stretch>
            <a:fillRect/>
          </a:stretch>
        </p:blipFill>
        <p:spPr>
          <a:xfrm>
            <a:off x="1522043" y="2497946"/>
            <a:ext cx="6537900" cy="2239007"/>
          </a:xfrm>
          <a:prstGeom prst="rect">
            <a:avLst/>
          </a:prstGeom>
        </p:spPr>
      </p:pic>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15</a:t>
            </a:fld>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high-level requirements</a:t>
            </a:r>
            <a:endParaRPr lang="en-US" dirty="0"/>
          </a:p>
        </p:txBody>
      </p:sp>
      <p:sp>
        <p:nvSpPr>
          <p:cNvPr id="3" name="Content Placeholder 2"/>
          <p:cNvSpPr>
            <a:spLocks noGrp="1"/>
          </p:cNvSpPr>
          <p:nvPr>
            <p:ph idx="1"/>
          </p:nvPr>
        </p:nvSpPr>
        <p:spPr/>
        <p:txBody>
          <a:bodyPr/>
          <a:lstStyle/>
          <a:p>
            <a:r>
              <a:rPr lang="en-GB" dirty="0" smtClean="0"/>
              <a:t>The system shall be available to deliver insulin when required. </a:t>
            </a:r>
          </a:p>
          <a:p>
            <a:r>
              <a:rPr lang="en-GB" dirty="0" smtClean="0"/>
              <a:t>The system shall perform reliably and deliver the correct amount of insulin to counteract the current level of blood sugar.</a:t>
            </a:r>
          </a:p>
          <a:p>
            <a:r>
              <a:rPr lang="en-GB" dirty="0" smtClean="0"/>
              <a:t>The system must therefore be designed and implemented to ensure that the system always meets these requirements.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16</a:t>
            </a:fld>
            <a:endParaRPr lang="en-US"/>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A patient information system for mental health care</a:t>
            </a:r>
            <a:endParaRPr lang="en-US" dirty="0"/>
          </a:p>
        </p:txBody>
      </p:sp>
      <p:sp>
        <p:nvSpPr>
          <p:cNvPr id="3" name="Content Placeholder 2"/>
          <p:cNvSpPr>
            <a:spLocks noGrp="1"/>
          </p:cNvSpPr>
          <p:nvPr>
            <p:ph idx="1"/>
          </p:nvPr>
        </p:nvSpPr>
        <p:spPr/>
        <p:txBody>
          <a:bodyPr/>
          <a:lstStyle/>
          <a:p>
            <a:r>
              <a:rPr lang="en-GB" dirty="0" smtClean="0"/>
              <a:t>A patient information system to support mental health care is a medical information system that maintains information about patients suffering from mental health problems and the treatments that they have received.</a:t>
            </a:r>
          </a:p>
          <a:p>
            <a:r>
              <a:rPr lang="en-GB" dirty="0" smtClean="0"/>
              <a:t>Most mental health patients do not require dedicated hospital treatment but need to attend specialist clinics regularly where they can meet a doctor who has detailed knowledge of their problems. </a:t>
            </a:r>
          </a:p>
          <a:p>
            <a:r>
              <a:rPr lang="en-GB" dirty="0" smtClean="0"/>
              <a:t>To make it easier for patients to attend, these clinics are not just run in hospitals. They may also be held in local medical practices or community centres.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17</a:t>
            </a:fld>
            <a:endParaRPr lang="en-US"/>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a:t>
            </a:r>
            <a:endParaRPr lang="en-US" dirty="0"/>
          </a:p>
        </p:txBody>
      </p:sp>
      <p:sp>
        <p:nvSpPr>
          <p:cNvPr id="3" name="Content Placeholder 2"/>
          <p:cNvSpPr>
            <a:spLocks noGrp="1"/>
          </p:cNvSpPr>
          <p:nvPr>
            <p:ph idx="1"/>
          </p:nvPr>
        </p:nvSpPr>
        <p:spPr/>
        <p:txBody>
          <a:bodyPr/>
          <a:lstStyle/>
          <a:p>
            <a:r>
              <a:rPr lang="en-GB" dirty="0" smtClean="0"/>
              <a:t>Mentcare is an information system that is intended for use in clinics. </a:t>
            </a:r>
          </a:p>
          <a:p>
            <a:r>
              <a:rPr lang="en-GB" dirty="0" smtClean="0"/>
              <a:t>It makes use of a centralized database of patient information but has also been designed to run on a PC, so that it may be accessed and used from sites that do not have secure network connectivity. </a:t>
            </a:r>
          </a:p>
          <a:p>
            <a:r>
              <a:rPr lang="en-GB" dirty="0" smtClean="0"/>
              <a:t>When the local systems have secure network access, they use patient information in the database but they can download and use local copies of patient records when they are disconnected.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18</a:t>
            </a:fld>
            <a:endParaRPr lang="en-US"/>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goals</a:t>
            </a:r>
            <a:endParaRPr lang="en-US" dirty="0"/>
          </a:p>
        </p:txBody>
      </p:sp>
      <p:sp>
        <p:nvSpPr>
          <p:cNvPr id="3" name="Content Placeholder 2"/>
          <p:cNvSpPr>
            <a:spLocks noGrp="1"/>
          </p:cNvSpPr>
          <p:nvPr>
            <p:ph idx="1"/>
          </p:nvPr>
        </p:nvSpPr>
        <p:spPr/>
        <p:txBody>
          <a:bodyPr/>
          <a:lstStyle/>
          <a:p>
            <a:r>
              <a:rPr lang="en-GB" dirty="0" smtClean="0"/>
              <a:t>To generate management information that allows health service managers to assess performance against local and government targets.</a:t>
            </a:r>
          </a:p>
          <a:p>
            <a:r>
              <a:rPr lang="en-GB" dirty="0" smtClean="0"/>
              <a:t>To provide medical staff with timely information to support the treatment of patients.</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19</a:t>
            </a:fld>
            <a:endParaRPr lang="en-US"/>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smtClean="0"/>
              <a:t>Software engineering ethics</a:t>
            </a:r>
            <a:endParaRPr lang="en-US" dirty="0"/>
          </a:p>
        </p:txBody>
      </p:sp>
      <p:sp>
        <p:nvSpPr>
          <p:cNvPr id="6" name="Footer Placeholder 5"/>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2</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9615" y="3708714"/>
            <a:ext cx="3930831" cy="283019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89505"/>
            <a:ext cx="4762500" cy="1800225"/>
          </a:xfrm>
          <a:prstGeom prst="rect">
            <a:avLst/>
          </a:prstGeom>
        </p:spPr>
      </p:pic>
    </p:spTree>
    <p:extLst>
      <p:ext uri="{BB962C8B-B14F-4D97-AF65-F5344CB8AC3E}">
        <p14:creationId xmlns:p14="http://schemas.microsoft.com/office/powerpoint/2010/main" val="1636161276"/>
      </p:ext>
    </p:extLst>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smtClean="0"/>
              <a:t>The organization of the Mentcare system</a:t>
            </a:r>
            <a:endParaRPr lang="en-US" dirty="0" smtClean="0"/>
          </a:p>
        </p:txBody>
      </p:sp>
      <p:pic>
        <p:nvPicPr>
          <p:cNvPr id="2" name="Picture 1" descr="1.6 MHC-P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9" y="1784350"/>
            <a:ext cx="5071533" cy="4259210"/>
          </a:xfrm>
          <a:prstGeom prst="rect">
            <a:avLst/>
          </a:prstGeom>
        </p:spPr>
      </p:pic>
      <p:sp>
        <p:nvSpPr>
          <p:cNvPr id="4" name="Footer Placeholder 3"/>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20</a:t>
            </a:fld>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 of the Mentcare system</a:t>
            </a:r>
            <a:endParaRPr lang="en-US" dirty="0"/>
          </a:p>
        </p:txBody>
      </p:sp>
      <p:sp>
        <p:nvSpPr>
          <p:cNvPr id="3" name="Content Placeholder 2"/>
          <p:cNvSpPr>
            <a:spLocks noGrp="1"/>
          </p:cNvSpPr>
          <p:nvPr>
            <p:ph idx="1"/>
          </p:nvPr>
        </p:nvSpPr>
        <p:spPr>
          <a:xfrm>
            <a:off x="457200" y="1600200"/>
            <a:ext cx="8473992" cy="4525963"/>
          </a:xfrm>
        </p:spPr>
        <p:txBody>
          <a:bodyPr/>
          <a:lstStyle/>
          <a:p>
            <a:r>
              <a:rPr lang="en-GB" dirty="0" smtClean="0"/>
              <a:t>Individual care management </a:t>
            </a:r>
          </a:p>
          <a:p>
            <a:pPr lvl="1"/>
            <a:r>
              <a:rPr lang="en-GB" dirty="0" smtClean="0"/>
              <a:t>Clinicians can create records for patients, edit the information in the system, view patient history, etc. The system supports data summaries so that doctors can quickly learn about the key problems and treatments that have been prescribed.</a:t>
            </a:r>
          </a:p>
          <a:p>
            <a:r>
              <a:rPr lang="en-GB" dirty="0" smtClean="0"/>
              <a:t>Patient monitoring </a:t>
            </a:r>
          </a:p>
          <a:p>
            <a:pPr lvl="1"/>
            <a:r>
              <a:rPr lang="en-GB" dirty="0" smtClean="0"/>
              <a:t>The system monitors the records of patients that are involved in treatment and issues warnings if possible problems are detected. </a:t>
            </a:r>
          </a:p>
          <a:p>
            <a:r>
              <a:rPr lang="en-GB" dirty="0" smtClean="0"/>
              <a:t>Administrative reporting </a:t>
            </a:r>
          </a:p>
          <a:p>
            <a:pPr lvl="1"/>
            <a:r>
              <a:rPr lang="en-GB" dirty="0" smtClean="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21</a:t>
            </a:fld>
            <a:endParaRPr lang="en-US"/>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system concerns</a:t>
            </a:r>
            <a:endParaRPr lang="en-US" dirty="0"/>
          </a:p>
        </p:txBody>
      </p:sp>
      <p:sp>
        <p:nvSpPr>
          <p:cNvPr id="3" name="Content Placeholder 2"/>
          <p:cNvSpPr>
            <a:spLocks noGrp="1"/>
          </p:cNvSpPr>
          <p:nvPr>
            <p:ph idx="1"/>
          </p:nvPr>
        </p:nvSpPr>
        <p:spPr/>
        <p:txBody>
          <a:bodyPr/>
          <a:lstStyle/>
          <a:p>
            <a:r>
              <a:rPr lang="en-US" dirty="0" smtClean="0"/>
              <a:t>Privacy</a:t>
            </a:r>
          </a:p>
          <a:p>
            <a:pPr lvl="1"/>
            <a:r>
              <a:rPr lang="en-GB" dirty="0" smtClean="0"/>
              <a:t>It is essential that patient information is confidential and is never disclosed to anyone apart from authorised medical staff and the patient themselves. </a:t>
            </a:r>
            <a:endParaRPr lang="en-US" dirty="0" smtClean="0"/>
          </a:p>
          <a:p>
            <a:r>
              <a:rPr lang="en-US" dirty="0" smtClean="0"/>
              <a:t>Safety</a:t>
            </a:r>
          </a:p>
          <a:p>
            <a:pPr lvl="1"/>
            <a:r>
              <a:rPr lang="en-GB" dirty="0" smtClean="0"/>
              <a:t>Some mental illnesses cause patients to become suicidal or a danger to other people. Wherever possible, the system should warn medical staff about potentially suicidal or dangerous patients. </a:t>
            </a:r>
          </a:p>
          <a:p>
            <a:pPr lvl="1"/>
            <a:r>
              <a:rPr lang="en-GB" dirty="0" smtClean="0"/>
              <a:t>The system must be available when needed otherwise safety may be compromised and it may be impossible to prescribe the correct medication to patients. </a:t>
            </a:r>
            <a:endParaRPr lang="en-US" dirty="0" smtClean="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22</a:t>
            </a:fld>
            <a:endParaRPr lang="en-US"/>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Wilderness weather station</a:t>
            </a:r>
            <a:endParaRPr lang="en-US" dirty="0"/>
          </a:p>
        </p:txBody>
      </p:sp>
      <p:sp>
        <p:nvSpPr>
          <p:cNvPr id="3" name="Content Placeholder 2"/>
          <p:cNvSpPr>
            <a:spLocks noGrp="1"/>
          </p:cNvSpPr>
          <p:nvPr>
            <p:ph idx="1"/>
          </p:nvPr>
        </p:nvSpPr>
        <p:spPr/>
        <p:txBody>
          <a:bodyPr/>
          <a:lstStyle/>
          <a:p>
            <a:r>
              <a:rPr lang="en-GB" dirty="0" smtClean="0"/>
              <a:t>The government of a country with large areas of wilderness decides to deploy several hundred weather stations in remote areas. </a:t>
            </a:r>
          </a:p>
          <a:p>
            <a:r>
              <a:rPr lang="en-GB" dirty="0" smtClean="0"/>
              <a:t>Weather stations collect data from a set of instruments that measure temperature and pressure, sunshine, rainfall, wind speed and wind direction.</a:t>
            </a:r>
          </a:p>
          <a:p>
            <a:pPr lvl="1"/>
            <a:r>
              <a:rPr lang="en-GB" dirty="0" smtClean="0"/>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r>
              <a:rPr lang="en-GB" dirty="0" smtClean="0"/>
              <a:t> </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23</a:t>
            </a:fld>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smtClean="0"/>
              <a:t>The weather station’s environment </a:t>
            </a:r>
            <a:endParaRPr lang="en-US" dirty="0" smtClean="0"/>
          </a:p>
        </p:txBody>
      </p:sp>
      <p:pic>
        <p:nvPicPr>
          <p:cNvPr id="4" name="Picture 3" descr="1.7 WeatherStationEnv.eps"/>
          <p:cNvPicPr>
            <a:picLocks noChangeAspect="1"/>
          </p:cNvPicPr>
          <p:nvPr/>
        </p:nvPicPr>
        <p:blipFill>
          <a:blip r:embed="rId2"/>
          <a:stretch>
            <a:fillRect/>
          </a:stretch>
        </p:blipFill>
        <p:spPr>
          <a:xfrm>
            <a:off x="1932944" y="2314698"/>
            <a:ext cx="5159738" cy="2490908"/>
          </a:xfrm>
          <a:prstGeom prst="rect">
            <a:avLst/>
          </a:prstGeom>
        </p:spPr>
      </p:pic>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24</a:t>
            </a:fld>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information system</a:t>
            </a:r>
            <a:endParaRPr lang="en-US" dirty="0"/>
          </a:p>
        </p:txBody>
      </p:sp>
      <p:sp>
        <p:nvSpPr>
          <p:cNvPr id="3" name="Content Placeholder 2"/>
          <p:cNvSpPr>
            <a:spLocks noGrp="1"/>
          </p:cNvSpPr>
          <p:nvPr>
            <p:ph idx="1"/>
          </p:nvPr>
        </p:nvSpPr>
        <p:spPr>
          <a:xfrm>
            <a:off x="283745" y="1600200"/>
            <a:ext cx="8606912" cy="4525963"/>
          </a:xfrm>
        </p:spPr>
        <p:txBody>
          <a:bodyPr/>
          <a:lstStyle/>
          <a:p>
            <a:r>
              <a:rPr lang="en-GB" dirty="0" smtClean="0"/>
              <a:t>	The weather station system </a:t>
            </a:r>
          </a:p>
          <a:p>
            <a:pPr lvl="1"/>
            <a:r>
              <a:rPr lang="en-GB" dirty="0" smtClean="0"/>
              <a:t>This is responsible for collecting weather data, carrying out some initial data processing and transmitting it to the data management system.</a:t>
            </a:r>
          </a:p>
          <a:p>
            <a:r>
              <a:rPr lang="en-GB" dirty="0" smtClean="0"/>
              <a:t>The data management and archiving system </a:t>
            </a:r>
          </a:p>
          <a:p>
            <a:pPr lvl="1"/>
            <a:r>
              <a:rPr lang="en-GB" dirty="0" smtClean="0"/>
              <a:t>This system collects the data from all of the wilderness weather stations, carries out data processing and analysis and archives the data.</a:t>
            </a:r>
          </a:p>
          <a:p>
            <a:r>
              <a:rPr lang="en-GB" dirty="0" smtClean="0"/>
              <a:t>The station maintenance system </a:t>
            </a:r>
          </a:p>
          <a:p>
            <a:pPr lvl="1"/>
            <a:r>
              <a:rPr lang="en-GB" dirty="0" smtClean="0"/>
              <a:t>This system can communicate by satellite with all wilderness weather stations to monitor the health of these systems and provide reports of problems.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25</a:t>
            </a:fld>
            <a:endParaRPr lang="en-US"/>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software functionality</a:t>
            </a:r>
            <a:endParaRPr lang="en-US" dirty="0"/>
          </a:p>
        </p:txBody>
      </p:sp>
      <p:sp>
        <p:nvSpPr>
          <p:cNvPr id="3" name="Content Placeholder 2"/>
          <p:cNvSpPr>
            <a:spLocks noGrp="1"/>
          </p:cNvSpPr>
          <p:nvPr>
            <p:ph idx="1"/>
          </p:nvPr>
        </p:nvSpPr>
        <p:spPr/>
        <p:txBody>
          <a:bodyPr/>
          <a:lstStyle/>
          <a:p>
            <a:r>
              <a:rPr lang="en-GB" dirty="0" smtClean="0"/>
              <a:t>Monitor the instruments, power and communication hardware and report faults to the management system.</a:t>
            </a:r>
          </a:p>
          <a:p>
            <a:r>
              <a:rPr lang="en-GB" dirty="0" smtClean="0"/>
              <a:t>Manage the system power, ensuring that batteries are charged whenever the environmental conditions permit but also that generators are shut down in potentially damaging weather conditions, such as high wind.</a:t>
            </a:r>
          </a:p>
          <a:p>
            <a:r>
              <a:rPr lang="en-GB" dirty="0" smtClean="0"/>
              <a:t>Support dynamic reconfiguration where parts of the software are replaced with new versions and where backup instruments are switched into the system in the event of system failure.</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26</a:t>
            </a:fld>
            <a:endParaRPr lang="en-US"/>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A digital learning environment</a:t>
            </a:r>
            <a:endParaRPr lang="en-US" dirty="0"/>
          </a:p>
        </p:txBody>
      </p:sp>
      <p:sp>
        <p:nvSpPr>
          <p:cNvPr id="3" name="Content Placeholder 2"/>
          <p:cNvSpPr>
            <a:spLocks noGrp="1"/>
          </p:cNvSpPr>
          <p:nvPr>
            <p:ph idx="1"/>
          </p:nvPr>
        </p:nvSpPr>
        <p:spPr/>
        <p:txBody>
          <a:bodyPr/>
          <a:lstStyle/>
          <a:p>
            <a:r>
              <a:rPr lang="en-GB" dirty="0"/>
              <a:t>A digital learning environment is a framework in which a set of general-purpose and specially designed tools for learning may be embedded plus a set of applications that are geared to the needs of the learners using the system. </a:t>
            </a:r>
            <a:endParaRPr lang="en-GB" dirty="0" smtClean="0"/>
          </a:p>
          <a:p>
            <a:r>
              <a:rPr lang="en-GB" dirty="0"/>
              <a:t>The tools included in each version of the environment are chosen by teachers and learners to suit their specific needs. </a:t>
            </a:r>
            <a:endParaRPr lang="en-GB" dirty="0" smtClean="0"/>
          </a:p>
          <a:p>
            <a:pPr lvl="1"/>
            <a:r>
              <a:rPr lang="en-GB" dirty="0" smtClean="0"/>
              <a:t>These </a:t>
            </a:r>
            <a:r>
              <a:rPr lang="en-GB" dirty="0"/>
              <a:t>can be general applications such as </a:t>
            </a:r>
            <a:r>
              <a:rPr lang="en-GB" dirty="0" err="1"/>
              <a:t>spreadsheets</a:t>
            </a:r>
            <a:r>
              <a:rPr lang="en-GB" dirty="0"/>
              <a:t>, learning management applications such as a Virtual Learning Environment (VLE) to manage homework submission and assessment, games and simulations.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27</a:t>
            </a:fld>
            <a:endParaRPr lang="en-US"/>
          </a:p>
        </p:txBody>
      </p:sp>
    </p:spTree>
    <p:extLst>
      <p:ext uri="{BB962C8B-B14F-4D97-AF65-F5344CB8AC3E}">
        <p14:creationId xmlns:p14="http://schemas.microsoft.com/office/powerpoint/2010/main" val="3735641553"/>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Service-oriented systems</a:t>
            </a:r>
            <a:endParaRPr lang="en-US" dirty="0"/>
          </a:p>
        </p:txBody>
      </p:sp>
      <p:sp>
        <p:nvSpPr>
          <p:cNvPr id="3" name="Content Placeholder 2"/>
          <p:cNvSpPr>
            <a:spLocks noGrp="1"/>
          </p:cNvSpPr>
          <p:nvPr>
            <p:ph idx="1"/>
          </p:nvPr>
        </p:nvSpPr>
        <p:spPr/>
        <p:txBody>
          <a:bodyPr/>
          <a:lstStyle/>
          <a:p>
            <a:r>
              <a:rPr lang="en-GB" dirty="0"/>
              <a:t>The system is a service-oriented system with all system components considered to be a replaceable service</a:t>
            </a:r>
            <a:r>
              <a:rPr lang="en-GB" dirty="0" smtClean="0"/>
              <a:t>.</a:t>
            </a:r>
          </a:p>
          <a:p>
            <a:r>
              <a:rPr lang="en-GB" dirty="0" smtClean="0"/>
              <a:t>This allows the system to be updated incrementally as new services become available.</a:t>
            </a:r>
          </a:p>
          <a:p>
            <a:r>
              <a:rPr lang="en-GB" dirty="0" smtClean="0"/>
              <a:t>It also makes it possible to rapidly configure the system to create versions of the environment for different groups such as very young children who cannot read, senior students, etc.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28</a:t>
            </a:fld>
            <a:endParaRPr lang="en-US"/>
          </a:p>
        </p:txBody>
      </p:sp>
    </p:spTree>
    <p:extLst>
      <p:ext uri="{BB962C8B-B14F-4D97-AF65-F5344CB8AC3E}">
        <p14:creationId xmlns:p14="http://schemas.microsoft.com/office/powerpoint/2010/main" val="910177017"/>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services</a:t>
            </a:r>
            <a:endParaRPr lang="en-US" dirty="0"/>
          </a:p>
        </p:txBody>
      </p:sp>
      <p:sp>
        <p:nvSpPr>
          <p:cNvPr id="3" name="Content Placeholder 2"/>
          <p:cNvSpPr>
            <a:spLocks noGrp="1"/>
          </p:cNvSpPr>
          <p:nvPr>
            <p:ph idx="1"/>
          </p:nvPr>
        </p:nvSpPr>
        <p:spPr/>
        <p:txBody>
          <a:bodyPr/>
          <a:lstStyle/>
          <a:p>
            <a:r>
              <a:rPr lang="en-GB" i="1" dirty="0"/>
              <a:t>Utility services</a:t>
            </a:r>
            <a:r>
              <a:rPr lang="en-GB" dirty="0"/>
              <a:t> that provide basic application-independent functionality and which may be used by other services in the system. </a:t>
            </a:r>
            <a:endParaRPr lang="en-GB" dirty="0" smtClean="0"/>
          </a:p>
          <a:p>
            <a:r>
              <a:rPr lang="en-GB" i="1" dirty="0" smtClean="0"/>
              <a:t>Application </a:t>
            </a:r>
            <a:r>
              <a:rPr lang="en-GB" i="1" dirty="0"/>
              <a:t>services</a:t>
            </a:r>
            <a:r>
              <a:rPr lang="en-GB" dirty="0"/>
              <a:t> that provide specific applications such as email, conferencing, photo sharing etc. and access to specific educational content such as scientific films or historical resources. </a:t>
            </a:r>
            <a:endParaRPr lang="en-GB" dirty="0" smtClean="0"/>
          </a:p>
          <a:p>
            <a:r>
              <a:rPr lang="en-GB" i="1" dirty="0"/>
              <a:t>Configuration services</a:t>
            </a:r>
            <a:r>
              <a:rPr lang="en-GB" dirty="0"/>
              <a:t> that are used to adapt the environment with a specific set of application services and do define how services are shared between students, teachers and their parents.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29</a:t>
            </a:fld>
            <a:endParaRPr lang="en-US"/>
          </a:p>
        </p:txBody>
      </p:sp>
    </p:spTree>
    <p:extLst>
      <p:ext uri="{BB962C8B-B14F-4D97-AF65-F5344CB8AC3E}">
        <p14:creationId xmlns:p14="http://schemas.microsoft.com/office/powerpoint/2010/main" val="2155081538"/>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smtClean="0"/>
              <a:t>Software engineering ethics</a:t>
            </a:r>
            <a:endParaRPr lang="en-GB" dirty="0"/>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a:t>
            </a:r>
            <a:r>
              <a:rPr lang="en-GB" dirty="0" smtClean="0"/>
              <a:t>law but involves following a set of principles that are morally correct.</a:t>
            </a:r>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a:t>
            </a:fld>
            <a:endParaRPr lang="en-US"/>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service integration</a:t>
            </a:r>
            <a:endParaRPr lang="en-US" dirty="0"/>
          </a:p>
        </p:txBody>
      </p:sp>
      <p:sp>
        <p:nvSpPr>
          <p:cNvPr id="3" name="Content Placeholder 2"/>
          <p:cNvSpPr>
            <a:spLocks noGrp="1"/>
          </p:cNvSpPr>
          <p:nvPr>
            <p:ph idx="1"/>
          </p:nvPr>
        </p:nvSpPr>
        <p:spPr/>
        <p:txBody>
          <a:bodyPr/>
          <a:lstStyle/>
          <a:p>
            <a:r>
              <a:rPr lang="en-US" i="1" dirty="0"/>
              <a:t>Integrated services </a:t>
            </a:r>
            <a:r>
              <a:rPr lang="en-US" dirty="0"/>
              <a:t>are services which offer an API (application programming interface) and which can be accessed by other services through that API.  Direct service-to-service communication is therefore possible. </a:t>
            </a:r>
            <a:endParaRPr lang="en-US" dirty="0" smtClean="0"/>
          </a:p>
          <a:p>
            <a:r>
              <a:rPr lang="en-US" i="1" dirty="0"/>
              <a:t>Independent services</a:t>
            </a:r>
            <a:r>
              <a:rPr lang="en-US" dirty="0"/>
              <a:t> are services which are simply accessed through a browser interface and which operate independently of other services. Information can only be shared with other services through explicit user actions such as copy and paste; re-authentication may be required for each independent service.</a:t>
            </a:r>
            <a:r>
              <a:rPr lang="en-GB" dirty="0"/>
              <a:t>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30</a:t>
            </a:fld>
            <a:endParaRPr lang="en-US"/>
          </a:p>
        </p:txBody>
      </p:sp>
    </p:spTree>
    <p:extLst>
      <p:ext uri="{BB962C8B-B14F-4D97-AF65-F5344CB8AC3E}">
        <p14:creationId xmlns:p14="http://schemas.microsoft.com/office/powerpoint/2010/main" val="3076887263"/>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architecture</a:t>
            </a:r>
            <a:endParaRPr lang="en-US" dirty="0"/>
          </a:p>
        </p:txBody>
      </p:sp>
      <p:pic>
        <p:nvPicPr>
          <p:cNvPr id="6" name="Picture 5" descr="1.8 iLearn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701" y="1538798"/>
            <a:ext cx="5866216" cy="4881050"/>
          </a:xfrm>
          <a:prstGeom prst="rect">
            <a:avLst/>
          </a:prstGeom>
        </p:spPr>
      </p:pic>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31</a:t>
            </a:fld>
            <a:endParaRPr lang="en-US"/>
          </a:p>
        </p:txBody>
      </p:sp>
    </p:spTree>
    <p:extLst>
      <p:ext uri="{BB962C8B-B14F-4D97-AF65-F5344CB8AC3E}">
        <p14:creationId xmlns:p14="http://schemas.microsoft.com/office/powerpoint/2010/main" val="2004859144"/>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Book Quiz</a:t>
            </a:r>
            <a:endParaRPr lang="en-US" dirty="0"/>
          </a:p>
        </p:txBody>
      </p:sp>
      <p:sp>
        <p:nvSpPr>
          <p:cNvPr id="3" name="Content Placeholder 2"/>
          <p:cNvSpPr>
            <a:spLocks noGrp="1"/>
          </p:cNvSpPr>
          <p:nvPr>
            <p:ph idx="1"/>
          </p:nvPr>
        </p:nvSpPr>
        <p:spPr/>
        <p:txBody>
          <a:bodyPr/>
          <a:lstStyle/>
          <a:p>
            <a:r>
              <a:rPr lang="en-US" dirty="0" smtClean="0"/>
              <a:t>For each of the clauses in the ACM/IEEE code of ethics discussed in class, suggest an appropriate example that illustrates that clause. </a:t>
            </a:r>
            <a:endParaRPr lang="en-US" dirty="0"/>
          </a:p>
        </p:txBody>
      </p:sp>
      <p:sp>
        <p:nvSpPr>
          <p:cNvPr id="4" name="Footer Placeholder 3"/>
          <p:cNvSpPr>
            <a:spLocks noGrp="1"/>
          </p:cNvSpPr>
          <p:nvPr>
            <p:ph type="ftr" sz="quarter" idx="10"/>
          </p:nvPr>
        </p:nvSpPr>
        <p:spPr/>
        <p:txBody>
          <a:bodyPr/>
          <a:lstStyle/>
          <a:p>
            <a:r>
              <a:rPr lang="en-US" smtClean="0"/>
              <a:t>Chapter 1 Introduction</a:t>
            </a:r>
            <a:endParaRPr lang="en-US" dirty="0"/>
          </a:p>
        </p:txBody>
      </p:sp>
      <p:sp>
        <p:nvSpPr>
          <p:cNvPr id="5" name="Date Placeholder 4"/>
          <p:cNvSpPr>
            <a:spLocks noGrp="1"/>
          </p:cNvSpPr>
          <p:nvPr>
            <p:ph type="dt" sz="half" idx="11"/>
          </p:nvPr>
        </p:nvSpPr>
        <p:spPr/>
        <p:txBody>
          <a:bodyPr/>
          <a:lstStyle/>
          <a:p>
            <a:r>
              <a:rPr lang="en-GB" smtClean="0"/>
              <a:t>30/10/2014</a:t>
            </a:r>
            <a:endParaRPr lang="en-US"/>
          </a:p>
        </p:txBody>
      </p:sp>
      <p:sp>
        <p:nvSpPr>
          <p:cNvPr id="6" name="Slide Number Placeholder 5"/>
          <p:cNvSpPr>
            <a:spLocks noGrp="1"/>
          </p:cNvSpPr>
          <p:nvPr>
            <p:ph type="sldNum" sz="quarter" idx="12"/>
          </p:nvPr>
        </p:nvSpPr>
        <p:spPr/>
        <p:txBody>
          <a:bodyPr/>
          <a:lstStyle/>
          <a:p>
            <a:fld id="{1D5CD492-2BC6-F348-9965-EC1D86DF57A8}" type="slidenum">
              <a:rPr lang="en-US" smtClean="0"/>
              <a:t>32</a:t>
            </a:fld>
            <a:endParaRPr lang="en-US"/>
          </a:p>
        </p:txBody>
      </p:sp>
    </p:spTree>
    <p:extLst>
      <p:ext uri="{BB962C8B-B14F-4D97-AF65-F5344CB8AC3E}">
        <p14:creationId xmlns:p14="http://schemas.microsoft.com/office/powerpoint/2010/main" val="388033032"/>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Software engineering is an engineering discipline that is concerned with all aspects of software production.</a:t>
            </a:r>
          </a:p>
          <a:p>
            <a:r>
              <a:rPr lang="en-GB" dirty="0" smtClean="0"/>
              <a:t>Essential software product attributes are maintainability, dependability and security, efficiency and acceptability.</a:t>
            </a:r>
          </a:p>
          <a:p>
            <a:r>
              <a:rPr lang="en-GB" dirty="0" smtClean="0"/>
              <a:t>The high-level activities of specification, development, validation and evolution are part of all software processes.</a:t>
            </a:r>
          </a:p>
          <a:p>
            <a:r>
              <a:rPr lang="en-GB" dirty="0" smtClean="0"/>
              <a:t>The fundamental notions of software engineering are universally applicable to all types of system development.  </a:t>
            </a:r>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33</a:t>
            </a:fld>
            <a:endParaRPr lang="en-US"/>
          </a:p>
        </p:txBody>
      </p:sp>
    </p:spTree>
    <p:extLst>
      <p:ext uri="{BB962C8B-B14F-4D97-AF65-F5344CB8AC3E}">
        <p14:creationId xmlns:p14="http://schemas.microsoft.com/office/powerpoint/2010/main" val="1610917383"/>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There are many different types of system and each requires appropriate software engineering tools and techniques for their development. </a:t>
            </a:r>
          </a:p>
          <a:p>
            <a:r>
              <a:rPr lang="en-GB" dirty="0" smtClean="0"/>
              <a:t>The fundamental ideas of software engineering are applicable to all types of software system. </a:t>
            </a:r>
          </a:p>
          <a:p>
            <a:r>
              <a:rPr lang="en-GB" dirty="0"/>
              <a:t>Software engineers have responsibilities to the engineering profession and society. They should not simply be concerned with technical issues.</a:t>
            </a:r>
          </a:p>
          <a:p>
            <a:r>
              <a:rPr lang="en-GB" dirty="0"/>
              <a:t>Professional societies publish codes of conduct which set out the standards of behaviour expected of their members.</a:t>
            </a:r>
          </a:p>
          <a:p>
            <a:endParaRPr lang="en-US" dirty="0" smtClean="0"/>
          </a:p>
          <a:p>
            <a:pPr>
              <a:buNone/>
            </a:pP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34</a:t>
            </a:fld>
            <a:endParaRPr lang="en-US"/>
          </a:p>
        </p:txBody>
      </p:sp>
    </p:spTree>
    <p:extLst>
      <p:ext uri="{BB962C8B-B14F-4D97-AF65-F5344CB8AC3E}">
        <p14:creationId xmlns:p14="http://schemas.microsoft.com/office/powerpoint/2010/main" val="2137521757"/>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dirty="0"/>
              <a:t>Confidentiality </a:t>
            </a:r>
          </a:p>
          <a:p>
            <a:pPr lvl="1">
              <a:lnSpc>
                <a:spcPct val="90000"/>
              </a:lnSpc>
            </a:pPr>
            <a:r>
              <a:rPr lang="en-GB" dirty="0"/>
              <a:t>Engineers should normally respect the confidentiality of their employers or clients irrespective of whether or not a formal confidentiality agreement has been signed.</a:t>
            </a:r>
          </a:p>
          <a:p>
            <a:pPr>
              <a:lnSpc>
                <a:spcPct val="90000"/>
              </a:lnSpc>
            </a:pPr>
            <a:r>
              <a:rPr lang="en-GB" dirty="0"/>
              <a:t>Competence </a:t>
            </a:r>
          </a:p>
          <a:p>
            <a:pPr lvl="1">
              <a:lnSpc>
                <a:spcPct val="90000"/>
              </a:lnSpc>
            </a:pPr>
            <a:r>
              <a:rPr lang="en-GB" dirty="0"/>
              <a:t>Engineers should not misrepresent their level of competence. They should not knowingly accept work which is </a:t>
            </a:r>
            <a:r>
              <a:rPr lang="en-GB" dirty="0" err="1"/>
              <a:t>outwith</a:t>
            </a:r>
            <a:r>
              <a:rPr lang="en-GB" dirty="0"/>
              <a:t> their competence.</a:t>
            </a:r>
          </a:p>
          <a:p>
            <a:pPr>
              <a:lnSpc>
                <a:spcPct val="90000"/>
              </a:lnSpc>
            </a:pPr>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4</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8731" y="4284617"/>
            <a:ext cx="3354103" cy="2436858"/>
          </a:xfrm>
          <a:prstGeom prst="rect">
            <a:avLst/>
          </a:prstGeom>
        </p:spPr>
      </p:pic>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a:t>Intellectual property rights </a:t>
            </a:r>
          </a:p>
          <a:p>
            <a:pPr lvl="1"/>
            <a:r>
              <a:rPr lang="en-GB" sz="2000"/>
              <a:t>Engineers should be aware of local laws governing the use of intellectual property such as patents, copyright, etc. They should be careful to ensure that the intellectual property of employers and clients is protected.</a:t>
            </a:r>
          </a:p>
          <a:p>
            <a:r>
              <a:rPr lang="en-GB" sz="2400"/>
              <a:t>Computer misuse </a:t>
            </a:r>
          </a:p>
          <a:p>
            <a:pPr lvl="1"/>
            <a:r>
              <a:rPr lang="en-GB" sz="2000"/>
              <a:t>Software engineers should not use their technical skills to misuse other people’s computers. Computer misuse ranges from relatively trivial (game playing on an employer’s machine, say) to extremely serious (dissemination of viruses). </a:t>
            </a:r>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5</a:t>
            </a:fld>
            <a:endParaRPr lang="en-US"/>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a:t>
            </a:r>
            <a:endParaRPr lang="en-GB" dirty="0" smtClean="0"/>
          </a:p>
          <a:p>
            <a:pPr lvl="1">
              <a:lnSpc>
                <a:spcPct val="90000"/>
              </a:lnSpc>
            </a:pPr>
            <a:r>
              <a:rPr lang="en-GB" dirty="0" smtClean="0"/>
              <a:t>Practitioners</a:t>
            </a:r>
            <a:endParaRPr lang="en-GB" dirty="0"/>
          </a:p>
          <a:p>
            <a:pPr lvl="1">
              <a:lnSpc>
                <a:spcPct val="90000"/>
              </a:lnSpc>
            </a:pPr>
            <a:r>
              <a:rPr lang="en-GB" dirty="0" smtClean="0"/>
              <a:t> Educators</a:t>
            </a:r>
            <a:endParaRPr lang="en-GB" dirty="0"/>
          </a:p>
          <a:p>
            <a:pPr lvl="1">
              <a:lnSpc>
                <a:spcPct val="90000"/>
              </a:lnSpc>
            </a:pPr>
            <a:r>
              <a:rPr lang="en-GB" dirty="0" smtClean="0"/>
              <a:t> </a:t>
            </a:r>
            <a:r>
              <a:rPr lang="en-GB" dirty="0"/>
              <a:t>M</a:t>
            </a:r>
            <a:r>
              <a:rPr lang="en-GB" dirty="0" smtClean="0"/>
              <a:t>anagers,</a:t>
            </a:r>
          </a:p>
          <a:p>
            <a:pPr lvl="1">
              <a:lnSpc>
                <a:spcPct val="90000"/>
              </a:lnSpc>
            </a:pPr>
            <a:r>
              <a:rPr lang="en-GB" dirty="0" smtClean="0"/>
              <a:t> supervisors, </a:t>
            </a:r>
            <a:r>
              <a:rPr lang="en-GB" dirty="0"/>
              <a:t>policy makers</a:t>
            </a:r>
            <a:r>
              <a:rPr lang="en-GB" dirty="0" smtClean="0"/>
              <a:t>,</a:t>
            </a:r>
          </a:p>
          <a:p>
            <a:pPr lvl="1">
              <a:lnSpc>
                <a:spcPct val="90000"/>
              </a:lnSpc>
            </a:pPr>
            <a:r>
              <a:rPr lang="en-GB" dirty="0" smtClean="0"/>
              <a:t> </a:t>
            </a:r>
            <a:r>
              <a:rPr lang="en-GB" dirty="0"/>
              <a:t>trainees and students of the profession. </a:t>
            </a:r>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6</a:t>
            </a:fld>
            <a:endParaRPr lang="en-US"/>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 for the code of ethics</a:t>
            </a:r>
            <a:endParaRPr lang="en-US" dirty="0"/>
          </a:p>
        </p:txBody>
      </p:sp>
      <p:sp>
        <p:nvSpPr>
          <p:cNvPr id="3" name="Content Placeholder 2"/>
          <p:cNvSpPr>
            <a:spLocks noGrp="1"/>
          </p:cNvSpPr>
          <p:nvPr>
            <p:ph idx="1"/>
          </p:nvPr>
        </p:nvSpPr>
        <p:spPr/>
        <p:txBody>
          <a:bodyPr/>
          <a:lstStyle/>
          <a:p>
            <a:pPr lvl="1"/>
            <a:r>
              <a:rPr lang="en-GB" i="1" dirty="0" smtClean="0"/>
              <a:t>Computers have a central and growing role in commerce, industry, government, medicine, education, entertainment and society at large. </a:t>
            </a:r>
          </a:p>
          <a:p>
            <a:pPr lvl="1"/>
            <a:r>
              <a:rPr lang="en-GB" i="1" dirty="0" smtClean="0"/>
              <a:t>Software engineers are those who contribute by direct participation or by teaching, to the analysis, specification, design, development, certification, maintenance and testing of software systems. </a:t>
            </a:r>
          </a:p>
          <a:p>
            <a:pPr lvl="1"/>
            <a:r>
              <a:rPr lang="en-GB" i="1" dirty="0" smtClean="0"/>
              <a:t>Software engineers have significant</a:t>
            </a:r>
            <a:r>
              <a:rPr lang="en-GB" dirty="0" smtClean="0"/>
              <a:t> </a:t>
            </a:r>
            <a:r>
              <a:rPr lang="en-GB" i="1" dirty="0" smtClean="0"/>
              <a:t>opportunities to do good or cause harm, to enable others to do good or cause harm, or to influence others to do good or cause harm. </a:t>
            </a:r>
          </a:p>
          <a:p>
            <a:pPr lvl="1"/>
            <a:r>
              <a:rPr lang="en-GB" i="1" dirty="0" smtClean="0"/>
              <a:t>To ensure their efforts will be used for good, software engineers must commit themselves to making software engineering a beneficial and respected profession.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7</a:t>
            </a:fld>
            <a:endParaRPr lang="en-US"/>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The ACM/IEEE Code of Ethics </a:t>
            </a:r>
            <a:endParaRPr lang="en-US" dirty="0" smtClean="0"/>
          </a:p>
        </p:txBody>
      </p:sp>
      <p:sp>
        <p:nvSpPr>
          <p:cNvPr id="6" name="TextBox 5"/>
          <p:cNvSpPr txBox="1"/>
          <p:nvPr/>
        </p:nvSpPr>
        <p:spPr>
          <a:xfrm>
            <a:off x="457200" y="1616194"/>
            <a:ext cx="8461312" cy="3077766"/>
          </a:xfrm>
          <a:prstGeom prst="rect">
            <a:avLst/>
          </a:prstGeom>
          <a:solidFill>
            <a:srgbClr val="FFFF00">
              <a:alpha val="34000"/>
            </a:srgbClr>
          </a:solidFill>
        </p:spPr>
        <p:txBody>
          <a:bodyPr wrap="square" rtlCol="0">
            <a:spAutoFit/>
          </a:bodyPr>
          <a:lstStyle/>
          <a:p>
            <a:r>
              <a:rPr lang="en-US" sz="1600" b="1" dirty="0" smtClean="0"/>
              <a:t>Software Engineering Code of Ethics and Professional Practice</a:t>
            </a:r>
          </a:p>
          <a:p>
            <a:endParaRPr lang="en-GB" sz="1600" dirty="0" smtClean="0"/>
          </a:p>
          <a:p>
            <a:r>
              <a:rPr lang="en-US" sz="1600" dirty="0" smtClean="0"/>
              <a:t>ACM/IEEE-CS Joint Task Force on Software Engineering Ethics and Professional Practices</a:t>
            </a:r>
          </a:p>
          <a:p>
            <a:r>
              <a:rPr lang="en-US" sz="1600" b="1" dirty="0" smtClean="0"/>
              <a:t> </a:t>
            </a:r>
            <a:endParaRPr lang="en-GB" sz="1600" dirty="0" smtClean="0"/>
          </a:p>
          <a:p>
            <a:r>
              <a:rPr lang="en-US" sz="1600" b="1" dirty="0" smtClean="0"/>
              <a:t>PREAMBLE</a:t>
            </a:r>
            <a:endParaRPr lang="en-GB" sz="1600" dirty="0" smtClean="0"/>
          </a:p>
          <a:p>
            <a:pPr>
              <a:spcAft>
                <a:spcPts val="600"/>
              </a:spcAft>
            </a:pPr>
            <a:r>
              <a:rPr lang="en-US" sz="1600" dirty="0" smtClean="0"/>
              <a:t>The short version of the code summarizes aspirations at a high level of the abstraction; the clauses that are included in the full version give examples and details of how these aspirations change the way we act as software engineering professionals. </a:t>
            </a:r>
          </a:p>
          <a:p>
            <a:pPr>
              <a:spcAft>
                <a:spcPts val="600"/>
              </a:spcAft>
            </a:pPr>
            <a:r>
              <a:rPr lang="en-US" sz="1600" dirty="0" smtClean="0"/>
              <a:t>In accordance with their commitment to the health, safety and welfare of the public, software engineers shall adhere to the following Eight Principles:</a:t>
            </a:r>
            <a:endParaRPr lang="en-GB" sz="1600" dirty="0" smtClean="0"/>
          </a:p>
          <a:p>
            <a:r>
              <a:rPr lang="en-US" sz="1200" dirty="0" smtClean="0"/>
              <a:t> </a:t>
            </a:r>
            <a:endParaRPr lang="en-GB" sz="1200" dirty="0" smtClean="0"/>
          </a:p>
          <a:p>
            <a:endParaRPr lang="en-US" sz="1200" dirty="0"/>
          </a:p>
        </p:txBody>
      </p:sp>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8</a:t>
            </a:fld>
            <a:endParaRPr lang="en-US"/>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Ethical principles</a:t>
            </a:r>
            <a:endParaRPr lang="en-US" dirty="0" smtClean="0"/>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smtClean="0"/>
              <a:t> </a:t>
            </a:r>
            <a:endParaRPr lang="en-GB" sz="1200" dirty="0" smtClean="0"/>
          </a:p>
          <a:p>
            <a:pPr>
              <a:spcAft>
                <a:spcPts val="600"/>
              </a:spcAft>
            </a:pPr>
            <a:r>
              <a:rPr lang="en-US" sz="1600" dirty="0" smtClean="0"/>
              <a:t>1. PUBLIC - Software engineers shall act consistently with the public interest.</a:t>
            </a:r>
            <a:endParaRPr lang="en-GB" sz="1600" dirty="0" smtClean="0"/>
          </a:p>
          <a:p>
            <a:pPr>
              <a:spcAft>
                <a:spcPts val="600"/>
              </a:spcAft>
            </a:pPr>
            <a:r>
              <a:rPr lang="en-GB" sz="1600" dirty="0" smtClean="0"/>
              <a:t>2. CLIENT AND EMPLOYER - Software engineers shall act in a manner that is in the best interests of their client and employer consistent with the public interest.</a:t>
            </a:r>
          </a:p>
          <a:p>
            <a:pPr>
              <a:spcAft>
                <a:spcPts val="600"/>
              </a:spcAft>
            </a:pPr>
            <a:r>
              <a:rPr lang="en-US" sz="1600" dirty="0" smtClean="0"/>
              <a:t>3. PRODUCT - Software engineers shall ensure that their products and related modifications meet the highest professional standards possible.</a:t>
            </a:r>
            <a:endParaRPr lang="en-GB" sz="1600" dirty="0" smtClean="0"/>
          </a:p>
          <a:p>
            <a:pPr>
              <a:spcAft>
                <a:spcPts val="600"/>
              </a:spcAft>
            </a:pPr>
            <a:r>
              <a:rPr lang="en-US" sz="1600" dirty="0" smtClean="0"/>
              <a:t>4. JUDGMENT - Software engineers shall maintain integrity and independence in their professional judgment.</a:t>
            </a:r>
            <a:endParaRPr lang="en-GB" sz="1600" dirty="0" smtClean="0"/>
          </a:p>
          <a:p>
            <a:pPr>
              <a:spcAft>
                <a:spcPts val="600"/>
              </a:spcAft>
            </a:pPr>
            <a:r>
              <a:rPr lang="en-US" sz="1600" dirty="0" smtClean="0"/>
              <a:t>5. MANAGEMENT - Software engineering managers and leaders shall subscribe to and promote an ethical approach to the management of software development and maintenance.</a:t>
            </a:r>
            <a:endParaRPr lang="en-GB" sz="1600" dirty="0" smtClean="0"/>
          </a:p>
          <a:p>
            <a:pPr>
              <a:spcAft>
                <a:spcPts val="600"/>
              </a:spcAft>
            </a:pPr>
            <a:r>
              <a:rPr lang="en-US" sz="1600" dirty="0" smtClean="0"/>
              <a:t>6. PROFESSION - Software engineers shall advance the integrity and reputation of the profession consistent with the public interest.</a:t>
            </a:r>
            <a:endParaRPr lang="en-GB" sz="1600" dirty="0" smtClean="0"/>
          </a:p>
          <a:p>
            <a:pPr>
              <a:spcAft>
                <a:spcPts val="600"/>
              </a:spcAft>
            </a:pPr>
            <a:r>
              <a:rPr lang="en-US" sz="1600" dirty="0" smtClean="0"/>
              <a:t>7. COLLEAGUES - Software engineers shall be fair to and supportive of their colleagues.</a:t>
            </a:r>
            <a:endParaRPr lang="en-GB" sz="1600" dirty="0" smtClean="0"/>
          </a:p>
          <a:p>
            <a:pPr>
              <a:spcAft>
                <a:spcPts val="600"/>
              </a:spcAft>
            </a:pPr>
            <a:r>
              <a:rPr lang="en-US" sz="1600" dirty="0" smtClean="0"/>
              <a:t>8. SELF - Software engineers shall participate in lifelong learning regarding the practice of their profession and shall promote an ethical approach to the practice of the profession.</a:t>
            </a:r>
          </a:p>
          <a:p>
            <a:endParaRPr lang="en-US" sz="1200" dirty="0"/>
          </a:p>
        </p:txBody>
      </p:sp>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9</a:t>
            </a:fld>
            <a:endParaRPr lang="en-US"/>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3902</TotalTime>
  <Words>2039</Words>
  <Application>Microsoft Office PowerPoint</Application>
  <PresentationFormat>On-screen Show (4:3)</PresentationFormat>
  <Paragraphs>255</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ＭＳ Ｐゴシック</vt:lpstr>
      <vt:lpstr>Arial</vt:lpstr>
      <vt:lpstr>Calibri</vt:lpstr>
      <vt:lpstr>Wingdings</vt:lpstr>
      <vt:lpstr>SE10 slides</vt:lpstr>
      <vt:lpstr>Quick Recap</vt:lpstr>
      <vt:lpstr>Software engineering ethics</vt:lpstr>
      <vt:lpstr>Software engineering ethics</vt:lpstr>
      <vt:lpstr>Issues of professional responsibility</vt:lpstr>
      <vt:lpstr>Issues of professional responsibility</vt:lpstr>
      <vt:lpstr>ACM/IEEE Code of Ethics</vt:lpstr>
      <vt:lpstr>Rationale for the code of ethics</vt:lpstr>
      <vt:lpstr>The ACM/IEEE Code of Ethics </vt:lpstr>
      <vt:lpstr>Ethical principles</vt:lpstr>
      <vt:lpstr>Ethical dilemmas</vt:lpstr>
      <vt:lpstr>Case studies</vt:lpstr>
      <vt:lpstr>Case studies</vt:lpstr>
      <vt:lpstr>Insulin pump control system</vt:lpstr>
      <vt:lpstr>Insulin pump hardware architecture</vt:lpstr>
      <vt:lpstr>Activity model of the insulin pump</vt:lpstr>
      <vt:lpstr>Essential high-level requirements</vt:lpstr>
      <vt:lpstr>Mentcare: A patient information system for mental health care</vt:lpstr>
      <vt:lpstr>Mentcare</vt:lpstr>
      <vt:lpstr>Mentcare goals</vt:lpstr>
      <vt:lpstr>The organization of the Mentcare system</vt:lpstr>
      <vt:lpstr>Key features of the Mentcare system</vt:lpstr>
      <vt:lpstr>Mentcare system concerns</vt:lpstr>
      <vt:lpstr>Wilderness weather station</vt:lpstr>
      <vt:lpstr>The weather station’s environment </vt:lpstr>
      <vt:lpstr>Weather information system</vt:lpstr>
      <vt:lpstr>Additional software functionality</vt:lpstr>
      <vt:lpstr>iLearn: A digital learning environment</vt:lpstr>
      <vt:lpstr>Service-oriented systems</vt:lpstr>
      <vt:lpstr>iLearn services</vt:lpstr>
      <vt:lpstr>iLearn service integration</vt:lpstr>
      <vt:lpstr>iLearn architecture</vt:lpstr>
      <vt:lpstr>Open Book Quiz</vt:lpstr>
      <vt:lpstr>Key points</vt:lpstr>
      <vt:lpstr>Key points</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Faculty</cp:lastModifiedBy>
  <cp:revision>45</cp:revision>
  <dcterms:created xsi:type="dcterms:W3CDTF">2009-12-29T10:39:27Z</dcterms:created>
  <dcterms:modified xsi:type="dcterms:W3CDTF">2023-01-24T06:43:08Z</dcterms:modified>
</cp:coreProperties>
</file>