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1E2C4-01E7-4B2D-98BE-70F0C3E68BD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CCB1B-12BA-4CBF-BB2E-DE23F87F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3153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5667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1548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8977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9376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E7C4-C36D-46D8-8A2B-978C3624FA45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19C5-3EAE-4DC8-9D50-22E4DBBFEB37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D15E-B87A-4CD9-9134-26DA6D55FF85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9EA9-5280-4D78-9A7B-E08EFFD189B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411-B9ED-4D28-B181-0602AE86F2E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D7ED-7682-415E-B03A-0CDD3322CB68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AD4-B7A8-468B-B6C1-9D0141B44B0C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C519-8A41-45AD-96D4-F0DC16A22CED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6083-0884-49B2-8F22-207E0831AE59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ED4A-9B0A-4707-88D6-5B5464CCF1B9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0F19-166C-4C61-B123-26D99985DD53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07F60-DA6D-4302-871F-6AB34421D57E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2205-095F-40E0-822F-EDEB9D4FE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Process improvement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1263-5428-4991-8D0E-FD9B141DFE32}" type="datetime1">
              <a:rPr lang="en-US" smtClean="0"/>
              <a:t>2/8/2023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5471754" y="1423775"/>
            <a:ext cx="6048935" cy="45345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F6E39382-F308-4129-B361-4098D159C75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A8607F-5E9F-4CB6-A886-BDAEDDFB03FA}"/>
              </a:ext>
            </a:extLst>
          </p:cNvPr>
          <p:cNvSpPr txBox="1"/>
          <p:nvPr/>
        </p:nvSpPr>
        <p:spPr>
          <a:xfrm>
            <a:off x="337488" y="1701893"/>
            <a:ext cx="87673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Rates the maturity of an organization over 5 point scale</a:t>
            </a:r>
          </a:p>
          <a:p>
            <a:pPr marL="342900" indent="-342900" defTabSz="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Not a software process model.</a:t>
            </a:r>
          </a:p>
          <a:p>
            <a:pPr marL="342900" indent="-342900" defTabSz="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Provides a mean of measuring how well an organization manages to accomplish the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CMM initial stage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</a:t>
            </a:r>
          </a:p>
          <a:p>
            <a:pPr lvl="1"/>
            <a:r>
              <a:rPr lang="en-GB" dirty="0"/>
              <a:t>Generally the starting point of any software organization</a:t>
            </a:r>
          </a:p>
          <a:p>
            <a:pPr lvl="1"/>
            <a:r>
              <a:rPr lang="en-GB" dirty="0"/>
              <a:t>Unmanaged work</a:t>
            </a:r>
          </a:p>
          <a:p>
            <a:pPr lvl="1"/>
            <a:r>
              <a:rPr lang="en-GB" dirty="0"/>
              <a:t>No proper software documentation</a:t>
            </a:r>
          </a:p>
          <a:p>
            <a:pPr lvl="1"/>
            <a:r>
              <a:rPr lang="en-GB" dirty="0"/>
              <a:t>No effective project management plans (generally, opt build and fix models)</a:t>
            </a:r>
          </a:p>
          <a:p>
            <a:pPr lvl="1"/>
            <a:r>
              <a:rPr lang="en-GB" dirty="0"/>
              <a:t>No cost estimation</a:t>
            </a:r>
          </a:p>
          <a:p>
            <a:pPr lvl="1"/>
            <a:r>
              <a:rPr lang="en-GB" dirty="0"/>
              <a:t>Vast majority of the organizations are at this level</a:t>
            </a:r>
          </a:p>
          <a:p>
            <a:pPr lvl="1"/>
            <a:r>
              <a:rPr lang="en-GB" dirty="0"/>
              <a:t>Challenges:</a:t>
            </a:r>
          </a:p>
          <a:p>
            <a:pPr lvl="2"/>
            <a:r>
              <a:rPr lang="en-GB" dirty="0"/>
              <a:t>Project management, planning and SQA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F0B21D6-9B75-4B7C-B026-796E193E71B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24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CMM Managed stage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Managed</a:t>
            </a:r>
          </a:p>
          <a:p>
            <a:pPr lvl="1"/>
            <a:r>
              <a:rPr lang="en-GB" dirty="0"/>
              <a:t>Goals associated with project are satisfied</a:t>
            </a:r>
          </a:p>
          <a:p>
            <a:pPr lvl="1"/>
            <a:r>
              <a:rPr lang="en-GB" dirty="0"/>
              <a:t>Defined organizational policies (when which process to be used?)</a:t>
            </a:r>
          </a:p>
          <a:p>
            <a:pPr lvl="1"/>
            <a:r>
              <a:rPr lang="en-GB" dirty="0"/>
              <a:t>Documented project plan with goals</a:t>
            </a:r>
          </a:p>
          <a:p>
            <a:pPr lvl="1"/>
            <a:r>
              <a:rPr lang="en-GB" dirty="0"/>
              <a:t>Resource management is properly done. (technology relevant task force) </a:t>
            </a:r>
          </a:p>
          <a:p>
            <a:pPr lvl="1"/>
            <a:r>
              <a:rPr lang="en-GB" dirty="0"/>
              <a:t>Generally working on same types of software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00C9F1F-7456-46F1-9500-B0B98970569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1781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Defined</a:t>
            </a:r>
          </a:p>
          <a:p>
            <a:pPr lvl="1"/>
            <a:r>
              <a:rPr lang="en-GB" dirty="0"/>
              <a:t>Process management procedures and strategies defined and used</a:t>
            </a:r>
          </a:p>
          <a:p>
            <a:pPr lvl="1"/>
            <a:r>
              <a:rPr lang="en-GB" dirty="0"/>
              <a:t>Proper teamwork</a:t>
            </a:r>
          </a:p>
          <a:p>
            <a:pPr lvl="1"/>
            <a:r>
              <a:rPr lang="en-GB" dirty="0"/>
              <a:t>Collaborative learning environment</a:t>
            </a:r>
          </a:p>
          <a:p>
            <a:r>
              <a:rPr lang="en-GB" dirty="0"/>
              <a:t>Managed</a:t>
            </a:r>
          </a:p>
          <a:p>
            <a:pPr lvl="1"/>
            <a:r>
              <a:rPr lang="en-GB" dirty="0"/>
              <a:t>Assess organizational performance.</a:t>
            </a:r>
          </a:p>
          <a:p>
            <a:pPr lvl="1"/>
            <a:r>
              <a:rPr lang="en-GB" dirty="0"/>
              <a:t>Better project management structures. </a:t>
            </a:r>
          </a:p>
          <a:p>
            <a:pPr lvl="1"/>
            <a:r>
              <a:rPr lang="en-GB" dirty="0"/>
              <a:t>Risk analysis and proactive approaches (what if a project fails?)</a:t>
            </a:r>
          </a:p>
          <a:p>
            <a:r>
              <a:rPr lang="en-GB" dirty="0"/>
              <a:t>Optimising</a:t>
            </a:r>
          </a:p>
          <a:p>
            <a:pPr lvl="1"/>
            <a:r>
              <a:rPr lang="en-GB" dirty="0"/>
              <a:t>Process improvement strategies defined and used.</a:t>
            </a:r>
          </a:p>
          <a:p>
            <a:pPr lvl="1"/>
            <a:r>
              <a:rPr lang="en-GB" dirty="0"/>
              <a:t>More and more adaption to newer trends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70919130-BD0D-4549-BD18-45A07F9919F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40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Incremental software development could be very effectively used for customers who do not have a clear idea about the systems needed for their operations. </a:t>
            </a:r>
          </a:p>
          <a:p>
            <a:pPr algn="just"/>
            <a:r>
              <a:rPr lang="en-US" dirty="0"/>
              <a:t>Using an example, explain why the design activities of architectural design, database design, interface design, and component design are interdependent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Explain </a:t>
            </a:r>
            <a:r>
              <a:rPr lang="en-US" dirty="0"/>
              <a:t>why software testing should always be an incremental, staged activity. Are </a:t>
            </a:r>
            <a:r>
              <a:rPr lang="en-US" dirty="0" smtClean="0"/>
              <a:t>programmers </a:t>
            </a:r>
            <a:r>
              <a:rPr lang="en-US" dirty="0"/>
              <a:t>the best people to test the programs that they have developed?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1D578-755F-4C7B-A9EB-0499A1A0ABE5}" type="datetime1">
              <a:rPr lang="en-US" smtClean="0"/>
              <a:t>2/8/2023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6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390037"/>
          </a:xfrm>
        </p:spPr>
        <p:txBody>
          <a:bodyPr>
            <a:normAutofit/>
          </a:bodyPr>
          <a:lstStyle/>
          <a:p>
            <a:r>
              <a:rPr lang="en-US" dirty="0"/>
              <a:t>For a newly developed Software house, With so many software rivalries in industry…. How to compete and make your place</a:t>
            </a:r>
          </a:p>
          <a:p>
            <a:r>
              <a:rPr lang="en-US" dirty="0"/>
              <a:t>3 main challenges for software houses:</a:t>
            </a:r>
          </a:p>
          <a:p>
            <a:pPr lvl="1"/>
            <a:r>
              <a:rPr lang="en-US" dirty="0"/>
              <a:t>cheaper software, </a:t>
            </a:r>
          </a:p>
          <a:p>
            <a:pPr lvl="1"/>
            <a:r>
              <a:rPr lang="en-US" dirty="0"/>
              <a:t>better software, </a:t>
            </a:r>
          </a:p>
          <a:p>
            <a:pPr lvl="1"/>
            <a:r>
              <a:rPr lang="en-US" dirty="0"/>
              <a:t>delivered with much tighter deadlines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Deliver</a:t>
            </a:r>
            <a:r>
              <a:rPr lang="en-US" b="1" dirty="0"/>
              <a:t> quality product,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reduced costs</a:t>
            </a:r>
          </a:p>
          <a:p>
            <a:pPr lvl="1"/>
            <a:r>
              <a:rPr lang="en-US" dirty="0"/>
              <a:t>And to </a:t>
            </a:r>
            <a:r>
              <a:rPr lang="en-US" b="1" dirty="0"/>
              <a:t>accelerate their development processes to meet deadlines</a:t>
            </a:r>
            <a:r>
              <a:rPr lang="en-US" dirty="0"/>
              <a:t>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C5605716-D043-4497-ADC7-A26AAD9732A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8795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Software Process improvement </a:t>
            </a:r>
            <a:r>
              <a:rPr lang="en-US" dirty="0"/>
              <a:t>means:</a:t>
            </a:r>
          </a:p>
          <a:p>
            <a:pPr lvl="1"/>
            <a:r>
              <a:rPr lang="en-US" b="1" dirty="0"/>
              <a:t>understanding existing processes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changing these processes to increase product quality</a:t>
            </a:r>
          </a:p>
          <a:p>
            <a:pPr lvl="1"/>
            <a:r>
              <a:rPr lang="en-US" dirty="0"/>
              <a:t>and/or </a:t>
            </a:r>
            <a:r>
              <a:rPr lang="en-US" b="1" dirty="0"/>
              <a:t>reduce costs and development time</a:t>
            </a:r>
            <a:r>
              <a:rPr lang="en-US" dirty="0"/>
              <a:t>. </a:t>
            </a:r>
            <a:endParaRPr lang="en-GB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ADD411A-1E0B-4670-8787-5A286093603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07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process maturity approach:</a:t>
            </a:r>
          </a:p>
          <a:p>
            <a:pPr lvl="1"/>
            <a:r>
              <a:rPr lang="en-US" dirty="0"/>
              <a:t>Focus on </a:t>
            </a:r>
            <a:r>
              <a:rPr lang="en-US" b="1" dirty="0"/>
              <a:t>improving process and project management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introduces good software engineering practice </a:t>
            </a:r>
            <a:r>
              <a:rPr lang="en-US" dirty="0"/>
              <a:t>into organizations. </a:t>
            </a:r>
          </a:p>
          <a:p>
            <a:pPr lvl="1"/>
            <a:r>
              <a:rPr lang="en-US" b="1" dirty="0"/>
              <a:t>Defined process maturity levels </a:t>
            </a:r>
            <a:r>
              <a:rPr lang="en-US" dirty="0"/>
              <a:t>to measure the reputation of an organization.</a:t>
            </a:r>
          </a:p>
          <a:p>
            <a:pPr lvl="1"/>
            <a:r>
              <a:rPr lang="en-US" dirty="0"/>
              <a:t>Higher the level of process maturity</a:t>
            </a:r>
            <a:r>
              <a:rPr lang="en-US" b="1" dirty="0"/>
              <a:t> = </a:t>
            </a:r>
            <a:r>
              <a:rPr lang="en-US" dirty="0"/>
              <a:t>good technical and management practice adopted for software development processes. </a:t>
            </a:r>
          </a:p>
          <a:p>
            <a:pPr lvl="1"/>
            <a:r>
              <a:rPr lang="en-US" dirty="0"/>
              <a:t>Goals:</a:t>
            </a:r>
          </a:p>
          <a:p>
            <a:pPr lvl="2"/>
            <a:r>
              <a:rPr lang="en-US" dirty="0"/>
              <a:t>Improve product quality &amp; process predictability</a:t>
            </a:r>
          </a:p>
          <a:p>
            <a:r>
              <a:rPr lang="en-US" dirty="0"/>
              <a:t>Generally, for plan driven approaches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9617398-D0D7-48E2-B20A-F2E4A2E99AF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13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approach:</a:t>
            </a:r>
          </a:p>
          <a:p>
            <a:pPr lvl="1"/>
            <a:r>
              <a:rPr lang="en-US" dirty="0"/>
              <a:t>focuses on:</a:t>
            </a:r>
          </a:p>
          <a:p>
            <a:pPr lvl="2"/>
            <a:r>
              <a:rPr lang="en-US" b="1" dirty="0"/>
              <a:t>iterative development </a:t>
            </a:r>
          </a:p>
          <a:p>
            <a:pPr lvl="2"/>
            <a:r>
              <a:rPr lang="en-US" dirty="0"/>
              <a:t>and the </a:t>
            </a:r>
            <a:r>
              <a:rPr lang="en-US" b="1" dirty="0"/>
              <a:t>reduction of overheads in the software process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Characteristics:</a:t>
            </a:r>
          </a:p>
          <a:p>
            <a:pPr lvl="2"/>
            <a:r>
              <a:rPr lang="en-US" dirty="0"/>
              <a:t>rapid delivery of functionality </a:t>
            </a:r>
          </a:p>
          <a:p>
            <a:pPr lvl="2"/>
            <a:r>
              <a:rPr lang="en-US" dirty="0"/>
              <a:t>responsiveness to changing customer requirements.</a:t>
            </a:r>
          </a:p>
          <a:p>
            <a:r>
              <a:rPr lang="en-US" dirty="0"/>
              <a:t>Agile follows code development with minimal documentations overhead</a:t>
            </a:r>
          </a:p>
          <a:p>
            <a:pPr marL="914400" lvl="2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00963066-9AFF-4449-ABBD-6903F641EB8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92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3284332" y="1698510"/>
            <a:ext cx="4876799" cy="411066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A9E6887-4E2E-40A0-AFBC-6F75AA83EB9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0D96555-86BC-4C33-9A4B-731355F8F3DF}"/>
              </a:ext>
            </a:extLst>
          </p:cNvPr>
          <p:cNvSpPr txBox="1"/>
          <p:nvPr/>
        </p:nvSpPr>
        <p:spPr>
          <a:xfrm>
            <a:off x="411061" y="5809178"/>
            <a:ext cx="1159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Measure process -&gt; check if improvement would be feasible -&gt; do the change -&gt; measure the impact of changes on process  </a:t>
            </a:r>
          </a:p>
        </p:txBody>
      </p:sp>
    </p:spTree>
    <p:extLst>
      <p:ext uri="{BB962C8B-B14F-4D97-AF65-F5344CB8AC3E}">
        <p14:creationId xmlns:p14="http://schemas.microsoft.com/office/powerpoint/2010/main" val="229200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53" y="1417638"/>
            <a:ext cx="11509694" cy="498316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Process measurement (identify what to change)</a:t>
            </a:r>
          </a:p>
          <a:p>
            <a:pPr lvl="1" algn="just"/>
            <a:r>
              <a:rPr lang="en-US" dirty="0"/>
              <a:t>measure one/more attributes of the software process or product-&gt; </a:t>
            </a:r>
          </a:p>
          <a:p>
            <a:pPr lvl="1" algn="just"/>
            <a:r>
              <a:rPr lang="en-US" dirty="0"/>
              <a:t>Check if process improvement have been effective </a:t>
            </a:r>
            <a:r>
              <a:rPr lang="en-GB" dirty="0"/>
              <a:t>-&gt; do improvement -&gt; remeasure the impact after improvement</a:t>
            </a:r>
          </a:p>
          <a:p>
            <a:r>
              <a:rPr lang="en-US" i="1" dirty="0"/>
              <a:t>Process analysis</a:t>
            </a:r>
            <a:r>
              <a:rPr lang="en-US" dirty="0"/>
              <a:t> (assess weakness &amp; strengths)</a:t>
            </a:r>
          </a:p>
          <a:p>
            <a:pPr lvl="1"/>
            <a:r>
              <a:rPr lang="en-US" dirty="0"/>
              <a:t>The current </a:t>
            </a:r>
            <a:r>
              <a:rPr lang="en-US" b="1" dirty="0"/>
              <a:t>process is assessed</a:t>
            </a:r>
            <a:r>
              <a:rPr lang="en-US" dirty="0"/>
              <a:t>, and </a:t>
            </a:r>
            <a:r>
              <a:rPr lang="en-US" b="1" dirty="0"/>
              <a:t>process weaknesses and bottlenecks are identified.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change(change the process)</a:t>
            </a:r>
          </a:p>
          <a:p>
            <a:pPr lvl="1"/>
            <a:r>
              <a:rPr lang="en-US" dirty="0"/>
              <a:t>Process changes are proposed to address some of the identified process weaknesses.</a:t>
            </a:r>
          </a:p>
          <a:p>
            <a:pPr lvl="1"/>
            <a:r>
              <a:rPr lang="en-US" dirty="0"/>
              <a:t>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D0521525-20E0-40A7-B5A8-D6B13DE2A22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66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just"/>
            <a:r>
              <a:rPr lang="en-GB" dirty="0"/>
              <a:t>Wherever possible, quantitative process data should be collected</a:t>
            </a:r>
          </a:p>
          <a:p>
            <a:pPr lvl="1" algn="just"/>
            <a:r>
              <a:rPr lang="en-GB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pPr algn="just"/>
            <a:r>
              <a:rPr lang="en-GB" dirty="0"/>
              <a:t>Process measurements should be used to assess process improvements</a:t>
            </a:r>
          </a:p>
          <a:p>
            <a:pPr lvl="1" algn="just"/>
            <a:r>
              <a:rPr lang="en-GB" dirty="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4EBD30C2-36BB-4745-8332-27D3D3DC15B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8027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Time taken for process activities to be 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/>
              <a:t>Resources 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occurrences 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E481C7D-411E-4F4C-8AD4-BB63B31157C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2369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743</Words>
  <Application>Microsoft Office PowerPoint</Application>
  <PresentationFormat>Widescreen</PresentationFormat>
  <Paragraphs>116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Wingdings</vt:lpstr>
      <vt:lpstr>Office Theme</vt:lpstr>
      <vt:lpstr>Chapter 2</vt:lpstr>
      <vt:lpstr>Process improvement</vt:lpstr>
      <vt:lpstr>Process improvement</vt:lpstr>
      <vt:lpstr>Approaches to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The SEI Capability maturity levels</vt:lpstr>
      <vt:lpstr>CMM initial stage</vt:lpstr>
      <vt:lpstr>CMM Managed stage</vt:lpstr>
      <vt:lpstr>The SEI capability maturity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Faculty</dc:creator>
  <cp:lastModifiedBy>Faculty</cp:lastModifiedBy>
  <cp:revision>3</cp:revision>
  <dcterms:created xsi:type="dcterms:W3CDTF">2023-02-08T03:19:17Z</dcterms:created>
  <dcterms:modified xsi:type="dcterms:W3CDTF">2023-02-08T03:21:54Z</dcterms:modified>
</cp:coreProperties>
</file>