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2" r:id="rId2"/>
    <p:sldId id="274" r:id="rId3"/>
    <p:sldId id="275" r:id="rId4"/>
    <p:sldId id="276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1" autoAdjust="0"/>
    <p:restoredTop sz="79349" autoAdjust="0"/>
  </p:normalViewPr>
  <p:slideViewPr>
    <p:cSldViewPr snapToGrid="0">
      <p:cViewPr varScale="1">
        <p:scale>
          <a:sx n="92" d="100"/>
          <a:sy n="92" d="100"/>
        </p:scale>
        <p:origin x="12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https://magrabbit.com/news/uncategorized/general-issues-affect-most-software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96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General issues that affect software</a:t>
            </a:r>
            <a:r>
              <a:rPr lang="en-US" dirty="0"/>
              <a:t/>
            </a:r>
            <a:br>
              <a:rPr lang="en-US" dirty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6580"/>
            <a:ext cx="10515600" cy="2736215"/>
          </a:xfrm>
        </p:spPr>
        <p:txBody>
          <a:bodyPr/>
          <a:lstStyle/>
          <a:p>
            <a:r>
              <a:rPr lang="en-US" sz="2800" dirty="0"/>
              <a:t>Heterogeneity</a:t>
            </a:r>
          </a:p>
          <a:p>
            <a:r>
              <a:rPr lang="en-US" sz="2800" dirty="0"/>
              <a:t>Business and Social change </a:t>
            </a:r>
          </a:p>
          <a:p>
            <a:r>
              <a:rPr lang="en-US" sz="2800" dirty="0"/>
              <a:t>Secuirty and trust</a:t>
            </a:r>
          </a:p>
          <a:p>
            <a:r>
              <a:rPr lang="en-US" sz="2800" dirty="0"/>
              <a:t>Scale</a:t>
            </a:r>
          </a:p>
          <a:p>
            <a:endParaRPr lang="en-US" sz="2800" dirty="0"/>
          </a:p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Essential high-level requirements</a:t>
            </a:r>
            <a:r>
              <a:rPr lang="en-US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n-US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US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10030"/>
            <a:ext cx="10193020" cy="4667250"/>
          </a:xfrm>
        </p:spPr>
        <p:txBody>
          <a:bodyPr/>
          <a:lstStyle/>
          <a:p>
            <a:r>
              <a:rPr lang="en-GB" dirty="0">
                <a:sym typeface="+mn-ea"/>
              </a:rPr>
              <a:t>The system shall be available to deliver insulin when required.</a:t>
            </a:r>
          </a:p>
          <a:p>
            <a:pPr marL="0" indent="0">
              <a:buNone/>
            </a:pPr>
            <a:r>
              <a:rPr lang="en-GB" dirty="0">
                <a:sym typeface="+mn-ea"/>
              </a:rPr>
              <a:t> </a:t>
            </a:r>
            <a:endParaRPr lang="en-GB" dirty="0"/>
          </a:p>
          <a:p>
            <a:r>
              <a:rPr lang="en-GB" dirty="0">
                <a:sym typeface="+mn-ea"/>
              </a:rPr>
              <a:t>The system shall perform reliably and deliver the correct amount of insulin to counteract the current level of blood sugar.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sym typeface="+mn-ea"/>
              </a:rPr>
              <a:t>The system must therefore be designed and implemented to ensure that the system always meets these requirements. 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2- Wilderness weather station</a:t>
            </a:r>
            <a:r>
              <a:rPr lang="en-US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n-US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US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10030"/>
            <a:ext cx="10322560" cy="4667250"/>
          </a:xfrm>
        </p:spPr>
        <p:txBody>
          <a:bodyPr>
            <a:normAutofit fontScale="90000"/>
          </a:bodyPr>
          <a:lstStyle/>
          <a:p>
            <a:r>
              <a:rPr lang="en-GB" dirty="0">
                <a:sym typeface="+mn-ea"/>
              </a:rPr>
              <a:t>The government of a country with large areas of wilderness decides to deploy several hundred weather stations in remote areas. </a:t>
            </a:r>
          </a:p>
          <a:p>
            <a:endParaRPr lang="en-GB" dirty="0">
              <a:sym typeface="+mn-ea"/>
            </a:endParaRPr>
          </a:p>
          <a:p>
            <a:r>
              <a:rPr lang="en-GB" dirty="0">
                <a:sym typeface="+mn-ea"/>
              </a:rPr>
              <a:t>Weather stations collect data from a set of instruments that measure temperature and pressure, sunshine, rainfall, wind speed and wind direction.</a:t>
            </a:r>
          </a:p>
          <a:p>
            <a:pPr marL="0" lvl="1" indent="0">
              <a:buNone/>
            </a:pPr>
            <a:endParaRPr lang="en-GB" sz="2800" dirty="0">
              <a:sym typeface="+mn-ea"/>
            </a:endParaRPr>
          </a:p>
          <a:p>
            <a:pPr marL="0" lvl="1" indent="0">
              <a:buNone/>
            </a:pPr>
            <a:r>
              <a:rPr lang="en-GB" sz="2800" dirty="0">
                <a:sym typeface="+mn-ea"/>
              </a:rPr>
              <a:t>The weather station includes a </a:t>
            </a:r>
            <a:r>
              <a:rPr lang="en-GB" sz="2800" b="1" dirty="0">
                <a:sym typeface="+mn-ea"/>
              </a:rPr>
              <a:t>number of instruments</a:t>
            </a:r>
            <a:r>
              <a:rPr lang="en-GB" sz="2800" dirty="0">
                <a:sym typeface="+mn-ea"/>
              </a:rPr>
              <a:t> that </a:t>
            </a:r>
            <a:r>
              <a:rPr lang="en-GB" sz="2800" b="1" dirty="0">
                <a:sym typeface="+mn-ea"/>
              </a:rPr>
              <a:t>measure </a:t>
            </a:r>
            <a:r>
              <a:rPr lang="en-GB" sz="2800" dirty="0">
                <a:sym typeface="+mn-ea"/>
              </a:rPr>
              <a:t>weather parameters such as the </a:t>
            </a:r>
            <a:r>
              <a:rPr lang="en-GB" sz="2800" b="1" dirty="0">
                <a:sym typeface="+mn-ea"/>
              </a:rPr>
              <a:t>wind speed and direction, the ground and air temperatures, the barometric pressure and the rainfall over a 24-hour period</a:t>
            </a:r>
            <a:r>
              <a:rPr lang="en-GB" sz="2800" dirty="0">
                <a:sym typeface="+mn-ea"/>
              </a:rPr>
              <a:t>. Each of these instruments is controlled by a software system that takes parameter readings periodically and manages the data collected from the instruments.  </a:t>
            </a:r>
            <a:endParaRPr lang="en-GB" sz="2800" dirty="0"/>
          </a:p>
          <a:p>
            <a:pPr marL="0" indent="0">
              <a:buNone/>
            </a:pPr>
            <a:endParaRPr lang="en-GB" dirty="0">
              <a:sym typeface="+mn-ea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The weather station’s environment </a:t>
            </a:r>
            <a:r>
              <a:rPr lang="en-US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n-US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US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Content Placeholder 4" descr="1.7 WeatherStationEnv.eps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81985" y="1948180"/>
            <a:ext cx="5827395" cy="29616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Weather information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73530"/>
            <a:ext cx="10515600" cy="4603750"/>
          </a:xfrm>
        </p:spPr>
        <p:txBody>
          <a:bodyPr>
            <a:normAutofit fontScale="90000" lnSpcReduction="10000"/>
          </a:bodyPr>
          <a:lstStyle/>
          <a:p>
            <a:pPr algn="just"/>
            <a:r>
              <a:rPr lang="en-GB" sz="2800" dirty="0">
                <a:sym typeface="+mn-ea"/>
              </a:rPr>
              <a:t>The weather station system </a:t>
            </a:r>
          </a:p>
          <a:p>
            <a:pPr marL="0" indent="0" algn="just">
              <a:buNone/>
            </a:pPr>
            <a:r>
              <a:rPr lang="en-GB" sz="2800" dirty="0">
                <a:sym typeface="+mn-ea"/>
              </a:rPr>
              <a:t>This is responsible for </a:t>
            </a:r>
            <a:r>
              <a:rPr lang="en-GB" sz="2800" b="1" dirty="0">
                <a:sym typeface="+mn-ea"/>
              </a:rPr>
              <a:t>collecting weather data</a:t>
            </a:r>
            <a:r>
              <a:rPr lang="en-GB" sz="2800" dirty="0">
                <a:sym typeface="+mn-ea"/>
              </a:rPr>
              <a:t>, carrying out some </a:t>
            </a:r>
            <a:r>
              <a:rPr lang="en-GB" sz="2800" b="1" dirty="0">
                <a:sym typeface="+mn-ea"/>
              </a:rPr>
              <a:t>initial data processing,</a:t>
            </a:r>
            <a:r>
              <a:rPr lang="en-GB" sz="2800" dirty="0">
                <a:sym typeface="+mn-ea"/>
              </a:rPr>
              <a:t> and </a:t>
            </a:r>
            <a:r>
              <a:rPr lang="en-GB" sz="2800" b="1" dirty="0">
                <a:sym typeface="+mn-ea"/>
              </a:rPr>
              <a:t>transmitting it to the data management system.</a:t>
            </a:r>
          </a:p>
          <a:p>
            <a:pPr marL="0" indent="0" algn="just">
              <a:buNone/>
            </a:pPr>
            <a:endParaRPr lang="en-GB" sz="2800" b="1" dirty="0"/>
          </a:p>
          <a:p>
            <a:pPr algn="just"/>
            <a:r>
              <a:rPr lang="en-GB" sz="2800" dirty="0">
                <a:sym typeface="+mn-ea"/>
              </a:rPr>
              <a:t>The data management and archiving system </a:t>
            </a:r>
          </a:p>
          <a:p>
            <a:pPr marL="0" indent="0" algn="just">
              <a:buNone/>
            </a:pPr>
            <a:r>
              <a:rPr lang="en-GB" sz="2800" dirty="0">
                <a:sym typeface="+mn-ea"/>
              </a:rPr>
              <a:t>This system </a:t>
            </a:r>
            <a:r>
              <a:rPr lang="en-GB" sz="2800" b="1" dirty="0">
                <a:sym typeface="+mn-ea"/>
              </a:rPr>
              <a:t>collects the data from all of the wilderness weather stations,</a:t>
            </a:r>
            <a:r>
              <a:rPr lang="en-GB" sz="2800" dirty="0">
                <a:sym typeface="+mn-ea"/>
              </a:rPr>
              <a:t> carries out data processing and analysis and archives the data.</a:t>
            </a:r>
          </a:p>
          <a:p>
            <a:pPr marL="0" indent="0" algn="just">
              <a:buNone/>
            </a:pPr>
            <a:endParaRPr lang="en-GB" sz="2800" dirty="0"/>
          </a:p>
          <a:p>
            <a:pPr algn="just"/>
            <a:r>
              <a:rPr lang="en-GB" sz="2800" dirty="0">
                <a:sym typeface="+mn-ea"/>
              </a:rPr>
              <a:t>The station maintenance system </a:t>
            </a:r>
          </a:p>
          <a:p>
            <a:pPr marL="0" indent="0" algn="just">
              <a:buNone/>
            </a:pPr>
            <a:r>
              <a:rPr lang="en-GB" sz="2800" dirty="0">
                <a:sym typeface="+mn-ea"/>
              </a:rPr>
              <a:t>This system can </a:t>
            </a:r>
            <a:r>
              <a:rPr lang="en-GB" sz="2800" b="1" dirty="0">
                <a:sym typeface="+mn-ea"/>
              </a:rPr>
              <a:t>communicate by satellite with all wilderness weather stations to monitor the health of these systems </a:t>
            </a:r>
            <a:r>
              <a:rPr lang="en-GB" sz="2800" dirty="0">
                <a:sym typeface="+mn-ea"/>
              </a:rPr>
              <a:t>and provide reports of problems. </a:t>
            </a:r>
            <a:endParaRPr lang="en-US" sz="2800" dirty="0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974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Software engineering diversity</a:t>
            </a:r>
            <a:r>
              <a:rPr lang="en-US" b="1" dirty="0"/>
              <a:t/>
            </a:r>
            <a:br>
              <a:rPr lang="en-US" b="1" dirty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5920"/>
            <a:ext cx="10515600" cy="4351338"/>
          </a:xfrm>
        </p:spPr>
        <p:txBody>
          <a:bodyPr/>
          <a:lstStyle/>
          <a:p>
            <a:r>
              <a:rPr lang="en-US" dirty="0">
                <a:sym typeface="+mn-ea"/>
              </a:rPr>
              <a:t>There are </a:t>
            </a:r>
            <a:r>
              <a:rPr lang="en-US" b="1" dirty="0">
                <a:sym typeface="+mn-ea"/>
              </a:rPr>
              <a:t>many different types of software system </a:t>
            </a:r>
            <a:r>
              <a:rPr lang="en-US" dirty="0">
                <a:sym typeface="+mn-ea"/>
              </a:rPr>
              <a:t>and there is no universal set of software techniques that is applicable to all of these.</a:t>
            </a:r>
            <a:endParaRPr lang="en-US" dirty="0"/>
          </a:p>
          <a:p>
            <a:r>
              <a:rPr lang="en-US" dirty="0">
                <a:sym typeface="+mn-ea"/>
              </a:rPr>
              <a:t>The software engineering methods and tools used depend on the type of application being developed, the requirements of the customer and the background of the development team.</a:t>
            </a:r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Application types</a:t>
            </a:r>
            <a:r>
              <a:rPr lang="en-US" dirty="0"/>
              <a:t/>
            </a:r>
            <a:br>
              <a:rPr lang="en-US" dirty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1925"/>
            <a:ext cx="10515600" cy="4154170"/>
          </a:xfrm>
        </p:spPr>
        <p:txBody>
          <a:bodyPr>
            <a:normAutofit/>
          </a:bodyPr>
          <a:lstStyle/>
          <a:p>
            <a:r>
              <a:rPr lang="en-GB" dirty="0">
                <a:sym typeface="+mn-ea"/>
              </a:rPr>
              <a:t>Stand-alone applications </a:t>
            </a:r>
            <a:endParaRPr lang="en-GB" dirty="0"/>
          </a:p>
          <a:p>
            <a:r>
              <a:rPr lang="en-GB" dirty="0">
                <a:sym typeface="+mn-ea"/>
              </a:rPr>
              <a:t>Interactive transaction-based applications</a:t>
            </a:r>
            <a:r>
              <a:rPr lang="en-GB" i="1" dirty="0">
                <a:sym typeface="+mn-ea"/>
              </a:rPr>
              <a:t> </a:t>
            </a:r>
            <a:endParaRPr lang="en-GB" i="1" dirty="0"/>
          </a:p>
          <a:p>
            <a:r>
              <a:rPr lang="en-GB" dirty="0">
                <a:sym typeface="+mn-ea"/>
              </a:rPr>
              <a:t>Embedded control systems </a:t>
            </a:r>
          </a:p>
          <a:p>
            <a:r>
              <a:rPr lang="en-GB" dirty="0">
                <a:sym typeface="+mn-ea"/>
              </a:rPr>
              <a:t>Batch processing systems </a:t>
            </a:r>
            <a:endParaRPr lang="en-GB" dirty="0"/>
          </a:p>
          <a:p>
            <a:r>
              <a:rPr lang="en-GB" dirty="0">
                <a:sym typeface="+mn-ea"/>
              </a:rPr>
              <a:t>Entertainment systems </a:t>
            </a:r>
            <a:endParaRPr lang="en-GB" dirty="0"/>
          </a:p>
          <a:p>
            <a:r>
              <a:rPr lang="en-GB" dirty="0">
                <a:sym typeface="+mn-ea"/>
              </a:rPr>
              <a:t>Systems for </a:t>
            </a:r>
            <a:r>
              <a:rPr lang="en-GB" dirty="0" err="1">
                <a:sym typeface="+mn-ea"/>
              </a:rPr>
              <a:t>modeling</a:t>
            </a:r>
            <a:r>
              <a:rPr lang="en-GB" dirty="0">
                <a:sym typeface="+mn-ea"/>
              </a:rPr>
              <a:t> and simulation </a:t>
            </a:r>
          </a:p>
          <a:p>
            <a:r>
              <a:rPr lang="en-GB" dirty="0">
                <a:sym typeface="+mn-ea"/>
              </a:rPr>
              <a:t>Data collection systems</a:t>
            </a:r>
          </a:p>
          <a:p>
            <a:r>
              <a:rPr lang="en-GB" dirty="0">
                <a:sym typeface="+mn-ea"/>
              </a:rPr>
              <a:t>Systems of systems </a:t>
            </a:r>
            <a:endParaRPr lang="en-GB" dirty="0"/>
          </a:p>
          <a:p>
            <a:endParaRPr lang="en-GB" dirty="0">
              <a:sym typeface="+mn-ea"/>
            </a:endParaRPr>
          </a:p>
          <a:p>
            <a:endParaRPr lang="en-GB" dirty="0">
              <a:sym typeface="+mn-ea"/>
            </a:endParaRPr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engineering ethics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/>
              <a:t>ethics, also called moral philosophy, the discipline concerned with what is morally good and bad and morally right and wrong.</a:t>
            </a:r>
          </a:p>
          <a:p>
            <a:endParaRPr lang="en-US"/>
          </a:p>
          <a:p>
            <a:r>
              <a:rPr lang="en-US"/>
              <a:t>https://ethics.acm.org/code-of-ethics/software-engineering-code/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</p:nvPr>
        </p:nvGraphicFramePr>
        <p:xfrm>
          <a:off x="6019800" y="1569720"/>
          <a:ext cx="5559425" cy="3933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r:id="rId3" imgW="7648575" imgH="4200525" progId="Paint.Picture">
                  <p:embed/>
                </p:oleObj>
              </mc:Choice>
              <mc:Fallback>
                <p:oleObj r:id="rId3" imgW="7648575" imgH="4200525" progId="Paint.Picture">
                  <p:embed/>
                  <p:pic>
                    <p:nvPicPr>
                      <p:cNvPr id="4" name="Content Placeholder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9800" y="1569720"/>
                        <a:ext cx="5559425" cy="3933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3715" y="2766060"/>
            <a:ext cx="3543935" cy="1325880"/>
          </a:xfrm>
        </p:spPr>
        <p:txBody>
          <a:bodyPr/>
          <a:lstStyle/>
          <a:p>
            <a:r>
              <a:rPr lang="en-US" b="1">
                <a:latin typeface="+mn-lt"/>
                <a:cs typeface="+mn-lt"/>
              </a:rPr>
              <a:t>CASE STUDIES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89610"/>
            <a:ext cx="10717530" cy="5487670"/>
          </a:xfrm>
        </p:spPr>
        <p:txBody>
          <a:bodyPr>
            <a:normAutofit fontScale="90000" lnSpcReduction="10000"/>
          </a:bodyPr>
          <a:lstStyle/>
          <a:p>
            <a:r>
              <a:rPr lang="en-US" sz="2800" b="1" dirty="0">
                <a:sym typeface="+mn-ea"/>
              </a:rPr>
              <a:t>A personal insulin pump</a:t>
            </a:r>
            <a:endParaRPr lang="en-US" sz="2800" b="1" dirty="0"/>
          </a:p>
          <a:p>
            <a:pPr marL="457200" lvl="1" indent="0">
              <a:buNone/>
            </a:pPr>
            <a:r>
              <a:rPr lang="en-US" sz="2800" dirty="0">
                <a:sym typeface="+mn-ea"/>
              </a:rPr>
              <a:t>                     An embedded system in an insulin pump used by diabetics to maintain blood glucose control.</a:t>
            </a:r>
          </a:p>
          <a:p>
            <a:pPr lvl="1"/>
            <a:endParaRPr lang="en-US" sz="2800" dirty="0"/>
          </a:p>
          <a:p>
            <a:r>
              <a:rPr lang="en-US" sz="2800" dirty="0">
                <a:sym typeface="+mn-ea"/>
              </a:rPr>
              <a:t>A mental health case </a:t>
            </a:r>
            <a:r>
              <a:rPr lang="en-US" sz="2800" b="1" dirty="0">
                <a:sym typeface="+mn-ea"/>
              </a:rPr>
              <a:t>patient management system 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dirty="0">
                <a:sym typeface="+mn-ea"/>
              </a:rPr>
              <a:t>                     Mentcare. A system used to maintain records of people receiving care for mental health problems.</a:t>
            </a:r>
          </a:p>
          <a:p>
            <a:pPr lvl="1"/>
            <a:endParaRPr lang="en-US" sz="2800" dirty="0"/>
          </a:p>
          <a:p>
            <a:r>
              <a:rPr lang="en-US" sz="2800" dirty="0">
                <a:sym typeface="+mn-ea"/>
              </a:rPr>
              <a:t>A wilderness </a:t>
            </a:r>
            <a:r>
              <a:rPr lang="en-US" sz="2800" b="1" dirty="0">
                <a:sym typeface="+mn-ea"/>
              </a:rPr>
              <a:t>weather station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dirty="0">
                <a:sym typeface="+mn-ea"/>
              </a:rPr>
              <a:t>                      A data collection system that collects data about weather conditions in remote areas.</a:t>
            </a:r>
          </a:p>
          <a:p>
            <a:pPr lvl="1"/>
            <a:endParaRPr lang="en-US" sz="2800" dirty="0"/>
          </a:p>
          <a:p>
            <a:r>
              <a:rPr lang="en-US" sz="2800" dirty="0" err="1">
                <a:sym typeface="+mn-ea"/>
              </a:rPr>
              <a:t>iLearn</a:t>
            </a:r>
            <a:r>
              <a:rPr lang="en-US" sz="2800" dirty="0">
                <a:sym typeface="+mn-ea"/>
              </a:rPr>
              <a:t>:</a:t>
            </a:r>
            <a:r>
              <a:rPr lang="en-US" sz="2800" b="1" dirty="0">
                <a:sym typeface="+mn-ea"/>
              </a:rPr>
              <a:t> a digital learning environment</a:t>
            </a:r>
            <a:endParaRPr lang="en-US" sz="2800" dirty="0">
              <a:sym typeface="+mn-ea"/>
            </a:endParaRPr>
          </a:p>
          <a:p>
            <a:pPr marL="0" indent="0">
              <a:buNone/>
            </a:pPr>
            <a:r>
              <a:rPr lang="en-US" sz="2800" dirty="0">
                <a:sym typeface="+mn-ea"/>
              </a:rPr>
              <a:t>                            A system to support learning in schools</a:t>
            </a:r>
            <a:endParaRPr lang="en-US" sz="2800" dirty="0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Insulin pump control system</a:t>
            </a:r>
            <a:r>
              <a:rPr lang="en-US" dirty="0"/>
              <a:t/>
            </a:r>
            <a:br>
              <a:rPr lang="en-US" dirty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4790"/>
            <a:ext cx="10370185" cy="468249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ym typeface="+mn-ea"/>
              </a:rPr>
              <a:t>Collects data from a blood sugar sensor and calculates the amount of insulin required to be injected.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ym typeface="+mn-ea"/>
              </a:rPr>
              <a:t>Calculation based on the rate of change of blood sugar levels.</a:t>
            </a:r>
          </a:p>
          <a:p>
            <a:endParaRPr lang="en-US" dirty="0"/>
          </a:p>
          <a:p>
            <a:r>
              <a:rPr lang="en-US" dirty="0">
                <a:sym typeface="+mn-ea"/>
              </a:rPr>
              <a:t>Sends signals to a micro-pump to deliver the correct dose of insulin.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ym typeface="+mn-ea"/>
              </a:rPr>
              <a:t>Safety-critical system as low blood sugars can lead to brain malfunctioning, coma and death; high-blood sugar levels have long-term consequences such as eye and kidney damage.</a:t>
            </a:r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Insulin pump hardware architecture</a:t>
            </a:r>
            <a:r>
              <a:rPr lang="en-US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n-US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US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Content Placeholder 4" descr="1.4 InsulinPumpHW.eps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61615" y="1306195"/>
            <a:ext cx="6668770" cy="4244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9285"/>
            <a:ext cx="10515600" cy="104521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Activity model of the insulin pump</a:t>
            </a:r>
            <a:r>
              <a:rPr lang="en-US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n-US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US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Content Placeholder 7" descr="1.5 InsulinPumpActDiag.eps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18970" y="1996440"/>
            <a:ext cx="8618220" cy="3111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556</Words>
  <Application>Microsoft Office PowerPoint</Application>
  <PresentationFormat>Widescreen</PresentationFormat>
  <Paragraphs>71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Bitmap Image</vt:lpstr>
      <vt:lpstr>General issues that affect software </vt:lpstr>
      <vt:lpstr>Software engineering diversity </vt:lpstr>
      <vt:lpstr>Application types </vt:lpstr>
      <vt:lpstr>Software engineering ethics </vt:lpstr>
      <vt:lpstr>CASE STUDIES </vt:lpstr>
      <vt:lpstr>PowerPoint Presentation</vt:lpstr>
      <vt:lpstr>Insulin pump control system </vt:lpstr>
      <vt:lpstr>Insulin pump hardware architecture </vt:lpstr>
      <vt:lpstr>Activity model of the insulin pump </vt:lpstr>
      <vt:lpstr>Essential high-level requirements </vt:lpstr>
      <vt:lpstr>2- Wilderness weather station </vt:lpstr>
      <vt:lpstr>The weather station’s environment  </vt:lpstr>
      <vt:lpstr>Weather information system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Sunder Mamonai</dc:creator>
  <cp:lastModifiedBy>Faculty</cp:lastModifiedBy>
  <cp:revision>94</cp:revision>
  <dcterms:created xsi:type="dcterms:W3CDTF">2023-01-20T03:28:00Z</dcterms:created>
  <dcterms:modified xsi:type="dcterms:W3CDTF">2023-01-26T09:07:37Z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627B77BE6D7640EAA6E3AE463B3E62F5</vt:lpwstr>
  </property>
  <property fmtid="{D5CDD505-2E9C-101B-9397-08002B2CF9AE}" pid="3" name="KSOProductBuildVer">
    <vt:lpwstr>1033-11.2.0.11440</vt:lpwstr>
  </property>
</Properties>
</file>