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63"/>
  </p:notesMasterIdLst>
  <p:handoutMasterIdLst>
    <p:handoutMasterId r:id="rId64"/>
  </p:handoutMasterIdLst>
  <p:sldIdLst>
    <p:sldId id="345" r:id="rId3"/>
    <p:sldId id="346" r:id="rId4"/>
    <p:sldId id="349" r:id="rId5"/>
    <p:sldId id="347" r:id="rId6"/>
    <p:sldId id="348" r:id="rId7"/>
    <p:sldId id="320" r:id="rId8"/>
    <p:sldId id="271" r:id="rId9"/>
    <p:sldId id="339" r:id="rId10"/>
    <p:sldId id="340" r:id="rId11"/>
    <p:sldId id="350" r:id="rId12"/>
    <p:sldId id="351" r:id="rId13"/>
    <p:sldId id="260" r:id="rId14"/>
    <p:sldId id="265" r:id="rId15"/>
    <p:sldId id="257" r:id="rId16"/>
    <p:sldId id="259" r:id="rId17"/>
    <p:sldId id="276" r:id="rId18"/>
    <p:sldId id="341" r:id="rId19"/>
    <p:sldId id="261" r:id="rId20"/>
    <p:sldId id="262" r:id="rId21"/>
    <p:sldId id="278" r:id="rId22"/>
    <p:sldId id="301" r:id="rId23"/>
    <p:sldId id="303" r:id="rId24"/>
    <p:sldId id="279" r:id="rId25"/>
    <p:sldId id="342" r:id="rId26"/>
    <p:sldId id="305" r:id="rId27"/>
    <p:sldId id="263" r:id="rId28"/>
    <p:sldId id="306" r:id="rId29"/>
    <p:sldId id="307" r:id="rId30"/>
    <p:sldId id="283" r:id="rId31"/>
    <p:sldId id="295" r:id="rId32"/>
    <p:sldId id="343" r:id="rId33"/>
    <p:sldId id="318" r:id="rId34"/>
    <p:sldId id="287" r:id="rId35"/>
    <p:sldId id="309" r:id="rId36"/>
    <p:sldId id="331" r:id="rId37"/>
    <p:sldId id="332" r:id="rId38"/>
    <p:sldId id="313" r:id="rId39"/>
    <p:sldId id="293" r:id="rId40"/>
    <p:sldId id="294" r:id="rId41"/>
    <p:sldId id="310" r:id="rId42"/>
    <p:sldId id="311" r:id="rId43"/>
    <p:sldId id="314" r:id="rId44"/>
    <p:sldId id="321" r:id="rId45"/>
    <p:sldId id="288" r:id="rId46"/>
    <p:sldId id="312" r:id="rId47"/>
    <p:sldId id="325" r:id="rId48"/>
    <p:sldId id="333" r:id="rId49"/>
    <p:sldId id="326" r:id="rId50"/>
    <p:sldId id="334" r:id="rId51"/>
    <p:sldId id="327" r:id="rId52"/>
    <p:sldId id="315" r:id="rId53"/>
    <p:sldId id="328" r:id="rId54"/>
    <p:sldId id="329" r:id="rId55"/>
    <p:sldId id="337" r:id="rId56"/>
    <p:sldId id="289" r:id="rId57"/>
    <p:sldId id="292" r:id="rId58"/>
    <p:sldId id="316" r:id="rId59"/>
    <p:sldId id="291" r:id="rId60"/>
    <p:sldId id="338" r:id="rId61"/>
    <p:sldId id="290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 snapToObjects="1"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581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buFont typeface="Wingdings" charset="2"/>
              <a:buChar char="²"/>
              <a:defRPr sz="18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225"/>
              </a:spcBef>
              <a:spcAft>
                <a:spcPts val="225"/>
              </a:spcAft>
              <a:buFont typeface="Wingdings" charset="2"/>
              <a:buChar char="§"/>
              <a:defRPr sz="15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35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35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35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069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4380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0332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641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1303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28435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53870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8132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4076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3353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1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3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1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wipe dir="r"/>
  </p:transition>
  <p:hf hdr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18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defRPr sz="21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549129"/>
            <a:ext cx="6172200" cy="857250"/>
          </a:xfrm>
        </p:spPr>
        <p:txBody>
          <a:bodyPr/>
          <a:lstStyle/>
          <a:p>
            <a:pPr algn="ctr"/>
            <a:r>
              <a:rPr lang="en-US" dirty="0"/>
              <a:t>Agile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096191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100 people origination?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Will it work??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Yes or no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42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(a)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373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Incremental </a:t>
            </a:r>
            <a:r>
              <a:rPr lang="en-GB" dirty="0" smtClean="0">
                <a:solidFill>
                  <a:srgbClr val="000000"/>
                </a:solidFill>
                <a:ea typeface="Times New Roman" charset="0"/>
              </a:rPr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Small </a:t>
            </a:r>
            <a:r>
              <a:rPr lang="en-GB" dirty="0" smtClean="0">
                <a:solidFill>
                  <a:srgbClr val="000000"/>
                </a:solidFill>
                <a:ea typeface="Times New Roman" charset="0"/>
              </a:rPr>
              <a:t>releases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Simple design </a:t>
            </a:r>
            <a:endParaRPr lang="en-GB" dirty="0" smtClean="0">
              <a:solidFill>
                <a:srgbClr val="000000"/>
              </a:solidFill>
              <a:ea typeface="Times New Roman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Test-first </a:t>
            </a:r>
            <a:r>
              <a:rPr lang="en-GB" dirty="0" smtClean="0">
                <a:solidFill>
                  <a:srgbClr val="000000"/>
                </a:solidFill>
                <a:ea typeface="Times New Roman" charset="0"/>
              </a:rPr>
              <a:t>development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  <a:ea typeface="Times New Roman" charset="0"/>
              </a:rPr>
              <a:t>Refactoring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Pair </a:t>
            </a:r>
            <a:r>
              <a:rPr lang="en-GB" dirty="0" smtClean="0"/>
              <a:t>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Collective </a:t>
            </a:r>
            <a:r>
              <a:rPr lang="en-GB" dirty="0" smtClean="0"/>
              <a:t>ownership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</a:t>
            </a:r>
            <a:r>
              <a:rPr lang="en-GB" dirty="0" smtClean="0"/>
              <a:t>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On-site customer</a:t>
            </a:r>
            <a:endParaRPr lang="en-GB" dirty="0">
              <a:solidFill>
                <a:srgbClr val="000000"/>
              </a:solidFill>
              <a:ea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a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a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a typeface="Times New Roman"/>
            </a:endParaRPr>
          </a:p>
          <a:p>
            <a:pPr marL="457200" lvl="0" indent="-45720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a typeface="Times New Roman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a typeface="Times New Roman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a typeface="Times New Roman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solidFill>
                <a:srgbClr val="000000"/>
              </a:solidFill>
              <a:ea typeface="Times New Roman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30/10/2014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09949" y="3575714"/>
            <a:ext cx="288650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Refactoring is </a:t>
            </a:r>
            <a:r>
              <a:rPr lang="en-US" b="1" dirty="0"/>
              <a:t>the process of restructuring code, while not changing its original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421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(a)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43088"/>
              </p:ext>
            </p:extLst>
          </p:nvPr>
        </p:nvGraphicFramePr>
        <p:xfrm>
          <a:off x="457200" y="1580272"/>
          <a:ext cx="8325364" cy="5069856"/>
        </p:xfrm>
        <a:graphic>
          <a:graphicData uri="http://schemas.openxmlformats.org/drawingml/2006/table">
            <a:tbl>
              <a:tblPr/>
              <a:tblGrid>
                <a:gridCol w="23596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5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67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 or practice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384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planning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Requirements are recorded on story cards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and the stories to be included in a release are determined by the time available and their relative priority. The developers break these stories into development ‘Tasks’.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545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Small releases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minimal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useful set of functionality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that provides business value is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developed first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Releases of the system are frequent and incrementally add functionality to the first release.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67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Simple design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Enough design is carried out to meet the current requirements and no more.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Test-first development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automated unit test framework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is used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to write tests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 for a new piece of functionality before that functionality itself is implemented.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70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Refactoring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All developers are expected to </a:t>
                      </a: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refactor the code continuously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as soon as possible code improvements are found. This keeps the code simple and maintainable.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e.g., a function may got deprecated.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practices (</a:t>
            </a:r>
            <a:r>
              <a:rPr lang="en-US" dirty="0" err="1"/>
              <a:t>b</a:t>
            </a:r>
            <a:r>
              <a:rPr lang="en-US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32554"/>
              </p:ext>
            </p:extLst>
          </p:nvPr>
        </p:nvGraphicFramePr>
        <p:xfrm>
          <a:off x="469529" y="1670702"/>
          <a:ext cx="8217271" cy="41966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85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31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725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0" dirty="0">
                          <a:latin typeface="Arial"/>
                          <a:cs typeface="Arial"/>
                        </a:rPr>
                        <a:t>Pair programming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>
                          <a:latin typeface="Arial"/>
                          <a:cs typeface="Arial"/>
                        </a:rPr>
                        <a:t>Developers work in pairs</a:t>
                      </a:r>
                      <a:r>
                        <a:rPr lang="en-GB" sz="1600" b="0" dirty="0">
                          <a:latin typeface="Arial"/>
                          <a:cs typeface="Arial"/>
                        </a:rPr>
                        <a:t>, checking each other’s work and providing the support to always do a good job.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2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Collective ownership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pairs of developers work on all areas of the system, so that no islands of expertise develop and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all the developers take responsibility for all of the code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Anyone can change anything.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21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Continuous integration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As soon as the work on a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task is complete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, it is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integrated into the whole system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After any such integration, all the unit tests in the system must pass.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39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On-site customer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representative of the end-user of the system (the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) should be </a:t>
                      </a:r>
                      <a:r>
                        <a:rPr lang="en-GB" sz="1600" b="1" dirty="0">
                          <a:latin typeface="Arial"/>
                          <a:cs typeface="Arial"/>
                        </a:rPr>
                        <a:t>available full time for the use of the XP team</a:t>
                      </a:r>
                      <a:r>
                        <a:rPr lang="en-GB" sz="1600" dirty="0">
                          <a:latin typeface="Arial"/>
                          <a:cs typeface="Arial"/>
                        </a:rPr>
                        <a:t>. In an extreme programming process, the customer is a member of the development team and is responsible for bringing system requirements to the team for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agile methods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97708"/>
              </p:ext>
            </p:extLst>
          </p:nvPr>
        </p:nvGraphicFramePr>
        <p:xfrm>
          <a:off x="457200" y="1636776"/>
          <a:ext cx="8229599" cy="4157050"/>
        </p:xfrm>
        <a:graphic>
          <a:graphicData uri="http://schemas.openxmlformats.org/drawingml/2006/table">
            <a:tbl>
              <a:tblPr/>
              <a:tblGrid>
                <a:gridCol w="2303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01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1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399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54769" marR="54769" marT="6858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54769" marR="54769" marT="6858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348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Customer involvement 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Fulfilled using on site – customer.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867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Incremental delivery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Fulfilled using small and frequent releases of software based on customer stories.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539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People not process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Supported via pair programming and collective ownership of the code.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127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Embrace change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Embraced using  test-first development, refactoring to code to avoid degeneration (as some functions might become deprecated)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539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Maintain simplicity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Using simple and document free design procedures.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extreme programming release cycle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 descr="3.3-XP-ReleaseCycle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27" y="2372086"/>
            <a:ext cx="6558005" cy="28562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requirements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User requirements are expressed as </a:t>
            </a:r>
            <a:r>
              <a:rPr lang="en-US" b="1" dirty="0"/>
              <a:t>user stories </a:t>
            </a:r>
            <a:r>
              <a:rPr lang="en-US" dirty="0"/>
              <a:t>or scenarios.</a:t>
            </a:r>
          </a:p>
          <a:p>
            <a:pPr algn="just"/>
            <a:r>
              <a:rPr lang="en-US" b="1" dirty="0"/>
              <a:t>written on cards</a:t>
            </a:r>
            <a:r>
              <a:rPr lang="en-US" dirty="0"/>
              <a:t>; known as Task cards.</a:t>
            </a:r>
          </a:p>
          <a:p>
            <a:pPr algn="just"/>
            <a:r>
              <a:rPr lang="en-US" dirty="0"/>
              <a:t>Development team do the </a:t>
            </a:r>
            <a:r>
              <a:rPr lang="en-US" b="1" dirty="0"/>
              <a:t>tasks breakdown</a:t>
            </a:r>
            <a:r>
              <a:rPr lang="en-US" dirty="0"/>
              <a:t> </a:t>
            </a:r>
            <a:r>
              <a:rPr lang="en-US" b="1" dirty="0"/>
              <a:t>on the basis of deadline and cost estimates.</a:t>
            </a:r>
          </a:p>
          <a:p>
            <a:pPr algn="just"/>
            <a:r>
              <a:rPr lang="en-US" b="1" dirty="0"/>
              <a:t>The customer chooses the stories for inclusion in the next release based on their priorities and the schedule estimates.</a:t>
            </a:r>
            <a:endParaRPr lang="en-US" dirty="0"/>
          </a:p>
          <a:p>
            <a:pPr algn="just"/>
            <a:r>
              <a:rPr lang="en-US" dirty="0"/>
              <a:t>Case study: prescribing medication story (self study)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for requirements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user stories idea is much helpful than working with traditional long requirement documents.  </a:t>
            </a:r>
          </a:p>
          <a:p>
            <a:pPr algn="just"/>
            <a:r>
              <a:rPr lang="en-US" dirty="0"/>
              <a:t>Challenges:</a:t>
            </a:r>
          </a:p>
          <a:p>
            <a:pPr lvl="1" algn="just"/>
            <a:r>
              <a:rPr lang="en-US" dirty="0"/>
              <a:t>Completeness.</a:t>
            </a:r>
          </a:p>
          <a:p>
            <a:pPr lvl="1" algn="just"/>
            <a:r>
              <a:rPr lang="en-US" dirty="0"/>
              <a:t>Will the story covers all aspects of an activity?</a:t>
            </a:r>
          </a:p>
          <a:p>
            <a:pPr lvl="1" algn="just"/>
            <a:r>
              <a:rPr lang="en-US" dirty="0"/>
              <a:t>The number of proposed user stories cover the whole system requirements?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50582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‘prescribing medication’ story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" name="Picture 3" descr="3.5 StoryCard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14" y="1566747"/>
            <a:ext cx="5968294" cy="47896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task cards for prescribing medication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3.6 TaskCard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82" y="1760870"/>
            <a:ext cx="6417050" cy="451867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methods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>
          <a:xfrm>
            <a:off x="197898" y="1427431"/>
            <a:ext cx="8618556" cy="3557599"/>
          </a:xfrm>
        </p:spPr>
        <p:txBody>
          <a:bodyPr/>
          <a:lstStyle/>
          <a:p>
            <a:r>
              <a:rPr lang="en-US" dirty="0"/>
              <a:t>Background:</a:t>
            </a:r>
          </a:p>
          <a:p>
            <a:pPr lvl="1" algn="just"/>
            <a:r>
              <a:rPr lang="en-US" dirty="0"/>
              <a:t>Dissatisfaction with the overheads in software design methods of the 80s and 90s led to the creation of agile methods.</a:t>
            </a:r>
          </a:p>
          <a:p>
            <a:pPr algn="just"/>
            <a:r>
              <a:rPr lang="en-US" dirty="0"/>
              <a:t>Characteristics:</a:t>
            </a:r>
          </a:p>
          <a:p>
            <a:pPr lvl="1" algn="just"/>
            <a:r>
              <a:rPr lang="en-US" b="1" dirty="0"/>
              <a:t>Focus on the code rather than the design</a:t>
            </a:r>
          </a:p>
          <a:p>
            <a:pPr lvl="1" algn="just"/>
            <a:r>
              <a:rPr lang="en-US" dirty="0"/>
              <a:t>Are based on an iterative approach to software development</a:t>
            </a:r>
          </a:p>
          <a:p>
            <a:pPr lvl="1" algn="just"/>
            <a:r>
              <a:rPr lang="en-US" dirty="0"/>
              <a:t>Are intended to deliver working software quickly and evolve this quickly to meet changing requirements.</a:t>
            </a:r>
          </a:p>
          <a:p>
            <a:pPr algn="just"/>
            <a:r>
              <a:rPr lang="en-US" dirty="0"/>
              <a:t>Aim:</a:t>
            </a:r>
          </a:p>
          <a:p>
            <a:pPr lvl="1" algn="just"/>
            <a:r>
              <a:rPr lang="en-US" dirty="0"/>
              <a:t>reduce overheads in the software process (e.g. by limiting documentation)</a:t>
            </a:r>
          </a:p>
          <a:p>
            <a:pPr lvl="1" algn="just"/>
            <a:r>
              <a:rPr lang="en-US" dirty="0"/>
              <a:t>able to respond quickly to changing requirements without excessive rework.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9215646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Generally it is practiced to develop a software keeping in Mind the </a:t>
            </a:r>
            <a:r>
              <a:rPr lang="en-US" b="1" dirty="0"/>
              <a:t>design for change approach</a:t>
            </a:r>
            <a:r>
              <a:rPr lang="en-US" dirty="0"/>
              <a:t>. It is worth spending time and effort anticipating changes as this reduces costs later in the life cycle.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XP doesn’t support the idea </a:t>
            </a:r>
            <a:r>
              <a:rPr lang="en-US" dirty="0"/>
              <a:t>because it is possible that sometimes a code need to be changed utterly with a requirement change.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Rather, it proposes </a:t>
            </a:r>
            <a:r>
              <a:rPr lang="en-US" b="1" dirty="0"/>
              <a:t>constant code improvement (refactoring)</a:t>
            </a:r>
            <a:r>
              <a:rPr lang="en-US" dirty="0"/>
              <a:t> to make changes easier when they have to be implemented.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Programming team </a:t>
            </a:r>
            <a:r>
              <a:rPr lang="en-US" b="1" dirty="0"/>
              <a:t>look for possible software improvements </a:t>
            </a:r>
          </a:p>
          <a:p>
            <a:pPr algn="just"/>
            <a:r>
              <a:rPr lang="en-US" b="1" dirty="0"/>
              <a:t>make these improvements </a:t>
            </a:r>
            <a:r>
              <a:rPr lang="en-US" dirty="0"/>
              <a:t>even if there is no immediate need for them.</a:t>
            </a:r>
          </a:p>
          <a:p>
            <a:pPr algn="just"/>
            <a:r>
              <a:rPr lang="en-US" dirty="0"/>
              <a:t>This </a:t>
            </a:r>
            <a:r>
              <a:rPr lang="en-US" b="1" dirty="0"/>
              <a:t>improves the understandability of the software</a:t>
            </a:r>
            <a:r>
              <a:rPr lang="en-US" dirty="0"/>
              <a:t> and </a:t>
            </a:r>
            <a:r>
              <a:rPr lang="en-US" b="1" dirty="0"/>
              <a:t>so reduces the need for documentation.</a:t>
            </a:r>
          </a:p>
          <a:p>
            <a:pPr algn="just"/>
            <a:r>
              <a:rPr lang="en-US" b="1" dirty="0"/>
              <a:t>Changes are easier to make </a:t>
            </a:r>
            <a:r>
              <a:rPr lang="en-US" dirty="0"/>
              <a:t>because the code is well-structured and clear. (as </a:t>
            </a:r>
            <a:r>
              <a:rPr lang="en-US" b="1" dirty="0"/>
              <a:t>simplicity</a:t>
            </a:r>
            <a:r>
              <a:rPr lang="en-US" dirty="0"/>
              <a:t> is the essence of XP)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Re-organization of a class hierarchy </a:t>
            </a:r>
            <a:r>
              <a:rPr lang="en-US" b="1" dirty="0"/>
              <a:t>to remove duplicate code.</a:t>
            </a:r>
          </a:p>
          <a:p>
            <a:pPr algn="just"/>
            <a:r>
              <a:rPr lang="en-US" dirty="0"/>
              <a:t>Tidying up and </a:t>
            </a:r>
            <a:r>
              <a:rPr lang="en-US" b="1" dirty="0"/>
              <a:t>renaming attributes and methods</a:t>
            </a:r>
            <a:r>
              <a:rPr lang="en-US" dirty="0"/>
              <a:t> to make them easier to understand.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replacement of inline code with calls to methods </a:t>
            </a:r>
            <a:r>
              <a:rPr lang="en-US" dirty="0"/>
              <a:t>that have been included in a program library.</a:t>
            </a:r>
          </a:p>
          <a:p>
            <a:pPr algn="just"/>
            <a:r>
              <a:rPr lang="en-US" dirty="0"/>
              <a:t>Generally, </a:t>
            </a:r>
            <a:r>
              <a:rPr lang="en-US" b="1" dirty="0"/>
              <a:t>IDEs include tools for refactoring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Mostly, </a:t>
            </a:r>
            <a:r>
              <a:rPr lang="en-US" b="1" dirty="0"/>
              <a:t>refactoring is part of development</a:t>
            </a:r>
            <a:r>
              <a:rPr lang="en-US" dirty="0"/>
              <a:t> but when deadlines are hard and implementation is critical then refactoring is</a:t>
            </a:r>
            <a:r>
              <a:rPr lang="en-US" b="1" dirty="0"/>
              <a:t> delayed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development (XP’s innovation)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31C38301-0A5B-43FA-8C13-C696206CDB5B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035871" y="2574284"/>
            <a:ext cx="325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CB06E34-F139-4092-8038-AE1ABE495227}"/>
              </a:ext>
            </a:extLst>
          </p:cNvPr>
          <p:cNvGrpSpPr/>
          <p:nvPr/>
        </p:nvGrpSpPr>
        <p:grpSpPr>
          <a:xfrm>
            <a:off x="1448609" y="2341371"/>
            <a:ext cx="5851327" cy="940832"/>
            <a:chOff x="1397478" y="1630572"/>
            <a:chExt cx="5851327" cy="940832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9BBDC272-2361-47F1-9FFA-5B17CB4CF950}"/>
                </a:ext>
              </a:extLst>
            </p:cNvPr>
            <p:cNvSpPr/>
            <p:nvPr/>
          </p:nvSpPr>
          <p:spPr>
            <a:xfrm>
              <a:off x="1397478" y="1630572"/>
              <a:ext cx="1587262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FADAE483-6445-4DC1-B9AA-3F472C1FE9AE}"/>
                </a:ext>
              </a:extLst>
            </p:cNvPr>
            <p:cNvSpPr/>
            <p:nvPr/>
          </p:nvSpPr>
          <p:spPr>
            <a:xfrm>
              <a:off x="3310185" y="1630572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EEA0D01-59B2-4317-A9E7-71C3DF6AA6E5}"/>
                </a:ext>
              </a:extLst>
            </p:cNvPr>
            <p:cNvSpPr/>
            <p:nvPr/>
          </p:nvSpPr>
          <p:spPr>
            <a:xfrm>
              <a:off x="5460779" y="1630572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="" xmlns:a16="http://schemas.microsoft.com/office/drawing/2014/main" id="{04D23F7E-1665-4D09-B821-46BC69DAA805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rot="5400000">
              <a:off x="5279495" y="1021101"/>
              <a:ext cx="12700" cy="21505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DB92B1C-57F1-4AF7-85FF-EF262D903AAA}"/>
                </a:ext>
              </a:extLst>
            </p:cNvPr>
            <p:cNvSpPr txBox="1"/>
            <p:nvPr/>
          </p:nvSpPr>
          <p:spPr>
            <a:xfrm>
              <a:off x="4675776" y="2294405"/>
              <a:ext cx="1570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Any issue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CE73C919-868E-432A-B608-4D20ABD7118D}"/>
                </a:ext>
              </a:extLst>
            </p:cNvPr>
            <p:cNvCxnSpPr/>
            <p:nvPr/>
          </p:nvCxnSpPr>
          <p:spPr>
            <a:xfrm>
              <a:off x="5123122" y="1860789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DF0E40E-6DFF-4BAC-A495-9C5B3EFFD7F9}"/>
              </a:ext>
            </a:extLst>
          </p:cNvPr>
          <p:cNvGrpSpPr/>
          <p:nvPr/>
        </p:nvGrpSpPr>
        <p:grpSpPr>
          <a:xfrm>
            <a:off x="1147202" y="4208562"/>
            <a:ext cx="7952002" cy="1008113"/>
            <a:chOff x="527764" y="3721035"/>
            <a:chExt cx="7952002" cy="1008113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9C072070-A438-448D-AC40-98BA90E9A485}"/>
                </a:ext>
              </a:extLst>
            </p:cNvPr>
            <p:cNvSpPr/>
            <p:nvPr/>
          </p:nvSpPr>
          <p:spPr>
            <a:xfrm>
              <a:off x="4429261" y="3722560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16ED42C-ACCA-45CA-8738-9A6DE4F302C1}"/>
                </a:ext>
              </a:extLst>
            </p:cNvPr>
            <p:cNvSpPr/>
            <p:nvPr/>
          </p:nvSpPr>
          <p:spPr>
            <a:xfrm>
              <a:off x="2315790" y="3721035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9402D08-D5E2-401F-B769-5D2E1259EE1F}"/>
                </a:ext>
              </a:extLst>
            </p:cNvPr>
            <p:cNvSpPr txBox="1"/>
            <p:nvPr/>
          </p:nvSpPr>
          <p:spPr>
            <a:xfrm>
              <a:off x="4881230" y="4467538"/>
              <a:ext cx="3598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Any issue encountered during implementation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6E5848D9-D676-4BFF-BC76-CB21F6C08D4D}"/>
                </a:ext>
              </a:extLst>
            </p:cNvPr>
            <p:cNvCxnSpPr/>
            <p:nvPr/>
          </p:nvCxnSpPr>
          <p:spPr>
            <a:xfrm>
              <a:off x="1990345" y="3953948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64B8E0AB-88CC-4440-977B-53BD047362A9}"/>
                </a:ext>
              </a:extLst>
            </p:cNvPr>
            <p:cNvCxnSpPr/>
            <p:nvPr/>
          </p:nvCxnSpPr>
          <p:spPr>
            <a:xfrm>
              <a:off x="4103816" y="3952423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="" xmlns:a16="http://schemas.microsoft.com/office/drawing/2014/main" id="{EBE1C262-4E67-4236-8E90-66ABF5FF97DC}"/>
                </a:ext>
              </a:extLst>
            </p:cNvPr>
            <p:cNvCxnSpPr>
              <a:cxnSpLocks/>
              <a:stCxn id="20" idx="2"/>
              <a:endCxn id="20" idx="0"/>
            </p:cNvCxnSpPr>
            <p:nvPr/>
          </p:nvCxnSpPr>
          <p:spPr>
            <a:xfrm rot="5400000" flipH="1">
              <a:off x="5090361" y="3955473"/>
              <a:ext cx="465826" cy="12700"/>
            </a:xfrm>
            <a:prstGeom prst="curvedConnector5">
              <a:avLst>
                <a:gd name="adj1" fmla="val -49074"/>
                <a:gd name="adj2" fmla="val -9975622"/>
                <a:gd name="adj3" fmla="val 1490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DC7AD00-9E1B-4A39-B4A4-2C7BC9B6BFF6}"/>
                </a:ext>
              </a:extLst>
            </p:cNvPr>
            <p:cNvSpPr txBox="1"/>
            <p:nvPr/>
          </p:nvSpPr>
          <p:spPr>
            <a:xfrm>
              <a:off x="527764" y="3813923"/>
              <a:ext cx="1587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Client requirements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A76FA06-25D2-4DCD-92BB-E31EE0F8F046}"/>
              </a:ext>
            </a:extLst>
          </p:cNvPr>
          <p:cNvSpPr txBox="1"/>
          <p:nvPr/>
        </p:nvSpPr>
        <p:spPr>
          <a:xfrm>
            <a:off x="448242" y="1661475"/>
            <a:ext cx="2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Plan driven approach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091BE73-F53C-4DA4-AFEA-EB6AB4B963DE}"/>
              </a:ext>
            </a:extLst>
          </p:cNvPr>
          <p:cNvSpPr txBox="1"/>
          <p:nvPr/>
        </p:nvSpPr>
        <p:spPr>
          <a:xfrm>
            <a:off x="524149" y="3388641"/>
            <a:ext cx="43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XP’s approach (test first development)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development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6875"/>
            <a:ext cx="8229600" cy="4599288"/>
          </a:xfrm>
        </p:spPr>
        <p:txBody>
          <a:bodyPr/>
          <a:lstStyle/>
          <a:p>
            <a:r>
              <a:rPr lang="en-US" dirty="0"/>
              <a:t>XP testing advantages:</a:t>
            </a:r>
          </a:p>
          <a:p>
            <a:pPr lvl="1" algn="just"/>
            <a:r>
              <a:rPr lang="en-US" dirty="0"/>
              <a:t>Problems of </a:t>
            </a:r>
            <a:r>
              <a:rPr lang="en-US" b="1" dirty="0"/>
              <a:t>requirements misunderstanding are reduced </a:t>
            </a:r>
            <a:r>
              <a:rPr lang="en-US" dirty="0"/>
              <a:t>as you have developed test cases as per your program’s behaviors.</a:t>
            </a:r>
          </a:p>
          <a:p>
            <a:pPr lvl="1" algn="just"/>
            <a:r>
              <a:rPr lang="en-US" dirty="0"/>
              <a:t>Avoids test-lag (when developer is faster than tester so pace mismatch)</a:t>
            </a:r>
          </a:p>
          <a:p>
            <a:pPr lvl="1" algn="just"/>
            <a:r>
              <a:rPr lang="en-US" b="1" dirty="0"/>
              <a:t>User involvement in test development and validation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Tests are written as programs</a:t>
            </a:r>
            <a:r>
              <a:rPr lang="en-US" dirty="0"/>
              <a:t> rather than data so that they can be </a:t>
            </a:r>
            <a:r>
              <a:rPr lang="en-US" b="1" dirty="0"/>
              <a:t>executed automatically whenever a  new functionality is added to a module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3061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ROLE:</a:t>
            </a:r>
          </a:p>
          <a:p>
            <a:pPr lvl="1" algn="just"/>
            <a:r>
              <a:rPr lang="en-GB" dirty="0"/>
              <a:t>to help </a:t>
            </a:r>
            <a:r>
              <a:rPr lang="en-GB" b="1" dirty="0"/>
              <a:t>develop acceptance tests for the stories </a:t>
            </a:r>
            <a:r>
              <a:rPr lang="en-GB" dirty="0"/>
              <a:t>that are </a:t>
            </a:r>
            <a:r>
              <a:rPr lang="en-GB" b="1" dirty="0"/>
              <a:t>to be implemented in the next release </a:t>
            </a:r>
            <a:r>
              <a:rPr lang="en-GB" dirty="0"/>
              <a:t>of the system. </a:t>
            </a:r>
          </a:p>
          <a:p>
            <a:pPr lvl="1" algn="just"/>
            <a:r>
              <a:rPr lang="en-GB" dirty="0"/>
              <a:t>If he is a full time member of development team, then he may </a:t>
            </a:r>
            <a:r>
              <a:rPr lang="en-GB" b="1" dirty="0"/>
              <a:t>write testcases</a:t>
            </a:r>
            <a:r>
              <a:rPr lang="en-GB" dirty="0"/>
              <a:t> as well. </a:t>
            </a:r>
          </a:p>
          <a:p>
            <a:pPr algn="just"/>
            <a:r>
              <a:rPr lang="en-GB" dirty="0"/>
              <a:t>ISSUE:</a:t>
            </a:r>
          </a:p>
          <a:p>
            <a:pPr lvl="1" algn="just"/>
            <a:r>
              <a:rPr lang="en-GB" dirty="0"/>
              <a:t>Customer have limited time. So he might be reluctant to offer his services full time with development team.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description for dose checking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" name="Picture 3" descr="3.7 DoseCheckin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35" y="1950230"/>
            <a:ext cx="7436363" cy="404925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Tests are conducted using automated test tools</a:t>
            </a:r>
            <a:r>
              <a:rPr lang="en-GB" dirty="0"/>
              <a:t>, they </a:t>
            </a:r>
            <a:r>
              <a:rPr lang="en-GB" b="1" dirty="0"/>
              <a:t>simulate the program</a:t>
            </a:r>
            <a:r>
              <a:rPr lang="en-GB" dirty="0"/>
              <a:t> depending upon the input and </a:t>
            </a:r>
            <a:r>
              <a:rPr lang="en-GB" b="1" dirty="0"/>
              <a:t>check if the results meets the specifications</a:t>
            </a:r>
            <a:r>
              <a:rPr lang="en-GB" dirty="0"/>
              <a:t>. (Junit is popular automated test tool for Java). </a:t>
            </a:r>
          </a:p>
          <a:p>
            <a:pPr algn="just"/>
            <a:r>
              <a:rPr lang="en-GB" dirty="0"/>
              <a:t>A specific set of tests is quickly and easily executed whenever </a:t>
            </a:r>
            <a:r>
              <a:rPr lang="en-GB" b="1" dirty="0"/>
              <a:t>any functionality is added to the system</a:t>
            </a:r>
            <a:r>
              <a:rPr lang="en-GB" dirty="0"/>
              <a:t>, these automated test cases can be run, and problems in the new code can be identified immediately. 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test-first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204"/>
            <a:ext cx="8229600" cy="4917146"/>
          </a:xfrm>
        </p:spPr>
        <p:txBody>
          <a:bodyPr/>
          <a:lstStyle/>
          <a:p>
            <a:pPr algn="just"/>
            <a:r>
              <a:rPr lang="en-GB" b="1" dirty="0"/>
              <a:t>Programmers prefer programming to testing </a:t>
            </a:r>
            <a:r>
              <a:rPr lang="en-GB" dirty="0"/>
              <a:t>and sometimes they take short cuts when writing tests. For example, they may write </a:t>
            </a:r>
            <a:r>
              <a:rPr lang="en-GB" b="1" dirty="0"/>
              <a:t>incomplete tests </a:t>
            </a:r>
            <a:r>
              <a:rPr lang="en-GB" dirty="0"/>
              <a:t>that do not check for all possible exceptions that may occur. </a:t>
            </a:r>
          </a:p>
          <a:p>
            <a:pPr algn="just"/>
            <a:r>
              <a:rPr lang="en-GB" dirty="0"/>
              <a:t>Some tests can be very difficult to write incrementally. For example, in a complex user interface, it is often </a:t>
            </a:r>
            <a:r>
              <a:rPr lang="en-GB" b="1" dirty="0"/>
              <a:t>difficult to write unit tests for the code </a:t>
            </a:r>
            <a:r>
              <a:rPr lang="en-GB" dirty="0"/>
              <a:t>that implements the ‘display logic’ and workflow between screens. As design is changing continuously. </a:t>
            </a:r>
          </a:p>
          <a:p>
            <a:pPr algn="just"/>
            <a:r>
              <a:rPr lang="en-GB" dirty="0"/>
              <a:t>It difficult to judge the </a:t>
            </a:r>
            <a:r>
              <a:rPr lang="en-GB" b="1" dirty="0"/>
              <a:t>completeness of a set of tests</a:t>
            </a:r>
            <a:r>
              <a:rPr lang="en-GB" dirty="0"/>
              <a:t>. Although you may have a lot of system tests, </a:t>
            </a:r>
            <a:r>
              <a:rPr lang="en-GB" b="1" dirty="0"/>
              <a:t>your test set may not provide complete coverage.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(XP’s innovation)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Pair </a:t>
            </a:r>
            <a:r>
              <a:rPr lang="en-US" dirty="0"/>
              <a:t>programming involves </a:t>
            </a:r>
            <a:r>
              <a:rPr lang="en-US" sz="2400" b="1" dirty="0"/>
              <a:t>programmers working in pairs</a:t>
            </a:r>
            <a:r>
              <a:rPr lang="en-US" sz="2400" dirty="0"/>
              <a:t>, developing code together.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This helps </a:t>
            </a:r>
            <a:r>
              <a:rPr lang="en-US" sz="2400" b="1" dirty="0"/>
              <a:t>develop common ownership of code</a:t>
            </a:r>
            <a:r>
              <a:rPr lang="en-US" sz="2400" dirty="0"/>
              <a:t> and spreads knowledge across the team.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It serves as an informal review process as </a:t>
            </a:r>
            <a:r>
              <a:rPr lang="en-US" sz="2400" b="1" dirty="0"/>
              <a:t>each line of code is looked at by more than 1 person</a:t>
            </a:r>
            <a:r>
              <a:rPr lang="en-US" sz="2400" dirty="0"/>
              <a:t>. Code implementation and inspection @ same time.</a:t>
            </a:r>
          </a:p>
          <a:p>
            <a:pPr algn="just">
              <a:lnSpc>
                <a:spcPct val="90000"/>
              </a:lnSpc>
            </a:pPr>
            <a:r>
              <a:rPr lang="en-US" sz="2400" b="1" dirty="0"/>
              <a:t>A person doing refactoring is considered less efficient than the one doing coding</a:t>
            </a:r>
            <a:r>
              <a:rPr lang="en-US" sz="2400" dirty="0"/>
              <a:t>. So, this process </a:t>
            </a:r>
            <a:r>
              <a:rPr lang="en-US" sz="2400" b="1" dirty="0"/>
              <a:t>encourages refactoring</a:t>
            </a:r>
            <a:r>
              <a:rPr lang="en-US" sz="2400" dirty="0"/>
              <a:t> as </a:t>
            </a:r>
            <a:r>
              <a:rPr lang="en-US" sz="2400" b="1" dirty="0"/>
              <a:t>due to common ownership</a:t>
            </a:r>
            <a:r>
              <a:rPr lang="en-US" sz="2400" dirty="0"/>
              <a:t>, the whole team can get benefit from the </a:t>
            </a:r>
            <a:r>
              <a:rPr lang="en-US" dirty="0"/>
              <a:t>improved system code.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agile methods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Customer </a:t>
            </a:r>
            <a:r>
              <a:rPr lang="en-GB" dirty="0" smtClean="0">
                <a:solidFill>
                  <a:srgbClr val="000000"/>
                </a:solidFill>
                <a:ea typeface="Times New Roman" charset="0"/>
              </a:rPr>
              <a:t>involvement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Incremental delivery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000000"/>
                </a:solidFill>
                <a:ea typeface="Times New Roman" charset="0"/>
              </a:rPr>
              <a:t> </a:t>
            </a:r>
            <a:r>
              <a:rPr lang="en-GB" dirty="0">
                <a:solidFill>
                  <a:srgbClr val="000000"/>
                </a:solidFill>
                <a:ea typeface="Times New Roman" charset="0"/>
              </a:rPr>
              <a:t>People not process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Embrace </a:t>
            </a:r>
            <a:r>
              <a:rPr lang="en-GB" dirty="0" smtClean="0">
                <a:solidFill>
                  <a:srgbClr val="000000"/>
                </a:solidFill>
                <a:ea typeface="Times New Roman" charset="0"/>
              </a:rPr>
              <a:t>change</a:t>
            </a:r>
          </a:p>
          <a:p>
            <a:pPr lvl="0" algn="jus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0000"/>
                </a:solidFill>
                <a:ea typeface="Times New Roman" charset="0"/>
              </a:rPr>
              <a:t>Maintain simplicity</a:t>
            </a: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GB" dirty="0" smtClean="0">
              <a:solidFill>
                <a:srgbClr val="000000"/>
              </a:solidFill>
              <a:ea typeface="Times New Roman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GB" dirty="0" smtClean="0">
              <a:solidFill>
                <a:srgbClr val="000000"/>
              </a:solidFill>
              <a:ea typeface="Times New Roman" charset="0"/>
            </a:endParaRPr>
          </a:p>
          <a:p>
            <a:pPr marL="457200" lvl="0" indent="-457200" algn="just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GB" dirty="0" smtClean="0">
              <a:solidFill>
                <a:srgbClr val="000000"/>
              </a:solidFill>
              <a:ea typeface="Times New Roman" charset="0"/>
            </a:endParaRPr>
          </a:p>
          <a:p>
            <a:pPr marL="457200" lvl="0" indent="-457200" algn="just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ea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5721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 pair programming, </a:t>
            </a:r>
            <a:r>
              <a:rPr lang="en-GB" b="1" dirty="0"/>
              <a:t>programmers sit together at the same computer to develop the software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Pairs are created dynamically </a:t>
            </a:r>
            <a:r>
              <a:rPr lang="en-GB" dirty="0"/>
              <a:t>so that all team members work with each other during the development process.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sharing of knowledge </a:t>
            </a:r>
            <a:r>
              <a:rPr lang="en-GB" dirty="0"/>
              <a:t>that happens during pair programming is very important as it </a:t>
            </a:r>
            <a:r>
              <a:rPr lang="en-GB" b="1" dirty="0"/>
              <a:t>reduces the overall risks to a project when team members leave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Pair programming is </a:t>
            </a:r>
            <a:r>
              <a:rPr lang="en-GB" b="1" dirty="0"/>
              <a:t>not necessarily inefficient </a:t>
            </a:r>
            <a:r>
              <a:rPr lang="en-GB" dirty="0"/>
              <a:t>and there is some evidence that suggests that a pair working together is more efficient than 2 programmers working separately. </a:t>
            </a:r>
            <a:endParaRPr lang="en-US" dirty="0"/>
          </a:p>
          <a:p>
            <a:pPr algn="just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Pair programming is not practiced mostly because mostly organizations think that two people working separately can do better than two doing in group.</a:t>
            </a:r>
          </a:p>
          <a:p>
            <a:pPr algn="just"/>
            <a:r>
              <a:rPr lang="en-GB" dirty="0"/>
              <a:t>Solution? </a:t>
            </a:r>
          </a:p>
          <a:p>
            <a:pPr lvl="1" algn="just"/>
            <a:r>
              <a:rPr lang="en-GB" dirty="0"/>
              <a:t>Still, some of them believe it and practice it with slight modification in a way that in a pair of two, one is a senior developer and the other one is a junior developer to support the </a:t>
            </a:r>
            <a:r>
              <a:rPr lang="en-GB" b="1" dirty="0"/>
              <a:t>collaborative learning.</a:t>
            </a:r>
          </a:p>
          <a:p>
            <a:pPr lvl="1" algn="just"/>
            <a:r>
              <a:rPr lang="en-GB" b="1" dirty="0"/>
              <a:t>This shared learning reduces overall risks to project (in case a senior employee left?).</a:t>
            </a:r>
          </a:p>
          <a:p>
            <a:pPr marL="457200" lvl="1" indent="0" algn="just">
              <a:buNone/>
            </a:pPr>
            <a:r>
              <a:rPr lang="en-GB" b="1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62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23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project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6760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Software </a:t>
            </a:r>
            <a:r>
              <a:rPr lang="en-GB" b="1" dirty="0"/>
              <a:t>project managers focus </a:t>
            </a:r>
            <a:r>
              <a:rPr lang="en-GB" dirty="0"/>
              <a:t>on:</a:t>
            </a:r>
          </a:p>
          <a:p>
            <a:pPr lvl="1"/>
            <a:r>
              <a:rPr lang="en-GB" b="1" dirty="0"/>
              <a:t>In-time</a:t>
            </a:r>
            <a:r>
              <a:rPr lang="en-GB" dirty="0"/>
              <a:t> software delivery</a:t>
            </a:r>
          </a:p>
          <a:p>
            <a:pPr lvl="1"/>
            <a:r>
              <a:rPr lang="en-GB" dirty="0"/>
              <a:t>and </a:t>
            </a:r>
            <a:r>
              <a:rPr lang="en-GB" b="1" dirty="0"/>
              <a:t>within</a:t>
            </a:r>
            <a:r>
              <a:rPr lang="en-GB" dirty="0"/>
              <a:t> the </a:t>
            </a:r>
            <a:r>
              <a:rPr lang="en-GB" b="1" dirty="0"/>
              <a:t>planned budget</a:t>
            </a:r>
            <a:r>
              <a:rPr lang="en-GB" dirty="0"/>
              <a:t>. </a:t>
            </a:r>
          </a:p>
          <a:p>
            <a:endParaRPr lang="en-GB" dirty="0"/>
          </a:p>
          <a:p>
            <a:pPr algn="just"/>
            <a:r>
              <a:rPr lang="en-GB" b="1" dirty="0"/>
              <a:t>Agile project management </a:t>
            </a:r>
            <a:r>
              <a:rPr lang="en-GB" dirty="0"/>
              <a:t>used an approach which is </a:t>
            </a:r>
            <a:r>
              <a:rPr lang="en-GB" b="1" dirty="0"/>
              <a:t>adapted to incremental development </a:t>
            </a:r>
            <a:r>
              <a:rPr lang="en-GB" dirty="0"/>
              <a:t>and the practices used in </a:t>
            </a:r>
            <a:r>
              <a:rPr lang="en-GB" b="1" dirty="0"/>
              <a:t>agile methods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 algn="just"/>
            <a:r>
              <a:rPr lang="en-GB" dirty="0"/>
              <a:t>Scrum is an agile method that provides a project management framework</a:t>
            </a:r>
          </a:p>
          <a:p>
            <a:pPr algn="just"/>
            <a:r>
              <a:rPr lang="en-GB" dirty="0"/>
              <a:t>There are three phases in Scrum. </a:t>
            </a:r>
          </a:p>
          <a:p>
            <a:pPr lvl="1" algn="just"/>
            <a:r>
              <a:rPr lang="en-GB" b="1" dirty="0"/>
              <a:t>The initial phase </a:t>
            </a:r>
            <a:r>
              <a:rPr lang="en-GB" dirty="0"/>
              <a:t>is an outline planning phase where you establish the </a:t>
            </a:r>
            <a:r>
              <a:rPr lang="en-GB" b="1" dirty="0"/>
              <a:t>general objectives for the project</a:t>
            </a:r>
            <a:r>
              <a:rPr lang="en-GB" dirty="0"/>
              <a:t> and </a:t>
            </a:r>
            <a:r>
              <a:rPr lang="en-GB" b="1" dirty="0"/>
              <a:t>design the software architecture</a:t>
            </a:r>
            <a:r>
              <a:rPr lang="en-GB" dirty="0"/>
              <a:t>. </a:t>
            </a:r>
          </a:p>
          <a:p>
            <a:pPr lvl="1" algn="just"/>
            <a:r>
              <a:rPr lang="en-GB" dirty="0"/>
              <a:t>This is followed by a </a:t>
            </a:r>
            <a:r>
              <a:rPr lang="en-GB" b="1" dirty="0"/>
              <a:t>series of sprint cycles,</a:t>
            </a:r>
            <a:r>
              <a:rPr lang="en-GB" dirty="0"/>
              <a:t> where each cycle develops an increment of the system. </a:t>
            </a:r>
          </a:p>
          <a:p>
            <a:pPr lvl="1" algn="just"/>
            <a:r>
              <a:rPr lang="en-GB" dirty="0"/>
              <a:t>The </a:t>
            </a:r>
            <a:r>
              <a:rPr lang="en-GB" b="1" dirty="0"/>
              <a:t>project closure phase wraps up the project</a:t>
            </a:r>
            <a:r>
              <a:rPr lang="en-GB" dirty="0"/>
              <a:t>, completes required documentation such as system help frames and user manuals and assesses the lessons learned from the project.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terminology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372759"/>
              </p:ext>
            </p:extLst>
          </p:nvPr>
        </p:nvGraphicFramePr>
        <p:xfrm>
          <a:off x="457200" y="1562452"/>
          <a:ext cx="8366760" cy="466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3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783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6025">
                <a:tc>
                  <a:txBody>
                    <a:bodyPr/>
                    <a:lstStyle/>
                    <a:p>
                      <a:r>
                        <a:rPr lang="en-US" dirty="0"/>
                        <a:t>Scrum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409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Development team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self-organizing group of software developers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 more than 7 people. 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responsible for developing the software and essential project documents.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3135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Sprint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development iteration. 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usually 2-4 weeks long.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34362554"/>
                  </a:ext>
                </a:extLst>
              </a:tr>
              <a:tr h="848412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Potentially shippable product increment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The software increment that is delivered from a sprint.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‘potentially shippable’ means it is in a finished state and no testing or any other work left to add it into the final product.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955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Product backlog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To-do list for Scrum Team.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 might be user stories or descriptions of supplementary tasks that are needed, such as architecture definition or user documentation.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886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170305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Product owner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Identify requirements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prioritize these for development 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continuously review the product backlog to ensure that the project continues to meet critical business needs. He/she could be a customer/product manager/a stakeholder representative.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5486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terminology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506652"/>
              </p:ext>
            </p:extLst>
          </p:nvPr>
        </p:nvGraphicFramePr>
        <p:xfrm>
          <a:off x="342900" y="1778000"/>
          <a:ext cx="8229600" cy="34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Scrum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daily meeting of the Scrum team that reviews progress and prioritizes work to be done that day. Ideally, this should be a short face-to-face meeting that includes the whole team.</a:t>
                      </a:r>
                    </a:p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046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 Master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Take follow up of work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Guides team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Deals with the organization and report team work.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Similar to project manager.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Velocity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An estimate of how much product backlog effort that a team can cover in a single sprint.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Understanding a team’s velocity helps them estimate what can be covered in a sprint and provides a basis for performance improvement.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1261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sprint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Picture 6" descr="3.9 Scrum sprint cyc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5200"/>
            <a:ext cx="8159750" cy="3263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4033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sprint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Sprints</a:t>
            </a:r>
            <a:r>
              <a:rPr lang="en-GB" dirty="0"/>
              <a:t> are </a:t>
            </a:r>
            <a:r>
              <a:rPr lang="en-GB" b="1" dirty="0"/>
              <a:t>fixed length</a:t>
            </a:r>
            <a:r>
              <a:rPr lang="en-GB" dirty="0"/>
              <a:t>, normally </a:t>
            </a:r>
            <a:r>
              <a:rPr lang="en-GB" b="1" dirty="0"/>
              <a:t>2–4 weeks</a:t>
            </a:r>
            <a:r>
              <a:rPr lang="en-GB" dirty="0"/>
              <a:t>.  </a:t>
            </a:r>
          </a:p>
          <a:p>
            <a:pPr algn="just"/>
            <a:r>
              <a:rPr lang="en-GB" dirty="0"/>
              <a:t>The starting point for planning is the product backlog, which is the list of work to be done on the project.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selection phase </a:t>
            </a:r>
            <a:r>
              <a:rPr lang="en-GB" dirty="0"/>
              <a:t>involves whole project team to select the features and functionality from the product backlog to be developed during the sprint.</a:t>
            </a:r>
          </a:p>
          <a:p>
            <a:pPr marL="0" indent="0" algn="just">
              <a:buNone/>
            </a:pPr>
            <a:r>
              <a:rPr lang="en-GB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Once these are agreed, the team organize themselves to develop the software. </a:t>
            </a:r>
          </a:p>
          <a:p>
            <a:pPr algn="just"/>
            <a:r>
              <a:rPr lang="en-GB" dirty="0"/>
              <a:t>During this stage, the </a:t>
            </a:r>
            <a:r>
              <a:rPr lang="en-GB" b="1" dirty="0"/>
              <a:t>team is isolated from the customer</a:t>
            </a:r>
            <a:r>
              <a:rPr lang="en-GB" dirty="0"/>
              <a:t> and the organization, with all communications channelled through the so-called ‘Scrum master’. </a:t>
            </a:r>
          </a:p>
          <a:p>
            <a:pPr algn="just"/>
            <a:r>
              <a:rPr lang="en-GB" dirty="0"/>
              <a:t>The role of the </a:t>
            </a:r>
            <a:r>
              <a:rPr lang="en-GB" b="1" dirty="0"/>
              <a:t>Scrum master is to protect the development team from external distractions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 At the </a:t>
            </a:r>
            <a:r>
              <a:rPr lang="en-GB" b="1" dirty="0"/>
              <a:t>end of the sprint</a:t>
            </a:r>
            <a:r>
              <a:rPr lang="en-GB" dirty="0"/>
              <a:t>, the </a:t>
            </a:r>
            <a:r>
              <a:rPr lang="en-GB" b="1" dirty="0"/>
              <a:t>work done is reviewed </a:t>
            </a:r>
            <a:r>
              <a:rPr lang="en-GB" dirty="0"/>
              <a:t>and </a:t>
            </a:r>
            <a:r>
              <a:rPr lang="en-GB" b="1" dirty="0"/>
              <a:t>presented to stakeholders</a:t>
            </a:r>
            <a:r>
              <a:rPr lang="en-GB" dirty="0"/>
              <a:t>. The next sprint cycle then begins.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agile methods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41228"/>
              </p:ext>
            </p:extLst>
          </p:nvPr>
        </p:nvGraphicFramePr>
        <p:xfrm>
          <a:off x="327546" y="1610436"/>
          <a:ext cx="8359253" cy="4616475"/>
        </p:xfrm>
        <a:graphic>
          <a:graphicData uri="http://schemas.openxmlformats.org/drawingml/2006/table">
            <a:tbl>
              <a:tblPr/>
              <a:tblGrid>
                <a:gridCol w="2325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07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771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</a:p>
                  </a:txBody>
                  <a:tcPr marL="54769" marR="54769" marT="6858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</a:p>
                  </a:txBody>
                  <a:tcPr marL="54769" marR="54769" marT="6858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06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 involvement 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Customers should be closely involved throughout the development process. Their role is provide and prioritize new system requirements and to evaluate the iterations of the system.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457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delivery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software is developed in increments with the customer specifying the requirements to be included in each increment.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334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People not process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skills of the development team should be recognized and exploited. Team members should be left to develop their own ways of working without prescriptive processes.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9683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Embrace change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Expect the system requirements to change and so design the system to accommodate these changes.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6334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Maintain simplicity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Focus on simplicity in both the software being developed and in the development process. Wherever possible, actively work to eliminate complexity from the system.</a:t>
                      </a:r>
                    </a:p>
                  </a:txBody>
                  <a:tcPr marL="54769" marR="54769" marT="0" marB="6858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5405509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in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‘Scrum master’:</a:t>
            </a:r>
          </a:p>
          <a:p>
            <a:pPr lvl="1" algn="just"/>
            <a:r>
              <a:rPr lang="en-GB" dirty="0"/>
              <a:t>arranges daily meetings, </a:t>
            </a:r>
          </a:p>
          <a:p>
            <a:pPr lvl="1" algn="just"/>
            <a:r>
              <a:rPr lang="en-GB" dirty="0"/>
              <a:t>tracks the backlog of work to be done,</a:t>
            </a:r>
          </a:p>
          <a:p>
            <a:pPr lvl="1" algn="just"/>
            <a:r>
              <a:rPr lang="en-GB" dirty="0"/>
              <a:t>records decisions, </a:t>
            </a:r>
          </a:p>
          <a:p>
            <a:pPr lvl="1" algn="just"/>
            <a:r>
              <a:rPr lang="en-GB" dirty="0"/>
              <a:t>measures progress against the backlog</a:t>
            </a:r>
          </a:p>
          <a:p>
            <a:pPr lvl="1" algn="just"/>
            <a:r>
              <a:rPr lang="en-GB" dirty="0"/>
              <a:t>Communicates with customers and management outside of the team.</a:t>
            </a:r>
          </a:p>
          <a:p>
            <a:pPr algn="just"/>
            <a:r>
              <a:rPr lang="en-GB" dirty="0"/>
              <a:t>The team:</a:t>
            </a:r>
          </a:p>
          <a:p>
            <a:pPr lvl="1" algn="just"/>
            <a:r>
              <a:rPr lang="en-GB" dirty="0"/>
              <a:t>attends short daily meetings (Scrums)</a:t>
            </a:r>
          </a:p>
          <a:p>
            <a:pPr lvl="1" algn="just"/>
            <a:r>
              <a:rPr lang="en-GB" dirty="0"/>
              <a:t>all team members share their progress, problems that have arisen and what is planned for the following day. </a:t>
            </a:r>
          </a:p>
          <a:p>
            <a:pPr lvl="2" algn="just"/>
            <a:r>
              <a:rPr lang="en-GB" dirty="0"/>
              <a:t>This means that everyone on the team knows what is going on and, if problems arise, can re-plan short-term work to cope with them.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product is broken down into a set of manageable </a:t>
            </a:r>
            <a:r>
              <a:rPr lang="en-GB" dirty="0"/>
              <a:t>and understandable </a:t>
            </a:r>
            <a:r>
              <a:rPr lang="en-GB" b="1" dirty="0"/>
              <a:t>chunks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whole team have visibility of everything</a:t>
            </a:r>
            <a:r>
              <a:rPr lang="en-GB" dirty="0"/>
              <a:t> and consequently team communication is improved.</a:t>
            </a:r>
          </a:p>
          <a:p>
            <a:pPr algn="just"/>
            <a:r>
              <a:rPr lang="en-GB" b="1" dirty="0"/>
              <a:t>Customers see on-time delivery of increments</a:t>
            </a:r>
            <a:r>
              <a:rPr lang="en-GB" dirty="0"/>
              <a:t> and gain feedback on how the product works.</a:t>
            </a:r>
          </a:p>
          <a:p>
            <a:pPr algn="just"/>
            <a:r>
              <a:rPr lang="en-GB" b="1" dirty="0"/>
              <a:t>Trust between customers and developers is established </a:t>
            </a:r>
            <a:r>
              <a:rPr lang="en-GB" dirty="0"/>
              <a:t>and a positive culture is created in which everyone expects the project to succeed.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Scrum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9" name="Picture 8" descr="3.10 Distributed Scr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82" y="590716"/>
            <a:ext cx="7673718" cy="56041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2794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Scaling agile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5473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250"/>
            <a:ext cx="8229600" cy="5150275"/>
          </a:xfrm>
        </p:spPr>
        <p:txBody>
          <a:bodyPr/>
          <a:lstStyle/>
          <a:p>
            <a:pPr algn="just"/>
            <a:r>
              <a:rPr lang="en-US" b="1" dirty="0"/>
              <a:t>Agile methods are successful for small and medium sized projects that can be developed by a small co-located team.</a:t>
            </a:r>
          </a:p>
          <a:p>
            <a:pPr algn="just"/>
            <a:r>
              <a:rPr lang="en-US" b="1" dirty="0"/>
              <a:t>Success</a:t>
            </a:r>
            <a:r>
              <a:rPr lang="en-US" dirty="0"/>
              <a:t> of these methods </a:t>
            </a:r>
            <a:r>
              <a:rPr lang="en-US" b="1" dirty="0"/>
              <a:t>come because of improved communications.</a:t>
            </a:r>
            <a:endParaRPr lang="en-US" dirty="0"/>
          </a:p>
          <a:p>
            <a:pPr algn="just"/>
            <a:r>
              <a:rPr lang="en-GB" dirty="0"/>
              <a:t>Scaling Agile methods: </a:t>
            </a:r>
            <a:r>
              <a:rPr lang="en-GB" b="1" dirty="0"/>
              <a:t>the process of translating established Agile methods</a:t>
            </a:r>
            <a:r>
              <a:rPr lang="en-GB" dirty="0"/>
              <a:t>, like Scrum to larger groups of people.</a:t>
            </a:r>
          </a:p>
          <a:p>
            <a:r>
              <a:rPr lang="en-GB" dirty="0"/>
              <a:t>When scaling agile methods it is important to maintain agile fundamentals:</a:t>
            </a:r>
          </a:p>
          <a:p>
            <a:pPr lvl="1"/>
            <a:r>
              <a:rPr lang="en-GB" dirty="0"/>
              <a:t>Flexible planning, frequent system releases, continuous integration, test-driven development and good team communications. 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9900" y="64897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3632" y="6492875"/>
            <a:ext cx="2133600" cy="365125"/>
          </a:xfrm>
        </p:spPr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 and scaling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‘Scaling up’ is concerned with using agile methods for developing large software systems that cannot be developed by a small team.</a:t>
            </a:r>
          </a:p>
          <a:p>
            <a:r>
              <a:rPr lang="en-GB" dirty="0"/>
              <a:t>‘Scaling out’ is concerned with how agile methods can be introduced across a large organization with many years of software development experience.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30/10/2014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agile methods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informality of agile development can be problematic </a:t>
            </a:r>
            <a:r>
              <a:rPr lang="en-GB" dirty="0"/>
              <a:t>for contract specifications in large organization.</a:t>
            </a:r>
            <a:endParaRPr lang="en-GB" b="1" dirty="0"/>
          </a:p>
          <a:p>
            <a:pPr algn="just"/>
            <a:r>
              <a:rPr lang="en-GB" dirty="0"/>
              <a:t>Agile methods </a:t>
            </a:r>
            <a:r>
              <a:rPr lang="en-GB" b="1" dirty="0"/>
              <a:t>are most appropriate for new software development rather than software maintenance</a:t>
            </a:r>
            <a:r>
              <a:rPr lang="en-GB" dirty="0"/>
              <a:t>. Yet the majority of software costs in large companies come from maintaining their existing software systems.</a:t>
            </a:r>
          </a:p>
          <a:p>
            <a:pPr algn="just"/>
            <a:r>
              <a:rPr lang="en-GB" dirty="0"/>
              <a:t>Agile methods are </a:t>
            </a:r>
            <a:r>
              <a:rPr lang="en-GB" b="1" dirty="0"/>
              <a:t>designed for small co-located teams </a:t>
            </a:r>
            <a:r>
              <a:rPr lang="en-GB" dirty="0"/>
              <a:t>yet much software development now involves worldwide distributed teams.  </a:t>
            </a:r>
          </a:p>
          <a:p>
            <a:pPr algn="just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7956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Contractual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software </a:t>
            </a:r>
            <a:r>
              <a:rPr lang="en-US" b="1" dirty="0"/>
              <a:t>contracts for custom systems </a:t>
            </a:r>
            <a:r>
              <a:rPr lang="en-US" dirty="0"/>
              <a:t>are based around a specification, which sets out </a:t>
            </a:r>
            <a:r>
              <a:rPr lang="en-US" b="1" dirty="0"/>
              <a:t>what has to be implemented by the system developer for the system customer.</a:t>
            </a:r>
          </a:p>
          <a:p>
            <a:pPr algn="just"/>
            <a:r>
              <a:rPr lang="en-US" dirty="0"/>
              <a:t>However, this </a:t>
            </a:r>
            <a:r>
              <a:rPr lang="en-US" b="1" dirty="0"/>
              <a:t>precludes interleaving specification </a:t>
            </a:r>
            <a:r>
              <a:rPr lang="en-US" dirty="0"/>
              <a:t>and development as is the norm in agile development.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Solution: </a:t>
            </a:r>
            <a:r>
              <a:rPr lang="en-US" dirty="0"/>
              <a:t>A contract that pays for developer time rather than functionality is required</a:t>
            </a:r>
          </a:p>
          <a:p>
            <a:pPr lvl="1" algn="just"/>
            <a:r>
              <a:rPr lang="en-US" dirty="0"/>
              <a:t>However, this is seen as a high risk my many legal departments because what has to be delivered cannot be guaranteed.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01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and 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270"/>
            <a:ext cx="8063845" cy="4525963"/>
          </a:xfrm>
        </p:spPr>
        <p:txBody>
          <a:bodyPr/>
          <a:lstStyle/>
          <a:p>
            <a:pPr algn="just"/>
            <a:r>
              <a:rPr lang="en-US" b="1" dirty="0"/>
              <a:t>Most organizations spend more on maintaining existing software than they do on new software development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So, for </a:t>
            </a:r>
            <a:r>
              <a:rPr lang="en-US" b="1" dirty="0"/>
              <a:t>agile methods </a:t>
            </a:r>
            <a:r>
              <a:rPr lang="en-US" dirty="0"/>
              <a:t>to be successful, they have to </a:t>
            </a:r>
            <a:r>
              <a:rPr lang="en-US" b="1" dirty="0"/>
              <a:t>support maintenance as well as original development</a:t>
            </a:r>
            <a:r>
              <a:rPr lang="en-US" dirty="0"/>
              <a:t>.</a:t>
            </a:r>
          </a:p>
          <a:p>
            <a:pPr algn="just"/>
            <a:r>
              <a:rPr lang="en-GB" dirty="0"/>
              <a:t>Problems may arise </a:t>
            </a:r>
            <a:r>
              <a:rPr lang="en-GB" b="1" dirty="0"/>
              <a:t>if original development team cannot be maintained.(what if someone from the team left the organization?)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82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Key problems are:</a:t>
            </a:r>
          </a:p>
          <a:p>
            <a:pPr lvl="1" algn="just"/>
            <a:r>
              <a:rPr lang="en-US" b="1" dirty="0"/>
              <a:t>Lack of product documentation</a:t>
            </a:r>
          </a:p>
          <a:p>
            <a:pPr lvl="1" algn="just"/>
            <a:r>
              <a:rPr lang="en-US" dirty="0"/>
              <a:t>Keeping </a:t>
            </a:r>
            <a:r>
              <a:rPr lang="en-US" b="1" dirty="0"/>
              <a:t>customers involved </a:t>
            </a:r>
            <a:r>
              <a:rPr lang="en-US" dirty="0"/>
              <a:t>in the development process</a:t>
            </a:r>
          </a:p>
          <a:p>
            <a:pPr lvl="1" algn="just"/>
            <a:r>
              <a:rPr lang="en-US" dirty="0"/>
              <a:t>Maintaining </a:t>
            </a:r>
            <a:r>
              <a:rPr lang="en-US" b="1" dirty="0"/>
              <a:t>the continuity of the development team</a:t>
            </a:r>
          </a:p>
          <a:p>
            <a:pPr algn="just"/>
            <a:r>
              <a:rPr lang="en-US" dirty="0"/>
              <a:t>Agile development </a:t>
            </a:r>
            <a:r>
              <a:rPr lang="en-US" b="1" dirty="0"/>
              <a:t>relies on the development team knowing and understanding what has to be done. </a:t>
            </a:r>
          </a:p>
          <a:p>
            <a:pPr algn="just"/>
            <a:r>
              <a:rPr lang="en-US" dirty="0"/>
              <a:t>For </a:t>
            </a:r>
            <a:r>
              <a:rPr lang="en-US" b="1" dirty="0"/>
              <a:t>long-lifetime systems, this is a real problem as the original developers will not always work on the same system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270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 applicability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of a small or medium-sized product for sale. </a:t>
            </a:r>
          </a:p>
          <a:p>
            <a:pPr lvl="1"/>
            <a:r>
              <a:rPr lang="en-GB" dirty="0"/>
              <a:t>Virtually all software products and apps are now developed using an agile approach</a:t>
            </a:r>
          </a:p>
          <a:p>
            <a:pPr algn="just"/>
            <a:r>
              <a:rPr lang="en-GB" dirty="0"/>
              <a:t>Custom system development within an organization, where there is a </a:t>
            </a:r>
            <a:r>
              <a:rPr lang="en-GB" b="1" dirty="0"/>
              <a:t>clear commitment from the customer to become involved in the development process </a:t>
            </a:r>
            <a:r>
              <a:rPr lang="en-GB" dirty="0"/>
              <a:t>and where there are </a:t>
            </a:r>
            <a:r>
              <a:rPr lang="en-GB" b="1" dirty="0"/>
              <a:t>few external rules and regulations that affect the software.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>
              <a:defRPr/>
            </a:pPr>
            <a:fld id="{EAB5BBF0-B782-3644-AFE1-10103AC253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1823" y="5049672"/>
            <a:ext cx="26886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Government ???</a:t>
            </a:r>
          </a:p>
          <a:p>
            <a:r>
              <a:rPr lang="en-US" dirty="0" smtClean="0"/>
              <a:t>NGOs</a:t>
            </a:r>
          </a:p>
        </p:txBody>
      </p:sp>
    </p:spTree>
    <p:extLst>
      <p:ext uri="{BB962C8B-B14F-4D97-AF65-F5344CB8AC3E}">
        <p14:creationId xmlns:p14="http://schemas.microsoft.com/office/powerpoint/2010/main" val="3148895351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plan-driven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0100" cy="4525963"/>
          </a:xfrm>
        </p:spPr>
        <p:txBody>
          <a:bodyPr/>
          <a:lstStyle/>
          <a:p>
            <a:r>
              <a:rPr lang="en-US" dirty="0"/>
              <a:t>Most projects include elements of plan-driven and agile processes. Deciding on the balance depends on:</a:t>
            </a:r>
          </a:p>
          <a:p>
            <a:pPr lvl="1"/>
            <a:r>
              <a:rPr lang="en-GB" dirty="0"/>
              <a:t>Is it important to have a very detailed specification and design before moving to implementation? If so, you probably need to use a plan-driven approach.</a:t>
            </a:r>
          </a:p>
          <a:p>
            <a:pPr lvl="1"/>
            <a:r>
              <a:rPr lang="en-GB" dirty="0"/>
              <a:t>Is an incremental delivery strategy, where you deliver the software to customers and get rapid feedback from them, realistic? If so, consider using agile methods.</a:t>
            </a:r>
          </a:p>
          <a:p>
            <a:pPr lvl="1"/>
            <a:r>
              <a:rPr lang="en-GB" dirty="0"/>
              <a:t>How large is the system that is being developed? Agile methods are most effective when the system can be developed with a small co-located team who can communicate informally. This may not be possible for large systems that require larger development teams so a plan-driven approach may have to be used.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397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important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 descr="3.12 Agile-plan-based-factor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9" y="2362200"/>
            <a:ext cx="8469607" cy="2730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3659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900" cy="4525963"/>
          </a:xfrm>
        </p:spPr>
        <p:txBody>
          <a:bodyPr/>
          <a:lstStyle/>
          <a:p>
            <a:r>
              <a:rPr lang="en-GB" b="1" dirty="0"/>
              <a:t>How large is the system </a:t>
            </a:r>
            <a:r>
              <a:rPr lang="en-GB" dirty="0"/>
              <a:t>being developed?</a:t>
            </a:r>
          </a:p>
          <a:p>
            <a:pPr lvl="1"/>
            <a:r>
              <a:rPr lang="en-GB" dirty="0"/>
              <a:t>Agile methods are most effective a relatively small co-located team who can communicate informally. </a:t>
            </a:r>
          </a:p>
          <a:p>
            <a:r>
              <a:rPr lang="en-GB" b="1" dirty="0"/>
              <a:t>What type of system </a:t>
            </a:r>
            <a:r>
              <a:rPr lang="en-GB" dirty="0"/>
              <a:t>is being developed?</a:t>
            </a:r>
          </a:p>
          <a:p>
            <a:pPr lvl="1"/>
            <a:r>
              <a:rPr lang="en-GB" dirty="0"/>
              <a:t>Systems that require a lot of analysis before implementation need a fairly detailed design to carry out this analysis. </a:t>
            </a:r>
          </a:p>
          <a:p>
            <a:r>
              <a:rPr lang="en-GB" dirty="0"/>
              <a:t>What is the </a:t>
            </a:r>
            <a:r>
              <a:rPr lang="en-GB" b="1" dirty="0"/>
              <a:t>expected system lifetime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Long-lifetime systems require documentation to communicate the intentions of the system developers to the support team. </a:t>
            </a:r>
          </a:p>
          <a:p>
            <a:r>
              <a:rPr lang="en-GB" dirty="0"/>
              <a:t>Is the </a:t>
            </a:r>
            <a:r>
              <a:rPr lang="en-GB" b="1" dirty="0"/>
              <a:t>system subject to external regulation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If a system is regulated you will probably be required to produce detailed documentation as part of the system safety case. </a:t>
            </a:r>
          </a:p>
          <a:p>
            <a:pPr lvl="1">
              <a:buNone/>
            </a:pPr>
            <a:r>
              <a:rPr lang="en-GB" dirty="0"/>
              <a:t>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2264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b="1" dirty="0"/>
              <a:t>good are the designers and programmers in the development team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 It is sometimes argued that agile methods require higher skill levels than plan-based approaches in which programmers simply translate a detailed design into code.</a:t>
            </a:r>
          </a:p>
          <a:p>
            <a:r>
              <a:rPr lang="en-GB" dirty="0"/>
              <a:t>How is the </a:t>
            </a:r>
            <a:r>
              <a:rPr lang="en-GB" b="1" dirty="0"/>
              <a:t>development team organized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Design documents may be required if the team is distributed.</a:t>
            </a:r>
          </a:p>
          <a:p>
            <a:r>
              <a:rPr lang="en-GB" dirty="0"/>
              <a:t>What </a:t>
            </a:r>
            <a:r>
              <a:rPr lang="en-GB" b="1" dirty="0"/>
              <a:t>support technologies are available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IDE support for visualisation and program analysis is essential if design documentation is not available.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3184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Traditional engineering organizations have a culture of plan-based development, as this is the norm in engineering.</a:t>
            </a:r>
          </a:p>
          <a:p>
            <a:pPr algn="just"/>
            <a:r>
              <a:rPr lang="en-GB" dirty="0"/>
              <a:t>Is it standard organizational practice to develop a detailed system specification?</a:t>
            </a:r>
          </a:p>
          <a:p>
            <a:pPr algn="just"/>
            <a:r>
              <a:rPr lang="en-GB" dirty="0"/>
              <a:t>Will customer representatives be available to provide feedback of system increments?</a:t>
            </a:r>
          </a:p>
          <a:p>
            <a:pPr algn="just"/>
            <a:r>
              <a:rPr lang="en-GB" dirty="0"/>
              <a:t>Can informal agile development fit into the organizational culture of detailed documentation?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0785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for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200" dirty="0"/>
              <a:t>Large systems-&gt; larger teams in different zones may be</a:t>
            </a:r>
          </a:p>
          <a:p>
            <a:pPr algn="just"/>
            <a:r>
              <a:rPr lang="en-GB" sz="2200" b="1" dirty="0"/>
              <a:t>Large systems are ‘brownfield systems’,(the systems derived from an existing system)</a:t>
            </a:r>
            <a:r>
              <a:rPr lang="en-GB" sz="2200" dirty="0"/>
              <a:t>. Many of the system requirements are concerned with this interaction and so don’t really lend themselves to </a:t>
            </a:r>
            <a:r>
              <a:rPr lang="en-GB" sz="2200" b="1" dirty="0"/>
              <a:t>flexibility and incremental development. </a:t>
            </a:r>
          </a:p>
          <a:p>
            <a:pPr algn="just"/>
            <a:r>
              <a:rPr lang="en-GB" sz="2200" dirty="0"/>
              <a:t>When existing systems are integrated -&gt; a lot of time is wasted on integration rather than coding.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Large systems and their development processes are often constrained by external rules and regulations </a:t>
            </a:r>
            <a:r>
              <a:rPr lang="en-GB" dirty="0"/>
              <a:t>limiting the way that they can be developed.</a:t>
            </a:r>
          </a:p>
          <a:p>
            <a:pPr algn="just"/>
            <a:r>
              <a:rPr lang="en-GB" dirty="0"/>
              <a:t>Large systems </a:t>
            </a:r>
            <a:r>
              <a:rPr lang="en-GB" b="1" dirty="0"/>
              <a:t>have a long procurement and development time</a:t>
            </a:r>
            <a:r>
              <a:rPr lang="en-GB" dirty="0"/>
              <a:t>. Its really difficult to hold people for a project.</a:t>
            </a:r>
          </a:p>
          <a:p>
            <a:pPr algn="just"/>
            <a:r>
              <a:rPr lang="en-GB" dirty="0"/>
              <a:t>Large systems have diverse stakeholders-&gt; so its impossible to involve all of them in the development process.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 large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5" descr="3.13 Factors in large system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943099"/>
            <a:ext cx="7150100" cy="4120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0988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to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200" dirty="0"/>
              <a:t>A </a:t>
            </a:r>
            <a:r>
              <a:rPr lang="en-GB" sz="2200" b="1" dirty="0"/>
              <a:t>completely incremental </a:t>
            </a:r>
            <a:r>
              <a:rPr lang="en-GB" sz="2200" dirty="0"/>
              <a:t>approach to requirements engineering </a:t>
            </a:r>
            <a:r>
              <a:rPr lang="en-GB" sz="2200" b="1" dirty="0"/>
              <a:t>is impossible.</a:t>
            </a:r>
          </a:p>
          <a:p>
            <a:pPr algn="just"/>
            <a:r>
              <a:rPr lang="en-GB" sz="2200" dirty="0"/>
              <a:t>There cannot be a single product owner or customer representative.</a:t>
            </a:r>
          </a:p>
          <a:p>
            <a:pPr algn="just"/>
            <a:r>
              <a:rPr lang="en-GB" sz="2200" dirty="0"/>
              <a:t>For large systems development, it is not possible to focus only on the code of the system.  </a:t>
            </a:r>
          </a:p>
          <a:p>
            <a:pPr algn="just"/>
            <a:r>
              <a:rPr lang="en-GB" sz="2200" dirty="0"/>
              <a:t>Cross-team communication mechanisms have to be designed and used. </a:t>
            </a:r>
          </a:p>
          <a:p>
            <a:pPr algn="just"/>
            <a:r>
              <a:rPr lang="en-GB" sz="2200" dirty="0"/>
              <a:t>Continuous integration is practically impossible. However, it is essential to maintain frequent system builds and regular releases of the system. 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Role replication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Each team has a Product Owner for their work component and </a:t>
            </a:r>
            <a:r>
              <a:rPr lang="en-GB" dirty="0" err="1"/>
              <a:t>ScrumMaster</a:t>
            </a:r>
            <a:r>
              <a:rPr lang="en-GB" dirty="0"/>
              <a:t>. </a:t>
            </a:r>
          </a:p>
          <a:p>
            <a:r>
              <a:rPr lang="en-GB" i="1" dirty="0"/>
              <a:t>Product architects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Each team chooses a product architect and these architects collaborate to design and evolve the overall system architecture.</a:t>
            </a:r>
          </a:p>
          <a:p>
            <a:r>
              <a:rPr lang="en-GB" i="1" dirty="0"/>
              <a:t>Release alignment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 dates of product releases from each team are aligned so that a demonstrable and complete system is produced.</a:t>
            </a:r>
          </a:p>
          <a:p>
            <a:r>
              <a:rPr lang="en-GB" i="1" dirty="0"/>
              <a:t>Scrum of Scrums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There is a daily Scrum of Scrums where representatives from each team meet to discuss </a:t>
            </a:r>
            <a:r>
              <a:rPr lang="en-GB" dirty="0" err="1"/>
              <a:t>progressand</a:t>
            </a:r>
            <a:r>
              <a:rPr lang="en-GB" dirty="0"/>
              <a:t> plan work to be done.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9426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42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development techniques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865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across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/>
          <a:lstStyle/>
          <a:p>
            <a:r>
              <a:rPr lang="en-GB" sz="2200" dirty="0"/>
              <a:t>Project managers who do not have experience of agile methods may be reluctant to accept the risk of a new approach.</a:t>
            </a:r>
          </a:p>
          <a:p>
            <a:r>
              <a:rPr lang="en-GB" sz="2200" dirty="0"/>
              <a:t>Large organizations often have quality procedures and standards that all projects are expected to follow and, because of their bureaucratic nature, these are likely to be incompatible with agile methods. </a:t>
            </a:r>
          </a:p>
          <a:p>
            <a:r>
              <a:rPr lang="en-GB" sz="2200" dirty="0"/>
              <a:t>Agile methods seem to work best when team members have a relatively high skill level. However, within large organizations, there are likely to be a wide range of skills and abilities. </a:t>
            </a:r>
          </a:p>
          <a:p>
            <a:r>
              <a:rPr lang="en-GB" sz="2200" dirty="0"/>
              <a:t>There may be cultural resistance to agile methods, especially in those organizations that have a long history of using conventional systems engineering processes.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Extreme Programming (XP) takes an ‘extreme’ approach to iterative development.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are expressed as scenarios (also user stories)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Deliver modules in increments;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tests must be run for every build and the build is only accepted if tests run successfully.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0"/>
            <a:ext cx="8229600" cy="5514975"/>
          </a:xfrm>
        </p:spPr>
        <p:txBody>
          <a:bodyPr/>
          <a:lstStyle/>
          <a:p>
            <a:pPr marL="0" indent="-40005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Use </a:t>
            </a:r>
            <a:r>
              <a:rPr lang="en-US" b="1" dirty="0"/>
              <a:t>frequent iteration </a:t>
            </a:r>
            <a:r>
              <a:rPr lang="en-US" dirty="0"/>
              <a:t>for developing User Stories.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User stories</a:t>
            </a:r>
            <a:r>
              <a:rPr lang="en-US" dirty="0"/>
              <a:t>: simple and informal statements of the customer about the functionalities needed.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On User stories, the project team proposes </a:t>
            </a:r>
            <a:r>
              <a:rPr lang="en-US" b="1" dirty="0"/>
              <a:t>Metaphors</a:t>
            </a:r>
            <a:r>
              <a:rPr lang="en-US" dirty="0"/>
              <a:t> (show how system would work?).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 development team may decide to build a </a:t>
            </a:r>
            <a:r>
              <a:rPr lang="en-US" b="1" dirty="0"/>
              <a:t>Spike</a:t>
            </a:r>
            <a:r>
              <a:rPr lang="en-US" dirty="0"/>
              <a:t> for some feature.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Spike</a:t>
            </a:r>
            <a:r>
              <a:rPr lang="en-US" dirty="0"/>
              <a:t>: very simple program that is constructed to explore the suitability of the proposed solution being proposed(similar to prototype).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895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514975"/>
          </a:xfrm>
        </p:spPr>
        <p:txBody>
          <a:bodyPr/>
          <a:lstStyle/>
          <a:p>
            <a:pPr marL="0" indent="-40005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Activities in XP: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listening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Designing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Coding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Testing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Feedback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Applications that uses XP: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Small scale </a:t>
            </a:r>
            <a:r>
              <a:rPr lang="en-US" b="1" dirty="0" smtClean="0"/>
              <a:t>project   </a:t>
            </a:r>
            <a:endParaRPr lang="en-US" b="1" dirty="0"/>
          </a:p>
          <a:p>
            <a:pPr lvl="1" algn="just">
              <a:lnSpc>
                <a:spcPct val="90000"/>
              </a:lnSpc>
            </a:pPr>
            <a:r>
              <a:rPr lang="en-US" b="1" dirty="0"/>
              <a:t>Project using new technology/ research based projects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256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2078</TotalTime>
  <Words>4206</Words>
  <Application>Microsoft Office PowerPoint</Application>
  <PresentationFormat>On-screen Show (4:3)</PresentationFormat>
  <Paragraphs>542</Paragraphs>
  <Slides>60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ＭＳ Ｐゴシック</vt:lpstr>
      <vt:lpstr>Arial</vt:lpstr>
      <vt:lpstr>Calibri</vt:lpstr>
      <vt:lpstr>Times New Roman</vt:lpstr>
      <vt:lpstr>Wingdings</vt:lpstr>
      <vt:lpstr>SE10 slides</vt:lpstr>
      <vt:lpstr>1_SE10 slides</vt:lpstr>
      <vt:lpstr>Agile methods</vt:lpstr>
      <vt:lpstr>Agile methods</vt:lpstr>
      <vt:lpstr>The principles of agile methods </vt:lpstr>
      <vt:lpstr>The principles of agile methods </vt:lpstr>
      <vt:lpstr>Agile method applicability</vt:lpstr>
      <vt:lpstr>Agile development techniques</vt:lpstr>
      <vt:lpstr>Extreme programming</vt:lpstr>
      <vt:lpstr>Principles of Extreme programming</vt:lpstr>
      <vt:lpstr>Extreme programming</vt:lpstr>
      <vt:lpstr>How about</vt:lpstr>
      <vt:lpstr>Extreme programming practices (a) </vt:lpstr>
      <vt:lpstr>Extreme programming practices (a) </vt:lpstr>
      <vt:lpstr>Extreme programming practices (b)</vt:lpstr>
      <vt:lpstr>The principles of agile methods </vt:lpstr>
      <vt:lpstr>The extreme programming release cycle </vt:lpstr>
      <vt:lpstr>User stories for requirements</vt:lpstr>
      <vt:lpstr>User stories for requirements</vt:lpstr>
      <vt:lpstr>A ‘prescribing medication’ story </vt:lpstr>
      <vt:lpstr>Examples of task cards for prescribing medication </vt:lpstr>
      <vt:lpstr>Refactoring</vt:lpstr>
      <vt:lpstr>Refactoring</vt:lpstr>
      <vt:lpstr>Examples of refactoring</vt:lpstr>
      <vt:lpstr>Test-first development (XP’s innovation)</vt:lpstr>
      <vt:lpstr>Test-first development</vt:lpstr>
      <vt:lpstr>Customer involvement</vt:lpstr>
      <vt:lpstr>Test case description for dose checking </vt:lpstr>
      <vt:lpstr>Test automation</vt:lpstr>
      <vt:lpstr>Problems with test-first development</vt:lpstr>
      <vt:lpstr>Pair programming (XP’s innovation)</vt:lpstr>
      <vt:lpstr>Pair programming</vt:lpstr>
      <vt:lpstr>Pair programming</vt:lpstr>
      <vt:lpstr>Agile project management</vt:lpstr>
      <vt:lpstr>Agile project management</vt:lpstr>
      <vt:lpstr>Scrum</vt:lpstr>
      <vt:lpstr>Scrum terminology </vt:lpstr>
      <vt:lpstr>Scrum terminology </vt:lpstr>
      <vt:lpstr>Scrum sprint cycle</vt:lpstr>
      <vt:lpstr>The Scrum sprint cycle</vt:lpstr>
      <vt:lpstr>The Sprint cycle</vt:lpstr>
      <vt:lpstr>Teamwork in Scrum</vt:lpstr>
      <vt:lpstr>Scrum benefits</vt:lpstr>
      <vt:lpstr>Distributed Scrum</vt:lpstr>
      <vt:lpstr>Scaling agile methods</vt:lpstr>
      <vt:lpstr>Scaling agile methods</vt:lpstr>
      <vt:lpstr>Scaling out and scaling up</vt:lpstr>
      <vt:lpstr>Practical problems with agile methods</vt:lpstr>
      <vt:lpstr>Contractual issues</vt:lpstr>
      <vt:lpstr>Agile methods and software maintenance</vt:lpstr>
      <vt:lpstr>Agile maintenance</vt:lpstr>
      <vt:lpstr>Agile and plan-driven methods</vt:lpstr>
      <vt:lpstr>Agile important factors</vt:lpstr>
      <vt:lpstr>System issues</vt:lpstr>
      <vt:lpstr>People and teams</vt:lpstr>
      <vt:lpstr>Organizational issues</vt:lpstr>
      <vt:lpstr>Agile methods for large systems</vt:lpstr>
      <vt:lpstr>Large system development</vt:lpstr>
      <vt:lpstr>Factors in large systems</vt:lpstr>
      <vt:lpstr>Scaling up to large systems</vt:lpstr>
      <vt:lpstr>Multi-team Scrum</vt:lpstr>
      <vt:lpstr>Agile methods across organizations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Microsoft account</cp:lastModifiedBy>
  <cp:revision>114</cp:revision>
  <dcterms:created xsi:type="dcterms:W3CDTF">2010-01-06T20:28:26Z</dcterms:created>
  <dcterms:modified xsi:type="dcterms:W3CDTF">2023-02-09T16:09:55Z</dcterms:modified>
</cp:coreProperties>
</file>