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334" r:id="rId2"/>
    <p:sldId id="272" r:id="rId3"/>
    <p:sldId id="354" r:id="rId4"/>
    <p:sldId id="291" r:id="rId5"/>
    <p:sldId id="293" r:id="rId6"/>
    <p:sldId id="261" r:id="rId7"/>
    <p:sldId id="352" r:id="rId8"/>
    <p:sldId id="323" r:id="rId9"/>
    <p:sldId id="351" r:id="rId10"/>
    <p:sldId id="348" r:id="rId11"/>
    <p:sldId id="299" r:id="rId12"/>
    <p:sldId id="262" r:id="rId13"/>
    <p:sldId id="301" r:id="rId14"/>
    <p:sldId id="353" r:id="rId15"/>
    <p:sldId id="263" r:id="rId16"/>
    <p:sldId id="303" r:id="rId17"/>
    <p:sldId id="264" r:id="rId18"/>
    <p:sldId id="337" r:id="rId19"/>
    <p:sldId id="273" r:id="rId20"/>
    <p:sldId id="325" r:id="rId21"/>
    <p:sldId id="34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33BF2-4776-4C5E-8410-C5F13938B0D2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7451F-EB7E-44B6-AEAD-24C76BF47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1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438EE-751C-4804-B72B-182CA31C0630}" type="datetime1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83766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E8799-FC13-43A8-AE16-D54D87037400}" type="datetime1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CDAE-E963-2B45-BB51-53CEBFE15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65384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715A58-BD88-4775-98C7-AE5421EC9AA9}" type="datetime1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D119D-3673-024B-9609-A7D5472222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47819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966A1-3D98-45FF-8832-D069B66BD3C1}" type="datetime1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91900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77DCD-3490-48D5-A1AD-770331199A79}" type="datetime1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AF1E-9B18-0243-8AD1-50A6A8AC0A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56069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813A5-2F1D-402E-B3DB-8A2C5F28A24D}" type="datetime1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8BC69-CB41-DD44-A638-C4F95AA94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61332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2B69D-4778-4B41-815C-0481478FD3CD}" type="datetime1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444D-6BBE-FA46-910D-A293AF635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89906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BFD41-B855-4D56-8D56-A7D8AFBB7EBB}" type="datetime1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DD7DD-CC47-414C-BF78-C5251FE0B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07928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18F69-CD7B-47C9-9387-2094F32B38A2}" type="datetime1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8AD6-5F3D-BA44-875A-31E2927FBE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66387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D218E-8056-45AB-AE61-C588453F7348}" type="datetime1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686C-6E28-9A40-BAFE-97DC9D1AE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16817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D0963-D398-4D62-BA23-8BB04581E080}" type="datetime1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899C-C9DE-4C43-812F-DCCD705BC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75691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972430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D6BCFF-4DAD-45A2-9183-5058CDA819BD}" type="datetime1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09601" y="1419226"/>
            <a:ext cx="9741073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09600" y="1417638"/>
            <a:ext cx="1095603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34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4313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Process activities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52984DC3-FFF3-4AC7-BFAC-8CF8957D956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2/1/2023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0270752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software is </a:t>
            </a:r>
            <a:r>
              <a:rPr lang="en-US" b="1" dirty="0"/>
              <a:t>implemented either by developing a program or programs or by configuring an application system </a:t>
            </a:r>
            <a:r>
              <a:rPr lang="en-US" dirty="0"/>
              <a:t>depending upon the scale of software application.</a:t>
            </a:r>
          </a:p>
          <a:p>
            <a:pPr algn="just"/>
            <a:r>
              <a:rPr lang="en-US" b="1" dirty="0"/>
              <a:t>Design and implementation are interleaved activities </a:t>
            </a:r>
            <a:r>
              <a:rPr lang="en-US" dirty="0"/>
              <a:t>for most types of software system.</a:t>
            </a:r>
          </a:p>
          <a:p>
            <a:pPr algn="just"/>
            <a:r>
              <a:rPr lang="en-US" b="1" dirty="0"/>
              <a:t>Programming</a:t>
            </a:r>
            <a:r>
              <a:rPr lang="en-US" dirty="0"/>
              <a:t> is an individual </a:t>
            </a:r>
            <a:r>
              <a:rPr lang="en-US" b="1" dirty="0"/>
              <a:t>activity with no standard process. (e.g., variable definition) ~ depends on programmer feasibility.</a:t>
            </a:r>
          </a:p>
          <a:p>
            <a:pPr algn="just"/>
            <a:r>
              <a:rPr lang="en-US" b="1" dirty="0"/>
              <a:t>Debugging</a:t>
            </a:r>
            <a:r>
              <a:rPr lang="en-US" dirty="0"/>
              <a:t> is the activity of finding program faults and correcting these faults.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5BE4B16A-31C1-420D-9E9E-D00A2F71890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2/1/2023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5383746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validation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4756150"/>
          </a:xfrm>
        </p:spPr>
        <p:txBody>
          <a:bodyPr/>
          <a:lstStyle/>
          <a:p>
            <a:pPr algn="just"/>
            <a:r>
              <a:rPr lang="en-GB" dirty="0"/>
              <a:t>Verification and validation (V &amp; V) is intended to show that a </a:t>
            </a:r>
            <a:r>
              <a:rPr lang="en-GB" b="1" dirty="0"/>
              <a:t>system conforms to its specification and meets the requirements of the system customer.</a:t>
            </a:r>
          </a:p>
          <a:p>
            <a:r>
              <a:rPr lang="en-GB" dirty="0"/>
              <a:t>Involves checking and review processes and system testing.</a:t>
            </a:r>
          </a:p>
          <a:p>
            <a:pPr algn="just"/>
            <a:r>
              <a:rPr lang="en-GB" b="1" dirty="0"/>
              <a:t>System testing </a:t>
            </a:r>
            <a:r>
              <a:rPr lang="en-GB" dirty="0"/>
              <a:t>involves </a:t>
            </a:r>
            <a:r>
              <a:rPr lang="en-GB" b="1" dirty="0"/>
              <a:t>executing the system with test cases that are derived from the specification of the real data to be processed by the system</a:t>
            </a:r>
            <a:r>
              <a:rPr lang="en-GB" dirty="0"/>
              <a:t>.</a:t>
            </a:r>
          </a:p>
          <a:p>
            <a:pPr algn="just"/>
            <a:r>
              <a:rPr lang="en-GB" dirty="0"/>
              <a:t>Alpha testing: testing &amp; reviewing by the development staff </a:t>
            </a:r>
          </a:p>
          <a:p>
            <a:pPr algn="just"/>
            <a:r>
              <a:rPr lang="en-GB" dirty="0"/>
              <a:t>Beta testing: testing &amp; reviewing by the real time user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74432" y="6356351"/>
            <a:ext cx="936368" cy="365125"/>
          </a:xfrm>
        </p:spPr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A0A9FD25-61B6-4668-806C-E5B82A5203FE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2/1/2023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Stages of testing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Picture 3" descr="2.6 Testing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410" y="2829345"/>
            <a:ext cx="6277535" cy="170704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75E42B6E-DABE-41BB-BC41-90822A84C60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2/1/2023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Testing stages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Component testing</a:t>
            </a:r>
          </a:p>
          <a:p>
            <a:pPr lvl="1" algn="just"/>
            <a:r>
              <a:rPr lang="en-GB" sz="1800" dirty="0"/>
              <a:t>Component tested by developers working on the system.</a:t>
            </a:r>
          </a:p>
          <a:p>
            <a:pPr lvl="1" algn="just"/>
            <a:r>
              <a:rPr lang="en-GB" sz="1800" dirty="0"/>
              <a:t>Individual components are tested independently; </a:t>
            </a:r>
          </a:p>
          <a:p>
            <a:pPr lvl="1" algn="just"/>
            <a:r>
              <a:rPr lang="en-GB" sz="1800" dirty="0"/>
              <a:t>Components may be functions or objects or coherent groupings of these entities.</a:t>
            </a:r>
          </a:p>
          <a:p>
            <a:pPr lvl="1" algn="just"/>
            <a:r>
              <a:rPr lang="en-GB" sz="1800" dirty="0"/>
              <a:t>Test automation tools like </a:t>
            </a:r>
            <a:r>
              <a:rPr lang="en-GB" sz="1800" b="1" dirty="0"/>
              <a:t>Junit</a:t>
            </a:r>
            <a:r>
              <a:rPr lang="en-GB" sz="1800" dirty="0"/>
              <a:t> for java, </a:t>
            </a:r>
            <a:r>
              <a:rPr lang="en-US" sz="1800" dirty="0" err="1"/>
              <a:t>Ponicode</a:t>
            </a:r>
            <a:r>
              <a:rPr lang="en-US" sz="1800" dirty="0"/>
              <a:t> (VS Code plugin) for JS or python </a:t>
            </a:r>
            <a:r>
              <a:rPr lang="en-GB" sz="1800" dirty="0"/>
              <a:t>could be used for </a:t>
            </a:r>
            <a:r>
              <a:rPr lang="en-GB" sz="1800" b="1" dirty="0"/>
              <a:t>unit/component </a:t>
            </a:r>
            <a:r>
              <a:rPr lang="en-GB" sz="1800" dirty="0"/>
              <a:t>testing.</a:t>
            </a:r>
          </a:p>
          <a:p>
            <a:pPr algn="just"/>
            <a:r>
              <a:rPr lang="en-GB" dirty="0"/>
              <a:t>System testing</a:t>
            </a:r>
          </a:p>
          <a:p>
            <a:pPr lvl="1" algn="just"/>
            <a:r>
              <a:rPr lang="en-GB" dirty="0"/>
              <a:t>Testing of the system as a whole.</a:t>
            </a:r>
          </a:p>
          <a:p>
            <a:pPr lvl="1" algn="just"/>
            <a:r>
              <a:rPr lang="en-GB" dirty="0"/>
              <a:t>Testing of errors after different module interaction.</a:t>
            </a:r>
          </a:p>
          <a:p>
            <a:pPr lvl="1" algn="just"/>
            <a:r>
              <a:rPr lang="en-GB" dirty="0"/>
              <a:t>In large systems multiple subsystems are integrated first and then on whole integrated as a final system.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29F9910C-AA1E-4925-BB07-C4CC24BDA011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2/1/2023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Testing stages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1561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Customer testing</a:t>
            </a:r>
          </a:p>
          <a:p>
            <a:pPr lvl="1"/>
            <a:r>
              <a:rPr lang="en-GB" dirty="0"/>
              <a:t>Beta testing</a:t>
            </a:r>
          </a:p>
          <a:p>
            <a:pPr lvl="1"/>
            <a:r>
              <a:rPr lang="en-GB" dirty="0"/>
              <a:t>Testing with customer data to check that the system meets the customer’s needs.</a:t>
            </a:r>
          </a:p>
          <a:p>
            <a:pPr lvl="1"/>
            <a:r>
              <a:rPr lang="en-GB" dirty="0"/>
              <a:t>It might reveal error in software requirements omission if any.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B0734CD1-4CAA-4A8C-B5D4-2DC90B6720BF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2/1/2023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0546966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phases in a plan-driven software process (V-model)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Picture 3" descr="2.7 Testing-phase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58" y="2186304"/>
            <a:ext cx="8647437" cy="298801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388570B9-546D-4CD5-830F-D5033A491E86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2/1/2023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evolution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Hardware changes are very expensive, as compare to that software is inherently flexible and can be modified to larger &amp; complex systems. 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As requirements change through changing business circumstances, the software that supports the business must also evolve and change</a:t>
            </a:r>
            <a:r>
              <a:rPr lang="en-GB" dirty="0" smtClean="0"/>
              <a:t>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BC54B736-B7AB-4C65-B5F5-5BDB7C98B36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2/1/2023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evolution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Picture 3" descr="2.8 System evolution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178" y="2563931"/>
            <a:ext cx="7567072" cy="232833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29A21CCA-EB69-4127-9F4B-D602D86551F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2/1/2023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380722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Coping with change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6FBEB593-5719-432F-9C72-BD110E37523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2/1/2023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1939441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Coping with change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600201"/>
            <a:ext cx="8491491" cy="4525963"/>
          </a:xfrm>
        </p:spPr>
        <p:txBody>
          <a:bodyPr/>
          <a:lstStyle/>
          <a:p>
            <a:r>
              <a:rPr lang="en-US" b="1" dirty="0"/>
              <a:t>Change is inevitable </a:t>
            </a:r>
            <a:r>
              <a:rPr lang="en-US" dirty="0"/>
              <a:t>in all large software projects.</a:t>
            </a:r>
          </a:p>
          <a:p>
            <a:pPr lvl="1"/>
            <a:r>
              <a:rPr lang="en-US" b="1" dirty="0"/>
              <a:t>Business changes </a:t>
            </a:r>
            <a:r>
              <a:rPr lang="en-US" dirty="0"/>
              <a:t>lead to new and changed system requirements</a:t>
            </a:r>
          </a:p>
          <a:p>
            <a:pPr lvl="1"/>
            <a:r>
              <a:rPr lang="en-US" b="1" dirty="0"/>
              <a:t>New technologies</a:t>
            </a:r>
            <a:r>
              <a:rPr lang="en-US" dirty="0"/>
              <a:t> open up new possibilities for improving implementations</a:t>
            </a:r>
          </a:p>
          <a:p>
            <a:pPr lvl="1"/>
            <a:r>
              <a:rPr lang="en-US" b="1" dirty="0"/>
              <a:t>Changing platforms </a:t>
            </a:r>
            <a:r>
              <a:rPr lang="en-US" dirty="0"/>
              <a:t>require application changes</a:t>
            </a:r>
          </a:p>
          <a:p>
            <a:pPr algn="just"/>
            <a:r>
              <a:rPr lang="en-US" b="1" dirty="0"/>
              <a:t>Change leads to rework </a:t>
            </a:r>
            <a:r>
              <a:rPr lang="en-US" dirty="0"/>
              <a:t>so :</a:t>
            </a:r>
          </a:p>
          <a:p>
            <a:pPr algn="just"/>
            <a:r>
              <a:rPr lang="en-US" dirty="0"/>
              <a:t>costs of change = cost of rework  (analyzing previous req.)         + cost of implementing new module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560957D4-7A32-4B6B-8134-EC356680F7C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2/1/2023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activities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600201"/>
            <a:ext cx="8757821" cy="4525963"/>
          </a:xfrm>
        </p:spPr>
        <p:txBody>
          <a:bodyPr/>
          <a:lstStyle/>
          <a:p>
            <a:r>
              <a:rPr lang="en-GB" dirty="0"/>
              <a:t>Real software processes are inter-leaved sequences of technical, collaborative and managerial activities with the overall goal of specifying, designing, implementing and testing a software system. </a:t>
            </a:r>
          </a:p>
          <a:p>
            <a:r>
              <a:rPr lang="en-GB" dirty="0"/>
              <a:t>The </a:t>
            </a:r>
            <a:r>
              <a:rPr lang="en-GB" b="1" dirty="0"/>
              <a:t>four basic process activities of specification</a:t>
            </a:r>
            <a:r>
              <a:rPr lang="en-GB" dirty="0"/>
              <a:t>, </a:t>
            </a:r>
            <a:r>
              <a:rPr lang="en-GB" b="1" dirty="0"/>
              <a:t>development, validation </a:t>
            </a:r>
            <a:r>
              <a:rPr lang="en-GB" dirty="0"/>
              <a:t>and </a:t>
            </a:r>
            <a:r>
              <a:rPr lang="en-GB" b="1" dirty="0"/>
              <a:t>evolution</a:t>
            </a:r>
            <a:r>
              <a:rPr lang="en-GB" dirty="0"/>
              <a:t> are organized differently in different development processes. </a:t>
            </a:r>
          </a:p>
          <a:p>
            <a:r>
              <a:rPr lang="en-GB" dirty="0"/>
              <a:t>For example,</a:t>
            </a:r>
          </a:p>
          <a:p>
            <a:pPr lvl="1"/>
            <a:r>
              <a:rPr lang="en-GB" b="1" dirty="0"/>
              <a:t>waterfall model -&gt;</a:t>
            </a:r>
            <a:r>
              <a:rPr lang="en-GB" dirty="0"/>
              <a:t> process activities are </a:t>
            </a:r>
            <a:r>
              <a:rPr lang="en-GB" b="1" dirty="0"/>
              <a:t>organized in sequence</a:t>
            </a:r>
            <a:endParaRPr lang="en-GB" dirty="0"/>
          </a:p>
          <a:p>
            <a:pPr lvl="1"/>
            <a:r>
              <a:rPr lang="en-GB" b="1" dirty="0"/>
              <a:t>incremental development model </a:t>
            </a:r>
            <a:r>
              <a:rPr lang="en-GB" dirty="0"/>
              <a:t>-&gt; interleaved.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DB3103B1-6EB5-49DF-A62B-97CA513B9F2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2/1/2023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the costs of rework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02715" cy="4525963"/>
          </a:xfrm>
        </p:spPr>
        <p:txBody>
          <a:bodyPr/>
          <a:lstStyle/>
          <a:p>
            <a:pPr algn="just"/>
            <a:r>
              <a:rPr lang="en-GB" b="1" dirty="0"/>
              <a:t>Change anticipation: </a:t>
            </a:r>
            <a:r>
              <a:rPr lang="en-GB" dirty="0"/>
              <a:t>where the software process includes </a:t>
            </a:r>
            <a:r>
              <a:rPr lang="en-GB" b="1" dirty="0"/>
              <a:t>activities</a:t>
            </a:r>
            <a:r>
              <a:rPr lang="en-GB" dirty="0"/>
              <a:t> </a:t>
            </a:r>
            <a:r>
              <a:rPr lang="en-GB" b="1" dirty="0"/>
              <a:t>that can anticipate possible changes before significant rework is required. </a:t>
            </a:r>
          </a:p>
          <a:p>
            <a:pPr lvl="1" algn="just"/>
            <a:r>
              <a:rPr lang="en-GB" dirty="0"/>
              <a:t>For example, a prototype system may be developed to show some key features of the system to customers. So that after experiencing it they may modify their requirements if needed.</a:t>
            </a:r>
          </a:p>
          <a:p>
            <a:pPr algn="just"/>
            <a:r>
              <a:rPr lang="en-GB" b="1" dirty="0"/>
              <a:t>Change tolerance</a:t>
            </a:r>
            <a:r>
              <a:rPr lang="en-GB" dirty="0"/>
              <a:t>, where the process is designed so that changes can be accommodated at relatively low cost.</a:t>
            </a:r>
          </a:p>
          <a:p>
            <a:pPr lvl="1" algn="just"/>
            <a:r>
              <a:rPr lang="en-GB" dirty="0"/>
              <a:t>Can be practiced using incremental development. Proposed changes may be implemented in increments that have not yet been developed.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C44F98DD-317C-465B-8BAD-AF259D7A362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2/1/2023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changing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make the road to these changes more smooth, there are two ideas given below:</a:t>
            </a:r>
          </a:p>
          <a:p>
            <a:pPr algn="just"/>
            <a:r>
              <a:rPr lang="en-GB" b="1" dirty="0"/>
              <a:t>System prototyping</a:t>
            </a:r>
            <a:r>
              <a:rPr lang="en-GB" dirty="0"/>
              <a:t>, where a </a:t>
            </a:r>
            <a:r>
              <a:rPr lang="en-GB" b="1" dirty="0"/>
              <a:t>version of the system or part of the system is developed quickly to check the customer’s requirements and the feasibility of design decisions</a:t>
            </a:r>
            <a:r>
              <a:rPr lang="en-GB" dirty="0"/>
              <a:t>. This approach supports change anticipation. </a:t>
            </a:r>
          </a:p>
          <a:p>
            <a:pPr algn="just"/>
            <a:r>
              <a:rPr lang="en-GB" b="1" dirty="0"/>
              <a:t>Incremental delivery</a:t>
            </a:r>
            <a:r>
              <a:rPr lang="en-GB" dirty="0"/>
              <a:t>, where </a:t>
            </a:r>
            <a:r>
              <a:rPr lang="en-GB" b="1" dirty="0"/>
              <a:t>system increments are delivered to the customer for comment and experimentation.</a:t>
            </a:r>
            <a:r>
              <a:rPr lang="en-GB" dirty="0"/>
              <a:t> This supports both change avoidance and change tolerance.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0BD57742-8FDB-4660-9434-834DB2E0E4B8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2/1/2023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0983247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requirements engineering process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2" name="Picture 1" descr="2.4 RE-proces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243" y="1720553"/>
            <a:ext cx="8723871" cy="439281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10413CC1-772E-4235-8FB8-CDA51272F18E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2/1/2023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1888795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specification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1046205" y="1600201"/>
            <a:ext cx="10536195" cy="4525963"/>
          </a:xfrm>
        </p:spPr>
        <p:txBody>
          <a:bodyPr/>
          <a:lstStyle/>
          <a:p>
            <a:r>
              <a:rPr lang="en-GB" dirty="0"/>
              <a:t>Its a process of establishing:</a:t>
            </a:r>
          </a:p>
          <a:p>
            <a:pPr lvl="1"/>
            <a:r>
              <a:rPr lang="en-GB" b="1" dirty="0"/>
              <a:t>what services are required </a:t>
            </a:r>
            <a:r>
              <a:rPr lang="en-GB" dirty="0"/>
              <a:t>and </a:t>
            </a:r>
          </a:p>
          <a:p>
            <a:pPr lvl="1" algn="just"/>
            <a:r>
              <a:rPr lang="en-GB" b="1" dirty="0"/>
              <a:t>the constraints on the system’s operation and development.</a:t>
            </a:r>
          </a:p>
          <a:p>
            <a:r>
              <a:rPr lang="en-GB" dirty="0"/>
              <a:t>Requirements engineering process</a:t>
            </a:r>
          </a:p>
          <a:p>
            <a:pPr lvl="1"/>
            <a:r>
              <a:rPr lang="en-GB" dirty="0"/>
              <a:t>Requirements elicitation and analysis</a:t>
            </a:r>
          </a:p>
          <a:p>
            <a:pPr lvl="2"/>
            <a:r>
              <a:rPr lang="en-GB" dirty="0"/>
              <a:t>What do the system stakeholders require or </a:t>
            </a:r>
            <a:r>
              <a:rPr lang="en-GB" b="1" dirty="0"/>
              <a:t>expect from the system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Requirements specification	</a:t>
            </a:r>
          </a:p>
          <a:p>
            <a:pPr lvl="2"/>
            <a:r>
              <a:rPr lang="en-GB" b="1" dirty="0"/>
              <a:t>Defining the requirements in detail</a:t>
            </a:r>
          </a:p>
          <a:p>
            <a:pPr lvl="1"/>
            <a:r>
              <a:rPr lang="en-GB" dirty="0"/>
              <a:t>Requirements validation</a:t>
            </a:r>
          </a:p>
          <a:p>
            <a:pPr lvl="2"/>
            <a:r>
              <a:rPr lang="en-GB" b="1" dirty="0"/>
              <a:t>Whether the requirement is valid or realistic?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AF0A7D9C-2810-4C12-8BBD-4FCFB2795BA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2/1/2023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design and implementation</a:t>
            </a:r>
            <a:endParaRPr lang="en-GB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4658557"/>
          </a:xfrm>
        </p:spPr>
        <p:txBody>
          <a:bodyPr/>
          <a:lstStyle/>
          <a:p>
            <a:r>
              <a:rPr lang="en-GB" dirty="0"/>
              <a:t>It’s a process </a:t>
            </a:r>
            <a:r>
              <a:rPr lang="en-GB" b="1" dirty="0"/>
              <a:t>of converting the system specification into an executable system</a:t>
            </a:r>
            <a:r>
              <a:rPr lang="en-GB" dirty="0"/>
              <a:t>.</a:t>
            </a:r>
          </a:p>
          <a:p>
            <a:r>
              <a:rPr lang="en-GB" dirty="0"/>
              <a:t>Software design</a:t>
            </a:r>
          </a:p>
          <a:p>
            <a:pPr lvl="1"/>
            <a:r>
              <a:rPr lang="en-GB" b="1" dirty="0"/>
              <a:t>Design a software structure that realises the specification</a:t>
            </a:r>
            <a:r>
              <a:rPr lang="en-GB" dirty="0"/>
              <a:t>;</a:t>
            </a:r>
          </a:p>
          <a:p>
            <a:r>
              <a:rPr lang="en-GB" dirty="0"/>
              <a:t>Implementation</a:t>
            </a:r>
          </a:p>
          <a:p>
            <a:pPr lvl="1"/>
            <a:r>
              <a:rPr lang="en-GB" b="1" dirty="0"/>
              <a:t>Translate this structure into an executable program</a:t>
            </a:r>
            <a:r>
              <a:rPr lang="en-GB" dirty="0"/>
              <a:t>;</a:t>
            </a:r>
          </a:p>
          <a:p>
            <a:r>
              <a:rPr lang="en-GB" dirty="0"/>
              <a:t>design and implementation activities are closely related and may be inter-leaved.</a:t>
            </a:r>
          </a:p>
          <a:p>
            <a:r>
              <a:rPr lang="en-GB" dirty="0"/>
              <a:t>Design may vary from system to system. As in real time systems, database is not needed instead a timing module is required to minimize delay, 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A9E12960-144D-4D00-AB34-39D4D71D13E3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2/1/2023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general model of the design process 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Picture 3" descr="2.5 Design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244" y="1638391"/>
            <a:ext cx="6211739" cy="463809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BA4E49F1-B129-4863-8020-7AFC9DEB08FE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2/1/2023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Inputs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4658557"/>
          </a:xfrm>
        </p:spPr>
        <p:txBody>
          <a:bodyPr/>
          <a:lstStyle/>
          <a:p>
            <a:pPr algn="just"/>
            <a:r>
              <a:rPr lang="en-GB" dirty="0"/>
              <a:t>Inputs given to system.</a:t>
            </a:r>
          </a:p>
          <a:p>
            <a:pPr algn="just"/>
            <a:r>
              <a:rPr lang="en-GB" dirty="0"/>
              <a:t>That could be any </a:t>
            </a:r>
            <a:r>
              <a:rPr lang="en-GB" b="1" dirty="0"/>
              <a:t>platform </a:t>
            </a:r>
            <a:r>
              <a:rPr lang="en-GB" dirty="0"/>
              <a:t>related information like OS , middleware. And any other application systems if needed.</a:t>
            </a:r>
          </a:p>
          <a:p>
            <a:pPr algn="just"/>
            <a:r>
              <a:rPr lang="en-GB" b="1" dirty="0"/>
              <a:t>Data descriptions </a:t>
            </a:r>
            <a:r>
              <a:rPr lang="en-GB" dirty="0"/>
              <a:t>include the data that is to be entered to the system. What could be the appropriate form and so on.</a:t>
            </a:r>
          </a:p>
          <a:p>
            <a:pPr algn="just"/>
            <a:r>
              <a:rPr lang="en-GB" dirty="0"/>
              <a:t>All the specifications mentioned in requirements elicitation phase are the requirements here i.e. the ultimate functional requirements of software.</a:t>
            </a:r>
          </a:p>
          <a:p>
            <a:pPr algn="just"/>
            <a:endParaRPr lang="en-GB" dirty="0"/>
          </a:p>
          <a:p>
            <a:pPr algn="just"/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1151F60F-9859-430D-BF09-CF3EAE629C3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2/1/2023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8921245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66910"/>
            <a:ext cx="8229600" cy="5016453"/>
          </a:xfrm>
        </p:spPr>
        <p:txBody>
          <a:bodyPr/>
          <a:lstStyle/>
          <a:p>
            <a:r>
              <a:rPr lang="en-GB" b="1" i="1" dirty="0"/>
              <a:t>Architectural design</a:t>
            </a:r>
          </a:p>
          <a:p>
            <a:pPr lvl="1" algn="just"/>
            <a:r>
              <a:rPr lang="en-GB" dirty="0"/>
              <a:t>identify the overall structure of the system, </a:t>
            </a:r>
          </a:p>
          <a:p>
            <a:pPr lvl="1" algn="just"/>
            <a:r>
              <a:rPr lang="en-GB" dirty="0"/>
              <a:t>the principal components (subsystems or modules), their relationships and how they are distributed.</a:t>
            </a:r>
          </a:p>
          <a:p>
            <a:pPr algn="just"/>
            <a:r>
              <a:rPr lang="en-GB" b="1" i="1" dirty="0"/>
              <a:t>Database design</a:t>
            </a:r>
            <a:endParaRPr lang="en-GB" i="1" dirty="0"/>
          </a:p>
          <a:p>
            <a:pPr lvl="1"/>
            <a:r>
              <a:rPr lang="en-GB" dirty="0"/>
              <a:t>design the system data structures</a:t>
            </a:r>
          </a:p>
          <a:p>
            <a:pPr lvl="1"/>
            <a:r>
              <a:rPr lang="en-GB" dirty="0"/>
              <a:t>how these are to be represented in a database.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716A4BE7-A1AE-432F-8BCB-AB996F74171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2/1/2023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84096"/>
            <a:ext cx="8229600" cy="5016453"/>
          </a:xfrm>
        </p:spPr>
        <p:txBody>
          <a:bodyPr/>
          <a:lstStyle/>
          <a:p>
            <a:r>
              <a:rPr lang="en-GB" b="1" i="1" dirty="0"/>
              <a:t>Interface design</a:t>
            </a:r>
          </a:p>
          <a:p>
            <a:pPr lvl="1"/>
            <a:r>
              <a:rPr lang="en-GB" dirty="0"/>
              <a:t>define the interfaces between system components. </a:t>
            </a:r>
          </a:p>
          <a:p>
            <a:pPr lvl="1"/>
            <a:r>
              <a:rPr lang="en-GB" dirty="0"/>
              <a:t>Must encapsulate all the complexities</a:t>
            </a:r>
          </a:p>
          <a:p>
            <a:pPr lvl="1"/>
            <a:r>
              <a:rPr lang="en-GB" dirty="0"/>
              <a:t>Should be user friendly</a:t>
            </a:r>
            <a:endParaRPr lang="en-US" dirty="0"/>
          </a:p>
          <a:p>
            <a:pPr marL="0" indent="0">
              <a:buNone/>
            </a:pPr>
            <a:endParaRPr lang="en-GB" b="1" i="1" dirty="0"/>
          </a:p>
          <a:p>
            <a:r>
              <a:rPr lang="en-GB" b="1" i="1" dirty="0"/>
              <a:t>Component selection and design</a:t>
            </a:r>
            <a:r>
              <a:rPr lang="en-GB" i="1" dirty="0"/>
              <a:t>, </a:t>
            </a:r>
          </a:p>
          <a:p>
            <a:pPr lvl="1"/>
            <a:r>
              <a:rPr lang="en-GB" dirty="0"/>
              <a:t>you search for reusable components.</a:t>
            </a:r>
          </a:p>
          <a:p>
            <a:pPr lvl="1"/>
            <a:r>
              <a:rPr lang="en-GB" dirty="0"/>
              <a:t> If unavailable, then you design the component from scratch.</a:t>
            </a:r>
          </a:p>
          <a:p>
            <a:pPr lvl="1"/>
            <a:r>
              <a:rPr lang="en-GB" dirty="0"/>
              <a:t>Includes the list of changes to be done in the off the shelf component</a:t>
            </a:r>
          </a:p>
          <a:p>
            <a:pPr lvl="1"/>
            <a:r>
              <a:rPr lang="en-GB" dirty="0"/>
              <a:t>or the proper technical UML diagram (if you are deigning from scratch)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E317575C-4ED4-4BBE-9683-ACC72E6B2ED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2/1/2023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8193846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1105</Words>
  <Application>Microsoft Office PowerPoint</Application>
  <PresentationFormat>Widescreen</PresentationFormat>
  <Paragraphs>165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ＭＳ Ｐゴシック</vt:lpstr>
      <vt:lpstr>Arial</vt:lpstr>
      <vt:lpstr>Calibri</vt:lpstr>
      <vt:lpstr>Wingdings</vt:lpstr>
      <vt:lpstr>SE10 slides</vt:lpstr>
      <vt:lpstr>Process activities</vt:lpstr>
      <vt:lpstr>Process activities</vt:lpstr>
      <vt:lpstr>The requirements engineering process </vt:lpstr>
      <vt:lpstr>Software specification</vt:lpstr>
      <vt:lpstr>Software design and implementation</vt:lpstr>
      <vt:lpstr>A general model of the design process  </vt:lpstr>
      <vt:lpstr>Design Inputs</vt:lpstr>
      <vt:lpstr>Design activities</vt:lpstr>
      <vt:lpstr>Design activities</vt:lpstr>
      <vt:lpstr>System implementation</vt:lpstr>
      <vt:lpstr>Software validation</vt:lpstr>
      <vt:lpstr>Stages of testing </vt:lpstr>
      <vt:lpstr>Testing stages</vt:lpstr>
      <vt:lpstr>Testing stages</vt:lpstr>
      <vt:lpstr>Testing phases in a plan-driven software process (V-model)</vt:lpstr>
      <vt:lpstr>Software evolution</vt:lpstr>
      <vt:lpstr>System evolution </vt:lpstr>
      <vt:lpstr>Coping with change</vt:lpstr>
      <vt:lpstr>Coping with change</vt:lpstr>
      <vt:lpstr>Reducing the costs of rework</vt:lpstr>
      <vt:lpstr>Coping with changing requirements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activities</dc:title>
  <dc:creator>Fast</dc:creator>
  <cp:lastModifiedBy>Faculty</cp:lastModifiedBy>
  <cp:revision>15</cp:revision>
  <dcterms:created xsi:type="dcterms:W3CDTF">2022-02-10T08:13:16Z</dcterms:created>
  <dcterms:modified xsi:type="dcterms:W3CDTF">2023-02-01T04:30:00Z</dcterms:modified>
</cp:coreProperties>
</file>