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5"/>
  </p:notesMasterIdLst>
  <p:sldIdLst>
    <p:sldId id="256" r:id="rId3"/>
    <p:sldId id="325" r:id="rId4"/>
    <p:sldId id="311" r:id="rId5"/>
    <p:sldId id="323" r:id="rId6"/>
    <p:sldId id="324" r:id="rId7"/>
    <p:sldId id="257" r:id="rId8"/>
    <p:sldId id="258" r:id="rId9"/>
    <p:sldId id="259" r:id="rId10"/>
    <p:sldId id="260" r:id="rId11"/>
    <p:sldId id="261" r:id="rId12"/>
    <p:sldId id="262" r:id="rId13"/>
    <p:sldId id="263" r:id="rId14"/>
    <p:sldId id="264" r:id="rId15"/>
    <p:sldId id="265" r:id="rId16"/>
    <p:sldId id="273" r:id="rId17"/>
    <p:sldId id="274" r:id="rId18"/>
    <p:sldId id="275" r:id="rId19"/>
    <p:sldId id="276" r:id="rId20"/>
    <p:sldId id="318" r:id="rId21"/>
    <p:sldId id="319" r:id="rId22"/>
    <p:sldId id="320" r:id="rId23"/>
    <p:sldId id="267" r:id="rId24"/>
    <p:sldId id="268" r:id="rId25"/>
    <p:sldId id="326" r:id="rId26"/>
    <p:sldId id="269" r:id="rId27"/>
    <p:sldId id="270" r:id="rId28"/>
    <p:sldId id="271" r:id="rId29"/>
    <p:sldId id="272" r:id="rId30"/>
    <p:sldId id="327" r:id="rId31"/>
    <p:sldId id="314" r:id="rId32"/>
    <p:sldId id="328" r:id="rId33"/>
    <p:sldId id="278" r:id="rId34"/>
    <p:sldId id="279" r:id="rId35"/>
    <p:sldId id="329" r:id="rId36"/>
    <p:sldId id="280" r:id="rId37"/>
    <p:sldId id="281" r:id="rId38"/>
    <p:sldId id="284" r:id="rId39"/>
    <p:sldId id="286" r:id="rId40"/>
    <p:sldId id="287" r:id="rId41"/>
    <p:sldId id="288" r:id="rId42"/>
    <p:sldId id="290" r:id="rId43"/>
    <p:sldId id="291" r:id="rId44"/>
    <p:sldId id="292" r:id="rId45"/>
    <p:sldId id="332" r:id="rId46"/>
    <p:sldId id="295" r:id="rId47"/>
    <p:sldId id="306" r:id="rId48"/>
    <p:sldId id="308" r:id="rId49"/>
    <p:sldId id="309" r:id="rId50"/>
    <p:sldId id="330" r:id="rId51"/>
    <p:sldId id="310" r:id="rId52"/>
    <p:sldId id="331" r:id="rId53"/>
    <p:sldId id="285" r:id="rId5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4F166-BBB8-4471-B5FC-892A4DBFE7FC}" type="datetimeFigureOut">
              <a:rPr lang="en-US" smtClean="0"/>
              <a:pPr/>
              <a:t>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EA662-3BC6-4E62-B120-FBFBB59D5E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6078" y="404664"/>
            <a:ext cx="6859122" cy="1754326"/>
          </a:xfrm>
          <a:prstGeom prst="rect">
            <a:avLst/>
          </a:prstGeom>
          <a:noFill/>
          <a:ln w="9525">
            <a:noFill/>
            <a:miter lim="800000"/>
            <a:headEnd/>
            <a:tailEnd/>
          </a:ln>
        </p:spPr>
        <p:txBody>
          <a:bodyPr wrap="square">
            <a:spAutoFit/>
          </a:bodyPr>
          <a:lstStyle/>
          <a:p>
            <a:r>
              <a:rPr lang="en-US" altLang="ko-KR" sz="3600" b="1" dirty="0" smtClean="0">
                <a:solidFill>
                  <a:schemeClr val="tx2"/>
                </a:solidFill>
                <a:latin typeface="Arial" pitchFamily="34" charset="0"/>
                <a:ea typeface="맑은 고딕" pitchFamily="50" charset="-127"/>
                <a:cs typeface="Arial" pitchFamily="34" charset="0"/>
              </a:rPr>
              <a:t>The TECHNICAL STYLE</a:t>
            </a:r>
          </a:p>
          <a:p>
            <a:r>
              <a:rPr lang="en-US" altLang="ko-KR" sz="3600" b="1" dirty="0" smtClean="0">
                <a:solidFill>
                  <a:schemeClr val="tx2"/>
                </a:solidFill>
                <a:latin typeface="Arial" pitchFamily="34" charset="0"/>
                <a:ea typeface="맑은 고딕" pitchFamily="50" charset="-127"/>
                <a:cs typeface="Arial" pitchFamily="34" charset="0"/>
              </a:rPr>
              <a:t>Week 2</a:t>
            </a:r>
          </a:p>
          <a:p>
            <a:r>
              <a:rPr lang="en-US" altLang="ko-KR" sz="3600" b="1" dirty="0" smtClean="0">
                <a:solidFill>
                  <a:schemeClr val="tx2"/>
                </a:solidFill>
                <a:latin typeface="Arial" pitchFamily="34" charset="0"/>
                <a:ea typeface="맑은 고딕" pitchFamily="50" charset="-127"/>
                <a:cs typeface="Arial" pitchFamily="34" charset="0"/>
              </a:rPr>
              <a:t>Lecture 1, 2, 3</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p:txBody>
          <a:bodyPr/>
          <a:lstStyle/>
          <a:p>
            <a:r>
              <a:rPr lang="en-US" dirty="0" smtClean="0"/>
              <a:t>Getting the meaning from your head to the head of your reader </a:t>
            </a:r>
          </a:p>
          <a:p>
            <a:r>
              <a:rPr lang="en-US" dirty="0" smtClean="0"/>
              <a:t>accurately is the purpose of clarity. </a:t>
            </a:r>
          </a:p>
          <a:p>
            <a:endParaRPr lang="en-US" dirty="0"/>
          </a:p>
        </p:txBody>
      </p:sp>
      <p:sp>
        <p:nvSpPr>
          <p:cNvPr id="4" name="Content Placeholder 3"/>
          <p:cNvSpPr>
            <a:spLocks noGrp="1"/>
          </p:cNvSpPr>
          <p:nvPr>
            <p:ph idx="10"/>
          </p:nvPr>
        </p:nvSpPr>
        <p:spPr>
          <a:xfrm>
            <a:off x="457200" y="1752600"/>
            <a:ext cx="8085584" cy="4419600"/>
          </a:xfrm>
        </p:spPr>
        <p:txBody>
          <a:bodyPr/>
          <a:lstStyle/>
          <a:p>
            <a:r>
              <a:rPr lang="en-US" sz="2000" b="1" u="sng" dirty="0" smtClean="0">
                <a:solidFill>
                  <a:schemeClr val="tx1"/>
                </a:solidFill>
              </a:rPr>
              <a:t>Consequences of lack of clarity:</a:t>
            </a:r>
          </a:p>
          <a:p>
            <a:pPr lvl="0">
              <a:spcBef>
                <a:spcPts val="0"/>
              </a:spcBef>
            </a:pPr>
            <a:r>
              <a:rPr lang="en" sz="2000" dirty="0" smtClean="0"/>
              <a:t>Clarity, however, is not just a time concern. Think of it from this </a:t>
            </a:r>
          </a:p>
          <a:p>
            <a:pPr lvl="0">
              <a:spcBef>
                <a:spcPts val="0"/>
              </a:spcBef>
            </a:pPr>
            <a:r>
              <a:rPr lang="en" sz="2000" dirty="0" smtClean="0"/>
              <a:t>perspective: your company has written an installation manual for a product. The manual, unfortunately, is not clear. When the reader</a:t>
            </a:r>
          </a:p>
          <a:p>
            <a:pPr lvl="0">
              <a:spcBef>
                <a:spcPts val="0"/>
              </a:spcBef>
            </a:pPr>
            <a:r>
              <a:rPr lang="en" sz="2000" dirty="0" smtClean="0"/>
              <a:t> fails to understand the content, three negatives can occur:</a:t>
            </a:r>
          </a:p>
          <a:p>
            <a:pPr marL="457200" lvl="0">
              <a:spcBef>
                <a:spcPts val="0"/>
              </a:spcBef>
            </a:pPr>
            <a:r>
              <a:rPr lang="en" sz="2000" dirty="0" smtClean="0">
                <a:solidFill>
                  <a:srgbClr val="6AA84F"/>
                </a:solidFill>
              </a:rPr>
              <a:t>BAD—The equipment is damaged. This requires the owner to </a:t>
            </a:r>
          </a:p>
          <a:p>
            <a:pPr marL="457200" lvl="0">
              <a:spcBef>
                <a:spcPts val="0"/>
              </a:spcBef>
            </a:pPr>
            <a:r>
              <a:rPr lang="en" sz="2000" dirty="0" smtClean="0">
                <a:solidFill>
                  <a:srgbClr val="6AA84F"/>
                </a:solidFill>
              </a:rPr>
              <a:t>ship the equipment back. The company will replace the            equipment, costs, and public relations have been frayed.</a:t>
            </a:r>
          </a:p>
          <a:p>
            <a:pPr marL="2286000" lvl="0">
              <a:spcBef>
                <a:spcPts val="0"/>
              </a:spcBef>
            </a:pPr>
            <a:r>
              <a:rPr lang="en" sz="2000" dirty="0" smtClean="0">
                <a:solidFill>
                  <a:srgbClr val="F1C232"/>
                </a:solidFill>
              </a:rPr>
              <a:t>WORSE—The owner is hurt, leading to pain,  anxiety, doctor’s bills, and bad public relations.</a:t>
            </a:r>
          </a:p>
          <a:p>
            <a:pPr marL="3657600" lvl="0">
              <a:spcBef>
                <a:spcPts val="0"/>
              </a:spcBef>
            </a:pPr>
            <a:r>
              <a:rPr lang="en" sz="2000" dirty="0" smtClean="0">
                <a:solidFill>
                  <a:srgbClr val="CC0000"/>
                </a:solidFill>
              </a:rPr>
              <a:t>EVEN WORSE—The company is sued. The company loses money, </a:t>
            </a:r>
          </a:p>
          <a:p>
            <a:pPr marL="3657600" lvl="0">
              <a:spcBef>
                <a:spcPts val="0"/>
              </a:spcBef>
            </a:pPr>
            <a:r>
              <a:rPr lang="en" sz="2000" dirty="0" smtClean="0">
                <a:solidFill>
                  <a:srgbClr val="CC0000"/>
                </a:solidFill>
              </a:rPr>
              <a:t>the writer of the manual loses a job, and public relations are severed. </a:t>
            </a:r>
          </a:p>
          <a:p>
            <a:endParaRPr lang="en-US" sz="2000" b="1" u="sng"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smtClean="0"/>
              <a:t>CLARITY-Follow these strategies to </a:t>
            </a:r>
            <a:br>
              <a:rPr lang="en-US" sz="3600" dirty="0" smtClean="0"/>
            </a:br>
            <a:r>
              <a:rPr lang="en-US" sz="3600" dirty="0" smtClean="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1. Completeness (Answer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p:txBody>
          <a:bodyPr/>
          <a:lstStyle/>
          <a:p>
            <a:r>
              <a:rPr lang="en-US" sz="2000" b="1" dirty="0" smtClean="0"/>
              <a:t>Which is better, version 1 or version 2?</a:t>
            </a:r>
          </a:p>
          <a:p>
            <a:endParaRPr lang="en-US" sz="2000" b="1" dirty="0" smtClean="0"/>
          </a:p>
          <a:p>
            <a:r>
              <a:rPr lang="en-US" sz="2000" b="1" dirty="0" smtClean="0"/>
              <a:t>Version 1:</a:t>
            </a:r>
          </a:p>
          <a:p>
            <a:pPr lvl="0">
              <a:spcBef>
                <a:spcPts val="0"/>
              </a:spcBef>
            </a:pPr>
            <a:r>
              <a:rPr lang="en-US" sz="2400" i="1" u="sng" dirty="0" smtClean="0"/>
              <a:t>Date: March 5, 2004</a:t>
            </a:r>
          </a:p>
          <a:p>
            <a:pPr lvl="0">
              <a:spcBef>
                <a:spcPts val="0"/>
              </a:spcBef>
            </a:pPr>
            <a:r>
              <a:rPr lang="en-US" sz="2400" i="1" u="sng" dirty="0" smtClean="0"/>
              <a:t>To: Michelle Fields From: Earl </a:t>
            </a:r>
            <a:r>
              <a:rPr lang="en-US" sz="2400" i="1" u="sng" dirty="0" err="1" smtClean="0"/>
              <a:t>Eddings</a:t>
            </a:r>
            <a:r>
              <a:rPr lang="en-US" sz="2400" i="1" u="sng" dirty="0" smtClean="0"/>
              <a:t> </a:t>
            </a:r>
          </a:p>
          <a:p>
            <a:pPr lvl="0">
              <a:spcBef>
                <a:spcPts val="0"/>
              </a:spcBef>
            </a:pPr>
            <a:r>
              <a:rPr lang="en-US" sz="2400" i="1" u="sng" dirty="0" smtClean="0"/>
              <a:t>Subject: Meeting </a:t>
            </a:r>
          </a:p>
          <a:p>
            <a:pPr lvl="0">
              <a:spcBef>
                <a:spcPts val="0"/>
              </a:spcBef>
            </a:pPr>
            <a:endParaRPr lang="en-US" sz="2000" dirty="0" smtClean="0"/>
          </a:p>
          <a:p>
            <a:pPr lvl="0">
              <a:spcBef>
                <a:spcPts val="0"/>
              </a:spcBef>
            </a:pPr>
            <a:r>
              <a:rPr lang="en-US" sz="2000" dirty="0" smtClean="0"/>
              <a:t>Please plan to prepare a presentation on sales. Make sure the        information is very detailed. Thanks. </a:t>
            </a:r>
          </a:p>
          <a:p>
            <a:endParaRPr lang="en-US" sz="2000" b="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smtClean="0"/>
              <a:t>CLARITY-Follow these strategies to </a:t>
            </a:r>
            <a:br>
              <a:rPr lang="en-US" sz="3600" dirty="0" smtClean="0"/>
            </a:br>
            <a:r>
              <a:rPr lang="en-US" sz="3600" dirty="0" smtClean="0"/>
              <a:t>ensure Clarity!</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1. Completeness (Answer all </a:t>
            </a:r>
            <a:r>
              <a:rPr lang="en-US" dirty="0" err="1" smtClean="0"/>
              <a:t>Wh</a:t>
            </a:r>
            <a:r>
              <a:rPr lang="en-US" dirty="0" smtClean="0"/>
              <a:t>-Question also anticipating those that can arise post reading.</a:t>
            </a:r>
            <a:endParaRPr lang="en-US" dirty="0"/>
          </a:p>
        </p:txBody>
      </p:sp>
      <p:sp>
        <p:nvSpPr>
          <p:cNvPr id="4" name="Content Placeholder 3"/>
          <p:cNvSpPr>
            <a:spLocks noGrp="1"/>
          </p:cNvSpPr>
          <p:nvPr>
            <p:ph idx="10"/>
          </p:nvPr>
        </p:nvSpPr>
        <p:spPr>
          <a:xfrm>
            <a:off x="582960" y="1905000"/>
            <a:ext cx="8085584" cy="4419600"/>
          </a:xfrm>
        </p:spPr>
        <p:txBody>
          <a:bodyPr/>
          <a:lstStyle/>
          <a:p>
            <a:r>
              <a:rPr lang="en-US" sz="2000" b="1" dirty="0" smtClean="0"/>
              <a:t>Which is better?</a:t>
            </a:r>
          </a:p>
          <a:p>
            <a:r>
              <a:rPr lang="en-US" sz="2000" b="1" dirty="0" smtClean="0"/>
              <a:t>Version 2:</a:t>
            </a:r>
          </a:p>
          <a:p>
            <a:pPr lvl="0">
              <a:spcBef>
                <a:spcPts val="0"/>
              </a:spcBef>
            </a:pPr>
            <a:r>
              <a:rPr lang="en-US" sz="1600" dirty="0" smtClean="0"/>
              <a:t>Date: March 5, 2004 To: Michelle Fields From: Earl </a:t>
            </a:r>
            <a:r>
              <a:rPr lang="en-US" sz="1600" dirty="0" err="1" smtClean="0"/>
              <a:t>Eddings</a:t>
            </a:r>
            <a:r>
              <a:rPr lang="en-US" sz="1600" dirty="0" smtClean="0"/>
              <a:t> Subject: Sales Staff </a:t>
            </a:r>
          </a:p>
          <a:p>
            <a:pPr lvl="0">
              <a:spcBef>
                <a:spcPts val="0"/>
              </a:spcBef>
            </a:pPr>
            <a:r>
              <a:rPr lang="en-US" sz="1600" dirty="0" smtClean="0"/>
              <a:t>Meeting </a:t>
            </a:r>
          </a:p>
          <a:p>
            <a:pPr lvl="0">
              <a:spcBef>
                <a:spcPts val="0"/>
              </a:spcBef>
            </a:pPr>
            <a:endParaRPr lang="en-US" sz="1600" dirty="0" smtClean="0"/>
          </a:p>
          <a:p>
            <a:pPr lvl="0">
              <a:spcBef>
                <a:spcPts val="0"/>
              </a:spcBef>
            </a:pPr>
            <a:r>
              <a:rPr lang="en-US" sz="1600" dirty="0" smtClean="0"/>
              <a:t>Please make a presentation on improved sales techniques for our sales staff. This </a:t>
            </a:r>
          </a:p>
          <a:p>
            <a:pPr lvl="0">
              <a:spcBef>
                <a:spcPts val="0"/>
              </a:spcBef>
            </a:pPr>
            <a:r>
              <a:rPr lang="en-US" sz="1600" dirty="0" smtClean="0"/>
              <a:t>meeting is planned for March 18, 2004, in Conference Room C, </a:t>
            </a:r>
          </a:p>
          <a:p>
            <a:pPr lvl="0">
              <a:spcBef>
                <a:spcPts val="0"/>
              </a:spcBef>
            </a:pPr>
            <a:r>
              <a:rPr lang="en-US" sz="1600" dirty="0" smtClean="0"/>
              <a:t>from 8:00 a.m. - 5:00 p.m. </a:t>
            </a:r>
          </a:p>
          <a:p>
            <a:pPr lvl="0">
              <a:spcBef>
                <a:spcPts val="0"/>
              </a:spcBef>
            </a:pPr>
            <a:endParaRPr lang="en-US" sz="1600" dirty="0" smtClean="0"/>
          </a:p>
          <a:p>
            <a:pPr lvl="0">
              <a:spcBef>
                <a:spcPts val="0"/>
              </a:spcBef>
            </a:pPr>
            <a:r>
              <a:rPr lang="en-US" sz="1600" dirty="0" smtClean="0"/>
              <a:t>Our quarterly sales are down 27%. Thus, we need to help our staff accomplish the </a:t>
            </a:r>
          </a:p>
          <a:p>
            <a:pPr lvl="0">
              <a:spcBef>
                <a:spcPts val="0"/>
              </a:spcBef>
            </a:pPr>
            <a:r>
              <a:rPr lang="en-US" sz="1600" dirty="0" smtClean="0"/>
              <a:t>following: 1. Make new contacts. 2. Close deals more effectively. </a:t>
            </a:r>
          </a:p>
          <a:p>
            <a:pPr lvl="0">
              <a:spcBef>
                <a:spcPts val="0"/>
              </a:spcBef>
            </a:pPr>
            <a:r>
              <a:rPr lang="en-US" sz="1600" dirty="0" smtClean="0"/>
              <a:t>3. Earn a 40% profit margin on all sales.</a:t>
            </a:r>
          </a:p>
          <a:p>
            <a:pPr lvl="0">
              <a:spcBef>
                <a:spcPts val="0"/>
              </a:spcBef>
            </a:pPr>
            <a:endParaRPr lang="en-US" sz="1600" dirty="0" smtClean="0"/>
          </a:p>
          <a:p>
            <a:pPr lvl="0">
              <a:spcBef>
                <a:spcPts val="0"/>
              </a:spcBef>
            </a:pPr>
            <a:r>
              <a:rPr lang="en-US" sz="1600" dirty="0" smtClean="0"/>
              <a:t>Use our new multimedia presentation system to make your presentation. With your help, I know our company can get back on track. </a:t>
            </a:r>
          </a:p>
          <a:p>
            <a:pPr lvl="0">
              <a:spcBef>
                <a:spcPts val="0"/>
              </a:spcBef>
            </a:pPr>
            <a:endParaRPr lang="en-US" sz="1600" dirty="0" smtClean="0"/>
          </a:p>
          <a:p>
            <a:pPr lvl="0">
              <a:spcBef>
                <a:spcPts val="0"/>
              </a:spcBef>
            </a:pPr>
            <a:r>
              <a:rPr lang="en-US" sz="1600" dirty="0" smtClean="0"/>
              <a:t>Thanks. </a:t>
            </a:r>
          </a:p>
          <a:p>
            <a:endParaRPr lang="en-US" sz="1800" b="1" dirty="0" smtClean="0"/>
          </a:p>
          <a:p>
            <a:endParaRPr lang="en-US" sz="2000" b="1"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2. Correct Grammar </a:t>
            </a:r>
            <a:endParaRPr lang="en-US" dirty="0"/>
          </a:p>
        </p:txBody>
      </p:sp>
      <p:sp>
        <p:nvSpPr>
          <p:cNvPr id="4" name="Content Placeholder 3"/>
          <p:cNvSpPr>
            <a:spLocks noGrp="1"/>
          </p:cNvSpPr>
          <p:nvPr>
            <p:ph idx="10"/>
          </p:nvPr>
        </p:nvSpPr>
        <p:spPr/>
        <p:txBody>
          <a:bodyPr/>
          <a:lstStyle/>
          <a:p>
            <a:r>
              <a:rPr lang="en-US" sz="2400" dirty="0" smtClean="0"/>
              <a:t>This includes </a:t>
            </a:r>
          </a:p>
          <a:p>
            <a:pPr>
              <a:buFont typeface="Arial" pitchFamily="34" charset="0"/>
              <a:buChar char="•"/>
            </a:pPr>
            <a:r>
              <a:rPr lang="en-US" sz="2400" dirty="0" smtClean="0"/>
              <a:t> The structures (tenses, voice, conditionals), articles,   </a:t>
            </a:r>
          </a:p>
          <a:p>
            <a:r>
              <a:rPr lang="en-US" sz="2400" dirty="0" smtClean="0"/>
              <a:t>prepositions, modal verbs</a:t>
            </a:r>
          </a:p>
          <a:p>
            <a:pPr>
              <a:buFont typeface="Arial" pitchFamily="34" charset="0"/>
              <a:buChar char="•"/>
            </a:pPr>
            <a:r>
              <a:rPr lang="en-US" sz="2400" dirty="0" smtClean="0"/>
              <a:t> Sentence structure (the conjunctions, clauses, </a:t>
            </a:r>
          </a:p>
          <a:p>
            <a:r>
              <a:rPr lang="en-US" sz="2400" dirty="0" smtClean="0"/>
              <a:t>punctuation, avoidance of sentential errors)</a:t>
            </a:r>
          </a:p>
          <a:p>
            <a:pPr>
              <a:buFont typeface="Arial" pitchFamily="34" charset="0"/>
              <a:buChar char="•"/>
            </a:pPr>
            <a:r>
              <a:rPr lang="en-US" sz="2400" dirty="0" smtClean="0"/>
              <a:t> Other mechanics and punctuations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3. Clear organization of Content</a:t>
            </a:r>
            <a:endParaRPr lang="en-US" dirty="0"/>
          </a:p>
        </p:txBody>
      </p:sp>
      <p:sp>
        <p:nvSpPr>
          <p:cNvPr id="4" name="Content Placeholder 3"/>
          <p:cNvSpPr>
            <a:spLocks noGrp="1"/>
          </p:cNvSpPr>
          <p:nvPr>
            <p:ph idx="10"/>
          </p:nvPr>
        </p:nvSpPr>
        <p:spPr/>
        <p:txBody>
          <a:bodyPr/>
          <a:lstStyle/>
          <a:p>
            <a:r>
              <a:rPr lang="en-US" sz="2400" dirty="0" smtClean="0"/>
              <a:t>This includes</a:t>
            </a:r>
          </a:p>
          <a:p>
            <a:pPr>
              <a:buFont typeface="Arial" pitchFamily="34" charset="0"/>
              <a:buChar char="•"/>
            </a:pPr>
            <a:r>
              <a:rPr lang="en-US" sz="2400" dirty="0" smtClean="0"/>
              <a:t> Organizing your thoughts in a way that creates a </a:t>
            </a:r>
          </a:p>
          <a:p>
            <a:r>
              <a:rPr lang="en-US" sz="2400" dirty="0" smtClean="0"/>
              <a:t>progression of ideas that is clear and natural to the </a:t>
            </a:r>
          </a:p>
          <a:p>
            <a:r>
              <a:rPr lang="en-US" sz="2400" dirty="0" smtClean="0"/>
              <a:t>reader.</a:t>
            </a:r>
          </a:p>
          <a:p>
            <a:pPr>
              <a:buFont typeface="Arial" pitchFamily="34" charset="0"/>
              <a:buChar char="•"/>
            </a:pPr>
            <a:r>
              <a:rPr lang="en-US" sz="2400" dirty="0" smtClean="0"/>
              <a:t> Using the writing process effectively</a:t>
            </a:r>
          </a:p>
          <a:p>
            <a:pPr>
              <a:buFont typeface="Arial" pitchFamily="34" charset="0"/>
              <a:buChar char="•"/>
            </a:pPr>
            <a:r>
              <a:rPr lang="en-US" sz="2400" dirty="0" smtClean="0"/>
              <a:t> Clear paragraphing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4. Clear Pronoun References</a:t>
            </a:r>
            <a:endParaRPr lang="en-US" dirty="0"/>
          </a:p>
        </p:txBody>
      </p:sp>
      <p:sp>
        <p:nvSpPr>
          <p:cNvPr id="4" name="Content Placeholder 3"/>
          <p:cNvSpPr>
            <a:spLocks noGrp="1"/>
          </p:cNvSpPr>
          <p:nvPr>
            <p:ph idx="10"/>
          </p:nvPr>
        </p:nvSpPr>
        <p:spPr/>
        <p:txBody>
          <a:bodyPr/>
          <a:lstStyle/>
          <a:p>
            <a:r>
              <a:rPr lang="en-US" sz="2400" dirty="0" smtClean="0"/>
              <a:t>Pronouns substitute for nouns. </a:t>
            </a:r>
          </a:p>
          <a:p>
            <a:r>
              <a:rPr lang="en-US" sz="2400" dirty="0" smtClean="0"/>
              <a:t>The word a pronoun refers to is called its antecedent. </a:t>
            </a:r>
          </a:p>
          <a:p>
            <a:r>
              <a:rPr lang="en-US" sz="2400" dirty="0" smtClean="0"/>
              <a:t>A pronoun should refer clearly to its antecedent. </a:t>
            </a:r>
          </a:p>
          <a:p>
            <a:r>
              <a:rPr lang="en-US" sz="2400" dirty="0" smtClean="0"/>
              <a:t>A pronoun’s reference will be unclear if it is ambiguous, </a:t>
            </a:r>
          </a:p>
          <a:p>
            <a:r>
              <a:rPr lang="en-US" sz="2400" dirty="0" smtClean="0"/>
              <a:t>implied, vague or indefinite.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p:txBody>
          <a:bodyPr/>
          <a:lstStyle/>
          <a:p>
            <a:r>
              <a:rPr lang="en-US" dirty="0" smtClean="0"/>
              <a:t>Clear Pronoun Reference</a:t>
            </a:r>
            <a:endParaRPr lang="en-US" dirty="0"/>
          </a:p>
        </p:txBody>
      </p:sp>
      <p:sp>
        <p:nvSpPr>
          <p:cNvPr id="4" name="Content Placeholder 3"/>
          <p:cNvSpPr>
            <a:spLocks noGrp="1"/>
          </p:cNvSpPr>
          <p:nvPr>
            <p:ph idx="10"/>
          </p:nvPr>
        </p:nvSpPr>
        <p:spPr/>
        <p:txBody>
          <a:bodyPr/>
          <a:lstStyle/>
          <a:p>
            <a:r>
              <a:rPr lang="en-US" sz="2400" b="1" dirty="0" smtClean="0"/>
              <a:t>A. Ambiguous Reference</a:t>
            </a:r>
          </a:p>
          <a:p>
            <a:r>
              <a:rPr lang="en-US" sz="2400" dirty="0" smtClean="0"/>
              <a:t>An ambiguous reference occurs when the pronoun        could refer to two possible antecedents.</a:t>
            </a:r>
          </a:p>
          <a:p>
            <a:endParaRPr lang="en-US" sz="2400" dirty="0" smtClean="0"/>
          </a:p>
          <a:p>
            <a:r>
              <a:rPr lang="en-US" sz="2400" dirty="0" smtClean="0"/>
              <a:t>The client told James that he had to come to therapy.</a:t>
            </a:r>
          </a:p>
          <a:p>
            <a:r>
              <a:rPr lang="en-US" sz="2400" dirty="0" smtClean="0"/>
              <a:t>(Who has to come to therapy- the client or James?)</a:t>
            </a:r>
          </a:p>
          <a:p>
            <a:endParaRPr lang="en-US" sz="2400" dirty="0" smtClean="0"/>
          </a:p>
          <a:p>
            <a:r>
              <a:rPr lang="en-US" sz="2400" dirty="0" smtClean="0"/>
              <a:t>The following revision eliminates the ambiguity.</a:t>
            </a:r>
          </a:p>
          <a:p>
            <a:r>
              <a:rPr lang="en-US" sz="2400" dirty="0" smtClean="0"/>
              <a:t>The client told James, “You have to come to therapy.”</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601216" y="1066800"/>
            <a:ext cx="8085584" cy="381000"/>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304800" y="1524000"/>
            <a:ext cx="8392344" cy="4093839"/>
          </a:xfrm>
        </p:spPr>
        <p:txBody>
          <a:bodyPr/>
          <a:lstStyle/>
          <a:p>
            <a:r>
              <a:rPr lang="en-US" sz="2000" b="1" dirty="0" smtClean="0"/>
              <a:t>B. Implied Reference</a:t>
            </a:r>
          </a:p>
          <a:p>
            <a:r>
              <a:rPr lang="en-US" sz="2000" dirty="0" smtClean="0"/>
              <a:t>A pronoun must refer to a specific antecedent, not to a word that is</a:t>
            </a:r>
          </a:p>
          <a:p>
            <a:r>
              <a:rPr lang="en-US" sz="2000" dirty="0" smtClean="0"/>
              <a:t>implied but not present in the sentence.</a:t>
            </a:r>
          </a:p>
          <a:p>
            <a:endParaRPr lang="en-US" sz="2000" dirty="0" smtClean="0"/>
          </a:p>
          <a:p>
            <a:r>
              <a:rPr lang="en-US" sz="2000" dirty="0" smtClean="0"/>
              <a:t>Possessives cannot serve as antecedents.</a:t>
            </a:r>
          </a:p>
          <a:p>
            <a:r>
              <a:rPr lang="en-US" sz="2000" b="1" dirty="0" smtClean="0"/>
              <a:t>In Nikki’s case file, she describes how Ms. Jones abuses</a:t>
            </a:r>
          </a:p>
          <a:p>
            <a:r>
              <a:rPr lang="en-US" sz="2000" b="1" dirty="0" smtClean="0"/>
              <a:t>substances.</a:t>
            </a:r>
          </a:p>
          <a:p>
            <a:r>
              <a:rPr lang="en-US" sz="2000" dirty="0" smtClean="0"/>
              <a:t>The pronoun </a:t>
            </a:r>
            <a:r>
              <a:rPr lang="en-US" sz="2000" i="1" dirty="0" smtClean="0"/>
              <a:t>she does not refer to Nikki but refers to Nikki’s case file.</a:t>
            </a:r>
          </a:p>
          <a:p>
            <a:r>
              <a:rPr lang="en-US" sz="2000" b="1" dirty="0" smtClean="0"/>
              <a:t>In Nikki’s case file, Nikki describes how Ms. Jones abuses</a:t>
            </a:r>
          </a:p>
          <a:p>
            <a:r>
              <a:rPr lang="en-US" sz="2000" b="1" dirty="0" smtClean="0"/>
              <a:t>substances.</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CLARITY-Follow these strategies to </a:t>
            </a:r>
            <a:br>
              <a:rPr lang="en-US" dirty="0" smtClean="0"/>
            </a:br>
            <a:r>
              <a:rPr lang="en-US" dirty="0" smtClean="0"/>
              <a:t>ensure Clarity!</a:t>
            </a:r>
            <a:endParaRPr lang="en-US" dirty="0"/>
          </a:p>
        </p:txBody>
      </p:sp>
      <p:sp>
        <p:nvSpPr>
          <p:cNvPr id="3" name="Content Placeholder 2"/>
          <p:cNvSpPr>
            <a:spLocks noGrp="1"/>
          </p:cNvSpPr>
          <p:nvPr>
            <p:ph idx="1"/>
          </p:nvPr>
        </p:nvSpPr>
        <p:spPr>
          <a:xfrm>
            <a:off x="601216" y="1066800"/>
            <a:ext cx="8085584" cy="381000"/>
          </a:xfrm>
        </p:spPr>
        <p:txBody>
          <a:bodyPr/>
          <a:lstStyle/>
          <a:p>
            <a:r>
              <a:rPr lang="en-US" dirty="0" smtClean="0"/>
              <a:t>Clear Pronoun Reference</a:t>
            </a:r>
            <a:endParaRPr lang="en-US" dirty="0"/>
          </a:p>
        </p:txBody>
      </p:sp>
      <p:sp>
        <p:nvSpPr>
          <p:cNvPr id="4" name="Content Placeholder 3"/>
          <p:cNvSpPr>
            <a:spLocks noGrp="1"/>
          </p:cNvSpPr>
          <p:nvPr>
            <p:ph idx="10"/>
          </p:nvPr>
        </p:nvSpPr>
        <p:spPr>
          <a:xfrm>
            <a:off x="304800" y="1524000"/>
            <a:ext cx="8392344" cy="4093839"/>
          </a:xfrm>
        </p:spPr>
        <p:txBody>
          <a:bodyPr/>
          <a:lstStyle/>
          <a:p>
            <a:r>
              <a:rPr lang="en-US" sz="2000" b="1" dirty="0" smtClean="0"/>
              <a:t>C. Vague Reference: this, that, which</a:t>
            </a:r>
          </a:p>
          <a:p>
            <a:pPr marL="342900" indent="-342900">
              <a:buFont typeface="Arial" panose="020B0604020202020204" pitchFamily="34" charset="0"/>
              <a:buChar char="•"/>
            </a:pPr>
            <a:r>
              <a:rPr lang="en-US" sz="2000" dirty="0" smtClean="0"/>
              <a:t>The pronouns </a:t>
            </a:r>
            <a:r>
              <a:rPr lang="en-US" sz="2000" i="1" dirty="0" smtClean="0"/>
              <a:t>this, that and which</a:t>
            </a:r>
            <a:r>
              <a:rPr lang="en-US" sz="2000" dirty="0" smtClean="0"/>
              <a:t> should refer to specific </a:t>
            </a:r>
          </a:p>
          <a:p>
            <a:r>
              <a:rPr lang="en-US" sz="2000" dirty="0"/>
              <a:t>a</a:t>
            </a:r>
            <a:r>
              <a:rPr lang="en-US" sz="2000" dirty="0" smtClean="0"/>
              <a:t>ntecedents.</a:t>
            </a:r>
            <a:endParaRPr lang="en-US" sz="2000" dirty="0"/>
          </a:p>
          <a:p>
            <a:r>
              <a:rPr lang="en-US" sz="2000" dirty="0" err="1" smtClean="0"/>
              <a:t>e.g</a:t>
            </a:r>
            <a:r>
              <a:rPr lang="en-US" sz="2000" dirty="0" smtClean="0"/>
              <a:t>:</a:t>
            </a:r>
          </a:p>
          <a:p>
            <a:r>
              <a:rPr lang="en-US" sz="2000" i="1" dirty="0"/>
              <a:t>I</a:t>
            </a:r>
            <a:r>
              <a:rPr lang="en-US" sz="2000" i="1" dirty="0" smtClean="0"/>
              <a:t>n large cities, we are finding ourselves victims of serious crimes. We </a:t>
            </a:r>
          </a:p>
          <a:p>
            <a:r>
              <a:rPr lang="en-US" sz="2000" i="1" dirty="0" smtClean="0"/>
              <a:t>learn to accept </a:t>
            </a:r>
            <a:r>
              <a:rPr lang="en-US" sz="2000" b="1" i="1" dirty="0" smtClean="0"/>
              <a:t>this </a:t>
            </a:r>
            <a:r>
              <a:rPr lang="en-US" sz="2000" i="1" dirty="0" smtClean="0"/>
              <a:t>with minor complaints.</a:t>
            </a:r>
          </a:p>
          <a:p>
            <a:r>
              <a:rPr lang="en-US" sz="2000" i="1" dirty="0">
                <a:solidFill>
                  <a:srgbClr val="C00000"/>
                </a:solidFill>
              </a:rPr>
              <a:t>I</a:t>
            </a:r>
            <a:r>
              <a:rPr lang="en-US" sz="2000" i="1" dirty="0" smtClean="0">
                <a:solidFill>
                  <a:srgbClr val="C00000"/>
                </a:solidFill>
              </a:rPr>
              <a:t>n large cites, we are finding ourselves victims of serious crimes. We </a:t>
            </a:r>
          </a:p>
          <a:p>
            <a:r>
              <a:rPr lang="en-US" sz="2000" i="1" dirty="0" smtClean="0">
                <a:solidFill>
                  <a:srgbClr val="C00000"/>
                </a:solidFill>
              </a:rPr>
              <a:t>learn to accept it as </a:t>
            </a:r>
            <a:r>
              <a:rPr lang="en-US" sz="2000" b="1" i="1" dirty="0" smtClean="0">
                <a:solidFill>
                  <a:srgbClr val="C00000"/>
                </a:solidFill>
              </a:rPr>
              <a:t>our fate with minor complaints. </a:t>
            </a:r>
          </a:p>
          <a:p>
            <a:r>
              <a:rPr lang="en-US" sz="2000" b="1" i="1" dirty="0" smtClean="0">
                <a:solidFill>
                  <a:srgbClr val="C00000"/>
                </a:solidFill>
              </a:rPr>
              <a:t>(The pronoun this is replaced by </a:t>
            </a:r>
            <a:r>
              <a:rPr lang="en-US" sz="2000" i="1" dirty="0" smtClean="0">
                <a:solidFill>
                  <a:srgbClr val="C00000"/>
                </a:solidFill>
              </a:rPr>
              <a:t>the noun fate).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839" y="762000"/>
            <a:ext cx="8085584" cy="460648"/>
          </a:xfrm>
        </p:spPr>
        <p:txBody>
          <a:bodyPr/>
          <a:lstStyle/>
          <a:p>
            <a:r>
              <a:rPr lang="en-US" b="1" dirty="0"/>
              <a:t>Scenario </a:t>
            </a:r>
            <a:r>
              <a:rPr lang="en-US" b="1" dirty="0" smtClean="0"/>
              <a:t>For clarity: </a:t>
            </a:r>
            <a:r>
              <a:rPr lang="en-US" b="1" dirty="0"/>
              <a:t>A Messy Lab Notebook</a:t>
            </a:r>
            <a:endParaRPr lang="en-US" dirty="0"/>
          </a:p>
        </p:txBody>
      </p:sp>
      <p:sp>
        <p:nvSpPr>
          <p:cNvPr id="4" name="Content Placeholder 3"/>
          <p:cNvSpPr>
            <a:spLocks noGrp="1"/>
          </p:cNvSpPr>
          <p:nvPr>
            <p:ph idx="10"/>
          </p:nvPr>
        </p:nvSpPr>
        <p:spPr>
          <a:xfrm>
            <a:off x="574839" y="1295400"/>
            <a:ext cx="8085584" cy="4277071"/>
          </a:xfrm>
        </p:spPr>
        <p:txBody>
          <a:bodyPr/>
          <a:lstStyle/>
          <a:p>
            <a:r>
              <a:rPr lang="en-US" sz="1600" b="1" dirty="0" smtClean="0"/>
              <a:t>The </a:t>
            </a:r>
            <a:r>
              <a:rPr lang="en-US" sz="1600" b="1" dirty="0"/>
              <a:t>Situation</a:t>
            </a:r>
          </a:p>
          <a:p>
            <a:r>
              <a:rPr lang="en-US" sz="1600" dirty="0"/>
              <a:t>As a new member of the Goldman Lab, Sarah's boss suggested that she take a look at the last tech's lab notebook to figure out how to get started on her experiments. In science</a:t>
            </a:r>
            <a:r>
              <a:rPr lang="en-US" sz="1600" dirty="0" smtClean="0"/>
              <a:t>, a lab notebook is supposed to be a dense, technical document filled with all of the procedures, </a:t>
            </a:r>
            <a:r>
              <a:rPr lang="en-US" sz="1600" dirty="0"/>
              <a:t>results, and observations from its owner. However, when Sarah </a:t>
            </a:r>
            <a:endParaRPr lang="en-US" sz="1600" dirty="0" smtClean="0"/>
          </a:p>
          <a:p>
            <a:r>
              <a:rPr lang="en-US" sz="1600" dirty="0" smtClean="0"/>
              <a:t>gets </a:t>
            </a:r>
            <a:r>
              <a:rPr lang="en-US" sz="1600" dirty="0"/>
              <a:t>to the </a:t>
            </a:r>
            <a:r>
              <a:rPr lang="en-US" sz="1600" dirty="0" smtClean="0"/>
              <a:t>notebook </a:t>
            </a:r>
            <a:r>
              <a:rPr lang="en-US" sz="1600" dirty="0"/>
              <a:t>the pages look something like this:</a:t>
            </a:r>
          </a:p>
          <a:p>
            <a:r>
              <a:rPr lang="en-US" sz="1600" b="1" dirty="0"/>
              <a:t>The Document</a:t>
            </a:r>
          </a:p>
          <a:p>
            <a:r>
              <a:rPr lang="en-US" sz="1600" i="1" dirty="0"/>
              <a:t>10L dividing into tubes</a:t>
            </a:r>
            <a:endParaRPr lang="en-US" sz="1600" dirty="0"/>
          </a:p>
          <a:p>
            <a:r>
              <a:rPr lang="en-US" sz="1600" i="1" dirty="0"/>
              <a:t>1 tube per plate</a:t>
            </a:r>
            <a:endParaRPr lang="en-US" sz="1600" dirty="0"/>
          </a:p>
          <a:p>
            <a:r>
              <a:rPr lang="en-US" sz="1600" i="1" dirty="0"/>
              <a:t>more cells, less FGF, cells grew too much</a:t>
            </a:r>
            <a:endParaRPr lang="en-US" sz="1600" dirty="0"/>
          </a:p>
          <a:p>
            <a:r>
              <a:rPr lang="en-US" sz="1600" i="1" dirty="0"/>
              <a:t>add 40 per dish</a:t>
            </a:r>
            <a:endParaRPr lang="en-US" sz="1600" dirty="0"/>
          </a:p>
          <a:p>
            <a:r>
              <a:rPr lang="en-US" sz="1600" i="1" dirty="0"/>
              <a:t>Compare with EM analysis &lt;---- This!</a:t>
            </a:r>
            <a:endParaRPr lang="en-US" sz="1600" dirty="0"/>
          </a:p>
          <a:p>
            <a:r>
              <a:rPr lang="en-US" sz="1600" b="1" dirty="0"/>
              <a:t>The </a:t>
            </a:r>
            <a:r>
              <a:rPr lang="en-US" sz="1600" b="1" dirty="0" smtClean="0"/>
              <a:t>Problem</a:t>
            </a:r>
          </a:p>
          <a:p>
            <a:r>
              <a:rPr lang="en-US" sz="1600" dirty="0"/>
              <a:t>What is the problem with this lab notebook? Does it give Sarah any explicit </a:t>
            </a:r>
            <a:endParaRPr lang="en-US" sz="1600" dirty="0" smtClean="0"/>
          </a:p>
          <a:p>
            <a:r>
              <a:rPr lang="en-US" sz="1600" dirty="0" smtClean="0"/>
              <a:t>instructions</a:t>
            </a:r>
            <a:r>
              <a:rPr lang="en-US" sz="1600" dirty="0"/>
              <a:t>?</a:t>
            </a:r>
            <a:endParaRPr lang="en-US" sz="1600" b="1" dirty="0"/>
          </a:p>
          <a:p>
            <a:endParaRPr lang="en-US" sz="1600" dirty="0"/>
          </a:p>
        </p:txBody>
      </p:sp>
    </p:spTree>
    <p:extLst>
      <p:ext uri="{BB962C8B-B14F-4D97-AF65-F5344CB8AC3E}">
        <p14:creationId xmlns:p14="http://schemas.microsoft.com/office/powerpoint/2010/main" val="32596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533400" y="1219200"/>
            <a:ext cx="8085584" cy="4267200"/>
          </a:xfrm>
        </p:spPr>
        <p:txBody>
          <a:bodyPr/>
          <a:lstStyle/>
          <a:p>
            <a:endParaRPr lang="en-US" dirty="0" smtClean="0"/>
          </a:p>
          <a:p>
            <a:endParaRPr lang="en-US" dirty="0"/>
          </a:p>
          <a:p>
            <a:endParaRPr lang="en-US" dirty="0" smtClean="0"/>
          </a:p>
          <a:p>
            <a:endParaRPr lang="en-US" dirty="0"/>
          </a:p>
          <a:p>
            <a:r>
              <a:rPr lang="en-US" sz="1800" i="1" dirty="0" smtClean="0">
                <a:solidFill>
                  <a:srgbClr val="C00000"/>
                </a:solidFill>
              </a:rPr>
              <a:t>“</a:t>
            </a:r>
            <a:r>
              <a:rPr lang="en-US" sz="1800" i="1" dirty="0">
                <a:solidFill>
                  <a:srgbClr val="C00000"/>
                </a:solidFill>
              </a:rPr>
              <a:t>The fundamental purpose of scientific discourse is not the mere </a:t>
            </a:r>
            <a:endParaRPr lang="en-US" sz="1800" i="1" dirty="0" smtClean="0">
              <a:solidFill>
                <a:srgbClr val="C00000"/>
              </a:solidFill>
            </a:endParaRPr>
          </a:p>
          <a:p>
            <a:r>
              <a:rPr lang="en-US" sz="1800" i="1" dirty="0" smtClean="0">
                <a:solidFill>
                  <a:srgbClr val="C00000"/>
                </a:solidFill>
              </a:rPr>
              <a:t>presentation </a:t>
            </a:r>
            <a:r>
              <a:rPr lang="en-US" sz="1800" i="1" dirty="0">
                <a:solidFill>
                  <a:srgbClr val="C00000"/>
                </a:solidFill>
              </a:rPr>
              <a:t>of information and thought but rather its actual </a:t>
            </a:r>
            <a:endParaRPr lang="en-US" sz="1800" i="1" dirty="0" smtClean="0">
              <a:solidFill>
                <a:srgbClr val="C00000"/>
              </a:solidFill>
            </a:endParaRPr>
          </a:p>
          <a:p>
            <a:r>
              <a:rPr lang="en-US" sz="1800" i="1" dirty="0" smtClean="0">
                <a:solidFill>
                  <a:srgbClr val="C00000"/>
                </a:solidFill>
              </a:rPr>
              <a:t>communication</a:t>
            </a:r>
            <a:r>
              <a:rPr lang="en-US" sz="1800" i="1" dirty="0">
                <a:solidFill>
                  <a:srgbClr val="C00000"/>
                </a:solidFill>
              </a:rPr>
              <a:t>. It does not matter how pleased an author might be to have converted all the right data into sentences and paragraphs; it matters only whether a large majority of the reading audience accurately perceives what the author had in mind</a:t>
            </a:r>
            <a:r>
              <a:rPr lang="en-US" sz="1800" i="1" dirty="0" smtClean="0">
                <a:solidFill>
                  <a:srgbClr val="C00000"/>
                </a:solidFill>
              </a:rPr>
              <a:t>.”</a:t>
            </a:r>
          </a:p>
          <a:p>
            <a:endParaRPr lang="en-US" sz="1800" i="1" dirty="0" smtClean="0">
              <a:solidFill>
                <a:srgbClr val="C00000"/>
              </a:solidFill>
            </a:endParaRPr>
          </a:p>
          <a:p>
            <a:r>
              <a:rPr lang="en-US" sz="1800" i="1" dirty="0" smtClean="0">
                <a:solidFill>
                  <a:srgbClr val="C00000"/>
                </a:solidFill>
              </a:rPr>
              <a:t> </a:t>
            </a:r>
            <a:r>
              <a:rPr lang="en-US" sz="1800" i="1" dirty="0">
                <a:solidFill>
                  <a:srgbClr val="C00000"/>
                </a:solidFill>
              </a:rPr>
              <a:t>--George </a:t>
            </a:r>
            <a:r>
              <a:rPr lang="en-US" sz="1800" i="1" dirty="0" err="1">
                <a:solidFill>
                  <a:srgbClr val="C00000"/>
                </a:solidFill>
              </a:rPr>
              <a:t>Gopen</a:t>
            </a:r>
            <a:r>
              <a:rPr lang="en-US" sz="1800" i="1" dirty="0">
                <a:solidFill>
                  <a:srgbClr val="C00000"/>
                </a:solidFill>
              </a:rPr>
              <a:t> and Judith </a:t>
            </a:r>
            <a:r>
              <a:rPr lang="en-US" sz="1800" i="1" dirty="0" smtClean="0">
                <a:solidFill>
                  <a:srgbClr val="C00000"/>
                </a:solidFill>
              </a:rPr>
              <a:t>Swan</a:t>
            </a:r>
          </a:p>
          <a:p>
            <a:r>
              <a:rPr lang="en-US" sz="1800" i="1" dirty="0" smtClean="0">
                <a:solidFill>
                  <a:srgbClr val="C00000"/>
                </a:solidFill>
              </a:rPr>
              <a:t> </a:t>
            </a:r>
            <a:r>
              <a:rPr lang="en-US" sz="1800" i="1" dirty="0">
                <a:solidFill>
                  <a:srgbClr val="C00000"/>
                </a:solidFill>
              </a:rPr>
              <a:t>The Science of Scientific Writing</a:t>
            </a:r>
          </a:p>
        </p:txBody>
      </p:sp>
    </p:spTree>
    <p:extLst>
      <p:ext uri="{BB962C8B-B14F-4D97-AF65-F5344CB8AC3E}">
        <p14:creationId xmlns:p14="http://schemas.microsoft.com/office/powerpoint/2010/main" val="222382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p:txBody>
          <a:bodyPr/>
          <a:lstStyle/>
          <a:p>
            <a:r>
              <a:rPr lang="en-US" sz="1800" dirty="0"/>
              <a:t>What is the problem with this lab notebook? Does it give Sarah any explicit instructions? </a:t>
            </a:r>
            <a:endParaRPr lang="en-US" sz="1800" dirty="0" smtClean="0"/>
          </a:p>
          <a:p>
            <a:endParaRPr lang="en-US" sz="1800" dirty="0"/>
          </a:p>
          <a:p>
            <a:r>
              <a:rPr lang="en-US" sz="1800" dirty="0" smtClean="0"/>
              <a:t>The </a:t>
            </a:r>
            <a:r>
              <a:rPr lang="en-US" sz="1800" dirty="0"/>
              <a:t>answer is clearly no, as only the original owner would know what all </a:t>
            </a:r>
            <a:endParaRPr lang="en-US" sz="1800" dirty="0" smtClean="0"/>
          </a:p>
          <a:p>
            <a:r>
              <a:rPr lang="en-US" sz="1800" dirty="0" smtClean="0"/>
              <a:t>this </a:t>
            </a:r>
            <a:r>
              <a:rPr lang="en-US" sz="1800" dirty="0"/>
              <a:t>chicken scratch means. This piece of technical writing lacks clarity.</a:t>
            </a:r>
          </a:p>
          <a:p>
            <a:endParaRPr lang="en-US" sz="1800" b="1" dirty="0" smtClean="0"/>
          </a:p>
          <a:p>
            <a:r>
              <a:rPr lang="en-US" sz="1800" b="1" dirty="0" smtClean="0"/>
              <a:t>The Solution?</a:t>
            </a:r>
            <a:endParaRPr lang="en-US" sz="1800" b="1" dirty="0"/>
          </a:p>
          <a:p>
            <a:r>
              <a:rPr lang="en-US" sz="1800" dirty="0"/>
              <a:t>If you were a scientist in the Goldman lab, how could you improve the lab </a:t>
            </a:r>
            <a:endParaRPr lang="en-US" sz="1800" dirty="0" smtClean="0"/>
          </a:p>
          <a:p>
            <a:r>
              <a:rPr lang="en-US" sz="1800" dirty="0" smtClean="0"/>
              <a:t>notebook </a:t>
            </a:r>
            <a:r>
              <a:rPr lang="en-US" sz="1800" dirty="0"/>
              <a:t>format? </a:t>
            </a:r>
          </a:p>
        </p:txBody>
      </p:sp>
    </p:spTree>
    <p:extLst>
      <p:ext uri="{BB962C8B-B14F-4D97-AF65-F5344CB8AC3E}">
        <p14:creationId xmlns:p14="http://schemas.microsoft.com/office/powerpoint/2010/main" val="165780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The Solution</a:t>
            </a:r>
            <a:endParaRPr lang="en-US" dirty="0"/>
          </a:p>
        </p:txBody>
      </p:sp>
      <p:sp>
        <p:nvSpPr>
          <p:cNvPr id="4" name="Content Placeholder 3"/>
          <p:cNvSpPr>
            <a:spLocks noGrp="1"/>
          </p:cNvSpPr>
          <p:nvPr>
            <p:ph idx="10"/>
          </p:nvPr>
        </p:nvSpPr>
        <p:spPr/>
        <p:txBody>
          <a:bodyPr/>
          <a:lstStyle/>
          <a:p>
            <a:pPr marL="285750" indent="-285750">
              <a:buFont typeface="Arial" panose="020B0604020202020204" pitchFamily="34" charset="0"/>
              <a:buChar char="•"/>
            </a:pPr>
            <a:r>
              <a:rPr lang="en-US" sz="1800" dirty="0" smtClean="0"/>
              <a:t>One </a:t>
            </a:r>
            <a:r>
              <a:rPr lang="en-US" sz="1800" dirty="0"/>
              <a:t>thing to do is to include a date for all of your experiments. </a:t>
            </a:r>
            <a:endParaRPr lang="en-US" sz="1800" dirty="0" smtClean="0"/>
          </a:p>
          <a:p>
            <a:pPr marL="285750" indent="-285750">
              <a:buFont typeface="Arial" panose="020B0604020202020204" pitchFamily="34" charset="0"/>
              <a:buChar char="•"/>
            </a:pPr>
            <a:r>
              <a:rPr lang="en-US" sz="1800" dirty="0" smtClean="0"/>
              <a:t>Clearly </a:t>
            </a:r>
            <a:r>
              <a:rPr lang="en-US" sz="1800" dirty="0"/>
              <a:t>outline the materials needed, procedure, and number the steps. </a:t>
            </a:r>
            <a:endParaRPr lang="en-US" sz="1800" dirty="0" smtClean="0"/>
          </a:p>
          <a:p>
            <a:pPr marL="285750" indent="-285750">
              <a:buFont typeface="Arial" panose="020B0604020202020204" pitchFamily="34" charset="0"/>
              <a:buChar char="•"/>
            </a:pPr>
            <a:r>
              <a:rPr lang="en-US" sz="1800" dirty="0" smtClean="0"/>
              <a:t>Separate </a:t>
            </a:r>
            <a:r>
              <a:rPr lang="en-US" sz="1800" dirty="0"/>
              <a:t>sections for procedure, results and future </a:t>
            </a:r>
            <a:r>
              <a:rPr lang="en-US" sz="1800" dirty="0" smtClean="0"/>
              <a:t>directions </a:t>
            </a:r>
            <a:r>
              <a:rPr lang="en-US" sz="1800" dirty="0"/>
              <a:t>as well. </a:t>
            </a:r>
            <a:endParaRPr lang="en-US" sz="1800" dirty="0" smtClean="0"/>
          </a:p>
          <a:p>
            <a:pPr marL="285750" indent="-285750">
              <a:buFont typeface="Arial" panose="020B0604020202020204" pitchFamily="34" charset="0"/>
              <a:buChar char="•"/>
            </a:pPr>
            <a:r>
              <a:rPr lang="en-US" sz="1800" dirty="0" smtClean="0"/>
              <a:t>When </a:t>
            </a:r>
            <a:r>
              <a:rPr lang="en-US" sz="1800" dirty="0"/>
              <a:t>people are reading a technical document, it's easier to </a:t>
            </a:r>
            <a:endParaRPr lang="en-US" sz="1800" dirty="0" smtClean="0"/>
          </a:p>
          <a:p>
            <a:r>
              <a:rPr lang="en-US" sz="1800" dirty="0" smtClean="0"/>
              <a:t>understand different </a:t>
            </a:r>
            <a:r>
              <a:rPr lang="en-US" sz="1800" dirty="0"/>
              <a:t>stages of the </a:t>
            </a:r>
            <a:r>
              <a:rPr lang="en-US" sz="1800" dirty="0" smtClean="0"/>
              <a:t>instructions </a:t>
            </a:r>
            <a:r>
              <a:rPr lang="en-US" sz="1800" dirty="0"/>
              <a:t>if they are divided into sections in the </a:t>
            </a:r>
            <a:r>
              <a:rPr lang="en-US" sz="1800" dirty="0" smtClean="0"/>
              <a:t>text</a:t>
            </a:r>
            <a:r>
              <a:rPr lang="en-US" sz="1800" dirty="0"/>
              <a:t>. </a:t>
            </a:r>
            <a:endParaRPr lang="en-US" sz="1800" dirty="0" smtClean="0"/>
          </a:p>
          <a:p>
            <a:pPr marL="285750" indent="-285750">
              <a:buFont typeface="Arial" panose="020B0604020202020204" pitchFamily="34" charset="0"/>
              <a:buChar char="•"/>
            </a:pPr>
            <a:r>
              <a:rPr lang="en-US" sz="1800" dirty="0" smtClean="0"/>
              <a:t>Lastly</a:t>
            </a:r>
            <a:r>
              <a:rPr lang="en-US" sz="1800" dirty="0"/>
              <a:t>, remember to write out </a:t>
            </a:r>
            <a:r>
              <a:rPr lang="en-US" sz="1800" dirty="0" smtClean="0"/>
              <a:t>full forms of abbreviations</a:t>
            </a:r>
            <a:r>
              <a:rPr lang="en-US" sz="1800" dirty="0"/>
              <a:t>, such as FGF, </a:t>
            </a:r>
            <a:endParaRPr lang="en-US" sz="1800" dirty="0" smtClean="0"/>
          </a:p>
          <a:p>
            <a:r>
              <a:rPr lang="en-US" sz="1800" dirty="0" smtClean="0"/>
              <a:t>to </a:t>
            </a:r>
            <a:r>
              <a:rPr lang="en-US" sz="1800" dirty="0"/>
              <a:t>provide </a:t>
            </a:r>
            <a:r>
              <a:rPr lang="en-US" sz="1800" dirty="0" smtClean="0"/>
              <a:t>clarity </a:t>
            </a:r>
            <a:r>
              <a:rPr lang="en-US" sz="1800" dirty="0"/>
              <a:t>for the reader.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7766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601216" y="914400"/>
            <a:ext cx="8085584" cy="887016"/>
          </a:xfrm>
        </p:spPr>
        <p:txBody>
          <a:bodyPr/>
          <a:lstStyle/>
          <a:p>
            <a:r>
              <a:rPr lang="en-US" dirty="0" smtClean="0"/>
              <a:t>Precision refers to exact, definite, and distinct terms/words/details for expressing an idea. It will leave no room for misinterpretation or         multiple interpretations.</a:t>
            </a:r>
            <a:endParaRPr lang="en-US" dirty="0"/>
          </a:p>
        </p:txBody>
      </p:sp>
      <p:sp>
        <p:nvSpPr>
          <p:cNvPr id="4" name="Content Placeholder 3"/>
          <p:cNvSpPr>
            <a:spLocks noGrp="1"/>
          </p:cNvSpPr>
          <p:nvPr>
            <p:ph idx="10"/>
          </p:nvPr>
        </p:nvSpPr>
        <p:spPr>
          <a:xfrm>
            <a:off x="611560" y="1752600"/>
            <a:ext cx="8085584" cy="3865239"/>
          </a:xfrm>
        </p:spPr>
        <p:txBody>
          <a:bodyPr/>
          <a:lstStyle/>
          <a:p>
            <a:r>
              <a:rPr lang="en-US" b="1" dirty="0" smtClean="0"/>
              <a:t>Study the following examples and state which is precise and what technique has the        writer used to achieve precision.</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9191038"/>
              </p:ext>
            </p:extLst>
          </p:nvPr>
        </p:nvGraphicFramePr>
        <p:xfrm>
          <a:off x="739552" y="2209800"/>
          <a:ext cx="7772400" cy="3917188"/>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4533900">
                  <a:extLst>
                    <a:ext uri="{9D8B030D-6E8A-4147-A177-3AD203B41FA5}">
                      <a16:colId xmlns:a16="http://schemas.microsoft.com/office/drawing/2014/main" val="20001"/>
                    </a:ext>
                  </a:extLst>
                </a:gridCol>
              </a:tblGrid>
              <a:tr h="3781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538991">
                <a:tc>
                  <a:txBody>
                    <a:bodyPr/>
                    <a:lstStyle/>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Some of our competitors have very good businesses.</a:t>
                      </a: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endParaRPr lang="en-US" sz="1800" dirty="0" smtClean="0">
                        <a:latin typeface="Times New Roman"/>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As we discussed recently, I   have the figures on the          projects.</a:t>
                      </a:r>
                      <a:endParaRPr lang="en-US" sz="1800" dirty="0" smtClean="0">
                        <a:latin typeface="Calibri"/>
                        <a:ea typeface="Times New Roman"/>
                        <a:cs typeface="Times New Roman"/>
                      </a:endParaRPr>
                    </a:p>
                    <a:p>
                      <a:pPr marL="342900" marR="0" lvl="0" indent="-342900" algn="just" defTabSz="914400" rtl="0" eaLnBrk="1" fontAlgn="auto" latinLnBrk="1" hangingPunct="1">
                        <a:lnSpc>
                          <a:spcPct val="115000"/>
                        </a:lnSpc>
                        <a:spcBef>
                          <a:spcPts val="0"/>
                        </a:spcBef>
                        <a:spcAft>
                          <a:spcPts val="0"/>
                        </a:spcAft>
                        <a:buClrTx/>
                        <a:buSzTx/>
                        <a:buFont typeface="Symbol"/>
                        <a:buChar char=""/>
                        <a:tabLst/>
                        <a:defRPr/>
                      </a:pPr>
                      <a:endParaRPr lang="en-US" sz="1800" dirty="0" smtClean="0">
                        <a:latin typeface="Times New Roman"/>
                        <a:ea typeface="Times New Roman"/>
                        <a:cs typeface="Times New Roman"/>
                      </a:endParaRPr>
                    </a:p>
                    <a:p>
                      <a:pPr marL="342900" marR="0" lvl="0" indent="-342900" algn="just" defTabSz="914400" rtl="0" eaLnBrk="1" fontAlgn="auto" latinLnBrk="1" hangingPunct="1">
                        <a:lnSpc>
                          <a:spcPct val="115000"/>
                        </a:lnSpc>
                        <a:spcBef>
                          <a:spcPts val="0"/>
                        </a:spcBef>
                        <a:spcAft>
                          <a:spcPts val="0"/>
                        </a:spcAft>
                        <a:buClrTx/>
                        <a:buSzTx/>
                        <a:buFont typeface="Symbol"/>
                        <a:buChar char=""/>
                        <a:tabLst/>
                        <a:defRPr/>
                      </a:pPr>
                      <a:r>
                        <a:rPr lang="en-US" sz="1800" dirty="0" smtClean="0">
                          <a:latin typeface="Times New Roman"/>
                          <a:ea typeface="Times New Roman"/>
                          <a:cs typeface="Times New Roman"/>
                        </a:rPr>
                        <a:t>New Policy 1204.05 (Leaves) will decrease our allowable </a:t>
                      </a:r>
                    </a:p>
                    <a:p>
                      <a:pPr marL="0" marR="0" lvl="0" indent="0" algn="just" defTabSz="914400" rtl="0" eaLnBrk="1" fontAlgn="auto" latinLnBrk="1" hangingPunct="1">
                        <a:lnSpc>
                          <a:spcPct val="115000"/>
                        </a:lnSpc>
                        <a:spcBef>
                          <a:spcPts val="0"/>
                        </a:spcBef>
                        <a:spcAft>
                          <a:spcPts val="0"/>
                        </a:spcAft>
                        <a:buClrTx/>
                        <a:buSzTx/>
                        <a:buFont typeface="Symbol"/>
                        <a:buNone/>
                        <a:tabLst/>
                        <a:defRPr/>
                      </a:pPr>
                      <a:r>
                        <a:rPr lang="en-US" sz="1800" dirty="0" smtClean="0">
                          <a:latin typeface="Times New Roman"/>
                          <a:ea typeface="Times New Roman"/>
                          <a:cs typeface="Times New Roman"/>
                        </a:rPr>
                        <a:t>sick days from 10 to 8 per year.</a:t>
                      </a: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endParaRPr lang="en-US" sz="1800"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Both Sunbelt Instruments, Inc. and Ohio     Testing laboratories grossed over $6.2 </a:t>
                      </a:r>
                    </a:p>
                    <a:p>
                      <a:pPr marL="0" marR="0" lvl="0" indent="0" algn="just">
                        <a:lnSpc>
                          <a:spcPct val="115000"/>
                        </a:lnSpc>
                        <a:spcBef>
                          <a:spcPts val="0"/>
                        </a:spcBef>
                        <a:spcAft>
                          <a:spcPts val="0"/>
                        </a:spcAft>
                        <a:buFont typeface="Symbol"/>
                        <a:buNone/>
                      </a:pPr>
                      <a:r>
                        <a:rPr lang="en-US" sz="1800" dirty="0" smtClean="0">
                          <a:latin typeface="Times New Roman"/>
                          <a:ea typeface="Times New Roman"/>
                          <a:cs typeface="Times New Roman"/>
                        </a:rPr>
                        <a:t>    million during the fourth quarter of last year.</a:t>
                      </a: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I have discussed the comparative costs of    three word processing computers which you requested in our telephone conversation last Friday.</a:t>
                      </a:r>
                      <a:endParaRPr lang="en-US" sz="1800" dirty="0" smtClean="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smtClean="0">
                          <a:latin typeface="Times New Roman"/>
                          <a:ea typeface="Times New Roman"/>
                          <a:cs typeface="Times New Roman"/>
                        </a:rPr>
                        <a:t>The policy change will affect us adversely.</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Follow strategies to achieve precision. (</a:t>
            </a:r>
            <a:r>
              <a:rPr lang="en-US" dirty="0" err="1" smtClean="0"/>
              <a:t>pg</a:t>
            </a:r>
            <a:r>
              <a:rPr lang="en-US" dirty="0" smtClean="0"/>
              <a:t> 22, 23)</a:t>
            </a:r>
            <a:endParaRPr lang="en-US" dirty="0"/>
          </a:p>
        </p:txBody>
      </p:sp>
      <p:sp>
        <p:nvSpPr>
          <p:cNvPr id="4" name="Content Placeholder 3"/>
          <p:cNvSpPr>
            <a:spLocks noGrp="1"/>
          </p:cNvSpPr>
          <p:nvPr>
            <p:ph idx="10"/>
          </p:nvPr>
        </p:nvSpPr>
        <p:spPr/>
        <p:txBody>
          <a:bodyPr/>
          <a:lstStyle/>
          <a:p>
            <a:pPr lvl="0"/>
            <a:r>
              <a:rPr lang="en-US" sz="2000" b="1" dirty="0" smtClean="0"/>
              <a:t>1. Choose precise, concrete, and specific words.</a:t>
            </a:r>
            <a:endParaRPr lang="en-US" sz="2000" dirty="0" smtClean="0"/>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224010317"/>
              </p:ext>
            </p:extLst>
          </p:nvPr>
        </p:nvGraphicFramePr>
        <p:xfrm>
          <a:off x="533400" y="2514599"/>
          <a:ext cx="8001000" cy="3756770"/>
        </p:xfrm>
        <a:graphic>
          <a:graphicData uri="http://schemas.openxmlformats.org/drawingml/2006/table">
            <a:tbl>
              <a:tblPr firstRow="1" bandRow="1">
                <a:tableStyleId>{5C22544A-7EE6-4342-B048-85BDC9FD1C3A}</a:tableStyleId>
              </a:tblPr>
              <a:tblGrid>
                <a:gridCol w="3299381">
                  <a:extLst>
                    <a:ext uri="{9D8B030D-6E8A-4147-A177-3AD203B41FA5}">
                      <a16:colId xmlns:a16="http://schemas.microsoft.com/office/drawing/2014/main" val="20000"/>
                    </a:ext>
                  </a:extLst>
                </a:gridCol>
                <a:gridCol w="4701619">
                  <a:extLst>
                    <a:ext uri="{9D8B030D-6E8A-4147-A177-3AD203B41FA5}">
                      <a16:colId xmlns:a16="http://schemas.microsoft.com/office/drawing/2014/main" val="20001"/>
                    </a:ext>
                  </a:extLst>
                </a:gridCol>
              </a:tblGrid>
              <a:tr h="679777">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Vague and Ambiguous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Clear and Precise</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flow of lava was affected.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nice </a:t>
                      </a:r>
                      <a:r>
                        <a:rPr lang="en-US" sz="1800" dirty="0" smtClean="0">
                          <a:latin typeface="Times New Roman"/>
                          <a:ea typeface="Times New Roman"/>
                          <a:cs typeface="Times New Roman"/>
                        </a:rPr>
                        <a:t>              appearance</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Since the component was </a:t>
                      </a:r>
                      <a:r>
                        <a:rPr lang="en-US" sz="1800" dirty="0" smtClean="0">
                          <a:latin typeface="Times New Roman"/>
                          <a:ea typeface="Times New Roman"/>
                          <a:cs typeface="Times New Roman"/>
                        </a:rPr>
                        <a:t>             rejected, </a:t>
                      </a:r>
                      <a:r>
                        <a:rPr lang="en-US" sz="1800" dirty="0">
                          <a:latin typeface="Times New Roman"/>
                          <a:ea typeface="Times New Roman"/>
                          <a:cs typeface="Times New Roman"/>
                        </a:rPr>
                        <a:t>a new manufacturing </a:t>
                      </a:r>
                      <a:endParaRPr lang="en-US" sz="1800" dirty="0" smtClean="0">
                        <a:latin typeface="Times New Roman"/>
                        <a:ea typeface="Times New Roman"/>
                        <a:cs typeface="Times New Roman"/>
                      </a:endParaRPr>
                    </a:p>
                    <a:p>
                      <a:pPr marL="0" marR="0" algn="just">
                        <a:lnSpc>
                          <a:spcPct val="115000"/>
                        </a:lnSpc>
                        <a:spcBef>
                          <a:spcPts val="0"/>
                        </a:spcBef>
                        <a:spcAft>
                          <a:spcPts val="0"/>
                        </a:spcAft>
                      </a:pPr>
                      <a:r>
                        <a:rPr lang="en-US" sz="1800" dirty="0" smtClean="0">
                          <a:latin typeface="Times New Roman"/>
                          <a:ea typeface="Times New Roman"/>
                          <a:cs typeface="Times New Roman"/>
                        </a:rPr>
                        <a:t>process    was </a:t>
                      </a:r>
                      <a:r>
                        <a:rPr lang="en-US" sz="1800" dirty="0">
                          <a:latin typeface="Times New Roman"/>
                          <a:ea typeface="Times New Roman"/>
                          <a:cs typeface="Times New Roman"/>
                        </a:rPr>
                        <a:t>developed.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last carburetor to be </a:t>
                      </a:r>
                      <a:r>
                        <a:rPr lang="en-US" sz="1800" dirty="0" smtClean="0">
                          <a:latin typeface="Times New Roman"/>
                          <a:ea typeface="Times New Roman"/>
                          <a:cs typeface="Times New Roman"/>
                        </a:rPr>
                        <a:t>    installed</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smtClean="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p:txBody>
          <a:bodyPr/>
          <a:lstStyle/>
          <a:p>
            <a:pPr lvl="0"/>
            <a:r>
              <a:rPr lang="en-US" sz="2000" b="1" dirty="0" smtClean="0"/>
              <a:t>1. Choose precise, concrete, and specific words.</a:t>
            </a:r>
            <a:endParaRPr lang="en-US" sz="2000" dirty="0" smtClean="0"/>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431356371"/>
              </p:ext>
            </p:extLst>
          </p:nvPr>
        </p:nvGraphicFramePr>
        <p:xfrm>
          <a:off x="533400" y="2514599"/>
          <a:ext cx="8001000" cy="3756770"/>
        </p:xfrm>
        <a:graphic>
          <a:graphicData uri="http://schemas.openxmlformats.org/drawingml/2006/table">
            <a:tbl>
              <a:tblPr firstRow="1" bandRow="1">
                <a:tableStyleId>{5C22544A-7EE6-4342-B048-85BDC9FD1C3A}</a:tableStyleId>
              </a:tblPr>
              <a:tblGrid>
                <a:gridCol w="3299381">
                  <a:extLst>
                    <a:ext uri="{9D8B030D-6E8A-4147-A177-3AD203B41FA5}">
                      <a16:colId xmlns:a16="http://schemas.microsoft.com/office/drawing/2014/main" val="20000"/>
                    </a:ext>
                  </a:extLst>
                </a:gridCol>
                <a:gridCol w="4701619">
                  <a:extLst>
                    <a:ext uri="{9D8B030D-6E8A-4147-A177-3AD203B41FA5}">
                      <a16:colId xmlns:a16="http://schemas.microsoft.com/office/drawing/2014/main" val="20001"/>
                    </a:ext>
                  </a:extLst>
                </a:gridCol>
              </a:tblGrid>
              <a:tr h="679777">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Vague and Ambiguous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Clear and Precise</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flow of lava was affected.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Times New Roman"/>
                          <a:cs typeface="Times New Roman"/>
                        </a:rPr>
                        <a:t>The flow of lava was decreased.</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nice </a:t>
                      </a:r>
                      <a:r>
                        <a:rPr lang="en-US" sz="1800" dirty="0" smtClean="0">
                          <a:latin typeface="Times New Roman"/>
                          <a:ea typeface="Times New Roman"/>
                          <a:cs typeface="Times New Roman"/>
                        </a:rPr>
                        <a:t>              appearance</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a glossy appearance.</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Since the component was </a:t>
                      </a:r>
                      <a:r>
                        <a:rPr lang="en-US" sz="1800" dirty="0" smtClean="0">
                          <a:latin typeface="Times New Roman"/>
                          <a:ea typeface="Times New Roman"/>
                          <a:cs typeface="Times New Roman"/>
                        </a:rPr>
                        <a:t>             rejected, </a:t>
                      </a:r>
                      <a:r>
                        <a:rPr lang="en-US" sz="1800" dirty="0">
                          <a:latin typeface="Times New Roman"/>
                          <a:ea typeface="Times New Roman"/>
                          <a:cs typeface="Times New Roman"/>
                        </a:rPr>
                        <a:t>a new manufacturing </a:t>
                      </a:r>
                      <a:endParaRPr lang="en-US" sz="1800" dirty="0" smtClean="0">
                        <a:latin typeface="Times New Roman"/>
                        <a:ea typeface="Times New Roman"/>
                        <a:cs typeface="Times New Roman"/>
                      </a:endParaRPr>
                    </a:p>
                    <a:p>
                      <a:pPr marL="0" marR="0" algn="just">
                        <a:lnSpc>
                          <a:spcPct val="115000"/>
                        </a:lnSpc>
                        <a:spcBef>
                          <a:spcPts val="0"/>
                        </a:spcBef>
                        <a:spcAft>
                          <a:spcPts val="0"/>
                        </a:spcAft>
                      </a:pPr>
                      <a:r>
                        <a:rPr lang="en-US" sz="1800" dirty="0" smtClean="0">
                          <a:latin typeface="Times New Roman"/>
                          <a:ea typeface="Times New Roman"/>
                          <a:cs typeface="Times New Roman"/>
                        </a:rPr>
                        <a:t>process  was </a:t>
                      </a:r>
                      <a:r>
                        <a:rPr lang="en-US" sz="1800" dirty="0">
                          <a:latin typeface="Times New Roman"/>
                          <a:ea typeface="Times New Roman"/>
                          <a:cs typeface="Times New Roman"/>
                        </a:rPr>
                        <a:t>developed.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smtClean="0">
                          <a:latin typeface="Times New Roman"/>
                          <a:ea typeface="Times New Roman"/>
                          <a:cs typeface="Times New Roman"/>
                        </a:rPr>
                        <a:t>After component X </a:t>
                      </a:r>
                      <a:r>
                        <a:rPr lang="en-US" sz="1800" dirty="0">
                          <a:latin typeface="Times New Roman"/>
                          <a:ea typeface="Times New Roman"/>
                          <a:cs typeface="Times New Roman"/>
                        </a:rPr>
                        <a:t>was rejected; </a:t>
                      </a:r>
                      <a:r>
                        <a:rPr lang="en-US" sz="1800" dirty="0" smtClean="0">
                          <a:latin typeface="Times New Roman"/>
                          <a:ea typeface="Times New Roman"/>
                          <a:cs typeface="Times New Roman"/>
                        </a:rPr>
                        <a:t>a new </a:t>
                      </a:r>
                    </a:p>
                    <a:p>
                      <a:pPr marL="0" marR="0" algn="just">
                        <a:lnSpc>
                          <a:spcPct val="115000"/>
                        </a:lnSpc>
                        <a:spcBef>
                          <a:spcPts val="0"/>
                        </a:spcBef>
                        <a:spcAft>
                          <a:spcPts val="0"/>
                        </a:spcAft>
                      </a:pPr>
                      <a:r>
                        <a:rPr lang="en-US" sz="1800" dirty="0" smtClean="0">
                          <a:latin typeface="Times New Roman"/>
                          <a:ea typeface="Times New Roman"/>
                          <a:cs typeface="Times New Roman"/>
                        </a:rPr>
                        <a:t>manufacturing </a:t>
                      </a:r>
                      <a:r>
                        <a:rPr lang="en-US" sz="1800" dirty="0">
                          <a:latin typeface="Times New Roman"/>
                          <a:ea typeface="Times New Roman"/>
                          <a:cs typeface="Times New Roman"/>
                        </a:rPr>
                        <a:t>process was developed.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last carburetor to be </a:t>
                      </a:r>
                      <a:r>
                        <a:rPr lang="en-US" sz="1800" dirty="0" smtClean="0">
                          <a:latin typeface="Times New Roman"/>
                          <a:ea typeface="Times New Roman"/>
                          <a:cs typeface="Times New Roman"/>
                        </a:rPr>
                        <a:t>    installed</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most </a:t>
                      </a:r>
                      <a:r>
                        <a:rPr lang="en-US" sz="1800" dirty="0" smtClean="0">
                          <a:latin typeface="Times New Roman"/>
                          <a:ea typeface="Times New Roman"/>
                          <a:cs typeface="Times New Roman"/>
                        </a:rPr>
                        <a:t>recent </a:t>
                      </a:r>
                      <a:r>
                        <a:rPr lang="en-US" sz="1800" dirty="0">
                          <a:latin typeface="Times New Roman"/>
                          <a:ea typeface="Times New Roman"/>
                          <a:cs typeface="Times New Roman"/>
                        </a:rPr>
                        <a:t>carburetor </a:t>
                      </a:r>
                      <a:r>
                        <a:rPr lang="en-US" sz="1800" dirty="0" smtClean="0">
                          <a:latin typeface="Times New Roman"/>
                          <a:ea typeface="Times New Roman"/>
                          <a:cs typeface="Times New Roman"/>
                        </a:rPr>
                        <a:t>of the current </a:t>
                      </a:r>
                    </a:p>
                    <a:p>
                      <a:pPr marL="0" marR="0" algn="just">
                        <a:lnSpc>
                          <a:spcPct val="115000"/>
                        </a:lnSpc>
                        <a:spcBef>
                          <a:spcPts val="0"/>
                        </a:spcBef>
                        <a:spcAft>
                          <a:spcPts val="0"/>
                        </a:spcAft>
                      </a:pPr>
                      <a:r>
                        <a:rPr lang="en-US" sz="1800" dirty="0" smtClean="0">
                          <a:latin typeface="Times New Roman"/>
                          <a:ea typeface="Times New Roman"/>
                          <a:cs typeface="Times New Roman"/>
                        </a:rPr>
                        <a:t>year to </a:t>
                      </a:r>
                      <a:r>
                        <a:rPr lang="en-US" sz="1800" dirty="0">
                          <a:latin typeface="Times New Roman"/>
                          <a:ea typeface="Times New Roman"/>
                          <a:cs typeface="Times New Roman"/>
                        </a:rPr>
                        <a:t>be installed.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7753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Follow these strategies to achieve precision.</a:t>
            </a:r>
            <a:endParaRPr lang="en-US" dirty="0"/>
          </a:p>
        </p:txBody>
      </p:sp>
      <p:sp>
        <p:nvSpPr>
          <p:cNvPr id="4" name="Content Placeholder 3"/>
          <p:cNvSpPr>
            <a:spLocks noGrp="1"/>
          </p:cNvSpPr>
          <p:nvPr>
            <p:ph idx="10"/>
          </p:nvPr>
        </p:nvSpPr>
        <p:spPr/>
        <p:txBody>
          <a:bodyPr/>
          <a:lstStyle/>
          <a:p>
            <a:pPr lvl="0"/>
            <a:r>
              <a:rPr lang="en-US" sz="2000" b="1" dirty="0" smtClean="0"/>
              <a:t>2. Use Specific Facts and Figures.</a:t>
            </a:r>
            <a:endParaRPr lang="en-US" sz="2000" dirty="0" smtClean="0"/>
          </a:p>
          <a:p>
            <a:endParaRPr lang="en-US" sz="2000" dirty="0"/>
          </a:p>
        </p:txBody>
      </p:sp>
      <p:graphicFrame>
        <p:nvGraphicFramePr>
          <p:cNvPr id="6" name="Table 5"/>
          <p:cNvGraphicFramePr>
            <a:graphicFrameLocks noGrp="1"/>
          </p:cNvGraphicFramePr>
          <p:nvPr/>
        </p:nvGraphicFramePr>
        <p:xfrm>
          <a:off x="457200" y="2492120"/>
          <a:ext cx="8153400" cy="2689479"/>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84211">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Vague, General, </a:t>
                      </a:r>
                      <a:r>
                        <a:rPr lang="en-US" sz="2000" b="1" dirty="0" smtClean="0">
                          <a:latin typeface="Times New Roman"/>
                          <a:ea typeface="Times New Roman"/>
                          <a:cs typeface="Times New Roman"/>
                        </a:rPr>
                        <a:t>Indefinite</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Concrete, </a:t>
                      </a:r>
                      <a:r>
                        <a:rPr lang="en-US" sz="2000" b="1" dirty="0" smtClean="0">
                          <a:latin typeface="Times New Roman"/>
                          <a:ea typeface="Times New Roman"/>
                          <a:cs typeface="Times New Roman"/>
                        </a:rPr>
                        <a:t>Precise</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768423">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is a long letter.</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letter is three times as long as </a:t>
                      </a:r>
                      <a:r>
                        <a:rPr lang="en-US" sz="2000" dirty="0" smtClean="0">
                          <a:latin typeface="Times New Roman"/>
                          <a:ea typeface="Times New Roman"/>
                          <a:cs typeface="Times New Roman"/>
                        </a:rPr>
                        <a:t>    you </a:t>
                      </a:r>
                      <a:r>
                        <a:rPr lang="en-US" sz="2000" dirty="0">
                          <a:latin typeface="Times New Roman"/>
                          <a:ea typeface="Times New Roman"/>
                          <a:cs typeface="Times New Roman"/>
                        </a:rPr>
                        <a:t>said it would.</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536845">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smtClean="0">
                          <a:latin typeface="Times New Roman"/>
                          <a:ea typeface="Times New Roman"/>
                          <a:cs typeface="Times New Roman"/>
                        </a:rPr>
                        <a:t>Student GMAT scores are higher.</a:t>
                      </a:r>
                      <a:endParaRPr lang="en-US" sz="2000" dirty="0" smtClean="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smtClean="0">
                          <a:latin typeface="Times New Roman"/>
                          <a:ea typeface="Times New Roman"/>
                          <a:cs typeface="Times New Roman"/>
                        </a:rPr>
                        <a:t>In 1996, the GMAT scores averaged   600; by 1997 they had risen to 610.</a:t>
                      </a:r>
                      <a:endParaRPr lang="en-US" sz="2000" dirty="0" smtClean="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a:xfrm>
            <a:off x="582960" y="457200"/>
            <a:ext cx="8085584" cy="963216"/>
          </a:xfrm>
        </p:spPr>
        <p:txBody>
          <a:bodyPr/>
          <a:lstStyle/>
          <a:p>
            <a:r>
              <a:rPr lang="en-US" dirty="0" smtClean="0"/>
              <a:t>Correct the issues in the text below.</a:t>
            </a:r>
            <a:endParaRPr lang="en-US" dirty="0"/>
          </a:p>
        </p:txBody>
      </p:sp>
      <p:sp>
        <p:nvSpPr>
          <p:cNvPr id="4" name="Content Placeholder 3"/>
          <p:cNvSpPr>
            <a:spLocks noGrp="1"/>
          </p:cNvSpPr>
          <p:nvPr>
            <p:ph idx="10"/>
          </p:nvPr>
        </p:nvSpPr>
        <p:spPr>
          <a:xfrm>
            <a:off x="594683" y="1219200"/>
            <a:ext cx="8085584" cy="4495800"/>
          </a:xfrm>
        </p:spPr>
        <p:txBody>
          <a:bodyPr/>
          <a:lstStyle/>
          <a:p>
            <a:pPr algn="just"/>
            <a:r>
              <a:rPr lang="en-US" sz="2400" dirty="0" smtClean="0"/>
              <a:t>Our </a:t>
            </a:r>
            <a:r>
              <a:rPr lang="en-US" sz="2400" u="sng" dirty="0" smtClean="0"/>
              <a:t>latest</a:t>
            </a:r>
            <a:r>
              <a:rPr lang="en-US" sz="2400" dirty="0" smtClean="0"/>
              <a:t> attempt at molding protectors has led to </a:t>
            </a:r>
            <a:r>
              <a:rPr lang="en-US" sz="2400" u="sng" dirty="0" smtClean="0"/>
              <a:t>some</a:t>
            </a:r>
            <a:r>
              <a:rPr lang="en-US" sz="2400" dirty="0" smtClean="0"/>
              <a:t> positive results. We spent </a:t>
            </a:r>
            <a:r>
              <a:rPr lang="en-US" sz="2400" u="sng" dirty="0" smtClean="0"/>
              <a:t>several</a:t>
            </a:r>
            <a:r>
              <a:rPr lang="en-US" sz="2400" dirty="0" smtClean="0"/>
              <a:t> hours in  SE </a:t>
            </a:r>
            <a:r>
              <a:rPr lang="en-US" sz="2400" dirty="0" err="1" smtClean="0"/>
              <a:t>Deptt</a:t>
            </a:r>
            <a:r>
              <a:rPr lang="en-US" sz="2400" dirty="0" smtClean="0"/>
              <a:t> </a:t>
            </a:r>
          </a:p>
          <a:p>
            <a:pPr algn="just"/>
            <a:r>
              <a:rPr lang="en-US" sz="2400" dirty="0" smtClean="0"/>
              <a:t>typing different machine settings and techniques. </a:t>
            </a:r>
          </a:p>
          <a:p>
            <a:pPr algn="just"/>
            <a:r>
              <a:rPr lang="en-US" sz="2400" u="sng" dirty="0" smtClean="0"/>
              <a:t>Several</a:t>
            </a:r>
            <a:r>
              <a:rPr lang="en-US" sz="2400" dirty="0" smtClean="0"/>
              <a:t> good parts were molded using two different </a:t>
            </a:r>
          </a:p>
          <a:p>
            <a:pPr algn="just"/>
            <a:r>
              <a:rPr lang="en-US" sz="2400" dirty="0" smtClean="0"/>
              <a:t>sheet thicknesses. Here’s summary of the findings.</a:t>
            </a:r>
          </a:p>
          <a:p>
            <a:pPr algn="just"/>
            <a:r>
              <a:rPr lang="en-US" sz="2400" dirty="0" smtClean="0"/>
              <a:t>First, we tried the </a:t>
            </a:r>
            <a:r>
              <a:rPr lang="en-US" sz="2400" u="sng" dirty="0" smtClean="0"/>
              <a:t>thick</a:t>
            </a:r>
            <a:r>
              <a:rPr lang="en-US" sz="2400" dirty="0" smtClean="0"/>
              <a:t> sheet material. At 240 F, this       thickness worked well. Next, we tried the </a:t>
            </a:r>
            <a:r>
              <a:rPr lang="en-US" sz="2400" u="sng" dirty="0" smtClean="0"/>
              <a:t>thinner</a:t>
            </a:r>
            <a:r>
              <a:rPr lang="en-US" sz="2400" dirty="0" smtClean="0"/>
              <a:t> sheet material. The </a:t>
            </a:r>
            <a:r>
              <a:rPr lang="en-US" sz="2400" u="sng" dirty="0" smtClean="0"/>
              <a:t>thinner</a:t>
            </a:r>
            <a:r>
              <a:rPr lang="en-US" sz="2400" dirty="0" smtClean="0"/>
              <a:t> material is less forgiving, but after a </a:t>
            </a:r>
            <a:r>
              <a:rPr lang="en-US" sz="2400" u="sng" dirty="0" smtClean="0"/>
              <a:t>few </a:t>
            </a:r>
            <a:r>
              <a:rPr lang="en-US" sz="2400" dirty="0" smtClean="0"/>
              <a:t>adjustments we were making good parts. Still, </a:t>
            </a:r>
            <a:r>
              <a:rPr lang="en-US" sz="2400" u="sng" dirty="0" smtClean="0"/>
              <a:t>the thin</a:t>
            </a:r>
            <a:r>
              <a:rPr lang="en-US" sz="2400" dirty="0" smtClean="0"/>
              <a:t> material caused the most handling problems.</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A better version</a:t>
            </a:r>
            <a:endParaRPr lang="en-US" dirty="0"/>
          </a:p>
        </p:txBody>
      </p:sp>
      <p:sp>
        <p:nvSpPr>
          <p:cNvPr id="4" name="Content Placeholder 3"/>
          <p:cNvSpPr>
            <a:spLocks noGrp="1"/>
          </p:cNvSpPr>
          <p:nvPr>
            <p:ph idx="10"/>
          </p:nvPr>
        </p:nvSpPr>
        <p:spPr/>
        <p:txBody>
          <a:bodyPr/>
          <a:lstStyle/>
          <a:p>
            <a:pPr algn="just"/>
            <a:r>
              <a:rPr lang="en-US" sz="2000" dirty="0" smtClean="0"/>
              <a:t>During the week of 10/4/22, we spent approximately 12 hours in </a:t>
            </a:r>
          </a:p>
          <a:p>
            <a:pPr algn="just"/>
            <a:r>
              <a:rPr lang="en-US" sz="2000" dirty="0" smtClean="0"/>
              <a:t>SE </a:t>
            </a:r>
            <a:r>
              <a:rPr lang="en-US" sz="2000" dirty="0" err="1" smtClean="0"/>
              <a:t>Deptt</a:t>
            </a:r>
            <a:r>
              <a:rPr lang="en-US" sz="2000" dirty="0" smtClean="0"/>
              <a:t> trying different machine settings, techniques, and                   thicknesses to mold the protectors. Here is a report on our findings.</a:t>
            </a:r>
          </a:p>
          <a:p>
            <a:pPr algn="just"/>
            <a:r>
              <a:rPr lang="en-US" sz="2000" u="sng" dirty="0" smtClean="0"/>
              <a:t>0.030″ Thick sheet </a:t>
            </a:r>
            <a:endParaRPr lang="en-US" sz="2000" dirty="0" smtClean="0"/>
          </a:p>
          <a:p>
            <a:pPr algn="just"/>
            <a:r>
              <a:rPr lang="en-US" sz="2000" dirty="0" smtClean="0"/>
              <a:t>At 240 F, this thickness worked well.</a:t>
            </a:r>
          </a:p>
          <a:p>
            <a:pPr algn="just"/>
            <a:r>
              <a:rPr lang="en-US" sz="2000" u="sng" dirty="0" smtClean="0"/>
              <a:t>0.015″thick sheet</a:t>
            </a:r>
            <a:endParaRPr lang="en-US" sz="2000" dirty="0" smtClean="0"/>
          </a:p>
          <a:p>
            <a:pPr algn="just"/>
            <a:r>
              <a:rPr lang="en-US" sz="2000" dirty="0" smtClean="0"/>
              <a:t>This material is less forgiving, but after decreasing the heat to        200F, we could produce good parts. Still, material at 0.015″causes         handling problems.</a:t>
            </a:r>
          </a:p>
          <a:p>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a:t>
            </a:r>
            <a:endParaRPr lang="en-US" dirty="0"/>
          </a:p>
        </p:txBody>
      </p:sp>
      <p:sp>
        <p:nvSpPr>
          <p:cNvPr id="3" name="Content Placeholder 2"/>
          <p:cNvSpPr>
            <a:spLocks noGrp="1"/>
          </p:cNvSpPr>
          <p:nvPr>
            <p:ph idx="1"/>
          </p:nvPr>
        </p:nvSpPr>
        <p:spPr>
          <a:xfrm>
            <a:off x="601216" y="838200"/>
            <a:ext cx="8085584" cy="963216"/>
          </a:xfrm>
        </p:spPr>
        <p:txBody>
          <a:bodyPr/>
          <a:lstStyle/>
          <a:p>
            <a:endParaRPr lang="en-US" dirty="0" smtClean="0"/>
          </a:p>
          <a:p>
            <a:r>
              <a:rPr lang="en-US" dirty="0" smtClean="0"/>
              <a:t>The technical style demands formal yet simple language. Use              technical words only when you really need to. Avoid unintelligible,         pompous, and stiff language. Consider the following examples:</a:t>
            </a:r>
          </a:p>
          <a:p>
            <a:endParaRPr lang="en-US" dirty="0"/>
          </a:p>
        </p:txBody>
      </p:sp>
      <p:sp>
        <p:nvSpPr>
          <p:cNvPr id="4" name="Content Placeholder 3"/>
          <p:cNvSpPr>
            <a:spLocks noGrp="1"/>
          </p:cNvSpPr>
          <p:nvPr>
            <p:ph idx="10"/>
          </p:nvPr>
        </p:nvSpPr>
        <p:spPr/>
        <p:txBody>
          <a:bodyPr/>
          <a:lstStyle/>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1777973"/>
              </p:ext>
            </p:extLst>
          </p:nvPr>
        </p:nvGraphicFramePr>
        <p:xfrm>
          <a:off x="646729" y="1872545"/>
          <a:ext cx="7543800" cy="423182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715624">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Jargonized and Pompous language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Simple </a:t>
                      </a:r>
                      <a:r>
                        <a:rPr lang="en-US" sz="1800" b="1" dirty="0" smtClean="0">
                          <a:latin typeface="Times New Roman"/>
                          <a:ea typeface="Times New Roman"/>
                          <a:cs typeface="Times New Roman"/>
                        </a:rPr>
                        <a:t>yet </a:t>
                      </a:r>
                      <a:r>
                        <a:rPr lang="en-US" sz="1800" b="1" dirty="0">
                          <a:latin typeface="Times New Roman"/>
                          <a:ea typeface="Times New Roman"/>
                          <a:cs typeface="Times New Roman"/>
                        </a:rPr>
                        <a:t>Formal</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use the input of each </a:t>
                      </a:r>
                      <a:r>
                        <a:rPr lang="en-US" sz="1800" dirty="0" smtClean="0">
                          <a:latin typeface="Times New Roman"/>
                          <a:ea typeface="Times New Roman"/>
                          <a:cs typeface="Times New Roman"/>
                        </a:rPr>
                        <a:t>               department </a:t>
                      </a:r>
                      <a:r>
                        <a:rPr lang="en-US" sz="1800" dirty="0">
                          <a:latin typeface="Times New Roman"/>
                          <a:ea typeface="Times New Roman"/>
                          <a:cs typeface="Times New Roman"/>
                        </a:rPr>
                        <a:t>to finalize our game plan.</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consider the suggestions of </a:t>
                      </a:r>
                      <a:r>
                        <a:rPr lang="en-US" sz="1800" dirty="0" smtClean="0">
                          <a:latin typeface="Times New Roman"/>
                          <a:ea typeface="Times New Roman"/>
                          <a:cs typeface="Times New Roman"/>
                        </a:rPr>
                        <a:t>    each </a:t>
                      </a:r>
                      <a:r>
                        <a:rPr lang="en-US" sz="1800" dirty="0">
                          <a:latin typeface="Times New Roman"/>
                          <a:ea typeface="Times New Roman"/>
                          <a:cs typeface="Times New Roman"/>
                        </a:rPr>
                        <a:t>department to complete our </a:t>
                      </a:r>
                      <a:r>
                        <a:rPr lang="en-US" sz="1800" dirty="0" smtClean="0">
                          <a:latin typeface="Times New Roman"/>
                          <a:ea typeface="Times New Roman"/>
                          <a:cs typeface="Times New Roman"/>
                        </a:rPr>
                        <a:t>         programming</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At this juncture, the aforementioned </a:t>
                      </a:r>
                      <a:r>
                        <a:rPr lang="en-US" sz="1800" dirty="0" smtClean="0">
                          <a:latin typeface="Times New Roman"/>
                          <a:ea typeface="Times New Roman"/>
                          <a:cs typeface="Times New Roman"/>
                        </a:rPr>
                        <a:t>   procedure </a:t>
                      </a:r>
                      <a:r>
                        <a:rPr lang="en-US" sz="1800" dirty="0">
                          <a:latin typeface="Times New Roman"/>
                          <a:ea typeface="Times New Roman"/>
                          <a:cs typeface="Times New Roman"/>
                        </a:rPr>
                        <a:t>should be utilized.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commence operational </a:t>
                      </a:r>
                      <a:r>
                        <a:rPr lang="en-US" sz="1800" dirty="0" smtClean="0">
                          <a:latin typeface="Times New Roman"/>
                          <a:ea typeface="Times New Roman"/>
                          <a:cs typeface="Times New Roman"/>
                        </a:rPr>
                        <a:t>       capabilities </a:t>
                      </a:r>
                      <a:r>
                        <a:rPr lang="en-US" sz="1800" dirty="0">
                          <a:latin typeface="Times New Roman"/>
                          <a:ea typeface="Times New Roman"/>
                          <a:cs typeface="Times New Roman"/>
                        </a:rPr>
                        <a:t>in systematic increments.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begin the project step by </a:t>
                      </a:r>
                      <a:r>
                        <a:rPr lang="en-US" sz="1800" dirty="0" smtClean="0">
                          <a:latin typeface="Times New Roman"/>
                          <a:ea typeface="Times New Roman"/>
                          <a:cs typeface="Times New Roman"/>
                        </a:rPr>
                        <a:t>    step</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politically correct to </a:t>
                      </a:r>
                      <a:r>
                        <a:rPr lang="en-US" sz="1800" dirty="0" smtClean="0">
                          <a:latin typeface="Times New Roman"/>
                          <a:ea typeface="Times New Roman"/>
                          <a:cs typeface="Times New Roman"/>
                        </a:rPr>
                        <a:t>           suggest </a:t>
                      </a:r>
                      <a:r>
                        <a:rPr lang="en-US" sz="1800" dirty="0">
                          <a:latin typeface="Times New Roman"/>
                          <a:ea typeface="Times New Roman"/>
                          <a:cs typeface="Times New Roman"/>
                        </a:rPr>
                        <a:t>a purchase from a company </a:t>
                      </a:r>
                      <a:r>
                        <a:rPr lang="en-US" sz="1800" dirty="0" smtClean="0">
                          <a:latin typeface="Times New Roman"/>
                          <a:ea typeface="Times New Roman"/>
                          <a:cs typeface="Times New Roman"/>
                        </a:rPr>
                        <a:t>     that </a:t>
                      </a:r>
                      <a:r>
                        <a:rPr lang="en-US" sz="1800" dirty="0">
                          <a:latin typeface="Times New Roman"/>
                          <a:ea typeface="Times New Roman"/>
                          <a:cs typeface="Times New Roman"/>
                        </a:rPr>
                        <a:t>is played.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technical style demands formal yet simple language. Use              technical words only when you really need to. Avoid unnecessary        jargon and gobbledygook. Gobbledygook refers to unintelligible,         pompous, and stiff language. Consider the following examples:</a:t>
            </a:r>
          </a:p>
          <a:p>
            <a:endParaRPr lang="en-US" dirty="0"/>
          </a:p>
        </p:txBody>
      </p:sp>
      <p:sp>
        <p:nvSpPr>
          <p:cNvPr id="4" name="Content Placeholder 3"/>
          <p:cNvSpPr>
            <a:spLocks noGrp="1"/>
          </p:cNvSpPr>
          <p:nvPr>
            <p:ph idx="10"/>
          </p:nvPr>
        </p:nvSpPr>
        <p:spPr/>
        <p:txBody>
          <a:bodyPr/>
          <a:lstStyle/>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52104846"/>
              </p:ext>
            </p:extLst>
          </p:nvPr>
        </p:nvGraphicFramePr>
        <p:xfrm>
          <a:off x="685800" y="2286000"/>
          <a:ext cx="7543800" cy="423182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715624">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Jargonized and Pompous language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Simple </a:t>
                      </a:r>
                      <a:r>
                        <a:rPr lang="en-US" sz="1800" b="1" dirty="0" smtClean="0">
                          <a:latin typeface="Times New Roman"/>
                          <a:ea typeface="Times New Roman"/>
                          <a:cs typeface="Times New Roman"/>
                        </a:rPr>
                        <a:t>yet </a:t>
                      </a:r>
                      <a:r>
                        <a:rPr lang="en-US" sz="1800" b="1" dirty="0">
                          <a:latin typeface="Times New Roman"/>
                          <a:ea typeface="Times New Roman"/>
                          <a:cs typeface="Times New Roman"/>
                        </a:rPr>
                        <a:t>Formal</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use the input of each </a:t>
                      </a:r>
                      <a:r>
                        <a:rPr lang="en-US" sz="1800" dirty="0" smtClean="0">
                          <a:latin typeface="Times New Roman"/>
                          <a:ea typeface="Times New Roman"/>
                          <a:cs typeface="Times New Roman"/>
                        </a:rPr>
                        <a:t>               department </a:t>
                      </a:r>
                      <a:r>
                        <a:rPr lang="en-US" sz="1800" dirty="0">
                          <a:latin typeface="Times New Roman"/>
                          <a:ea typeface="Times New Roman"/>
                          <a:cs typeface="Times New Roman"/>
                        </a:rPr>
                        <a:t>to finalize our game plan.</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consider the suggestions of </a:t>
                      </a:r>
                      <a:r>
                        <a:rPr lang="en-US" sz="1800" dirty="0" smtClean="0">
                          <a:latin typeface="Times New Roman"/>
                          <a:ea typeface="Times New Roman"/>
                          <a:cs typeface="Times New Roman"/>
                        </a:rPr>
                        <a:t>    each </a:t>
                      </a:r>
                      <a:r>
                        <a:rPr lang="en-US" sz="1800" dirty="0">
                          <a:latin typeface="Times New Roman"/>
                          <a:ea typeface="Times New Roman"/>
                          <a:cs typeface="Times New Roman"/>
                        </a:rPr>
                        <a:t>department to complete our </a:t>
                      </a:r>
                      <a:r>
                        <a:rPr lang="en-US" sz="1800" dirty="0" smtClean="0">
                          <a:latin typeface="Times New Roman"/>
                          <a:ea typeface="Times New Roman"/>
                          <a:cs typeface="Times New Roman"/>
                        </a:rPr>
                        <a:t>         programming</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At this juncture, the aforementioned </a:t>
                      </a:r>
                      <a:r>
                        <a:rPr lang="en-US" sz="1800" dirty="0" smtClean="0">
                          <a:latin typeface="Times New Roman"/>
                          <a:ea typeface="Times New Roman"/>
                          <a:cs typeface="Times New Roman"/>
                        </a:rPr>
                        <a:t>   procedure </a:t>
                      </a:r>
                      <a:r>
                        <a:rPr lang="en-US" sz="1800" dirty="0">
                          <a:latin typeface="Times New Roman"/>
                          <a:ea typeface="Times New Roman"/>
                          <a:cs typeface="Times New Roman"/>
                        </a:rPr>
                        <a:t>should be utilized.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plan which we discussed should be used now.</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commence operational </a:t>
                      </a:r>
                      <a:r>
                        <a:rPr lang="en-US" sz="1800" dirty="0" smtClean="0">
                          <a:latin typeface="Times New Roman"/>
                          <a:ea typeface="Times New Roman"/>
                          <a:cs typeface="Times New Roman"/>
                        </a:rPr>
                        <a:t>       capabilities </a:t>
                      </a:r>
                      <a:r>
                        <a:rPr lang="en-US" sz="1800" dirty="0">
                          <a:latin typeface="Times New Roman"/>
                          <a:ea typeface="Times New Roman"/>
                          <a:cs typeface="Times New Roman"/>
                        </a:rPr>
                        <a:t>in systematic increments.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begin the project step by </a:t>
                      </a:r>
                      <a:r>
                        <a:rPr lang="en-US" sz="1800" dirty="0" smtClean="0">
                          <a:latin typeface="Times New Roman"/>
                          <a:ea typeface="Times New Roman"/>
                          <a:cs typeface="Times New Roman"/>
                        </a:rPr>
                        <a:t>    step</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politically correct to </a:t>
                      </a:r>
                      <a:r>
                        <a:rPr lang="en-US" sz="1800" dirty="0" smtClean="0">
                          <a:latin typeface="Times New Roman"/>
                          <a:ea typeface="Times New Roman"/>
                          <a:cs typeface="Times New Roman"/>
                        </a:rPr>
                        <a:t>           suggest </a:t>
                      </a:r>
                      <a:r>
                        <a:rPr lang="en-US" sz="1800" dirty="0">
                          <a:latin typeface="Times New Roman"/>
                          <a:ea typeface="Times New Roman"/>
                          <a:cs typeface="Times New Roman"/>
                        </a:rPr>
                        <a:t>a purchase from a company </a:t>
                      </a:r>
                      <a:r>
                        <a:rPr lang="en-US" sz="1800" dirty="0" smtClean="0">
                          <a:latin typeface="Times New Roman"/>
                          <a:ea typeface="Times New Roman"/>
                          <a:cs typeface="Times New Roman"/>
                        </a:rPr>
                        <a:t>     that </a:t>
                      </a:r>
                      <a:r>
                        <a:rPr lang="en-US" sz="1800" dirty="0">
                          <a:latin typeface="Times New Roman"/>
                          <a:ea typeface="Times New Roman"/>
                          <a:cs typeface="Times New Roman"/>
                        </a:rPr>
                        <a:t>is played.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smart to suggest a purchase from a company whose sales are falling.</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9592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in Writing</a:t>
            </a:r>
            <a:endParaRPr lang="en-US" dirty="0"/>
          </a:p>
        </p:txBody>
      </p:sp>
      <p:sp>
        <p:nvSpPr>
          <p:cNvPr id="3" name="Content Placeholder 2"/>
          <p:cNvSpPr>
            <a:spLocks noGrp="1"/>
          </p:cNvSpPr>
          <p:nvPr>
            <p:ph idx="1"/>
          </p:nvPr>
        </p:nvSpPr>
        <p:spPr/>
        <p:txBody>
          <a:bodyPr/>
          <a:lstStyle/>
          <a:p>
            <a:r>
              <a:rPr lang="en-US" dirty="0" smtClean="0"/>
              <a:t>Consider the following</a:t>
            </a:r>
            <a:endParaRPr lang="en-US" dirty="0"/>
          </a:p>
        </p:txBody>
      </p:sp>
      <p:sp>
        <p:nvSpPr>
          <p:cNvPr id="4" name="Content Placeholder 3"/>
          <p:cNvSpPr>
            <a:spLocks noGrp="1"/>
          </p:cNvSpPr>
          <p:nvPr>
            <p:ph idx="10"/>
          </p:nvPr>
        </p:nvSpPr>
        <p:spPr/>
        <p:txBody>
          <a:bodyPr/>
          <a:lstStyle/>
          <a:p>
            <a:r>
              <a:rPr lang="en-US" sz="2000" dirty="0" smtClean="0"/>
              <a:t>Vocabulary: type, sophistication, complexity (long, multisyllabic </a:t>
            </a:r>
          </a:p>
          <a:p>
            <a:r>
              <a:rPr lang="en-US" sz="2000" dirty="0" smtClean="0"/>
              <a:t>words)</a:t>
            </a:r>
          </a:p>
          <a:p>
            <a:endParaRPr lang="en-US" sz="2000" dirty="0" smtClean="0"/>
          </a:p>
          <a:p>
            <a:r>
              <a:rPr lang="en-US" sz="2000" dirty="0" smtClean="0"/>
              <a:t>Sentences: length, structure, impact (how is the key information     arranged and communicated)</a:t>
            </a:r>
          </a:p>
          <a:p>
            <a:endParaRPr lang="en-US" sz="2000" dirty="0" smtClean="0"/>
          </a:p>
          <a:p>
            <a:r>
              <a:rPr lang="en-US" sz="2000" dirty="0" smtClean="0"/>
              <a:t>Document structure (layout and presentation of information):          headings, font, format</a:t>
            </a:r>
          </a:p>
          <a:p>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a:t>
            </a:r>
            <a:endParaRPr lang="en-US" dirty="0"/>
          </a:p>
        </p:txBody>
      </p:sp>
      <p:sp>
        <p:nvSpPr>
          <p:cNvPr id="3" name="Content Placeholder 2"/>
          <p:cNvSpPr>
            <a:spLocks noGrp="1"/>
          </p:cNvSpPr>
          <p:nvPr>
            <p:ph idx="1"/>
          </p:nvPr>
        </p:nvSpPr>
        <p:spPr>
          <a:xfrm>
            <a:off x="762000" y="551535"/>
            <a:ext cx="8085584" cy="963216"/>
          </a:xfrm>
        </p:spPr>
        <p:txBody>
          <a:bodyPr/>
          <a:lstStyle/>
          <a:p>
            <a:r>
              <a:rPr lang="en-US" dirty="0" smtClean="0"/>
              <a:t>Study the two statements and decide if subjective or objective.</a:t>
            </a:r>
            <a:endParaRPr lang="en-US" dirty="0"/>
          </a:p>
        </p:txBody>
      </p:sp>
      <p:sp>
        <p:nvSpPr>
          <p:cNvPr id="4" name="Content Placeholder 3"/>
          <p:cNvSpPr>
            <a:spLocks noGrp="1"/>
          </p:cNvSpPr>
          <p:nvPr>
            <p:ph idx="10"/>
          </p:nvPr>
        </p:nvSpPr>
        <p:spPr>
          <a:xfrm>
            <a:off x="685800" y="1219200"/>
            <a:ext cx="8085584" cy="4800600"/>
          </a:xfrm>
        </p:spPr>
        <p:txBody>
          <a:bodyPr/>
          <a:lstStyle/>
          <a:p>
            <a:pPr marL="342900" indent="-342900">
              <a:buAutoNum type="arabicPeriod"/>
            </a:pPr>
            <a:endParaRPr lang="en-US" sz="1800" dirty="0" smtClean="0"/>
          </a:p>
          <a:p>
            <a:pPr marL="342900" indent="-342900">
              <a:buAutoNum type="arabicPeriod"/>
            </a:pPr>
            <a:r>
              <a:rPr lang="en-US" sz="1800" dirty="0" smtClean="0"/>
              <a:t>A </a:t>
            </a:r>
            <a:r>
              <a:rPr lang="en-US" sz="1800" dirty="0"/>
              <a:t>2013 episode of </a:t>
            </a:r>
            <a:r>
              <a:rPr lang="en-US" sz="1800" dirty="0" smtClean="0"/>
              <a:t>’</a:t>
            </a:r>
            <a:r>
              <a:rPr lang="en-US" sz="1800" i="1" dirty="0" smtClean="0"/>
              <a:t>This </a:t>
            </a:r>
            <a:r>
              <a:rPr lang="en-US" sz="1800" i="1" dirty="0"/>
              <a:t>American </a:t>
            </a:r>
            <a:r>
              <a:rPr lang="en-US" sz="1800" i="1" dirty="0" smtClean="0"/>
              <a:t>Life’</a:t>
            </a:r>
            <a:r>
              <a:rPr lang="en-US" sz="1800" dirty="0"/>
              <a:t> presented a number of studies </a:t>
            </a:r>
            <a:endParaRPr lang="en-US" sz="1800" dirty="0" smtClean="0"/>
          </a:p>
          <a:p>
            <a:r>
              <a:rPr lang="en-US" sz="1800" dirty="0" smtClean="0"/>
              <a:t>that </a:t>
            </a:r>
            <a:r>
              <a:rPr lang="en-US" sz="1800" dirty="0"/>
              <a:t>verified that acetaminophen has killed more people than any other  </a:t>
            </a:r>
            <a:r>
              <a:rPr lang="en-US" sz="1800" dirty="0" smtClean="0"/>
              <a:t>  </a:t>
            </a:r>
          </a:p>
          <a:p>
            <a:r>
              <a:rPr lang="en-US" sz="1800" dirty="0" smtClean="0"/>
              <a:t>over-the-counter </a:t>
            </a:r>
            <a:r>
              <a:rPr lang="en-US" sz="1800" dirty="0"/>
              <a:t>pain medication</a:t>
            </a:r>
            <a:r>
              <a:rPr lang="en-US" sz="1800" dirty="0" smtClean="0"/>
              <a:t>.</a:t>
            </a:r>
          </a:p>
          <a:p>
            <a:endParaRPr lang="en-US" sz="1800" dirty="0"/>
          </a:p>
          <a:p>
            <a:endParaRPr lang="en-US" sz="1800" dirty="0" smtClean="0"/>
          </a:p>
          <a:p>
            <a:endParaRPr lang="en-US" sz="1800" dirty="0"/>
          </a:p>
          <a:p>
            <a:r>
              <a:rPr lang="en-US" sz="1800" dirty="0" smtClean="0"/>
              <a:t>2. In </a:t>
            </a:r>
            <a:r>
              <a:rPr lang="en-US" sz="1800" dirty="0"/>
              <a:t>the </a:t>
            </a:r>
            <a:r>
              <a:rPr lang="en-US" sz="1800" dirty="0" smtClean="0"/>
              <a:t>’</a:t>
            </a:r>
            <a:r>
              <a:rPr lang="en-US" sz="1800" i="1" dirty="0" smtClean="0"/>
              <a:t>This </a:t>
            </a:r>
            <a:r>
              <a:rPr lang="en-US" sz="1800" i="1" dirty="0"/>
              <a:t>American </a:t>
            </a:r>
            <a:r>
              <a:rPr lang="en-US" sz="1800" i="1" dirty="0" smtClean="0"/>
              <a:t>Life’</a:t>
            </a:r>
            <a:r>
              <a:rPr lang="en-US" sz="1800" dirty="0"/>
              <a:t> episode on acetaminophen, one segment </a:t>
            </a:r>
            <a:r>
              <a:rPr lang="en-US" sz="1800" dirty="0" smtClean="0"/>
              <a:t>      described </a:t>
            </a:r>
            <a:r>
              <a:rPr lang="en-US" sz="1800" dirty="0"/>
              <a:t>the tragic death of a five-month-old baby and thus should </a:t>
            </a:r>
            <a:r>
              <a:rPr lang="en-US" sz="1800" dirty="0" smtClean="0"/>
              <a:t>          convince  listeners </a:t>
            </a:r>
            <a:r>
              <a:rPr lang="en-US" sz="1800" dirty="0"/>
              <a:t>that the Federal Drug Administration (FDA) must take </a:t>
            </a:r>
            <a:r>
              <a:rPr lang="en-US" sz="1800" dirty="0" smtClean="0"/>
              <a:t> </a:t>
            </a:r>
          </a:p>
          <a:p>
            <a:r>
              <a:rPr lang="en-US" sz="1800" dirty="0" smtClean="0"/>
              <a:t>immediate </a:t>
            </a:r>
            <a:r>
              <a:rPr lang="en-US" sz="1800" dirty="0"/>
              <a:t>action.</a:t>
            </a:r>
          </a:p>
          <a:p>
            <a:endParaRPr lang="en-US" sz="1800" dirty="0"/>
          </a:p>
        </p:txBody>
      </p:sp>
    </p:spTree>
    <p:extLst>
      <p:ext uri="{BB962C8B-B14F-4D97-AF65-F5344CB8AC3E}">
        <p14:creationId xmlns:p14="http://schemas.microsoft.com/office/powerpoint/2010/main" val="292493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a:t>
            </a:r>
            <a:endParaRPr lang="en-US" dirty="0"/>
          </a:p>
        </p:txBody>
      </p:sp>
      <p:sp>
        <p:nvSpPr>
          <p:cNvPr id="4" name="Content Placeholder 3"/>
          <p:cNvSpPr>
            <a:spLocks noGrp="1"/>
          </p:cNvSpPr>
          <p:nvPr>
            <p:ph idx="10"/>
          </p:nvPr>
        </p:nvSpPr>
        <p:spPr>
          <a:xfrm>
            <a:off x="320452" y="838200"/>
            <a:ext cx="8610600" cy="5181600"/>
          </a:xfrm>
        </p:spPr>
        <p:txBody>
          <a:bodyPr/>
          <a:lstStyle/>
          <a:p>
            <a:pPr marL="342900" indent="-342900">
              <a:buAutoNum type="arabicPeriod"/>
            </a:pPr>
            <a:r>
              <a:rPr lang="en-US" sz="1800" dirty="0" smtClean="0"/>
              <a:t>A </a:t>
            </a:r>
            <a:r>
              <a:rPr lang="en-US" sz="1800" dirty="0"/>
              <a:t>2013 episode of </a:t>
            </a:r>
            <a:r>
              <a:rPr lang="en-US" sz="1800" dirty="0" smtClean="0"/>
              <a:t>’</a:t>
            </a:r>
            <a:r>
              <a:rPr lang="en-US" sz="1800" i="1" dirty="0" smtClean="0"/>
              <a:t>This </a:t>
            </a:r>
            <a:r>
              <a:rPr lang="en-US" sz="1800" i="1" dirty="0"/>
              <a:t>American </a:t>
            </a:r>
            <a:r>
              <a:rPr lang="en-US" sz="1800" i="1" dirty="0" smtClean="0"/>
              <a:t>Life’</a:t>
            </a:r>
            <a:r>
              <a:rPr lang="en-US" sz="1800" dirty="0"/>
              <a:t> presented a number of studies </a:t>
            </a:r>
            <a:endParaRPr lang="en-US" sz="1800" dirty="0" smtClean="0"/>
          </a:p>
          <a:p>
            <a:r>
              <a:rPr lang="en-US" sz="1800" dirty="0" smtClean="0"/>
              <a:t>that </a:t>
            </a:r>
            <a:r>
              <a:rPr lang="en-US" sz="1800" dirty="0"/>
              <a:t>verified that acetaminophen has killed more people than any other  </a:t>
            </a:r>
            <a:r>
              <a:rPr lang="en-US" sz="1800" dirty="0" smtClean="0"/>
              <a:t>  </a:t>
            </a:r>
          </a:p>
          <a:p>
            <a:r>
              <a:rPr lang="en-US" sz="1800" dirty="0" smtClean="0"/>
              <a:t>over-the-counter </a:t>
            </a:r>
            <a:r>
              <a:rPr lang="en-US" sz="1800" dirty="0"/>
              <a:t>pain medication.</a:t>
            </a:r>
          </a:p>
          <a:p>
            <a:r>
              <a:rPr lang="en-US" sz="1800" i="1" dirty="0">
                <a:solidFill>
                  <a:srgbClr val="FF0000"/>
                </a:solidFill>
              </a:rPr>
              <a:t>Objective language: There is no language in this statement that suggests </a:t>
            </a:r>
            <a:endParaRPr lang="en-US" sz="1800" i="1" dirty="0" smtClean="0">
              <a:solidFill>
                <a:srgbClr val="FF0000"/>
              </a:solidFill>
            </a:endParaRPr>
          </a:p>
          <a:p>
            <a:r>
              <a:rPr lang="en-US" sz="1800" i="1" dirty="0" smtClean="0">
                <a:solidFill>
                  <a:srgbClr val="FF0000"/>
                </a:solidFill>
              </a:rPr>
              <a:t>evaluation </a:t>
            </a:r>
            <a:r>
              <a:rPr lang="en-US" sz="1800" i="1" dirty="0">
                <a:solidFill>
                  <a:srgbClr val="FF0000"/>
                </a:solidFill>
              </a:rPr>
              <a:t>or opinion. The statement describes information that was discussed </a:t>
            </a:r>
            <a:endParaRPr lang="en-US" sz="1800" i="1" dirty="0" smtClean="0">
              <a:solidFill>
                <a:srgbClr val="FF0000"/>
              </a:solidFill>
            </a:endParaRPr>
          </a:p>
          <a:p>
            <a:r>
              <a:rPr lang="en-US" sz="1800" i="1" dirty="0" smtClean="0">
                <a:solidFill>
                  <a:srgbClr val="FF0000"/>
                </a:solidFill>
              </a:rPr>
              <a:t>on </a:t>
            </a:r>
            <a:r>
              <a:rPr lang="en-US" sz="1800" i="1" dirty="0">
                <a:solidFill>
                  <a:srgbClr val="FF0000"/>
                </a:solidFill>
              </a:rPr>
              <a:t>a radio show; the studies proved that acetaminophen is responsible for a </a:t>
            </a:r>
            <a:endParaRPr lang="en-US" sz="1800" i="1" dirty="0" smtClean="0">
              <a:solidFill>
                <a:srgbClr val="FF0000"/>
              </a:solidFill>
            </a:endParaRPr>
          </a:p>
          <a:p>
            <a:r>
              <a:rPr lang="en-US" sz="1800" i="1" dirty="0" smtClean="0">
                <a:solidFill>
                  <a:srgbClr val="FF0000"/>
                </a:solidFill>
              </a:rPr>
              <a:t>higher </a:t>
            </a:r>
            <a:r>
              <a:rPr lang="en-US" sz="1800" i="1" dirty="0">
                <a:solidFill>
                  <a:srgbClr val="FF0000"/>
                </a:solidFill>
              </a:rPr>
              <a:t>number of deaths than any other over-the-counter pain </a:t>
            </a:r>
            <a:endParaRPr lang="en-US" sz="1800" i="1" dirty="0" smtClean="0">
              <a:solidFill>
                <a:srgbClr val="FF0000"/>
              </a:solidFill>
            </a:endParaRPr>
          </a:p>
          <a:p>
            <a:r>
              <a:rPr lang="en-US" sz="1800" i="1" dirty="0" smtClean="0">
                <a:solidFill>
                  <a:srgbClr val="FF0000"/>
                </a:solidFill>
              </a:rPr>
              <a:t>medication</a:t>
            </a:r>
            <a:r>
              <a:rPr lang="en-US" sz="1800" i="1" dirty="0">
                <a:solidFill>
                  <a:srgbClr val="FF0000"/>
                </a:solidFill>
              </a:rPr>
              <a:t>. These are facts that can be proven either true or false.</a:t>
            </a:r>
          </a:p>
          <a:p>
            <a:r>
              <a:rPr lang="en-US" sz="1800" dirty="0" smtClean="0"/>
              <a:t>2. In </a:t>
            </a:r>
            <a:r>
              <a:rPr lang="en-US" sz="1800" dirty="0"/>
              <a:t>the </a:t>
            </a:r>
            <a:r>
              <a:rPr lang="en-US" sz="1800" dirty="0" smtClean="0"/>
              <a:t>’</a:t>
            </a:r>
            <a:r>
              <a:rPr lang="en-US" sz="1800" i="1" dirty="0" smtClean="0"/>
              <a:t>This </a:t>
            </a:r>
            <a:r>
              <a:rPr lang="en-US" sz="1800" i="1" dirty="0"/>
              <a:t>American </a:t>
            </a:r>
            <a:r>
              <a:rPr lang="en-US" sz="1800" i="1" dirty="0" smtClean="0"/>
              <a:t>Life’</a:t>
            </a:r>
            <a:r>
              <a:rPr lang="en-US" sz="1800" dirty="0"/>
              <a:t> episode on acetaminophen, one </a:t>
            </a:r>
            <a:r>
              <a:rPr lang="en-US" sz="1800" dirty="0" err="1" smtClean="0"/>
              <a:t>segmentdescribed</a:t>
            </a:r>
            <a:r>
              <a:rPr lang="en-US" sz="1800" dirty="0" smtClean="0"/>
              <a:t> </a:t>
            </a:r>
            <a:r>
              <a:rPr lang="en-US" sz="1800" dirty="0"/>
              <a:t>the tragic death of a five-month-old baby and thus </a:t>
            </a:r>
            <a:r>
              <a:rPr lang="en-US" sz="1800" dirty="0" smtClean="0"/>
              <a:t>should convince </a:t>
            </a:r>
            <a:r>
              <a:rPr lang="en-US" sz="1800" dirty="0" smtClean="0"/>
              <a:t>listeners </a:t>
            </a:r>
            <a:endParaRPr lang="en-US" sz="1800" dirty="0" smtClean="0"/>
          </a:p>
          <a:p>
            <a:r>
              <a:rPr lang="en-US" sz="1800" dirty="0" smtClean="0"/>
              <a:t>that </a:t>
            </a:r>
            <a:r>
              <a:rPr lang="en-US" sz="1800" dirty="0"/>
              <a:t>the Federal Drug Administration (FDA) must </a:t>
            </a:r>
            <a:r>
              <a:rPr lang="en-US" sz="1800" dirty="0" smtClean="0"/>
              <a:t>take immediate </a:t>
            </a:r>
            <a:r>
              <a:rPr lang="en-US" sz="1800" dirty="0"/>
              <a:t>action.</a:t>
            </a:r>
          </a:p>
          <a:p>
            <a:r>
              <a:rPr lang="en-US" sz="1800" i="1" dirty="0">
                <a:solidFill>
                  <a:srgbClr val="FF0000"/>
                </a:solidFill>
              </a:rPr>
              <a:t>Both subjective and objective language: The episode included a segment </a:t>
            </a:r>
            <a:endParaRPr lang="en-US" sz="1800" i="1" dirty="0" smtClean="0">
              <a:solidFill>
                <a:srgbClr val="FF0000"/>
              </a:solidFill>
            </a:endParaRPr>
          </a:p>
          <a:p>
            <a:r>
              <a:rPr lang="en-US" sz="1800" i="1" dirty="0" smtClean="0">
                <a:solidFill>
                  <a:srgbClr val="FF0000"/>
                </a:solidFill>
              </a:rPr>
              <a:t>on </a:t>
            </a:r>
            <a:r>
              <a:rPr lang="en-US" sz="1800" i="1" dirty="0">
                <a:solidFill>
                  <a:srgbClr val="FF0000"/>
                </a:solidFill>
              </a:rPr>
              <a:t>the death of a baby; this is objective and can be proven. However, the </a:t>
            </a:r>
            <a:endParaRPr lang="en-US" sz="1800" i="1" dirty="0" smtClean="0">
              <a:solidFill>
                <a:srgbClr val="FF0000"/>
              </a:solidFill>
            </a:endParaRPr>
          </a:p>
          <a:p>
            <a:r>
              <a:rPr lang="en-US" sz="1800" i="1" dirty="0" smtClean="0">
                <a:solidFill>
                  <a:srgbClr val="FF0000"/>
                </a:solidFill>
              </a:rPr>
              <a:t>words</a:t>
            </a:r>
            <a:r>
              <a:rPr lang="en-US" sz="1800" i="1" dirty="0">
                <a:solidFill>
                  <a:srgbClr val="FF0000"/>
                </a:solidFill>
              </a:rPr>
              <a:t> tragic and should express the belief of the writer and cannot be proven. </a:t>
            </a:r>
            <a:endParaRPr lang="en-US" sz="1800" i="1" dirty="0" smtClean="0">
              <a:solidFill>
                <a:srgbClr val="FF0000"/>
              </a:solidFill>
            </a:endParaRPr>
          </a:p>
          <a:p>
            <a:r>
              <a:rPr lang="en-US" sz="1800" i="1" dirty="0" smtClean="0">
                <a:solidFill>
                  <a:srgbClr val="FF0000"/>
                </a:solidFill>
              </a:rPr>
              <a:t>These </a:t>
            </a:r>
            <a:r>
              <a:rPr lang="en-US" sz="1800" i="1" dirty="0">
                <a:solidFill>
                  <a:srgbClr val="FF0000"/>
                </a:solidFill>
              </a:rPr>
              <a:t>are subjective statements.</a:t>
            </a:r>
          </a:p>
          <a:p>
            <a:endParaRPr lang="en-US" sz="1800" i="1" dirty="0">
              <a:solidFill>
                <a:srgbClr val="FF0000"/>
              </a:solidFill>
            </a:endParaRPr>
          </a:p>
        </p:txBody>
      </p:sp>
    </p:spTree>
    <p:extLst>
      <p:ext uri="{BB962C8B-B14F-4D97-AF65-F5344CB8AC3E}">
        <p14:creationId xmlns:p14="http://schemas.microsoft.com/office/powerpoint/2010/main" val="2620892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a:t>
            </a:r>
            <a:endParaRPr lang="en-US" dirty="0"/>
          </a:p>
        </p:txBody>
      </p:sp>
      <p:sp>
        <p:nvSpPr>
          <p:cNvPr id="4" name="Content Placeholder 3"/>
          <p:cNvSpPr>
            <a:spLocks noGrp="1"/>
          </p:cNvSpPr>
          <p:nvPr>
            <p:ph idx="10"/>
          </p:nvPr>
        </p:nvSpPr>
        <p:spPr>
          <a:xfrm>
            <a:off x="685800" y="1143000"/>
            <a:ext cx="8085584" cy="4114800"/>
          </a:xfrm>
        </p:spPr>
        <p:txBody>
          <a:bodyPr/>
          <a:lstStyle/>
          <a:p>
            <a:r>
              <a:rPr lang="en-US" sz="2000" dirty="0" smtClean="0"/>
              <a:t>The convention of ‘objective’ writing is that arguments use impartial language, which is not         </a:t>
            </a:r>
            <a:r>
              <a:rPr lang="en-US" sz="2000" dirty="0" smtClean="0">
                <a:solidFill>
                  <a:srgbClr val="FF0000"/>
                </a:solidFill>
              </a:rPr>
              <a:t>a) personal, b) judgmental, or               c) emotive</a:t>
            </a:r>
            <a:r>
              <a:rPr lang="en-US" sz="2000" dirty="0" smtClean="0"/>
              <a:t>. </a:t>
            </a:r>
            <a:endParaRPr lang="en-US" sz="2000" dirty="0" smtClean="0"/>
          </a:p>
          <a:p>
            <a:r>
              <a:rPr lang="en-US" sz="2000" dirty="0" smtClean="0"/>
              <a:t>Objective </a:t>
            </a:r>
            <a:r>
              <a:rPr lang="en-US" sz="2000" dirty="0" smtClean="0"/>
              <a:t>language, therefore, is considered </a:t>
            </a:r>
            <a:r>
              <a:rPr lang="en-US" sz="2000" dirty="0" smtClean="0">
                <a:solidFill>
                  <a:srgbClr val="FF0000"/>
                </a:solidFill>
              </a:rPr>
              <a:t>fair and </a:t>
            </a:r>
            <a:r>
              <a:rPr lang="en-US" sz="2000" dirty="0" smtClean="0">
                <a:solidFill>
                  <a:srgbClr val="FF0000"/>
                </a:solidFill>
              </a:rPr>
              <a:t>accurate</a:t>
            </a:r>
            <a:r>
              <a:rPr lang="en-US" sz="2000" dirty="0" smtClean="0"/>
              <a:t>. </a:t>
            </a:r>
            <a:endParaRPr lang="en-US" sz="2000" dirty="0" smtClean="0"/>
          </a:p>
          <a:p>
            <a:r>
              <a:rPr lang="en-US" sz="2000" dirty="0" smtClean="0"/>
              <a:t>It </a:t>
            </a:r>
            <a:r>
              <a:rPr lang="en-US" sz="2000" dirty="0" smtClean="0"/>
              <a:t>avoids exaggeration and bias, and shows respect for </a:t>
            </a:r>
          </a:p>
          <a:p>
            <a:r>
              <a:rPr lang="en-US" sz="2000" dirty="0" smtClean="0"/>
              <a:t>the views of others</a:t>
            </a:r>
            <a:r>
              <a:rPr lang="en-US" sz="2000" dirty="0"/>
              <a:t>. </a:t>
            </a:r>
            <a:endParaRPr lang="en-US" sz="2000" dirty="0" smtClean="0"/>
          </a:p>
          <a:p>
            <a:r>
              <a:rPr lang="en-US" sz="2000" dirty="0" smtClean="0"/>
              <a:t>Opinions </a:t>
            </a:r>
            <a:r>
              <a:rPr lang="en-US" sz="2000" dirty="0"/>
              <a:t>tend to be based on subjective judgment rather than on information that can be verified.</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447800"/>
            <a:ext cx="8085584" cy="353616"/>
          </a:xfrm>
        </p:spPr>
        <p:txBody>
          <a:bodyPr/>
          <a:lstStyle/>
          <a:p>
            <a:r>
              <a:rPr lang="en-US" dirty="0" smtClean="0"/>
              <a:t>1.Avoid personal language unless necessary. Compare the examples below:</a:t>
            </a:r>
          </a:p>
          <a:p>
            <a:endParaRPr lang="en-US" dirty="0"/>
          </a:p>
        </p:txBody>
      </p:sp>
      <p:sp>
        <p:nvSpPr>
          <p:cNvPr id="4" name="Content Placeholder 3"/>
          <p:cNvSpPr>
            <a:spLocks noGrp="1"/>
          </p:cNvSpPr>
          <p:nvPr>
            <p:ph idx="10"/>
          </p:nvPr>
        </p:nvSpPr>
        <p:spPr/>
        <p:txBody>
          <a:bodyPr/>
          <a:lstStyle/>
          <a:p>
            <a:r>
              <a:rPr lang="en-US" sz="1600" dirty="0" smtClean="0">
                <a:solidFill>
                  <a:schemeClr val="accent2">
                    <a:lumMod val="75000"/>
                  </a:schemeClr>
                </a:solidFill>
              </a:rPr>
              <a:t>1. I got informed consent in accordance with the procedures specified for research… </a:t>
            </a:r>
          </a:p>
          <a:p>
            <a:r>
              <a:rPr lang="en-US" sz="1600" i="1" dirty="0" smtClean="0">
                <a:solidFill>
                  <a:srgbClr val="FF0000"/>
                </a:solidFill>
              </a:rPr>
              <a:t>Better:</a:t>
            </a:r>
          </a:p>
          <a:p>
            <a:endParaRPr lang="en-US" sz="1600" dirty="0" smtClean="0"/>
          </a:p>
          <a:p>
            <a:r>
              <a:rPr lang="en-US" sz="1600" dirty="0" smtClean="0"/>
              <a:t>2.  </a:t>
            </a:r>
            <a:r>
              <a:rPr lang="en-US" sz="1600" dirty="0" smtClean="0">
                <a:solidFill>
                  <a:schemeClr val="accent4">
                    <a:lumMod val="50000"/>
                  </a:schemeClr>
                </a:solidFill>
              </a:rPr>
              <a:t>I believe that there is a discrepancy between theory and practice… </a:t>
            </a:r>
          </a:p>
          <a:p>
            <a:r>
              <a:rPr lang="en-US" sz="1600" dirty="0" smtClean="0">
                <a:solidFill>
                  <a:schemeClr val="accent4">
                    <a:lumMod val="50000"/>
                  </a:schemeClr>
                </a:solidFill>
              </a:rPr>
              <a:t> </a:t>
            </a:r>
            <a:r>
              <a:rPr lang="en-US" sz="1600" i="1" dirty="0">
                <a:solidFill>
                  <a:srgbClr val="FF0000"/>
                </a:solidFill>
              </a:rPr>
              <a:t>Better</a:t>
            </a:r>
            <a:r>
              <a:rPr lang="en-US" sz="1600" i="1" dirty="0" smtClean="0">
                <a:solidFill>
                  <a:srgbClr val="FF0000"/>
                </a:solidFill>
              </a:rPr>
              <a:t>:</a:t>
            </a:r>
            <a:endParaRPr lang="en-US" sz="1600" dirty="0" smtClean="0"/>
          </a:p>
          <a:p>
            <a:endParaRPr lang="en-US" sz="1600" dirty="0" smtClean="0">
              <a:solidFill>
                <a:srgbClr val="7030A0"/>
              </a:solidFill>
            </a:endParaRPr>
          </a:p>
          <a:p>
            <a:r>
              <a:rPr lang="en-US" sz="1600" dirty="0" smtClean="0">
                <a:solidFill>
                  <a:srgbClr val="7030A0"/>
                </a:solidFill>
              </a:rPr>
              <a:t>3. I interviewed a total of 22 parents during the month of December 2009… </a:t>
            </a:r>
          </a:p>
          <a:p>
            <a:r>
              <a:rPr lang="en-US" sz="1600" i="1" dirty="0">
                <a:solidFill>
                  <a:srgbClr val="FF0000"/>
                </a:solidFill>
              </a:rPr>
              <a:t>Better:</a:t>
            </a:r>
            <a:endParaRPr lang="en-US" sz="1600" dirty="0"/>
          </a:p>
          <a:p>
            <a:endParaRPr lang="en-US" sz="1600" i="1" dirty="0" smtClean="0">
              <a:solidFill>
                <a:srgbClr val="FF0000"/>
              </a:solidFill>
            </a:endParaRPr>
          </a:p>
          <a:p>
            <a:r>
              <a:rPr lang="en-US" sz="1600" dirty="0" smtClean="0">
                <a:solidFill>
                  <a:srgbClr val="C00000"/>
                </a:solidFill>
              </a:rPr>
              <a:t>4. I gave completed questionnaires a number for identification purposes… </a:t>
            </a:r>
          </a:p>
          <a:p>
            <a:r>
              <a:rPr lang="en-US" sz="1600" i="1" dirty="0" smtClean="0">
                <a:solidFill>
                  <a:srgbClr val="FF0000"/>
                </a:solidFill>
              </a:rPr>
              <a:t>Better</a:t>
            </a:r>
            <a:r>
              <a:rPr lang="en-US" sz="1600" i="1" dirty="0">
                <a:solidFill>
                  <a:srgbClr val="FF0000"/>
                </a:solidFill>
              </a:rPr>
              <a:t>:</a:t>
            </a:r>
            <a:endParaRPr lang="en-US" sz="1600" dirty="0"/>
          </a:p>
          <a:p>
            <a:endParaRPr lang="en-US" sz="1600" dirty="0" smtClean="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447800"/>
            <a:ext cx="8085584" cy="353616"/>
          </a:xfrm>
        </p:spPr>
        <p:txBody>
          <a:bodyPr/>
          <a:lstStyle/>
          <a:p>
            <a:r>
              <a:rPr lang="en-US" dirty="0" smtClean="0"/>
              <a:t>1.Avoid personal language unless necessary. Compare the examples below:</a:t>
            </a:r>
          </a:p>
          <a:p>
            <a:endParaRPr lang="en-US" dirty="0"/>
          </a:p>
        </p:txBody>
      </p:sp>
      <p:sp>
        <p:nvSpPr>
          <p:cNvPr id="4" name="Content Placeholder 3"/>
          <p:cNvSpPr>
            <a:spLocks noGrp="1"/>
          </p:cNvSpPr>
          <p:nvPr>
            <p:ph idx="10"/>
          </p:nvPr>
        </p:nvSpPr>
        <p:spPr>
          <a:xfrm>
            <a:off x="611560" y="2017438"/>
            <a:ext cx="8085584" cy="4002361"/>
          </a:xfrm>
        </p:spPr>
        <p:txBody>
          <a:bodyPr/>
          <a:lstStyle/>
          <a:p>
            <a:r>
              <a:rPr lang="en-US" sz="1600" dirty="0" smtClean="0">
                <a:solidFill>
                  <a:schemeClr val="accent2">
                    <a:lumMod val="75000"/>
                  </a:schemeClr>
                </a:solidFill>
              </a:rPr>
              <a:t>1. I got informed consent in accordance with the procedures specified for research… </a:t>
            </a:r>
          </a:p>
          <a:p>
            <a:r>
              <a:rPr lang="en-US" sz="1600" i="1" dirty="0" smtClean="0">
                <a:solidFill>
                  <a:srgbClr val="FF0000"/>
                </a:solidFill>
              </a:rPr>
              <a:t>Better: Informed consent was obtained in accordance with the procedures specified for research… </a:t>
            </a:r>
          </a:p>
          <a:p>
            <a:endParaRPr lang="en-US" sz="1600" dirty="0" smtClean="0"/>
          </a:p>
          <a:p>
            <a:r>
              <a:rPr lang="en-US" sz="1600" dirty="0" smtClean="0"/>
              <a:t>2.  </a:t>
            </a:r>
            <a:r>
              <a:rPr lang="en-US" sz="1600" dirty="0" smtClean="0">
                <a:solidFill>
                  <a:schemeClr val="accent4">
                    <a:lumMod val="50000"/>
                  </a:schemeClr>
                </a:solidFill>
              </a:rPr>
              <a:t>I believe that there is a discrepancy between theory and practice… </a:t>
            </a:r>
          </a:p>
          <a:p>
            <a:r>
              <a:rPr lang="en-US" sz="1600" dirty="0" smtClean="0">
                <a:solidFill>
                  <a:schemeClr val="accent4">
                    <a:lumMod val="50000"/>
                  </a:schemeClr>
                </a:solidFill>
              </a:rPr>
              <a:t> </a:t>
            </a:r>
            <a:r>
              <a:rPr lang="en-US" sz="1600" i="1" dirty="0">
                <a:solidFill>
                  <a:srgbClr val="FF0000"/>
                </a:solidFill>
              </a:rPr>
              <a:t>Better: Research </a:t>
            </a:r>
            <a:r>
              <a:rPr lang="en-US" sz="1600" i="1" dirty="0" smtClean="0">
                <a:solidFill>
                  <a:srgbClr val="FF0000"/>
                </a:solidFill>
              </a:rPr>
              <a:t>suggests that there is a discrepancy between theory and practice</a:t>
            </a:r>
            <a:endParaRPr lang="en-US" sz="1600" dirty="0" smtClean="0"/>
          </a:p>
          <a:p>
            <a:endParaRPr lang="en-US" sz="1600" dirty="0" smtClean="0">
              <a:solidFill>
                <a:srgbClr val="7030A0"/>
              </a:solidFill>
            </a:endParaRPr>
          </a:p>
          <a:p>
            <a:r>
              <a:rPr lang="en-US" sz="1600" dirty="0" smtClean="0">
                <a:solidFill>
                  <a:srgbClr val="7030A0"/>
                </a:solidFill>
              </a:rPr>
              <a:t>3. I interviewed a total of 22 parents during the month of December 2009… </a:t>
            </a:r>
          </a:p>
          <a:p>
            <a:r>
              <a:rPr lang="en-US" sz="1600" i="1" dirty="0" smtClean="0">
                <a:solidFill>
                  <a:srgbClr val="FF0000"/>
                </a:solidFill>
              </a:rPr>
              <a:t>Better:</a:t>
            </a:r>
            <a:r>
              <a:rPr lang="en-US" sz="1600" dirty="0" smtClean="0"/>
              <a:t> </a:t>
            </a:r>
            <a:r>
              <a:rPr lang="en-US" sz="1600" i="1" dirty="0" smtClean="0">
                <a:solidFill>
                  <a:srgbClr val="FF0000"/>
                </a:solidFill>
              </a:rPr>
              <a:t>A total of 22 parents were interviewed during the month of December 2009… </a:t>
            </a:r>
          </a:p>
          <a:p>
            <a:endParaRPr lang="en-US" sz="1600" i="1" dirty="0" smtClean="0">
              <a:solidFill>
                <a:srgbClr val="FF0000"/>
              </a:solidFill>
            </a:endParaRPr>
          </a:p>
          <a:p>
            <a:r>
              <a:rPr lang="en-US" sz="1600" dirty="0" smtClean="0">
                <a:solidFill>
                  <a:srgbClr val="C00000"/>
                </a:solidFill>
              </a:rPr>
              <a:t>4. I gave completed questionnaires a number for identification purposes… </a:t>
            </a:r>
          </a:p>
          <a:p>
            <a:r>
              <a:rPr lang="en-US" sz="1600" i="1" dirty="0" smtClean="0">
                <a:solidFill>
                  <a:srgbClr val="FF0000"/>
                </a:solidFill>
              </a:rPr>
              <a:t>Better:</a:t>
            </a:r>
            <a:r>
              <a:rPr lang="en-US" sz="1600" dirty="0" smtClean="0"/>
              <a:t> </a:t>
            </a:r>
            <a:r>
              <a:rPr lang="en-US" sz="1600" i="1" dirty="0" smtClean="0">
                <a:solidFill>
                  <a:srgbClr val="FF0000"/>
                </a:solidFill>
              </a:rPr>
              <a:t>Completed questionnaires were allocated a number for identification </a:t>
            </a:r>
          </a:p>
          <a:p>
            <a:r>
              <a:rPr lang="en-US" sz="1600" i="1" dirty="0" smtClean="0">
                <a:solidFill>
                  <a:srgbClr val="FF0000"/>
                </a:solidFill>
              </a:rPr>
              <a:t>purposes… </a:t>
            </a:r>
          </a:p>
          <a:p>
            <a:endParaRPr lang="en-US" sz="1600" dirty="0"/>
          </a:p>
        </p:txBody>
      </p:sp>
    </p:spTree>
    <p:extLst>
      <p:ext uri="{BB962C8B-B14F-4D97-AF65-F5344CB8AC3E}">
        <p14:creationId xmlns:p14="http://schemas.microsoft.com/office/powerpoint/2010/main" val="266186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447800"/>
            <a:ext cx="8085584" cy="353616"/>
          </a:xfrm>
        </p:spPr>
        <p:txBody>
          <a:bodyPr/>
          <a:lstStyle/>
          <a:p>
            <a:r>
              <a:rPr lang="en-US" dirty="0" smtClean="0"/>
              <a:t>2. Avoid Judgmental Language.</a:t>
            </a:r>
            <a:endParaRPr lang="en-US" dirty="0"/>
          </a:p>
        </p:txBody>
      </p:sp>
      <p:sp>
        <p:nvSpPr>
          <p:cNvPr id="4" name="Content Placeholder 3"/>
          <p:cNvSpPr>
            <a:spLocks noGrp="1"/>
          </p:cNvSpPr>
          <p:nvPr>
            <p:ph idx="10"/>
          </p:nvPr>
        </p:nvSpPr>
        <p:spPr/>
        <p:txBody>
          <a:bodyPr/>
          <a:lstStyle/>
          <a:p>
            <a:endParaRPr lang="en-US" sz="1600" dirty="0" smtClean="0"/>
          </a:p>
          <a:p>
            <a:pPr>
              <a:buFont typeface="Arial" pitchFamily="34" charset="0"/>
              <a:buChar char="•"/>
            </a:pPr>
            <a:r>
              <a:rPr lang="en-US" sz="2400" dirty="0" smtClean="0"/>
              <a:t>Judgmental language suggests that you are making a </a:t>
            </a:r>
            <a:r>
              <a:rPr lang="en-US" sz="2400" i="1" dirty="0" smtClean="0"/>
              <a:t>personal judgment.</a:t>
            </a:r>
          </a:p>
          <a:p>
            <a:pPr>
              <a:buFont typeface="Arial" pitchFamily="34" charset="0"/>
              <a:buChar char="•"/>
            </a:pPr>
            <a:r>
              <a:rPr lang="en-US" sz="2400" dirty="0" smtClean="0"/>
              <a:t> By using judgmental language, it may sound as </a:t>
            </a:r>
          </a:p>
          <a:p>
            <a:r>
              <a:rPr lang="en-US" sz="2400" dirty="0" smtClean="0"/>
              <a:t>though you have come to a conclusion </a:t>
            </a:r>
            <a:r>
              <a:rPr lang="en-US" sz="2400" i="1" dirty="0" smtClean="0"/>
              <a:t>based on your            previously-held beliefs,</a:t>
            </a:r>
            <a:r>
              <a:rPr lang="en-US" sz="2400" dirty="0" smtClean="0"/>
              <a:t> rather than through a review of </a:t>
            </a:r>
          </a:p>
          <a:p>
            <a:r>
              <a:rPr lang="en-US" sz="2400" dirty="0" smtClean="0"/>
              <a:t>the relevant literature. </a:t>
            </a:r>
          </a:p>
          <a:p>
            <a:endParaRPr lang="en-US" sz="1600" dirty="0" smtClean="0">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Follow these              strategies</a:t>
            </a:r>
            <a:endParaRPr lang="en-US" dirty="0"/>
          </a:p>
        </p:txBody>
      </p:sp>
      <p:sp>
        <p:nvSpPr>
          <p:cNvPr id="3" name="Content Placeholder 2"/>
          <p:cNvSpPr>
            <a:spLocks noGrp="1"/>
          </p:cNvSpPr>
          <p:nvPr>
            <p:ph idx="1"/>
          </p:nvPr>
        </p:nvSpPr>
        <p:spPr>
          <a:xfrm>
            <a:off x="601216" y="1143000"/>
            <a:ext cx="8085584" cy="533400"/>
          </a:xfrm>
        </p:spPr>
        <p:txBody>
          <a:bodyPr/>
          <a:lstStyle/>
          <a:p>
            <a:r>
              <a:rPr lang="en-US" dirty="0" smtClean="0"/>
              <a:t>2. Avoid Judgmental Language.</a:t>
            </a:r>
            <a:endParaRPr lang="en-US" dirty="0"/>
          </a:p>
        </p:txBody>
      </p:sp>
      <p:sp>
        <p:nvSpPr>
          <p:cNvPr id="4" name="Content Placeholder 3"/>
          <p:cNvSpPr>
            <a:spLocks noGrp="1"/>
          </p:cNvSpPr>
          <p:nvPr>
            <p:ph idx="10"/>
          </p:nvPr>
        </p:nvSpPr>
        <p:spPr>
          <a:xfrm>
            <a:off x="381000" y="1600200"/>
            <a:ext cx="8316144" cy="5257800"/>
          </a:xfrm>
        </p:spPr>
        <p:txBody>
          <a:bodyPr/>
          <a:lstStyle/>
          <a:p>
            <a:r>
              <a:rPr lang="en-US" sz="2000" dirty="0" smtClean="0">
                <a:solidFill>
                  <a:schemeClr val="bg2">
                    <a:lumMod val="25000"/>
                  </a:schemeClr>
                </a:solidFill>
              </a:rPr>
              <a:t>International schools </a:t>
            </a:r>
            <a:r>
              <a:rPr lang="en-US" sz="2000" i="1" dirty="0" smtClean="0">
                <a:solidFill>
                  <a:schemeClr val="bg2">
                    <a:lumMod val="25000"/>
                  </a:schemeClr>
                </a:solidFill>
              </a:rPr>
              <a:t>are always </a:t>
            </a:r>
            <a:r>
              <a:rPr lang="en-US" sz="2000" dirty="0" smtClean="0">
                <a:solidFill>
                  <a:schemeClr val="bg2">
                    <a:lumMod val="25000"/>
                  </a:schemeClr>
                </a:solidFill>
              </a:rPr>
              <a:t>elitist… </a:t>
            </a:r>
          </a:p>
          <a:p>
            <a:r>
              <a:rPr lang="en-US" sz="2000" i="1" dirty="0" smtClean="0">
                <a:solidFill>
                  <a:srgbClr val="FF0000"/>
                </a:solidFill>
              </a:rPr>
              <a:t>International schools are often viewed as elitist… </a:t>
            </a:r>
          </a:p>
          <a:p>
            <a:r>
              <a:rPr lang="en-US" sz="2000" dirty="0" err="1" smtClean="0">
                <a:solidFill>
                  <a:srgbClr val="00B050"/>
                </a:solidFill>
              </a:rPr>
              <a:t>Jessen’s</a:t>
            </a:r>
            <a:r>
              <a:rPr lang="en-US" sz="2000" dirty="0" smtClean="0">
                <a:solidFill>
                  <a:srgbClr val="00B050"/>
                </a:solidFill>
              </a:rPr>
              <a:t> (1956) theory </a:t>
            </a:r>
            <a:r>
              <a:rPr lang="en-US" sz="2000" i="1" dirty="0" smtClean="0">
                <a:solidFill>
                  <a:srgbClr val="00B050"/>
                </a:solidFill>
              </a:rPr>
              <a:t>is the </a:t>
            </a:r>
            <a:r>
              <a:rPr lang="en-US" sz="2000" dirty="0" smtClean="0">
                <a:solidFill>
                  <a:srgbClr val="00B050"/>
                </a:solidFill>
              </a:rPr>
              <a:t>most influential for scholars in education</a:t>
            </a:r>
          </a:p>
          <a:p>
            <a:r>
              <a:rPr lang="en-US" sz="2000" i="1" dirty="0" smtClean="0">
                <a:solidFill>
                  <a:srgbClr val="FF0000"/>
                </a:solidFill>
              </a:rPr>
              <a:t>Jessen’s (1956) theory remains one of the most influential for scholars in education… </a:t>
            </a:r>
          </a:p>
          <a:p>
            <a:r>
              <a:rPr lang="en-US" sz="2000" dirty="0" smtClean="0">
                <a:solidFill>
                  <a:srgbClr val="0070C0"/>
                </a:solidFill>
              </a:rPr>
              <a:t>Smith’s (2009) paper made </a:t>
            </a:r>
            <a:r>
              <a:rPr lang="en-US" sz="2000" i="1" dirty="0" smtClean="0">
                <a:solidFill>
                  <a:srgbClr val="0070C0"/>
                </a:solidFill>
              </a:rPr>
              <a:t>such a remarkable </a:t>
            </a:r>
            <a:r>
              <a:rPr lang="en-US" sz="2000" dirty="0" smtClean="0">
                <a:solidFill>
                  <a:srgbClr val="0070C0"/>
                </a:solidFill>
              </a:rPr>
              <a:t>contribution to the        field… </a:t>
            </a:r>
          </a:p>
          <a:p>
            <a:r>
              <a:rPr lang="en-US" sz="2000" i="1" dirty="0" smtClean="0">
                <a:solidFill>
                  <a:srgbClr val="FF0000"/>
                </a:solidFill>
              </a:rPr>
              <a:t>Smith’s (2009) paper made a major contribution to the field… </a:t>
            </a:r>
          </a:p>
          <a:p>
            <a:r>
              <a:rPr lang="en-US" sz="2000" dirty="0" smtClean="0"/>
              <a:t> </a:t>
            </a:r>
            <a:r>
              <a:rPr lang="en-US" sz="2000" dirty="0" err="1" smtClean="0">
                <a:solidFill>
                  <a:srgbClr val="7030A0"/>
                </a:solidFill>
              </a:rPr>
              <a:t>Gorard’s</a:t>
            </a:r>
            <a:r>
              <a:rPr lang="en-US" sz="2000" dirty="0" smtClean="0">
                <a:solidFill>
                  <a:srgbClr val="7030A0"/>
                </a:solidFill>
              </a:rPr>
              <a:t> (1999, pp.31-33) study provided </a:t>
            </a:r>
            <a:r>
              <a:rPr lang="en-US" sz="2000" i="1" dirty="0" smtClean="0">
                <a:solidFill>
                  <a:srgbClr val="7030A0"/>
                </a:solidFill>
              </a:rPr>
              <a:t>an awesome </a:t>
            </a:r>
            <a:r>
              <a:rPr lang="en-US" sz="2000" dirty="0" smtClean="0">
                <a:solidFill>
                  <a:srgbClr val="7030A0"/>
                </a:solidFill>
              </a:rPr>
              <a:t>classification model… </a:t>
            </a:r>
          </a:p>
          <a:p>
            <a:r>
              <a:rPr lang="en-US" sz="2000" dirty="0" smtClean="0">
                <a:solidFill>
                  <a:srgbClr val="7030A0"/>
                </a:solidFill>
              </a:rPr>
              <a:t> </a:t>
            </a:r>
            <a:r>
              <a:rPr lang="en-US" sz="2000" i="1" dirty="0" err="1" smtClean="0">
                <a:solidFill>
                  <a:srgbClr val="FF0000"/>
                </a:solidFill>
              </a:rPr>
              <a:t>Gorard’s</a:t>
            </a:r>
            <a:r>
              <a:rPr lang="en-US" sz="2000" i="1" dirty="0" smtClean="0">
                <a:solidFill>
                  <a:srgbClr val="FF0000"/>
                </a:solidFill>
              </a:rPr>
              <a:t> (1999, pp.31-33) study provided a concise classification    model… </a:t>
            </a:r>
          </a:p>
          <a:p>
            <a:endParaRPr lang="en-US" sz="2000" dirty="0" smtClean="0">
              <a:solidFill>
                <a:srgbClr val="C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 Cut the Clutter</a:t>
            </a:r>
            <a:endParaRPr lang="en-US" dirty="0"/>
          </a:p>
        </p:txBody>
      </p:sp>
      <p:sp>
        <p:nvSpPr>
          <p:cNvPr id="3" name="Content Placeholder 2"/>
          <p:cNvSpPr>
            <a:spLocks noGrp="1"/>
          </p:cNvSpPr>
          <p:nvPr>
            <p:ph idx="1"/>
          </p:nvPr>
        </p:nvSpPr>
        <p:spPr/>
        <p:txBody>
          <a:bodyPr/>
          <a:lstStyle/>
          <a:p>
            <a:r>
              <a:rPr lang="en-US" dirty="0" smtClean="0"/>
              <a:t>The most significant and difficult trait!</a:t>
            </a:r>
            <a:endParaRPr lang="en-US" dirty="0"/>
          </a:p>
        </p:txBody>
      </p:sp>
      <p:sp>
        <p:nvSpPr>
          <p:cNvPr id="4" name="Content Placeholder 3"/>
          <p:cNvSpPr>
            <a:spLocks noGrp="1"/>
          </p:cNvSpPr>
          <p:nvPr>
            <p:ph idx="10"/>
          </p:nvPr>
        </p:nvSpPr>
        <p:spPr/>
        <p:txBody>
          <a:bodyPr/>
          <a:lstStyle/>
          <a:p>
            <a:r>
              <a:rPr lang="en-US" sz="1800" b="1" dirty="0" smtClean="0"/>
              <a:t>“The secret of good writing is to strip every</a:t>
            </a:r>
          </a:p>
          <a:p>
            <a:r>
              <a:rPr lang="en-US" sz="1800" b="1" dirty="0" smtClean="0"/>
              <a:t>sentence to its cleanest components. Every</a:t>
            </a:r>
          </a:p>
          <a:p>
            <a:r>
              <a:rPr lang="en-US" sz="1800" b="1" dirty="0" smtClean="0"/>
              <a:t>word that serves no function, every long</a:t>
            </a:r>
          </a:p>
          <a:p>
            <a:r>
              <a:rPr lang="en-US" sz="1800" b="1" dirty="0" smtClean="0"/>
              <a:t>word that could be a short word, every</a:t>
            </a:r>
          </a:p>
          <a:p>
            <a:r>
              <a:rPr lang="en-US" sz="1800" b="1" dirty="0" smtClean="0"/>
              <a:t>adverb that carries the same meaning that’s</a:t>
            </a:r>
          </a:p>
          <a:p>
            <a:r>
              <a:rPr lang="en-US" sz="1800" b="1" dirty="0" smtClean="0"/>
              <a:t>already in the verb, every passive</a:t>
            </a:r>
          </a:p>
          <a:p>
            <a:r>
              <a:rPr lang="en-US" sz="1800" b="1" dirty="0" smtClean="0"/>
              <a:t>construction that leaves the reader unsure of</a:t>
            </a:r>
          </a:p>
          <a:p>
            <a:r>
              <a:rPr lang="en-US" sz="1800" b="1" dirty="0" smtClean="0"/>
              <a:t>who is doing what—these are the thousand</a:t>
            </a:r>
          </a:p>
          <a:p>
            <a:r>
              <a:rPr lang="en-US" sz="1800" b="1" dirty="0" smtClean="0"/>
              <a:t>and one </a:t>
            </a:r>
            <a:r>
              <a:rPr lang="en-US" sz="1800" b="1" dirty="0" smtClean="0"/>
              <a:t>reasons that </a:t>
            </a:r>
            <a:r>
              <a:rPr lang="en-US" sz="1800" b="1" dirty="0" smtClean="0"/>
              <a:t>weaken the strength</a:t>
            </a:r>
          </a:p>
          <a:p>
            <a:r>
              <a:rPr lang="en-US" sz="1800" b="1" dirty="0" smtClean="0"/>
              <a:t>of a </a:t>
            </a:r>
            <a:r>
              <a:rPr lang="en-US" sz="1800" b="1" dirty="0" smtClean="0"/>
              <a:t>sentence.”</a:t>
            </a:r>
            <a:endParaRPr lang="en-US" sz="1800" b="1" dirty="0" smtClean="0"/>
          </a:p>
          <a:p>
            <a:r>
              <a:rPr lang="en-US" sz="1800" b="1" dirty="0" smtClean="0"/>
              <a:t> -- William Zinsser in On Writing Well, </a:t>
            </a:r>
            <a:r>
              <a:rPr lang="en-US" sz="1800" b="1" dirty="0" smtClean="0"/>
              <a:t>2021</a:t>
            </a:r>
            <a:endParaRPr lang="en-US" sz="1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0352" y="846239"/>
            <a:ext cx="8085584" cy="460648"/>
          </a:xfrm>
        </p:spPr>
        <p:txBody>
          <a:bodyPr/>
          <a:lstStyle/>
          <a:p>
            <a:r>
              <a:rPr lang="en-US" dirty="0" smtClean="0"/>
              <a:t>What is clutter?</a:t>
            </a:r>
            <a:endParaRPr lang="en-US" dirty="0"/>
          </a:p>
        </p:txBody>
      </p:sp>
      <p:sp>
        <p:nvSpPr>
          <p:cNvPr id="4" name="Content Placeholder 3"/>
          <p:cNvSpPr>
            <a:spLocks noGrp="1"/>
          </p:cNvSpPr>
          <p:nvPr>
            <p:ph idx="10"/>
          </p:nvPr>
        </p:nvSpPr>
        <p:spPr>
          <a:xfrm>
            <a:off x="533400" y="1306886"/>
            <a:ext cx="8085584" cy="4941513"/>
          </a:xfrm>
        </p:spPr>
        <p:txBody>
          <a:bodyPr/>
          <a:lstStyle/>
          <a:p>
            <a:r>
              <a:rPr lang="en-US" sz="2000" dirty="0" smtClean="0"/>
              <a:t>1. Dead weight words and phrases</a:t>
            </a:r>
          </a:p>
          <a:p>
            <a:r>
              <a:rPr lang="en-US" sz="2000" dirty="0" smtClean="0"/>
              <a:t> As it is well known</a:t>
            </a:r>
          </a:p>
          <a:p>
            <a:r>
              <a:rPr lang="en-US" sz="2000" dirty="0" smtClean="0"/>
              <a:t> As it has been shown</a:t>
            </a:r>
          </a:p>
          <a:p>
            <a:r>
              <a:rPr lang="en-US" sz="2000" dirty="0" smtClean="0"/>
              <a:t> It can be regarded that</a:t>
            </a:r>
          </a:p>
          <a:p>
            <a:r>
              <a:rPr lang="en-US" sz="2000" dirty="0" smtClean="0"/>
              <a:t> It should be emphasized that</a:t>
            </a:r>
          </a:p>
          <a:p>
            <a:endParaRPr lang="en-US" sz="2000" dirty="0" smtClean="0"/>
          </a:p>
          <a:p>
            <a:r>
              <a:rPr lang="en-US" sz="2000" dirty="0" smtClean="0"/>
              <a:t> 2. Empty words and phrases</a:t>
            </a:r>
          </a:p>
          <a:p>
            <a:r>
              <a:rPr lang="en-US" sz="2000" dirty="0" smtClean="0"/>
              <a:t> basic tenets of</a:t>
            </a:r>
          </a:p>
          <a:p>
            <a:r>
              <a:rPr lang="en-US" sz="2000" dirty="0" smtClean="0"/>
              <a:t> methodologic</a:t>
            </a:r>
          </a:p>
          <a:p>
            <a:r>
              <a:rPr lang="en-US" sz="2000" dirty="0" smtClean="0"/>
              <a:t> important</a:t>
            </a:r>
          </a:p>
          <a:p>
            <a:endParaRPr lang="en-US" sz="2000" dirty="0" smtClean="0"/>
          </a:p>
          <a:p>
            <a:r>
              <a:rPr lang="en-US" sz="2000" dirty="0" smtClean="0"/>
              <a:t> 3. Long words or phrases that could be short</a:t>
            </a:r>
          </a:p>
          <a:p>
            <a:r>
              <a:rPr lang="en-US" sz="2000" dirty="0" smtClean="0"/>
              <a:t> muscular and cardiorespiratory performance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r>
              <a:rPr lang="en-US" dirty="0" smtClean="0"/>
              <a:t>What is clutter?</a:t>
            </a:r>
            <a:endParaRPr lang="en-US" dirty="0"/>
          </a:p>
        </p:txBody>
      </p:sp>
      <p:sp>
        <p:nvSpPr>
          <p:cNvPr id="4" name="Content Placeholder 3"/>
          <p:cNvSpPr>
            <a:spLocks noGrp="1"/>
          </p:cNvSpPr>
          <p:nvPr>
            <p:ph idx="10"/>
          </p:nvPr>
        </p:nvSpPr>
        <p:spPr/>
        <p:txBody>
          <a:bodyPr/>
          <a:lstStyle/>
          <a:p>
            <a:endParaRPr lang="en-US" sz="2000" dirty="0" smtClean="0"/>
          </a:p>
          <a:p>
            <a:r>
              <a:rPr lang="en-US" sz="2000" dirty="0" smtClean="0"/>
              <a:t> 4. Repetitive words or phrases</a:t>
            </a:r>
          </a:p>
          <a:p>
            <a:r>
              <a:rPr lang="en-US" sz="2000" dirty="0" smtClean="0"/>
              <a:t> studies/examples</a:t>
            </a:r>
          </a:p>
          <a:p>
            <a:r>
              <a:rPr lang="en-US" sz="2000" dirty="0" smtClean="0"/>
              <a:t> illustrate/demonstrate</a:t>
            </a:r>
          </a:p>
          <a:p>
            <a:r>
              <a:rPr lang="en-US" sz="2000" dirty="0" smtClean="0"/>
              <a:t> challenges/difficulties</a:t>
            </a:r>
          </a:p>
          <a:p>
            <a:r>
              <a:rPr lang="en-US" sz="2000" dirty="0" smtClean="0"/>
              <a:t> successful solutions</a:t>
            </a:r>
          </a:p>
          <a:p>
            <a:endParaRPr lang="en-US" sz="2000" dirty="0" smtClean="0"/>
          </a:p>
          <a:p>
            <a:r>
              <a:rPr lang="en-US" sz="2000" dirty="0" smtClean="0"/>
              <a:t> 5. Adverbs</a:t>
            </a:r>
          </a:p>
          <a:p>
            <a:r>
              <a:rPr lang="en-US" sz="2000" dirty="0" smtClean="0"/>
              <a:t> very, really, quite, basically, generally, etc.</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Is </a:t>
            </a:r>
            <a:r>
              <a:rPr lang="en-US" sz="2400" dirty="0"/>
              <a:t>the specificity and clarity worth the time we </a:t>
            </a:r>
            <a:r>
              <a:rPr lang="en-US" sz="2400" dirty="0" smtClean="0"/>
              <a:t>spend?</a:t>
            </a:r>
            <a:endParaRPr lang="en-US" sz="2400" dirty="0"/>
          </a:p>
        </p:txBody>
      </p:sp>
      <p:sp>
        <p:nvSpPr>
          <p:cNvPr id="4" name="Content Placeholder 3"/>
          <p:cNvSpPr>
            <a:spLocks noGrp="1"/>
          </p:cNvSpPr>
          <p:nvPr>
            <p:ph idx="10"/>
          </p:nvPr>
        </p:nvSpPr>
        <p:spPr/>
        <p:txBody>
          <a:bodyPr/>
          <a:lstStyle/>
          <a:p>
            <a:r>
              <a:rPr lang="en-US" sz="2000" dirty="0"/>
              <a:t>Let’s consider the following sentence from a draft version of a </a:t>
            </a:r>
            <a:endParaRPr lang="en-US" sz="2000" dirty="0" smtClean="0"/>
          </a:p>
          <a:p>
            <a:r>
              <a:rPr lang="en-US" sz="2000" dirty="0" smtClean="0"/>
              <a:t>manual that is written for </a:t>
            </a:r>
            <a:r>
              <a:rPr lang="en-US" sz="2000" dirty="0"/>
              <a:t>help </a:t>
            </a:r>
            <a:r>
              <a:rPr lang="en-US" sz="2000" dirty="0" smtClean="0"/>
              <a:t>desk </a:t>
            </a:r>
            <a:r>
              <a:rPr lang="en-US" sz="2000" dirty="0"/>
              <a:t>support people: </a:t>
            </a:r>
            <a:endParaRPr lang="en-US" sz="2000" dirty="0" smtClean="0"/>
          </a:p>
          <a:p>
            <a:r>
              <a:rPr lang="en-US" sz="2000" dirty="0" smtClean="0"/>
              <a:t>“</a:t>
            </a:r>
            <a:r>
              <a:rPr lang="en-US" sz="2000" dirty="0"/>
              <a:t>Most updates are removing charge types after deactivation of a </a:t>
            </a:r>
            <a:endParaRPr lang="en-US" sz="2000" dirty="0" smtClean="0"/>
          </a:p>
          <a:p>
            <a:r>
              <a:rPr lang="en-US" sz="2000" dirty="0" smtClean="0"/>
              <a:t>service.”</a:t>
            </a:r>
          </a:p>
          <a:p>
            <a:endParaRPr lang="en-US" sz="2000" dirty="0"/>
          </a:p>
          <a:p>
            <a:r>
              <a:rPr lang="en-US" sz="2000" dirty="0"/>
              <a:t>T</a:t>
            </a:r>
            <a:r>
              <a:rPr lang="en-US" sz="2000" dirty="0" smtClean="0"/>
              <a:t>he </a:t>
            </a:r>
            <a:r>
              <a:rPr lang="en-US" sz="2000" dirty="0"/>
              <a:t>support </a:t>
            </a:r>
            <a:r>
              <a:rPr lang="en-US" sz="2000" dirty="0" smtClean="0"/>
              <a:t>person might </a:t>
            </a:r>
            <a:r>
              <a:rPr lang="en-US" sz="2000" dirty="0"/>
              <a:t>have some serious confusion about what he’s supposed to do or when he’s supposed to do it</a:t>
            </a:r>
            <a:r>
              <a:rPr lang="en-US" sz="2000" dirty="0" smtClean="0"/>
              <a:t>.</a:t>
            </a:r>
          </a:p>
          <a:p>
            <a:r>
              <a:rPr lang="en-US" sz="2000" dirty="0"/>
              <a:t>Your Task:</a:t>
            </a:r>
          </a:p>
          <a:p>
            <a:r>
              <a:rPr lang="en-US" sz="2000" dirty="0"/>
              <a:t>Attempt to write a pretty clear and precise explanation according to your understanding</a:t>
            </a:r>
          </a:p>
          <a:p>
            <a:endParaRPr lang="en-US" sz="2000" dirty="0"/>
          </a:p>
        </p:txBody>
      </p:sp>
    </p:spTree>
    <p:extLst>
      <p:ext uri="{BB962C8B-B14F-4D97-AF65-F5344CB8AC3E}">
        <p14:creationId xmlns:p14="http://schemas.microsoft.com/office/powerpoint/2010/main" val="1312698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r>
              <a:rPr lang="en-US" dirty="0" smtClean="0"/>
              <a:t>Long words and phrases that could be short…</a:t>
            </a:r>
            <a:endParaRPr lang="en-US" dirty="0"/>
          </a:p>
        </p:txBody>
      </p:sp>
      <p:sp>
        <p:nvSpPr>
          <p:cNvPr id="6" name="Content Placeholder 5"/>
          <p:cNvSpPr>
            <a:spLocks noGrp="1"/>
          </p:cNvSpPr>
          <p:nvPr>
            <p:ph idx="10"/>
          </p:nvPr>
        </p:nvSpPr>
        <p:spPr/>
        <p:txBody>
          <a:bodyPr/>
          <a:lstStyle/>
          <a:p>
            <a:r>
              <a:rPr lang="en-US" sz="2400" dirty="0" smtClean="0"/>
              <a:t>A majority of                                              most</a:t>
            </a:r>
          </a:p>
          <a:p>
            <a:r>
              <a:rPr lang="en-US" sz="2400" dirty="0" smtClean="0"/>
              <a:t> A number of                                              many</a:t>
            </a:r>
          </a:p>
          <a:p>
            <a:r>
              <a:rPr lang="en-US" sz="2400" dirty="0" smtClean="0"/>
              <a:t> Are of the same opinion                           agree</a:t>
            </a:r>
          </a:p>
          <a:p>
            <a:r>
              <a:rPr lang="en-US" sz="2400" dirty="0" smtClean="0"/>
              <a:t> Less frequently occurring                         rare</a:t>
            </a:r>
          </a:p>
          <a:p>
            <a:r>
              <a:rPr lang="en-US" sz="2400" dirty="0" smtClean="0"/>
              <a:t> All three of the                                          </a:t>
            </a:r>
            <a:r>
              <a:rPr lang="en-US" sz="2400" dirty="0" err="1" smtClean="0"/>
              <a:t>the</a:t>
            </a:r>
            <a:r>
              <a:rPr lang="en-US" sz="2400" dirty="0" smtClean="0"/>
              <a:t> three</a:t>
            </a:r>
          </a:p>
          <a:p>
            <a:r>
              <a:rPr lang="en-US" sz="2400" dirty="0" smtClean="0"/>
              <a:t> Give rise to                                               cause</a:t>
            </a:r>
          </a:p>
          <a:p>
            <a:r>
              <a:rPr lang="en-US" sz="2400" dirty="0" smtClean="0"/>
              <a:t> Due to the fact that                                  because</a:t>
            </a:r>
          </a:p>
          <a:p>
            <a:r>
              <a:rPr lang="en-US" sz="2400" dirty="0" smtClean="0"/>
              <a:t> Have an effect on                                     affect</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r>
              <a:rPr lang="en-US" dirty="0" smtClean="0"/>
              <a:t>Cut the Clutter- Some Tricks Set 1</a:t>
            </a:r>
            <a:endParaRPr lang="en-US" dirty="0"/>
          </a:p>
        </p:txBody>
      </p:sp>
      <p:sp>
        <p:nvSpPr>
          <p:cNvPr id="4" name="Content Placeholder 3"/>
          <p:cNvSpPr>
            <a:spLocks noGrp="1"/>
          </p:cNvSpPr>
          <p:nvPr>
            <p:ph idx="10"/>
          </p:nvPr>
        </p:nvSpPr>
        <p:spPr/>
        <p:txBody>
          <a:bodyPr/>
          <a:lstStyle/>
          <a:p>
            <a:pPr>
              <a:buFont typeface="Arial" pitchFamily="34" charset="0"/>
              <a:buChar char="•"/>
            </a:pPr>
            <a:r>
              <a:rPr lang="en-US" sz="2000" dirty="0" smtClean="0"/>
              <a:t>Eliminate negatives</a:t>
            </a:r>
          </a:p>
          <a:p>
            <a:pPr>
              <a:buFont typeface="Arial" pitchFamily="34" charset="0"/>
              <a:buChar char="•"/>
            </a:pPr>
            <a:r>
              <a:rPr lang="en-US" sz="2000" dirty="0" smtClean="0"/>
              <a:t>Eliminate superfluous uses of “there are/there is”</a:t>
            </a:r>
          </a:p>
          <a:p>
            <a:pPr>
              <a:buFont typeface="Arial" pitchFamily="34" charset="0"/>
              <a:buChar char="•"/>
            </a:pPr>
            <a:r>
              <a:rPr lang="en-US" sz="2000" dirty="0" smtClean="0"/>
              <a:t>Use the active voice unless necessary.</a:t>
            </a:r>
          </a:p>
          <a:p>
            <a:pPr>
              <a:buFont typeface="Arial" pitchFamily="34" charset="0"/>
              <a:buChar char="•"/>
            </a:pPr>
            <a:endParaRPr lang="en-US" sz="2000" dirty="0" smtClean="0"/>
          </a:p>
          <a:p>
            <a:endParaRPr lang="en-US" sz="20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01216" y="838200"/>
            <a:ext cx="8085584" cy="457200"/>
          </a:xfrm>
        </p:spPr>
        <p:txBody>
          <a:bodyPr/>
          <a:lstStyle/>
          <a:p>
            <a:r>
              <a:rPr lang="en-US" dirty="0" smtClean="0"/>
              <a:t>Eliminate negatives</a:t>
            </a:r>
            <a:endParaRPr lang="en-US" dirty="0"/>
          </a:p>
        </p:txBody>
      </p:sp>
      <p:sp>
        <p:nvSpPr>
          <p:cNvPr id="4" name="Content Placeholder 3"/>
          <p:cNvSpPr>
            <a:spLocks noGrp="1"/>
          </p:cNvSpPr>
          <p:nvPr>
            <p:ph idx="10"/>
          </p:nvPr>
        </p:nvSpPr>
        <p:spPr>
          <a:xfrm>
            <a:off x="611560" y="1295400"/>
            <a:ext cx="8085584" cy="4876800"/>
          </a:xfrm>
        </p:spPr>
        <p:txBody>
          <a:bodyPr/>
          <a:lstStyle/>
          <a:p>
            <a:pPr>
              <a:buFont typeface="Wingdings" pitchFamily="2" charset="2"/>
              <a:buChar char="Ø"/>
            </a:pPr>
            <a:r>
              <a:rPr lang="en-US" sz="2000" b="1" dirty="0" smtClean="0"/>
              <a:t>She was not often right.</a:t>
            </a:r>
          </a:p>
          <a:p>
            <a:pPr>
              <a:buFont typeface="Wingdings" pitchFamily="2" charset="2"/>
              <a:buChar char="Ø"/>
            </a:pPr>
            <a:r>
              <a:rPr lang="en-US" sz="2000" b="1" i="1" dirty="0" smtClean="0">
                <a:solidFill>
                  <a:srgbClr val="FF0000"/>
                </a:solidFill>
              </a:rPr>
              <a:t>She was usually wrong.</a:t>
            </a:r>
          </a:p>
          <a:p>
            <a:pPr>
              <a:buFont typeface="Arial" pitchFamily="34" charset="0"/>
              <a:buChar char="•"/>
            </a:pPr>
            <a:r>
              <a:rPr lang="en-US" sz="2000" b="1" dirty="0" smtClean="0"/>
              <a:t>She did not want to perform the experiment incorrectly.</a:t>
            </a:r>
          </a:p>
          <a:p>
            <a:pPr>
              <a:buFont typeface="Arial" pitchFamily="34" charset="0"/>
              <a:buChar char="•"/>
            </a:pPr>
            <a:r>
              <a:rPr lang="en-US" sz="2000" b="1" i="1" dirty="0" smtClean="0">
                <a:solidFill>
                  <a:srgbClr val="FF0000"/>
                </a:solidFill>
              </a:rPr>
              <a:t>She wanted to perform the experiment correctly.</a:t>
            </a:r>
          </a:p>
          <a:p>
            <a:pPr>
              <a:buFont typeface="Wingdings" pitchFamily="2" charset="2"/>
              <a:buChar char="Ø"/>
            </a:pPr>
            <a:r>
              <a:rPr lang="en-US" sz="2000" b="1" dirty="0" smtClean="0"/>
              <a:t>They did not believe the drug was harmful.</a:t>
            </a:r>
          </a:p>
          <a:p>
            <a:pPr>
              <a:buFont typeface="Wingdings" pitchFamily="2" charset="2"/>
              <a:buChar char="Ø"/>
            </a:pPr>
            <a:r>
              <a:rPr lang="en-US" sz="2000" b="1" i="1" dirty="0" smtClean="0">
                <a:solidFill>
                  <a:srgbClr val="FF0000"/>
                </a:solidFill>
              </a:rPr>
              <a:t>They believed the drug was safe.</a:t>
            </a:r>
            <a:endParaRPr lang="en-US" sz="2000" dirty="0" smtClean="0"/>
          </a:p>
          <a:p>
            <a:endParaRPr lang="en-US" sz="2000" dirty="0" smtClean="0"/>
          </a:p>
          <a:p>
            <a:r>
              <a:rPr lang="en-US" sz="2000" dirty="0" smtClean="0"/>
              <a:t> Not harmful                                    safe</a:t>
            </a:r>
          </a:p>
          <a:p>
            <a:r>
              <a:rPr lang="en-US" sz="2000" dirty="0" smtClean="0"/>
              <a:t> Not important                                 unimportant</a:t>
            </a:r>
          </a:p>
          <a:p>
            <a:r>
              <a:rPr lang="en-US" sz="2000" dirty="0" smtClean="0"/>
              <a:t> Does not have                                lacks</a:t>
            </a:r>
          </a:p>
          <a:p>
            <a:r>
              <a:rPr lang="en-US" sz="2000" dirty="0" smtClean="0"/>
              <a:t> Did not remember                          forgot</a:t>
            </a:r>
          </a:p>
          <a:p>
            <a:r>
              <a:rPr lang="en-US" sz="2000" dirty="0" smtClean="0"/>
              <a:t> Did not pay attention to                  ignored</a:t>
            </a:r>
          </a:p>
          <a:p>
            <a:r>
              <a:rPr lang="en-US" sz="2000" dirty="0" smtClean="0"/>
              <a:t> Did not succeed                             failed</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669022"/>
          </a:xfrm>
        </p:spPr>
        <p:txBody>
          <a:bodyPr/>
          <a:lstStyle/>
          <a:p>
            <a:r>
              <a:rPr lang="en-US" dirty="0" smtClean="0"/>
              <a:t>ECONOMY</a:t>
            </a:r>
            <a:endParaRPr lang="en-US" dirty="0"/>
          </a:p>
        </p:txBody>
      </p:sp>
      <p:sp>
        <p:nvSpPr>
          <p:cNvPr id="3" name="Content Placeholder 2"/>
          <p:cNvSpPr>
            <a:spLocks noGrp="1"/>
          </p:cNvSpPr>
          <p:nvPr>
            <p:ph idx="1"/>
          </p:nvPr>
        </p:nvSpPr>
        <p:spPr>
          <a:xfrm>
            <a:off x="601216" y="609600"/>
            <a:ext cx="8085584" cy="457200"/>
          </a:xfrm>
        </p:spPr>
        <p:txBody>
          <a:bodyPr/>
          <a:lstStyle/>
          <a:p>
            <a:r>
              <a:rPr lang="en-US" dirty="0" smtClean="0"/>
              <a:t>Eliminate superfluous uses of “there are/there is”</a:t>
            </a:r>
            <a:endParaRPr lang="en-US" dirty="0"/>
          </a:p>
        </p:txBody>
      </p:sp>
      <p:sp>
        <p:nvSpPr>
          <p:cNvPr id="4" name="Content Placeholder 3"/>
          <p:cNvSpPr>
            <a:spLocks noGrp="1"/>
          </p:cNvSpPr>
          <p:nvPr>
            <p:ph idx="10"/>
          </p:nvPr>
        </p:nvSpPr>
        <p:spPr>
          <a:xfrm>
            <a:off x="457200" y="1143000"/>
            <a:ext cx="8239944" cy="5105400"/>
          </a:xfrm>
        </p:spPr>
        <p:txBody>
          <a:bodyPr/>
          <a:lstStyle/>
          <a:p>
            <a:r>
              <a:rPr lang="en-US" sz="2000" dirty="0" smtClean="0"/>
              <a:t>There are many ways in which we can arrange the pulleys.</a:t>
            </a:r>
          </a:p>
          <a:p>
            <a:r>
              <a:rPr lang="en-US" sz="2000" dirty="0" smtClean="0"/>
              <a:t></a:t>
            </a:r>
            <a:endParaRPr lang="en-US" sz="2000" i="1" dirty="0" smtClean="0">
              <a:solidFill>
                <a:srgbClr val="FF0000"/>
              </a:solidFill>
            </a:endParaRPr>
          </a:p>
          <a:p>
            <a:r>
              <a:rPr lang="en-US" sz="2000" dirty="0" smtClean="0"/>
              <a:t>There was a long line of bacteria on the plate.</a:t>
            </a:r>
          </a:p>
          <a:p>
            <a:r>
              <a:rPr lang="en-US" sz="2000" dirty="0" smtClean="0"/>
              <a:t></a:t>
            </a:r>
            <a:endParaRPr lang="en-US" sz="2000" i="1" dirty="0" smtClean="0">
              <a:solidFill>
                <a:srgbClr val="FF0000"/>
              </a:solidFill>
            </a:endParaRPr>
          </a:p>
          <a:p>
            <a:endParaRPr lang="en-US" sz="2000" dirty="0" smtClean="0"/>
          </a:p>
          <a:p>
            <a:r>
              <a:rPr lang="en-US" sz="2000" dirty="0" smtClean="0"/>
              <a:t>There are many physicists who like to write.</a:t>
            </a:r>
          </a:p>
          <a:p>
            <a:r>
              <a:rPr lang="en-US" sz="2000" dirty="0" smtClean="0"/>
              <a:t></a:t>
            </a:r>
            <a:endParaRPr lang="en-US" sz="2000" i="1" dirty="0" smtClean="0">
              <a:solidFill>
                <a:srgbClr val="FF0000"/>
              </a:solidFill>
            </a:endParaRPr>
          </a:p>
          <a:p>
            <a:r>
              <a:rPr lang="en-US" sz="2000" dirty="0" smtClean="0"/>
              <a:t>The data confirm that there is an association between vegetables     and cancer.</a:t>
            </a:r>
          </a:p>
          <a:p>
            <a:r>
              <a:rPr lang="en-US" sz="2000" dirty="0" smtClean="0"/>
              <a:t></a:t>
            </a:r>
            <a:endParaRPr lang="en-US" sz="2000" i="1" dirty="0" smtClean="0">
              <a:solidFill>
                <a:srgbClr val="FF0000"/>
              </a:solidFill>
            </a:endParaRPr>
          </a:p>
          <a:p>
            <a:endParaRPr lang="en-US" i="1" dirty="0" smtClean="0">
              <a:solidFill>
                <a:srgbClr val="FF0000"/>
              </a:solidFill>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669022"/>
          </a:xfrm>
        </p:spPr>
        <p:txBody>
          <a:bodyPr/>
          <a:lstStyle/>
          <a:p>
            <a:r>
              <a:rPr lang="en-US" dirty="0" smtClean="0"/>
              <a:t>ECONOMY</a:t>
            </a:r>
            <a:endParaRPr lang="en-US" dirty="0"/>
          </a:p>
        </p:txBody>
      </p:sp>
      <p:sp>
        <p:nvSpPr>
          <p:cNvPr id="3" name="Content Placeholder 2"/>
          <p:cNvSpPr>
            <a:spLocks noGrp="1"/>
          </p:cNvSpPr>
          <p:nvPr>
            <p:ph idx="1"/>
          </p:nvPr>
        </p:nvSpPr>
        <p:spPr>
          <a:xfrm>
            <a:off x="601216" y="609600"/>
            <a:ext cx="8085584" cy="457200"/>
          </a:xfrm>
        </p:spPr>
        <p:txBody>
          <a:bodyPr/>
          <a:lstStyle/>
          <a:p>
            <a:r>
              <a:rPr lang="en-US" dirty="0" smtClean="0"/>
              <a:t>Eliminate superfluous uses of “there are/there is”</a:t>
            </a:r>
            <a:endParaRPr lang="en-US" dirty="0"/>
          </a:p>
        </p:txBody>
      </p:sp>
      <p:sp>
        <p:nvSpPr>
          <p:cNvPr id="4" name="Content Placeholder 3"/>
          <p:cNvSpPr>
            <a:spLocks noGrp="1"/>
          </p:cNvSpPr>
          <p:nvPr>
            <p:ph idx="10"/>
          </p:nvPr>
        </p:nvSpPr>
        <p:spPr>
          <a:xfrm>
            <a:off x="457200" y="1143000"/>
            <a:ext cx="8239944" cy="5105400"/>
          </a:xfrm>
        </p:spPr>
        <p:txBody>
          <a:bodyPr/>
          <a:lstStyle/>
          <a:p>
            <a:r>
              <a:rPr lang="en-US" sz="2000" dirty="0" smtClean="0"/>
              <a:t>There are many ways in which we can arrange the pulleys.</a:t>
            </a:r>
          </a:p>
          <a:p>
            <a:r>
              <a:rPr lang="en-US" sz="2000" dirty="0" smtClean="0"/>
              <a:t></a:t>
            </a:r>
            <a:r>
              <a:rPr lang="en-US" sz="2000" i="1" dirty="0" smtClean="0">
                <a:solidFill>
                  <a:srgbClr val="FF0000"/>
                </a:solidFill>
              </a:rPr>
              <a:t>We can arrange the pulleys in many ways.</a:t>
            </a:r>
          </a:p>
          <a:p>
            <a:r>
              <a:rPr lang="en-US" sz="2000" dirty="0" smtClean="0"/>
              <a:t>There was a long line of bacteria on the plate.</a:t>
            </a:r>
          </a:p>
          <a:p>
            <a:r>
              <a:rPr lang="en-US" sz="2000" dirty="0" smtClean="0"/>
              <a:t></a:t>
            </a:r>
            <a:r>
              <a:rPr lang="en-US" sz="2000" i="1" dirty="0" smtClean="0">
                <a:solidFill>
                  <a:srgbClr val="FF0000"/>
                </a:solidFill>
              </a:rPr>
              <a:t>Bacteria lined the plate.</a:t>
            </a:r>
          </a:p>
          <a:p>
            <a:endParaRPr lang="en-US" sz="2000" dirty="0" smtClean="0"/>
          </a:p>
          <a:p>
            <a:r>
              <a:rPr lang="en-US" sz="2000" dirty="0" smtClean="0"/>
              <a:t>There are many physicists who like to write.</a:t>
            </a:r>
          </a:p>
          <a:p>
            <a:r>
              <a:rPr lang="en-US" sz="2000" dirty="0" smtClean="0"/>
              <a:t></a:t>
            </a:r>
            <a:r>
              <a:rPr lang="en-US" sz="2000" i="1" dirty="0" smtClean="0">
                <a:solidFill>
                  <a:srgbClr val="FF0000"/>
                </a:solidFill>
              </a:rPr>
              <a:t>Many physicists like to write.</a:t>
            </a:r>
          </a:p>
          <a:p>
            <a:r>
              <a:rPr lang="en-US" sz="2000" dirty="0" smtClean="0"/>
              <a:t>The data confirm that there is an association between vegetables     and cancer.</a:t>
            </a:r>
          </a:p>
          <a:p>
            <a:r>
              <a:rPr lang="en-US" sz="2000" dirty="0" smtClean="0"/>
              <a:t></a:t>
            </a:r>
            <a:r>
              <a:rPr lang="en-US" sz="2000" i="1" dirty="0" smtClean="0">
                <a:solidFill>
                  <a:srgbClr val="FF0000"/>
                </a:solidFill>
              </a:rPr>
              <a:t>The data confirm an association between vegetables and cancer.</a:t>
            </a:r>
          </a:p>
          <a:p>
            <a:endParaRPr lang="en-US" i="1" dirty="0" smtClean="0">
              <a:solidFill>
                <a:srgbClr val="FF0000"/>
              </a:solidFill>
            </a:endParaRPr>
          </a:p>
          <a:p>
            <a:endParaRPr lang="en-US" dirty="0"/>
          </a:p>
        </p:txBody>
      </p:sp>
    </p:spTree>
    <p:extLst>
      <p:ext uri="{BB962C8B-B14F-4D97-AF65-F5344CB8AC3E}">
        <p14:creationId xmlns:p14="http://schemas.microsoft.com/office/powerpoint/2010/main" val="2983673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p:txBody>
          <a:bodyPr/>
          <a:lstStyle/>
          <a:p>
            <a:r>
              <a:rPr lang="en-US" dirty="0" smtClean="0"/>
              <a:t>Write with Verbs: Use strong verbs</a:t>
            </a:r>
            <a:endParaRPr lang="en-US" dirty="0"/>
          </a:p>
        </p:txBody>
      </p:sp>
      <p:sp>
        <p:nvSpPr>
          <p:cNvPr id="4" name="Content Placeholder 3"/>
          <p:cNvSpPr>
            <a:spLocks noGrp="1"/>
          </p:cNvSpPr>
          <p:nvPr>
            <p:ph idx="10"/>
          </p:nvPr>
        </p:nvSpPr>
        <p:spPr/>
        <p:txBody>
          <a:bodyPr/>
          <a:lstStyle/>
          <a:p>
            <a:r>
              <a:rPr lang="en-US" sz="2000" dirty="0" smtClean="0"/>
              <a:t>Pick the right verb!</a:t>
            </a:r>
          </a:p>
          <a:p>
            <a:r>
              <a:rPr lang="en-US" sz="2000" dirty="0" smtClean="0"/>
              <a:t>The WHO </a:t>
            </a:r>
            <a:r>
              <a:rPr lang="en-US" sz="2000" dirty="0" smtClean="0">
                <a:solidFill>
                  <a:srgbClr val="FF0000"/>
                </a:solidFill>
              </a:rPr>
              <a:t>reports</a:t>
            </a:r>
            <a:r>
              <a:rPr lang="en-US" sz="2000" dirty="0" smtClean="0"/>
              <a:t> that </a:t>
            </a:r>
            <a:r>
              <a:rPr lang="en-US" sz="2000" dirty="0" smtClean="0">
                <a:solidFill>
                  <a:srgbClr val="FF0000"/>
                </a:solidFill>
              </a:rPr>
              <a:t>approximately</a:t>
            </a:r>
            <a:r>
              <a:rPr lang="en-US" sz="2000" dirty="0" smtClean="0"/>
              <a:t> two-thirds of the world’s </a:t>
            </a:r>
          </a:p>
          <a:p>
            <a:r>
              <a:rPr lang="en-US" sz="2000" dirty="0" smtClean="0"/>
              <a:t>diabetics are found in developing  countries, and </a:t>
            </a:r>
            <a:r>
              <a:rPr lang="en-US" sz="2000" dirty="0" smtClean="0">
                <a:solidFill>
                  <a:srgbClr val="FF0000"/>
                </a:solidFill>
              </a:rPr>
              <a:t>estimates</a:t>
            </a:r>
            <a:r>
              <a:rPr lang="en-US" sz="2000" dirty="0" smtClean="0"/>
              <a:t> that the number of diabetics in these countries will double in the next 25 </a:t>
            </a:r>
          </a:p>
          <a:p>
            <a:r>
              <a:rPr lang="en-US" sz="2000" dirty="0" smtClean="0"/>
              <a:t>years.</a:t>
            </a:r>
          </a:p>
          <a:p>
            <a:endParaRPr lang="en-US" sz="2000" dirty="0" smtClean="0"/>
          </a:p>
          <a:p>
            <a:r>
              <a:rPr lang="en-US" sz="2000" dirty="0" smtClean="0"/>
              <a:t>The WHO </a:t>
            </a:r>
            <a:r>
              <a:rPr lang="en-US" sz="2000" dirty="0" smtClean="0">
                <a:solidFill>
                  <a:srgbClr val="FF0000"/>
                </a:solidFill>
              </a:rPr>
              <a:t>estimates</a:t>
            </a:r>
            <a:r>
              <a:rPr lang="en-US" sz="2000" dirty="0" smtClean="0"/>
              <a:t> that two-thirds of the world’s diabetics are </a:t>
            </a:r>
          </a:p>
          <a:p>
            <a:r>
              <a:rPr lang="en-US" sz="2000" dirty="0" smtClean="0"/>
              <a:t>found in developing countries, and </a:t>
            </a:r>
            <a:r>
              <a:rPr lang="en-US" sz="2000" dirty="0" smtClean="0">
                <a:solidFill>
                  <a:srgbClr val="FF0000"/>
                </a:solidFill>
              </a:rPr>
              <a:t>projects</a:t>
            </a:r>
            <a:r>
              <a:rPr lang="en-US" sz="2000" dirty="0" smtClean="0"/>
              <a:t> that the number of </a:t>
            </a:r>
          </a:p>
          <a:p>
            <a:r>
              <a:rPr lang="en-US" sz="2000" dirty="0" smtClean="0"/>
              <a:t>diabetics in these countries will double in the next 25 years</a:t>
            </a:r>
            <a:r>
              <a:rPr lang="en-US" dirty="0" smtClean="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bury the main verb</a:t>
            </a:r>
            <a:endParaRPr lang="en-US" dirty="0"/>
          </a:p>
        </p:txBody>
      </p:sp>
      <p:sp>
        <p:nvSpPr>
          <p:cNvPr id="3" name="Content Placeholder 2"/>
          <p:cNvSpPr>
            <a:spLocks noGrp="1"/>
          </p:cNvSpPr>
          <p:nvPr>
            <p:ph idx="1"/>
          </p:nvPr>
        </p:nvSpPr>
        <p:spPr/>
        <p:txBody>
          <a:bodyPr/>
          <a:lstStyle/>
          <a:p>
            <a:r>
              <a:rPr lang="en-US" dirty="0" smtClean="0"/>
              <a:t>Keep the subject and main </a:t>
            </a:r>
            <a:r>
              <a:rPr lang="en-US" dirty="0" smtClean="0"/>
              <a:t>verb close </a:t>
            </a:r>
          </a:p>
          <a:p>
            <a:pPr marL="0" indent="0">
              <a:buNone/>
            </a:pPr>
            <a:r>
              <a:rPr lang="en-US" dirty="0" smtClean="0"/>
              <a:t>together </a:t>
            </a:r>
            <a:r>
              <a:rPr lang="en-US" dirty="0" smtClean="0"/>
              <a:t>at the start </a:t>
            </a:r>
            <a:r>
              <a:rPr lang="en-US" dirty="0" smtClean="0"/>
              <a:t>of the </a:t>
            </a:r>
            <a:r>
              <a:rPr lang="en-US" dirty="0" smtClean="0"/>
              <a:t>sentence…</a:t>
            </a:r>
          </a:p>
          <a:p>
            <a:pPr>
              <a:buNone/>
            </a:pPr>
            <a:r>
              <a:rPr lang="en-US" dirty="0" smtClean="0"/>
              <a:t>   Readers are waiting for the verb!</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Avoiding redundancy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Why say, “The used car will cost </a:t>
            </a:r>
            <a:r>
              <a:rPr lang="en-US" dirty="0" smtClean="0">
                <a:solidFill>
                  <a:srgbClr val="FF0000"/>
                </a:solidFill>
              </a:rPr>
              <a:t>the sum of </a:t>
            </a:r>
            <a:r>
              <a:rPr lang="en-US" dirty="0" smtClean="0"/>
              <a:t>$1,000.00”?  It is more concise to say, “The used car will cost $1,000.00.”  </a:t>
            </a:r>
          </a:p>
          <a:p>
            <a:r>
              <a:rPr lang="en-US" dirty="0" smtClean="0"/>
              <a:t>In this instance, “the sum of” is </a:t>
            </a:r>
          </a:p>
          <a:p>
            <a:pPr marL="0" indent="0">
              <a:buNone/>
            </a:pPr>
            <a:r>
              <a:rPr lang="en-US" dirty="0" smtClean="0"/>
              <a:t>redundant.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Avoiding redundancy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7703818"/>
              </p:ext>
            </p:extLst>
          </p:nvPr>
        </p:nvGraphicFramePr>
        <p:xfrm>
          <a:off x="457200" y="1600200"/>
          <a:ext cx="8229600" cy="3652901"/>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algn="just">
                        <a:lnSpc>
                          <a:spcPct val="107000"/>
                        </a:lnSpc>
                        <a:spcBef>
                          <a:spcPts val="0"/>
                        </a:spcBef>
                        <a:spcAft>
                          <a:spcPts val="0"/>
                        </a:spcAft>
                      </a:pPr>
                      <a:r>
                        <a:rPr lang="en-US" sz="3200" b="1" dirty="0">
                          <a:latin typeface="Times New Roman"/>
                          <a:ea typeface="Calibri"/>
                          <a:cs typeface="Times New Roman"/>
                        </a:rPr>
                        <a:t>Wordy Sentence </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b="1">
                          <a:latin typeface="Times New Roman"/>
                          <a:ea typeface="Calibri"/>
                          <a:cs typeface="Times New Roman"/>
                        </a:rPr>
                        <a:t>Less Wordy Sentence</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We collaborated </a:t>
                      </a:r>
                      <a:endParaRPr lang="en-US" sz="3200" dirty="0" smtClean="0">
                        <a:latin typeface="Times New Roman"/>
                        <a:ea typeface="Calibri"/>
                        <a:cs typeface="Times New Roman"/>
                      </a:endParaRPr>
                    </a:p>
                    <a:p>
                      <a:pPr marL="0" marR="0" algn="just">
                        <a:lnSpc>
                          <a:spcPct val="107000"/>
                        </a:lnSpc>
                        <a:spcBef>
                          <a:spcPts val="0"/>
                        </a:spcBef>
                        <a:spcAft>
                          <a:spcPts val="0"/>
                        </a:spcAft>
                      </a:pPr>
                      <a:r>
                        <a:rPr lang="en-US" sz="3200" b="1" dirty="0" smtClean="0">
                          <a:latin typeface="Times New Roman"/>
                          <a:ea typeface="Calibri"/>
                          <a:cs typeface="Times New Roman"/>
                        </a:rPr>
                        <a:t>together</a:t>
                      </a:r>
                      <a:r>
                        <a:rPr lang="en-US" sz="3200" dirty="0" smtClean="0">
                          <a:latin typeface="Times New Roman"/>
                          <a:ea typeface="Calibri"/>
                          <a:cs typeface="Times New Roman"/>
                        </a:rPr>
                        <a:t> </a:t>
                      </a:r>
                      <a:r>
                        <a:rPr lang="en-US" sz="3200" dirty="0">
                          <a:latin typeface="Times New Roman"/>
                          <a:ea typeface="Calibri"/>
                          <a:cs typeface="Times New Roman"/>
                        </a:rPr>
                        <a:t>on the </a:t>
                      </a:r>
                      <a:r>
                        <a:rPr lang="en-US" sz="3200" dirty="0" smtClean="0">
                          <a:latin typeface="Times New Roman"/>
                          <a:ea typeface="Calibri"/>
                          <a:cs typeface="Times New Roman"/>
                        </a:rPr>
                        <a:t>projects</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 </a:t>
                      </a:r>
                      <a:r>
                        <a:rPr lang="en-US" sz="3200" b="1" dirty="0">
                          <a:latin typeface="Times New Roman"/>
                          <a:ea typeface="Calibri"/>
                          <a:cs typeface="Times New Roman"/>
                        </a:rPr>
                        <a:t>brand new</a:t>
                      </a:r>
                      <a:r>
                        <a:rPr lang="en-US" sz="3200" dirty="0">
                          <a:latin typeface="Times New Roman"/>
                          <a:ea typeface="Calibri"/>
                          <a:cs typeface="Times New Roman"/>
                        </a:rPr>
                        <a:t> </a:t>
                      </a:r>
                      <a:endParaRPr lang="en-US" sz="3200" dirty="0" smtClean="0">
                        <a:latin typeface="Times New Roman"/>
                        <a:ea typeface="Calibri"/>
                        <a:cs typeface="Times New Roman"/>
                      </a:endParaRPr>
                    </a:p>
                    <a:p>
                      <a:pPr marL="0" marR="0" algn="just">
                        <a:lnSpc>
                          <a:spcPct val="107000"/>
                        </a:lnSpc>
                        <a:spcBef>
                          <a:spcPts val="0"/>
                        </a:spcBef>
                        <a:spcAft>
                          <a:spcPts val="0"/>
                        </a:spcAft>
                      </a:pPr>
                      <a:r>
                        <a:rPr lang="en-US" sz="3200" dirty="0" smtClean="0">
                          <a:latin typeface="Times New Roman"/>
                          <a:ea typeface="Calibri"/>
                          <a:cs typeface="Times New Roman"/>
                        </a:rPr>
                        <a:t>innovation</a:t>
                      </a:r>
                      <a:r>
                        <a:rPr lang="en-US" sz="3200" dirty="0">
                          <a:latin typeface="Times New Roman"/>
                          <a:ea typeface="Calibri"/>
                          <a:cs typeface="Times New Roman"/>
                        </a:rPr>
                        <a:t>. </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an innovation. </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gn="just">
                        <a:lnSpc>
                          <a:spcPct val="107000"/>
                        </a:lnSpc>
                        <a:spcBef>
                          <a:spcPts val="0"/>
                        </a:spcBef>
                        <a:spcAft>
                          <a:spcPts val="0"/>
                        </a:spcAft>
                      </a:pPr>
                      <a:r>
                        <a:rPr lang="en-US" sz="3200">
                          <a:latin typeface="Times New Roman"/>
                          <a:ea typeface="Calibri"/>
                          <a:cs typeface="Times New Roman"/>
                        </a:rPr>
                        <a:t>The </a:t>
                      </a:r>
                      <a:r>
                        <a:rPr lang="en-US" sz="3200" b="1">
                          <a:latin typeface="Times New Roman"/>
                          <a:ea typeface="Calibri"/>
                          <a:cs typeface="Times New Roman"/>
                        </a:rPr>
                        <a:t>other</a:t>
                      </a:r>
                      <a:r>
                        <a:rPr lang="en-US" sz="3200">
                          <a:latin typeface="Times New Roman"/>
                          <a:ea typeface="Calibri"/>
                          <a:cs typeface="Times New Roman"/>
                        </a:rPr>
                        <a:t> alternative is to eat soup. </a:t>
                      </a:r>
                      <a:endParaRPr lang="en-US" sz="32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Avoiding redundancy</a:t>
            </a:r>
            <a:endParaRPr lang="en-US" dirty="0"/>
          </a:p>
        </p:txBody>
      </p:sp>
      <p:graphicFrame>
        <p:nvGraphicFramePr>
          <p:cNvPr id="4" name="Content Placeholder 3"/>
          <p:cNvGraphicFramePr>
            <a:graphicFrameLocks noGrp="1"/>
          </p:cNvGraphicFramePr>
          <p:nvPr>
            <p:ph idx="1"/>
          </p:nvPr>
        </p:nvGraphicFramePr>
        <p:xfrm>
          <a:off x="457200" y="1600200"/>
          <a:ext cx="8229600" cy="3652901"/>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algn="just">
                        <a:lnSpc>
                          <a:spcPct val="107000"/>
                        </a:lnSpc>
                        <a:spcBef>
                          <a:spcPts val="0"/>
                        </a:spcBef>
                        <a:spcAft>
                          <a:spcPts val="0"/>
                        </a:spcAft>
                      </a:pPr>
                      <a:r>
                        <a:rPr lang="en-US" sz="3200" b="1" dirty="0">
                          <a:latin typeface="Times New Roman"/>
                          <a:ea typeface="Calibri"/>
                          <a:cs typeface="Times New Roman"/>
                        </a:rPr>
                        <a:t>Wordy Sentence </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b="1">
                          <a:latin typeface="Times New Roman"/>
                          <a:ea typeface="Calibri"/>
                          <a:cs typeface="Times New Roman"/>
                        </a:rPr>
                        <a:t>Less Wordy Sentence</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We collaborated </a:t>
                      </a:r>
                      <a:r>
                        <a:rPr lang="en-US" sz="3200" b="1" dirty="0">
                          <a:latin typeface="Times New Roman"/>
                          <a:ea typeface="Calibri"/>
                          <a:cs typeface="Times New Roman"/>
                        </a:rPr>
                        <a:t>together</a:t>
                      </a:r>
                      <a:r>
                        <a:rPr lang="en-US" sz="3200" dirty="0">
                          <a:latin typeface="Times New Roman"/>
                          <a:ea typeface="Calibri"/>
                          <a:cs typeface="Times New Roman"/>
                        </a:rPr>
                        <a:t> on the projects.</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We collaborated on the project. </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 </a:t>
                      </a:r>
                      <a:r>
                        <a:rPr lang="en-US" sz="3200" b="1" dirty="0">
                          <a:latin typeface="Times New Roman"/>
                          <a:ea typeface="Calibri"/>
                          <a:cs typeface="Times New Roman"/>
                        </a:rPr>
                        <a:t>brand new</a:t>
                      </a:r>
                      <a:r>
                        <a:rPr lang="en-US" sz="3200" dirty="0">
                          <a:latin typeface="Times New Roman"/>
                          <a:ea typeface="Calibri"/>
                          <a:cs typeface="Times New Roman"/>
                        </a:rPr>
                        <a:t> innovation. </a:t>
                      </a:r>
                      <a:endParaRPr lang="en-US" sz="32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This is an innovation. </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gn="just">
                        <a:lnSpc>
                          <a:spcPct val="107000"/>
                        </a:lnSpc>
                        <a:spcBef>
                          <a:spcPts val="0"/>
                        </a:spcBef>
                        <a:spcAft>
                          <a:spcPts val="0"/>
                        </a:spcAft>
                      </a:pPr>
                      <a:r>
                        <a:rPr lang="en-US" sz="3200">
                          <a:latin typeface="Times New Roman"/>
                          <a:ea typeface="Calibri"/>
                          <a:cs typeface="Times New Roman"/>
                        </a:rPr>
                        <a:t>The </a:t>
                      </a:r>
                      <a:r>
                        <a:rPr lang="en-US" sz="3200" b="1">
                          <a:latin typeface="Times New Roman"/>
                          <a:ea typeface="Calibri"/>
                          <a:cs typeface="Times New Roman"/>
                        </a:rPr>
                        <a:t>other</a:t>
                      </a:r>
                      <a:r>
                        <a:rPr lang="en-US" sz="3200">
                          <a:latin typeface="Times New Roman"/>
                          <a:ea typeface="Calibri"/>
                          <a:cs typeface="Times New Roman"/>
                        </a:rPr>
                        <a:t> alternative is to eat soup. </a:t>
                      </a:r>
                      <a:endParaRPr lang="en-US" sz="32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3200" dirty="0">
                          <a:latin typeface="Times New Roman"/>
                          <a:ea typeface="Calibri"/>
                          <a:cs typeface="Times New Roman"/>
                        </a:rPr>
                        <a:t>The alternative is to eat soup. </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082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Improved </a:t>
            </a:r>
            <a:r>
              <a:rPr lang="en-US" sz="2800" dirty="0" smtClean="0"/>
              <a:t>version</a:t>
            </a:r>
            <a:r>
              <a:rPr lang="en-US" sz="2800" dirty="0"/>
              <a:t> </a:t>
            </a:r>
            <a:r>
              <a:rPr lang="en-US" sz="2800" dirty="0" smtClean="0"/>
              <a:t>(Specific and clear!)</a:t>
            </a:r>
            <a:endParaRPr lang="en-US" sz="2800" dirty="0"/>
          </a:p>
        </p:txBody>
      </p:sp>
      <p:sp>
        <p:nvSpPr>
          <p:cNvPr id="4" name="Content Placeholder 3"/>
          <p:cNvSpPr>
            <a:spLocks noGrp="1"/>
          </p:cNvSpPr>
          <p:nvPr>
            <p:ph idx="10"/>
          </p:nvPr>
        </p:nvSpPr>
        <p:spPr/>
        <p:txBody>
          <a:bodyPr/>
          <a:lstStyle/>
          <a:p>
            <a:r>
              <a:rPr lang="en-US" sz="2000" dirty="0"/>
              <a:t>Let’s consider the following sentence from a draft version of a </a:t>
            </a:r>
            <a:endParaRPr lang="en-US" sz="2000" dirty="0" smtClean="0"/>
          </a:p>
          <a:p>
            <a:r>
              <a:rPr lang="en-US" sz="2000" dirty="0" smtClean="0"/>
              <a:t>manual that is written for </a:t>
            </a:r>
            <a:r>
              <a:rPr lang="en-US" sz="2000" dirty="0"/>
              <a:t>help </a:t>
            </a:r>
            <a:r>
              <a:rPr lang="en-US" sz="2000" dirty="0" smtClean="0"/>
              <a:t>desk </a:t>
            </a:r>
            <a:r>
              <a:rPr lang="en-US" sz="2000" dirty="0"/>
              <a:t>support people: </a:t>
            </a:r>
            <a:endParaRPr lang="en-US" sz="2000" dirty="0" smtClean="0"/>
          </a:p>
          <a:p>
            <a:r>
              <a:rPr lang="en-US" sz="2000" dirty="0" smtClean="0"/>
              <a:t>“</a:t>
            </a:r>
            <a:r>
              <a:rPr lang="en-US" sz="2000" dirty="0"/>
              <a:t>Most updates are removing charge types after deactivation of a </a:t>
            </a:r>
            <a:endParaRPr lang="en-US" sz="2000" dirty="0" smtClean="0"/>
          </a:p>
          <a:p>
            <a:r>
              <a:rPr lang="en-US" sz="2000" dirty="0" smtClean="0"/>
              <a:t>service.”</a:t>
            </a:r>
          </a:p>
          <a:p>
            <a:endParaRPr lang="en-US" sz="2000" dirty="0" smtClean="0"/>
          </a:p>
          <a:p>
            <a:r>
              <a:rPr lang="en-US" sz="2000" b="1" i="1" u="sng" dirty="0" smtClean="0"/>
              <a:t>Improved version:</a:t>
            </a:r>
          </a:p>
          <a:p>
            <a:r>
              <a:rPr lang="en-US" sz="2000" dirty="0"/>
              <a:t> </a:t>
            </a:r>
            <a:r>
              <a:rPr lang="en-US" sz="2000" dirty="0" smtClean="0"/>
              <a:t>The </a:t>
            </a:r>
            <a:r>
              <a:rPr lang="en-US" sz="2000" dirty="0"/>
              <a:t>most common update that requires a request to the XX </a:t>
            </a:r>
            <a:endParaRPr lang="en-US" sz="2000" dirty="0" smtClean="0"/>
          </a:p>
          <a:p>
            <a:r>
              <a:rPr lang="en-US" sz="2000" dirty="0" smtClean="0"/>
              <a:t>department </a:t>
            </a:r>
            <a:r>
              <a:rPr lang="en-US" sz="2000" dirty="0"/>
              <a:t>is removing charge </a:t>
            </a:r>
            <a:r>
              <a:rPr lang="en-US" sz="2000" dirty="0" smtClean="0"/>
              <a:t>types </a:t>
            </a:r>
            <a:r>
              <a:rPr lang="en-US" sz="2000" dirty="0"/>
              <a:t>after deactivating a service.”</a:t>
            </a:r>
          </a:p>
        </p:txBody>
      </p:sp>
    </p:spTree>
    <p:extLst>
      <p:ext uri="{BB962C8B-B14F-4D97-AF65-F5344CB8AC3E}">
        <p14:creationId xmlns:p14="http://schemas.microsoft.com/office/powerpoint/2010/main" val="3968188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Avoiding prepositional phrases</a:t>
            </a:r>
            <a:r>
              <a:rPr lang="en-US" dirty="0" smtClean="0"/>
              <a:t/>
            </a:r>
            <a:br>
              <a:rPr lang="en-US" dirty="0" smtClean="0"/>
            </a:br>
            <a:endParaRPr lang="en-US" dirty="0"/>
          </a:p>
        </p:txBody>
      </p:sp>
      <p:sp>
        <p:nvSpPr>
          <p:cNvPr id="3" name="Content Placeholder 2"/>
          <p:cNvSpPr>
            <a:spLocks noGrp="1"/>
          </p:cNvSpPr>
          <p:nvPr>
            <p:ph idx="1"/>
          </p:nvPr>
        </p:nvSpPr>
        <p:spPr>
          <a:xfrm>
            <a:off x="685800" y="1066800"/>
            <a:ext cx="8229600" cy="4525963"/>
          </a:xfrm>
        </p:spPr>
        <p:txBody>
          <a:bodyPr/>
          <a:lstStyle/>
          <a:p>
            <a:r>
              <a:rPr lang="en-US" dirty="0" smtClean="0"/>
              <a:t>Prepositional phrases create wordy </a:t>
            </a:r>
          </a:p>
          <a:p>
            <a:pPr marL="0" indent="0">
              <a:buNone/>
            </a:pPr>
            <a:r>
              <a:rPr lang="en-US" dirty="0" smtClean="0"/>
              <a:t>sentences. Consider the following </a:t>
            </a:r>
          </a:p>
          <a:p>
            <a:pPr marL="0" indent="0">
              <a:buNone/>
            </a:pPr>
            <a:r>
              <a:rPr lang="en-US" dirty="0" smtClean="0"/>
              <a:t>examples.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497311"/>
              </p:ext>
            </p:extLst>
          </p:nvPr>
        </p:nvGraphicFramePr>
        <p:xfrm>
          <a:off x="838200" y="2819400"/>
          <a:ext cx="7467600" cy="290576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54220">
                <a:tc>
                  <a:txBody>
                    <a:bodyPr/>
                    <a:lstStyle/>
                    <a:p>
                      <a:pPr marL="0" marR="0" algn="just">
                        <a:lnSpc>
                          <a:spcPct val="107000"/>
                        </a:lnSpc>
                        <a:spcBef>
                          <a:spcPts val="0"/>
                        </a:spcBef>
                        <a:spcAft>
                          <a:spcPts val="0"/>
                        </a:spcAft>
                      </a:pPr>
                      <a:r>
                        <a:rPr lang="en-US" sz="2000" b="1" dirty="0">
                          <a:latin typeface="Times New Roman"/>
                          <a:ea typeface="Calibri"/>
                          <a:cs typeface="Times New Roman"/>
                        </a:rPr>
                        <a:t>Wordy Sentence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b="1">
                          <a:latin typeface="Times New Roman"/>
                          <a:ea typeface="Calibri"/>
                          <a:cs typeface="Times New Roman"/>
                        </a:rPr>
                        <a:t>Concise Sentence</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8928">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a:t>
                      </a:r>
                      <a:r>
                        <a:rPr lang="en-US" sz="2000" dirty="0">
                          <a:solidFill>
                            <a:srgbClr val="FF0000"/>
                          </a:solidFill>
                          <a:latin typeface="Times New Roman"/>
                          <a:ea typeface="Calibri"/>
                          <a:cs typeface="Times New Roman"/>
                        </a:rPr>
                        <a:t>in the near future.</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198393">
                <a:tc>
                  <a:txBody>
                    <a:bodyPr/>
                    <a:lstStyle/>
                    <a:p>
                      <a:pPr marL="0" marR="0" algn="just">
                        <a:lnSpc>
                          <a:spcPct val="107000"/>
                        </a:lnSpc>
                        <a:spcBef>
                          <a:spcPts val="0"/>
                        </a:spcBef>
                        <a:spcAft>
                          <a:spcPts val="0"/>
                        </a:spcAft>
                      </a:pPr>
                      <a:r>
                        <a:rPr lang="en-US" sz="2000" dirty="0">
                          <a:latin typeface="Times New Roman"/>
                          <a:ea typeface="Calibri"/>
                          <a:cs typeface="Times New Roman"/>
                        </a:rPr>
                        <a:t>I </a:t>
                      </a:r>
                      <a:r>
                        <a:rPr lang="en-US" sz="2000" dirty="0">
                          <a:solidFill>
                            <a:srgbClr val="FF0000"/>
                          </a:solidFill>
                          <a:latin typeface="Times New Roman"/>
                          <a:ea typeface="Calibri"/>
                          <a:cs typeface="Times New Roman"/>
                        </a:rPr>
                        <a:t>am in receipt of </a:t>
                      </a:r>
                      <a:r>
                        <a:rPr lang="en-US" sz="2000" dirty="0">
                          <a:latin typeface="Times New Roman"/>
                          <a:ea typeface="Calibri"/>
                          <a:cs typeface="Times New Roman"/>
                        </a:rPr>
                        <a:t>your e-mail </a:t>
                      </a:r>
                      <a:endParaRPr lang="en-US" sz="2000" dirty="0" smtClean="0">
                        <a:latin typeface="Times New Roman"/>
                        <a:ea typeface="Calibri"/>
                        <a:cs typeface="Times New Roman"/>
                      </a:endParaRPr>
                    </a:p>
                    <a:p>
                      <a:pPr marL="0" marR="0" algn="just">
                        <a:lnSpc>
                          <a:spcPct val="107000"/>
                        </a:lnSpc>
                        <a:spcBef>
                          <a:spcPts val="0"/>
                        </a:spcBef>
                        <a:spcAft>
                          <a:spcPts val="0"/>
                        </a:spcAft>
                      </a:pPr>
                      <a:r>
                        <a:rPr lang="en-US" sz="2000" dirty="0" smtClean="0">
                          <a:latin typeface="Times New Roman"/>
                          <a:ea typeface="Calibri"/>
                          <a:cs typeface="Times New Roman"/>
                        </a:rPr>
                        <a:t>message </a:t>
                      </a:r>
                      <a:r>
                        <a:rPr lang="en-US" sz="2000" dirty="0">
                          <a:latin typeface="Times New Roman"/>
                          <a:ea typeface="Calibri"/>
                          <a:cs typeface="Times New Roman"/>
                        </a:rPr>
                        <a:t>requesting </a:t>
                      </a:r>
                      <a:r>
                        <a:rPr lang="en-US" sz="2000" dirty="0">
                          <a:solidFill>
                            <a:srgbClr val="FF0000"/>
                          </a:solidFill>
                          <a:latin typeface="Times New Roman"/>
                          <a:ea typeface="Calibri"/>
                          <a:cs typeface="Times New Roman"/>
                        </a:rPr>
                        <a:t>an increase in pay. </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54219">
                <a:tc>
                  <a:txBody>
                    <a:bodyPr/>
                    <a:lstStyle/>
                    <a:p>
                      <a:pPr marL="0" marR="0" algn="just">
                        <a:lnSpc>
                          <a:spcPct val="107000"/>
                        </a:lnSpc>
                        <a:spcBef>
                          <a:spcPts val="0"/>
                        </a:spcBef>
                        <a:spcAft>
                          <a:spcPts val="0"/>
                        </a:spcAft>
                      </a:pPr>
                      <a:r>
                        <a:rPr lang="en-US" sz="2000" dirty="0">
                          <a:latin typeface="Times New Roman"/>
                          <a:ea typeface="Calibri"/>
                          <a:cs typeface="Times New Roman"/>
                        </a:rPr>
                        <a:t>He drove </a:t>
                      </a:r>
                      <a:r>
                        <a:rPr lang="en-US" sz="2000" dirty="0">
                          <a:solidFill>
                            <a:srgbClr val="FF0000"/>
                          </a:solidFill>
                          <a:latin typeface="Times New Roman"/>
                          <a:ea typeface="Calibri"/>
                          <a:cs typeface="Times New Roman"/>
                        </a:rPr>
                        <a:t>at a rapid rate</a:t>
                      </a:r>
                      <a:r>
                        <a:rPr lang="en-US" sz="2000" dirty="0">
                          <a:latin typeface="Times New Roman"/>
                          <a:ea typeface="Calibri"/>
                          <a:cs typeface="Times New Roman"/>
                        </a:rPr>
                        <a:t>.</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Avoiding prepositional phrases</a:t>
            </a:r>
            <a:r>
              <a:rPr lang="en-US" dirty="0" smtClean="0"/>
              <a:t/>
            </a:r>
            <a:br>
              <a:rPr lang="en-US" dirty="0" smtClean="0"/>
            </a:br>
            <a:endParaRPr lang="en-US" dirty="0"/>
          </a:p>
        </p:txBody>
      </p:sp>
      <p:sp>
        <p:nvSpPr>
          <p:cNvPr id="3" name="Content Placeholder 2"/>
          <p:cNvSpPr>
            <a:spLocks noGrp="1"/>
          </p:cNvSpPr>
          <p:nvPr>
            <p:ph idx="1"/>
          </p:nvPr>
        </p:nvSpPr>
        <p:spPr>
          <a:xfrm>
            <a:off x="685800" y="1066800"/>
            <a:ext cx="8229600" cy="4525963"/>
          </a:xfrm>
        </p:spPr>
        <p:txBody>
          <a:bodyPr/>
          <a:lstStyle/>
          <a:p>
            <a:r>
              <a:rPr lang="en-US" dirty="0" smtClean="0"/>
              <a:t>Prepositional phrases create wordy </a:t>
            </a:r>
          </a:p>
          <a:p>
            <a:pPr marL="0" indent="0">
              <a:buNone/>
            </a:pPr>
            <a:r>
              <a:rPr lang="en-US" dirty="0" smtClean="0"/>
              <a:t>sentences. Consider the following </a:t>
            </a:r>
          </a:p>
        </p:txBody>
      </p:sp>
      <p:graphicFrame>
        <p:nvGraphicFramePr>
          <p:cNvPr id="4" name="Table 3"/>
          <p:cNvGraphicFramePr>
            <a:graphicFrameLocks noGrp="1"/>
          </p:cNvGraphicFramePr>
          <p:nvPr>
            <p:extLst>
              <p:ext uri="{D42A27DB-BD31-4B8C-83A1-F6EECF244321}">
                <p14:modId xmlns:p14="http://schemas.microsoft.com/office/powerpoint/2010/main" val="2464045662"/>
              </p:ext>
            </p:extLst>
          </p:nvPr>
        </p:nvGraphicFramePr>
        <p:xfrm>
          <a:off x="914400" y="2438400"/>
          <a:ext cx="7467600" cy="290576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54220">
                <a:tc>
                  <a:txBody>
                    <a:bodyPr/>
                    <a:lstStyle/>
                    <a:p>
                      <a:pPr marL="0" marR="0" algn="just">
                        <a:lnSpc>
                          <a:spcPct val="107000"/>
                        </a:lnSpc>
                        <a:spcBef>
                          <a:spcPts val="0"/>
                        </a:spcBef>
                        <a:spcAft>
                          <a:spcPts val="0"/>
                        </a:spcAft>
                      </a:pPr>
                      <a:r>
                        <a:rPr lang="en-US" sz="2000" b="1" dirty="0">
                          <a:latin typeface="Times New Roman"/>
                          <a:ea typeface="Calibri"/>
                          <a:cs typeface="Times New Roman"/>
                        </a:rPr>
                        <a:t>Wordy Sentence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b="1">
                          <a:latin typeface="Times New Roman"/>
                          <a:ea typeface="Calibri"/>
                          <a:cs typeface="Times New Roman"/>
                        </a:rPr>
                        <a:t>Concise Sentence</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8928">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a:t>
                      </a:r>
                      <a:r>
                        <a:rPr lang="en-US" sz="2000" dirty="0">
                          <a:solidFill>
                            <a:srgbClr val="FF0000"/>
                          </a:solidFill>
                          <a:latin typeface="Times New Roman"/>
                          <a:ea typeface="Calibri"/>
                          <a:cs typeface="Times New Roman"/>
                        </a:rPr>
                        <a:t>in the near future.</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will see you soon. </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198393">
                <a:tc>
                  <a:txBody>
                    <a:bodyPr/>
                    <a:lstStyle/>
                    <a:p>
                      <a:pPr marL="0" marR="0" algn="just">
                        <a:lnSpc>
                          <a:spcPct val="107000"/>
                        </a:lnSpc>
                        <a:spcBef>
                          <a:spcPts val="0"/>
                        </a:spcBef>
                        <a:spcAft>
                          <a:spcPts val="0"/>
                        </a:spcAft>
                      </a:pPr>
                      <a:r>
                        <a:rPr lang="en-US" sz="2000" dirty="0">
                          <a:latin typeface="Times New Roman"/>
                          <a:ea typeface="Calibri"/>
                          <a:cs typeface="Times New Roman"/>
                        </a:rPr>
                        <a:t>I </a:t>
                      </a:r>
                      <a:r>
                        <a:rPr lang="en-US" sz="2000" dirty="0">
                          <a:solidFill>
                            <a:srgbClr val="FF0000"/>
                          </a:solidFill>
                          <a:latin typeface="Times New Roman"/>
                          <a:ea typeface="Calibri"/>
                          <a:cs typeface="Times New Roman"/>
                        </a:rPr>
                        <a:t>am in receipt of </a:t>
                      </a:r>
                      <a:r>
                        <a:rPr lang="en-US" sz="2000" dirty="0">
                          <a:latin typeface="Times New Roman"/>
                          <a:ea typeface="Calibri"/>
                          <a:cs typeface="Times New Roman"/>
                        </a:rPr>
                        <a:t>your e-mail </a:t>
                      </a:r>
                      <a:endParaRPr lang="en-US" sz="2000" dirty="0" smtClean="0">
                        <a:latin typeface="Times New Roman"/>
                        <a:ea typeface="Calibri"/>
                        <a:cs typeface="Times New Roman"/>
                      </a:endParaRPr>
                    </a:p>
                    <a:p>
                      <a:pPr marL="0" marR="0" algn="just">
                        <a:lnSpc>
                          <a:spcPct val="107000"/>
                        </a:lnSpc>
                        <a:spcBef>
                          <a:spcPts val="0"/>
                        </a:spcBef>
                        <a:spcAft>
                          <a:spcPts val="0"/>
                        </a:spcAft>
                      </a:pPr>
                      <a:r>
                        <a:rPr lang="en-US" sz="2000" dirty="0" smtClean="0">
                          <a:latin typeface="Times New Roman"/>
                          <a:ea typeface="Calibri"/>
                          <a:cs typeface="Times New Roman"/>
                        </a:rPr>
                        <a:t>message </a:t>
                      </a:r>
                      <a:r>
                        <a:rPr lang="en-US" sz="2000" dirty="0">
                          <a:latin typeface="Times New Roman"/>
                          <a:ea typeface="Calibri"/>
                          <a:cs typeface="Times New Roman"/>
                        </a:rPr>
                        <a:t>requesting </a:t>
                      </a:r>
                      <a:r>
                        <a:rPr lang="en-US" sz="2000" dirty="0">
                          <a:solidFill>
                            <a:srgbClr val="FF0000"/>
                          </a:solidFill>
                          <a:latin typeface="Times New Roman"/>
                          <a:ea typeface="Calibri"/>
                          <a:cs typeface="Times New Roman"/>
                        </a:rPr>
                        <a:t>an increase in pay. </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I received your e-mail message </a:t>
                      </a:r>
                      <a:endParaRPr lang="en-US" sz="2000" dirty="0" smtClean="0">
                        <a:latin typeface="Times New Roman"/>
                        <a:ea typeface="Calibri"/>
                        <a:cs typeface="Times New Roman"/>
                      </a:endParaRPr>
                    </a:p>
                    <a:p>
                      <a:pPr marL="0" marR="0" algn="just">
                        <a:lnSpc>
                          <a:spcPct val="107000"/>
                        </a:lnSpc>
                        <a:spcBef>
                          <a:spcPts val="0"/>
                        </a:spcBef>
                        <a:spcAft>
                          <a:spcPts val="0"/>
                        </a:spcAft>
                      </a:pPr>
                      <a:r>
                        <a:rPr lang="en-US" sz="2000" dirty="0" smtClean="0">
                          <a:latin typeface="Times New Roman"/>
                          <a:ea typeface="Calibri"/>
                          <a:cs typeface="Times New Roman"/>
                        </a:rPr>
                        <a:t>requesting </a:t>
                      </a:r>
                      <a:r>
                        <a:rPr lang="en-US" sz="2000" dirty="0">
                          <a:latin typeface="Times New Roman"/>
                          <a:ea typeface="Calibri"/>
                          <a:cs typeface="Times New Roman"/>
                        </a:rPr>
                        <a:t>a pay raise.</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54219">
                <a:tc>
                  <a:txBody>
                    <a:bodyPr/>
                    <a:lstStyle/>
                    <a:p>
                      <a:pPr marL="0" marR="0" algn="just">
                        <a:lnSpc>
                          <a:spcPct val="107000"/>
                        </a:lnSpc>
                        <a:spcBef>
                          <a:spcPts val="0"/>
                        </a:spcBef>
                        <a:spcAft>
                          <a:spcPts val="0"/>
                        </a:spcAft>
                      </a:pPr>
                      <a:r>
                        <a:rPr lang="en-US" sz="2000" dirty="0">
                          <a:latin typeface="Times New Roman"/>
                          <a:ea typeface="Calibri"/>
                          <a:cs typeface="Times New Roman"/>
                        </a:rPr>
                        <a:t>He drove </a:t>
                      </a:r>
                      <a:r>
                        <a:rPr lang="en-US" sz="2000" dirty="0">
                          <a:solidFill>
                            <a:srgbClr val="FF0000"/>
                          </a:solidFill>
                          <a:latin typeface="Times New Roman"/>
                          <a:ea typeface="Calibri"/>
                          <a:cs typeface="Times New Roman"/>
                        </a:rPr>
                        <a:t>at a rapid rate</a:t>
                      </a:r>
                      <a:r>
                        <a:rPr lang="en-US" sz="2000" dirty="0">
                          <a:latin typeface="Times New Roman"/>
                          <a:ea typeface="Calibri"/>
                          <a:cs typeface="Times New Roman"/>
                        </a:rPr>
                        <a:t>.</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Times New Roman"/>
                          <a:ea typeface="Calibri"/>
                          <a:cs typeface="Times New Roman"/>
                        </a:rPr>
                        <a:t>He drove rapidly.</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887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01216" y="1340768"/>
            <a:ext cx="8085584" cy="564232"/>
          </a:xfrm>
        </p:spPr>
        <p:txBody>
          <a:bodyPr/>
          <a:lstStyle/>
          <a:p>
            <a:r>
              <a:rPr lang="en-US" dirty="0" smtClean="0"/>
              <a:t>How easy and clear are the following paragraphs to read? </a:t>
            </a:r>
          </a:p>
          <a:p>
            <a:r>
              <a:rPr lang="en-US" dirty="0" smtClean="0"/>
              <a:t>Cut the clutter to make them simple and economical:</a:t>
            </a:r>
            <a:endParaRPr lang="en-US" dirty="0"/>
          </a:p>
        </p:txBody>
      </p:sp>
      <p:sp>
        <p:nvSpPr>
          <p:cNvPr id="4" name="Content Placeholder 3"/>
          <p:cNvSpPr>
            <a:spLocks noGrp="1"/>
          </p:cNvSpPr>
          <p:nvPr>
            <p:ph idx="10"/>
          </p:nvPr>
        </p:nvSpPr>
        <p:spPr/>
        <p:txBody>
          <a:bodyPr/>
          <a:lstStyle/>
          <a:p>
            <a:r>
              <a:rPr lang="en-US" sz="2000" dirty="0" smtClean="0"/>
              <a:t>“As it is well known, increased athletic activity has been related to  profile of lower cardiovascular risk, lower blood pressure levels,     and improved muscular and cardio-respiratory performance.”</a:t>
            </a:r>
          </a:p>
          <a:p>
            <a:endParaRPr lang="en-US" sz="2000" dirty="0" smtClean="0"/>
          </a:p>
          <a:p>
            <a:r>
              <a:rPr lang="en-US" sz="2000" dirty="0" smtClean="0"/>
              <a:t>“The experimental demonstration is the first of its kind</a:t>
            </a:r>
          </a:p>
          <a:p>
            <a:r>
              <a:rPr lang="en-US" sz="2000" dirty="0" smtClean="0"/>
              <a:t>and is a proof of principle for the concept of laser driven</a:t>
            </a:r>
          </a:p>
          <a:p>
            <a:r>
              <a:rPr lang="en-US" sz="2000" dirty="0" smtClean="0"/>
              <a:t>particle acceleration in a structure loaded vacuum.”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STYLE</a:t>
            </a:r>
            <a:endParaRPr lang="en-US" dirty="0"/>
          </a:p>
        </p:txBody>
      </p:sp>
      <p:sp>
        <p:nvSpPr>
          <p:cNvPr id="3" name="Content Placeholder 2"/>
          <p:cNvSpPr>
            <a:spLocks noGrp="1"/>
          </p:cNvSpPr>
          <p:nvPr>
            <p:ph idx="1"/>
          </p:nvPr>
        </p:nvSpPr>
        <p:spPr/>
        <p:txBody>
          <a:bodyPr/>
          <a:lstStyle/>
          <a:p>
            <a:r>
              <a:rPr lang="en-US" dirty="0" smtClean="0"/>
              <a:t>The following acronym sums it all up.</a:t>
            </a:r>
            <a:endParaRPr lang="en-US" dirty="0"/>
          </a:p>
        </p:txBody>
      </p:sp>
      <p:sp>
        <p:nvSpPr>
          <p:cNvPr id="4" name="Content Placeholder 3"/>
          <p:cNvSpPr>
            <a:spLocks noGrp="1"/>
          </p:cNvSpPr>
          <p:nvPr>
            <p:ph idx="10"/>
          </p:nvPr>
        </p:nvSpPr>
        <p:spPr/>
        <p:txBody>
          <a:bodyPr/>
          <a:lstStyle/>
          <a:p>
            <a:pPr algn="ctr"/>
            <a:r>
              <a:rPr lang="en-US" sz="8800" b="1" dirty="0" smtClean="0"/>
              <a:t>SCOPE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SCOPE</a:t>
            </a:r>
            <a:endParaRPr lang="en-US" dirty="0"/>
          </a:p>
        </p:txBody>
      </p:sp>
      <p:sp>
        <p:nvSpPr>
          <p:cNvPr id="3" name="Content Placeholder 2"/>
          <p:cNvSpPr>
            <a:spLocks noGrp="1"/>
          </p:cNvSpPr>
          <p:nvPr>
            <p:ph idx="1"/>
          </p:nvPr>
        </p:nvSpPr>
        <p:spPr/>
        <p:txBody>
          <a:bodyPr/>
          <a:lstStyle/>
          <a:p>
            <a:r>
              <a:rPr lang="en-US" dirty="0" smtClean="0"/>
              <a:t>Which one is the easiest??? Recall 7 Cs!</a:t>
            </a:r>
            <a:endParaRPr lang="en-US" dirty="0"/>
          </a:p>
        </p:txBody>
      </p:sp>
      <p:sp>
        <p:nvSpPr>
          <p:cNvPr id="4" name="Content Placeholder 3"/>
          <p:cNvSpPr>
            <a:spLocks noGrp="1"/>
          </p:cNvSpPr>
          <p:nvPr>
            <p:ph idx="10"/>
          </p:nvPr>
        </p:nvSpPr>
        <p:spPr/>
        <p:txBody>
          <a:bodyPr/>
          <a:lstStyle/>
          <a:p>
            <a:r>
              <a:rPr lang="en-US" sz="4000" b="1" dirty="0" smtClean="0"/>
              <a:t>S- Simplicity</a:t>
            </a:r>
          </a:p>
          <a:p>
            <a:r>
              <a:rPr lang="en-US" sz="4000" b="1" dirty="0" smtClean="0"/>
              <a:t>C- Clarity</a:t>
            </a:r>
          </a:p>
          <a:p>
            <a:r>
              <a:rPr lang="en-US" sz="4000" b="1" dirty="0" smtClean="0"/>
              <a:t>O- Objectivity</a:t>
            </a:r>
          </a:p>
          <a:p>
            <a:r>
              <a:rPr lang="en-US" sz="4000" b="1" dirty="0" smtClean="0"/>
              <a:t>P- Precision</a:t>
            </a:r>
          </a:p>
          <a:p>
            <a:r>
              <a:rPr lang="en-US" sz="4000" b="1" dirty="0" smtClean="0"/>
              <a:t>E- Economy</a:t>
            </a:r>
          </a:p>
          <a:p>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change the order to study!</a:t>
            </a:r>
            <a:endParaRPr lang="en-US" dirty="0"/>
          </a:p>
        </p:txBody>
      </p:sp>
      <p:sp>
        <p:nvSpPr>
          <p:cNvPr id="4" name="Content Placeholder 3"/>
          <p:cNvSpPr>
            <a:spLocks noGrp="1"/>
          </p:cNvSpPr>
          <p:nvPr>
            <p:ph idx="10"/>
          </p:nvPr>
        </p:nvSpPr>
        <p:spPr>
          <a:xfrm>
            <a:off x="685800" y="1295400"/>
            <a:ext cx="8085584" cy="3600400"/>
          </a:xfrm>
        </p:spPr>
        <p:txBody>
          <a:bodyPr/>
          <a:lstStyle/>
          <a:p>
            <a:endParaRPr lang="en-US" dirty="0" smtClean="0"/>
          </a:p>
          <a:p>
            <a:pPr marL="342900" indent="-342900">
              <a:buAutoNum type="arabicPeriod"/>
            </a:pPr>
            <a:r>
              <a:rPr lang="en-US" sz="3600" dirty="0" smtClean="0"/>
              <a:t>Clarity</a:t>
            </a:r>
          </a:p>
          <a:p>
            <a:pPr marL="342900" indent="-342900">
              <a:buAutoNum type="arabicPeriod"/>
            </a:pPr>
            <a:r>
              <a:rPr lang="en-US" sz="3600" dirty="0" smtClean="0"/>
              <a:t>Precision</a:t>
            </a:r>
          </a:p>
          <a:p>
            <a:pPr marL="342900" indent="-342900">
              <a:buAutoNum type="arabicPeriod"/>
            </a:pPr>
            <a:r>
              <a:rPr lang="en-US" sz="3600" dirty="0" smtClean="0"/>
              <a:t>Simplicity</a:t>
            </a:r>
          </a:p>
          <a:p>
            <a:pPr marL="342900" indent="-342900">
              <a:buAutoNum type="arabicPeriod"/>
            </a:pPr>
            <a:r>
              <a:rPr lang="en-US" sz="3600" dirty="0" smtClean="0"/>
              <a:t>Objectivity</a:t>
            </a:r>
          </a:p>
          <a:p>
            <a:pPr marL="342900" indent="-342900">
              <a:buAutoNum type="arabicPeriod"/>
            </a:pPr>
            <a:r>
              <a:rPr lang="en-US" sz="3600" dirty="0" smtClean="0"/>
              <a:t>Economy</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p:txBody>
          <a:bodyPr/>
          <a:lstStyle/>
          <a:p>
            <a:r>
              <a:rPr lang="en-US" dirty="0" smtClean="0"/>
              <a:t>Getting the meaning from your head to the head of your reader           accurately is the purpose of clarity. </a:t>
            </a:r>
            <a:endParaRPr lang="en-US" dirty="0"/>
          </a:p>
        </p:txBody>
      </p:sp>
      <p:sp>
        <p:nvSpPr>
          <p:cNvPr id="4" name="Content Placeholder 3"/>
          <p:cNvSpPr>
            <a:spLocks noGrp="1"/>
          </p:cNvSpPr>
          <p:nvPr>
            <p:ph idx="10"/>
          </p:nvPr>
        </p:nvSpPr>
        <p:spPr>
          <a:xfrm>
            <a:off x="228600" y="2017438"/>
            <a:ext cx="8468544" cy="4230961"/>
          </a:xfrm>
        </p:spPr>
        <p:txBody>
          <a:bodyPr/>
          <a:lstStyle/>
          <a:p>
            <a:r>
              <a:rPr lang="en-US" sz="2000" b="1" u="sng" dirty="0" smtClean="0">
                <a:solidFill>
                  <a:schemeClr val="tx1"/>
                </a:solidFill>
              </a:rPr>
              <a:t>Consequences of lack of clarity:</a:t>
            </a:r>
          </a:p>
          <a:p>
            <a:endParaRPr lang="en-US" sz="2000" b="1" u="sng" dirty="0" smtClean="0">
              <a:solidFill>
                <a:schemeClr val="tx1"/>
              </a:solidFill>
            </a:endParaRPr>
          </a:p>
          <a:p>
            <a:pPr lvl="0"/>
            <a:r>
              <a:rPr lang="en" sz="2000" dirty="0" smtClean="0"/>
              <a:t>If the audience responds to a memo, letter, report, or manual with, </a:t>
            </a:r>
          </a:p>
          <a:p>
            <a:pPr lvl="0"/>
            <a:r>
              <a:rPr lang="en" sz="2000" dirty="0" smtClean="0"/>
              <a:t>“Huh?” what has the writer accomplished? </a:t>
            </a:r>
          </a:p>
          <a:p>
            <a:pPr lvl="0"/>
            <a:r>
              <a:rPr lang="en" sz="2000" dirty="0" smtClean="0">
                <a:solidFill>
                  <a:srgbClr val="C00000"/>
                </a:solidFill>
              </a:rPr>
              <a:t>If the correspondence is not clearly understood, the reader will either </a:t>
            </a:r>
          </a:p>
          <a:p>
            <a:pPr lvl="0"/>
            <a:r>
              <a:rPr lang="en" sz="2000" dirty="0" smtClean="0">
                <a:solidFill>
                  <a:srgbClr val="C00000"/>
                </a:solidFill>
              </a:rPr>
              <a:t>call the writer for further clarification, or just ignore the information. </a:t>
            </a:r>
          </a:p>
          <a:p>
            <a:pPr lvl="0"/>
            <a:r>
              <a:rPr lang="en" sz="2000" dirty="0" smtClean="0">
                <a:solidFill>
                  <a:srgbClr val="C00000"/>
                </a:solidFill>
              </a:rPr>
              <a:t>In either case, the writer’s time is wasted; the reader’s time is wasted; </a:t>
            </a:r>
          </a:p>
          <a:p>
            <a:pPr lvl="0"/>
            <a:r>
              <a:rPr lang="en" sz="2000" dirty="0" smtClean="0">
                <a:solidFill>
                  <a:srgbClr val="C00000"/>
                </a:solidFill>
              </a:rPr>
              <a:t>the message is lost. </a:t>
            </a:r>
          </a:p>
          <a:p>
            <a:endParaRPr lang="en-US" sz="2000" b="1" u="sng" dirty="0" smtClean="0">
              <a:solidFill>
                <a:srgbClr val="C00000"/>
              </a:solidFill>
            </a:endParaRPr>
          </a:p>
          <a:p>
            <a:endParaRPr lang="en-US" sz="2000" b="1" u="sng" dirty="0" smtClean="0">
              <a:solidFill>
                <a:schemeClr val="tx1"/>
              </a:solidFill>
            </a:endParaRPr>
          </a:p>
          <a:p>
            <a:endParaRPr lang="en-US" sz="2000" b="1" u="sng"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TotalTime>
  <Words>3714</Words>
  <Application>Microsoft Office PowerPoint</Application>
  <PresentationFormat>On-screen Show (4:3)</PresentationFormat>
  <Paragraphs>515</Paragraphs>
  <Slides>52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맑은 고딕</vt:lpstr>
      <vt:lpstr>Arial</vt:lpstr>
      <vt:lpstr>Calibri</vt:lpstr>
      <vt:lpstr>Symbol</vt:lpstr>
      <vt:lpstr>Times New Roman</vt:lpstr>
      <vt:lpstr>Wingdings</vt:lpstr>
      <vt:lpstr>Office Theme</vt:lpstr>
      <vt:lpstr>Custom Design</vt:lpstr>
      <vt:lpstr>PowerPoint Presentation</vt:lpstr>
      <vt:lpstr>PowerPoint Presentation</vt:lpstr>
      <vt:lpstr>Style in Writing</vt:lpstr>
      <vt:lpstr>PowerPoint Presentation</vt:lpstr>
      <vt:lpstr>PowerPoint Presentation</vt:lpstr>
      <vt:lpstr>The TECHNICAL STYLE</vt:lpstr>
      <vt:lpstr>This is SCOPE</vt:lpstr>
      <vt:lpstr>We will change the order to study!</vt:lpstr>
      <vt:lpstr>CLARITY</vt:lpstr>
      <vt:lpstr>CLARITY</vt:lpstr>
      <vt:lpstr> CLARITY-Follow these strategies to  ensure Clarity!  </vt:lpstr>
      <vt:lpstr> CLARITY-Follow these strategies to  ensure Clarity!  </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PowerPoint Presentation</vt:lpstr>
      <vt:lpstr>PowerPoint Presentation</vt:lpstr>
      <vt:lpstr>PowerPoint Presentation</vt:lpstr>
      <vt:lpstr>PRECISION</vt:lpstr>
      <vt:lpstr>PRECISION</vt:lpstr>
      <vt:lpstr>PRECISION</vt:lpstr>
      <vt:lpstr>PRECISION</vt:lpstr>
      <vt:lpstr>PRECISION</vt:lpstr>
      <vt:lpstr>PRECISION</vt:lpstr>
      <vt:lpstr>SIMPLICITY</vt:lpstr>
      <vt:lpstr>SIMPLICITY</vt:lpstr>
      <vt:lpstr>OBJECTIVITY</vt:lpstr>
      <vt:lpstr>OBJECTIVITY</vt:lpstr>
      <vt:lpstr>OBJECTIVITY</vt:lpstr>
      <vt:lpstr>OBJECTIVITY- Follow these              strategies</vt:lpstr>
      <vt:lpstr>OBJECTIVITY- Follow these              strategies</vt:lpstr>
      <vt:lpstr>OBJECTIVITY- Follow these              strategies</vt:lpstr>
      <vt:lpstr>OBJECTIVITY- Follow these              strategies</vt:lpstr>
      <vt:lpstr>ECONOMY- Cut the Clutter</vt:lpstr>
      <vt:lpstr>ECONOMY</vt:lpstr>
      <vt:lpstr>ECONOMY</vt:lpstr>
      <vt:lpstr>ECONOMY</vt:lpstr>
      <vt:lpstr>ECONOMY</vt:lpstr>
      <vt:lpstr>ECONOMY</vt:lpstr>
      <vt:lpstr>ECONOMY</vt:lpstr>
      <vt:lpstr>ECONOMY</vt:lpstr>
      <vt:lpstr>ECONOMY</vt:lpstr>
      <vt:lpstr>Don’t bury the main verb</vt:lpstr>
      <vt:lpstr>Avoiding redundancy </vt:lpstr>
      <vt:lpstr>Avoiding redundancy</vt:lpstr>
      <vt:lpstr>Avoiding redundancy</vt:lpstr>
      <vt:lpstr>Avoiding prepositional phrases </vt:lpstr>
      <vt:lpstr>Avoiding prepositional phrases </vt:lpstr>
      <vt:lpstr>ECONOMY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Administrator</cp:lastModifiedBy>
  <cp:revision>201</cp:revision>
  <dcterms:created xsi:type="dcterms:W3CDTF">2014-04-01T16:35:38Z</dcterms:created>
  <dcterms:modified xsi:type="dcterms:W3CDTF">2023-02-01T06:44:19Z</dcterms:modified>
</cp:coreProperties>
</file>