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2/22/2023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2/22/2023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2/22/2023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2/22/2023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Document" TargetMode="External"/><Relationship Id="rId2" Type="http://schemas.openxmlformats.org/officeDocument/2006/relationships/hyperlink" Target="http://en.wikipedia.org/wiki/Technical_communicatio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techscribe.co.uk/techw/glossary.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echscribe.co.uk/techw/glossary.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user guide in general?</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A </a:t>
            </a:r>
            <a:r>
              <a:rPr lang="en-US" b="1" dirty="0" smtClean="0"/>
              <a:t>user guide</a:t>
            </a:r>
            <a:r>
              <a:rPr lang="en-US" dirty="0" smtClean="0"/>
              <a:t> or </a:t>
            </a:r>
            <a:r>
              <a:rPr lang="en-US" b="1" dirty="0" smtClean="0"/>
              <a:t>user's guide</a:t>
            </a:r>
            <a:r>
              <a:rPr lang="en-US" dirty="0" smtClean="0"/>
              <a:t>, also commonly known as a </a:t>
            </a:r>
            <a:r>
              <a:rPr lang="en-US" b="1" dirty="0" smtClean="0"/>
              <a:t>manual</a:t>
            </a:r>
            <a:r>
              <a:rPr lang="en-US" dirty="0" smtClean="0"/>
              <a:t>, is a </a:t>
            </a:r>
            <a:r>
              <a:rPr lang="en-US" u="sng" dirty="0" smtClean="0">
                <a:hlinkClick r:id="rId2"/>
              </a:rPr>
              <a:t>technical communication</a:t>
            </a:r>
            <a:r>
              <a:rPr lang="en-US" dirty="0" smtClean="0"/>
              <a:t> </a:t>
            </a:r>
            <a:r>
              <a:rPr lang="en-US" u="sng" dirty="0" smtClean="0">
                <a:hlinkClick r:id="rId3"/>
              </a:rPr>
              <a:t>document</a:t>
            </a:r>
            <a:r>
              <a:rPr lang="en-US" dirty="0" smtClean="0"/>
              <a:t> intended to give assistance to people using a particular system.</a:t>
            </a:r>
          </a:p>
          <a:p>
            <a:pPr>
              <a:buNone/>
            </a:pPr>
            <a:endParaRPr lang="en-US" dirty="0" smtClean="0"/>
          </a:p>
          <a:p>
            <a:pPr lvl="0"/>
            <a:r>
              <a:rPr lang="en-US" dirty="0" smtClean="0"/>
              <a:t>Manuals are written guides or reference materials which are used for training, assembling mechanisms, operating machinery or equipment, servicing products, or repairing products.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WRITING DIFFERENT COMPONENTS OF A USER GUIDE:</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pPr lvl="0">
              <a:buNone/>
            </a:pPr>
            <a:r>
              <a:rPr lang="en-US" b="1" u="sng" dirty="0" smtClean="0"/>
              <a:t>Introduction:</a:t>
            </a:r>
            <a:r>
              <a:rPr lang="en-US" dirty="0" smtClean="0"/>
              <a:t> </a:t>
            </a:r>
          </a:p>
          <a:p>
            <a:r>
              <a:rPr lang="en-US" dirty="0" smtClean="0"/>
              <a:t>Introduces the software, describes it, and explains its purpose and objective.</a:t>
            </a:r>
          </a:p>
          <a:p>
            <a:r>
              <a:rPr lang="en-US" dirty="0" smtClean="0"/>
              <a:t>Include what a user needs the software for and how they can benefit.</a:t>
            </a:r>
          </a:p>
          <a:p>
            <a:r>
              <a:rPr lang="en-US" dirty="0" smtClean="0"/>
              <a:t>Explain which functions are the most important to the end user. This will give the user an idea of which functions to try to learn first.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normAutofit fontScale="92500" lnSpcReduction="20000"/>
          </a:bodyPr>
          <a:lstStyle/>
          <a:p>
            <a:pPr lvl="0">
              <a:buNone/>
            </a:pPr>
            <a:r>
              <a:rPr lang="en-US" b="1" u="sng" dirty="0" smtClean="0"/>
              <a:t>Installation Procedure:</a:t>
            </a:r>
            <a:r>
              <a:rPr lang="en-US" b="1" dirty="0" smtClean="0"/>
              <a:t> </a:t>
            </a:r>
          </a:p>
          <a:p>
            <a:pPr lvl="0"/>
            <a:r>
              <a:rPr lang="en-US" dirty="0" smtClean="0"/>
              <a:t>Detail the installation process, including computer requirements.</a:t>
            </a:r>
          </a:p>
          <a:p>
            <a:pPr lvl="0"/>
            <a:r>
              <a:rPr lang="en-US" dirty="0" smtClean="0"/>
              <a:t> Provide requirements before the main installation procedure so users can prepare their computer.</a:t>
            </a:r>
          </a:p>
          <a:p>
            <a:pPr lvl="0"/>
            <a:r>
              <a:rPr lang="en-US" dirty="0" smtClean="0"/>
              <a:t>Include even the most basic steps for computer beginners.</a:t>
            </a:r>
          </a:p>
          <a:p>
            <a:r>
              <a:rPr lang="en-US" dirty="0" smtClean="0"/>
              <a:t>Walk the user step-by-step through each GUI screen they encounter, registering the software and entering any codes or serial numbers, and how to access the program once installed to verify correct installation.</a:t>
            </a:r>
          </a:p>
          <a:p>
            <a:pPr lvl="0"/>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Orient Users:</a:t>
            </a:r>
            <a:endParaRPr lang="en-US" dirty="0" smtClean="0"/>
          </a:p>
          <a:p>
            <a:r>
              <a:rPr lang="en-US" dirty="0" smtClean="0"/>
              <a:t>Explain how to navigate menus. </a:t>
            </a:r>
          </a:p>
          <a:p>
            <a:r>
              <a:rPr lang="en-US" dirty="0" smtClean="0"/>
              <a:t>Explain each item in the menus provided.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List Important Tasks </a:t>
            </a:r>
            <a:r>
              <a:rPr lang="en-US" b="1" u="sng" dirty="0" smtClean="0"/>
              <a:t>Along with </a:t>
            </a:r>
            <a:r>
              <a:rPr lang="en-US" b="1" u="sng" dirty="0" smtClean="0"/>
              <a:t>the Procedure:</a:t>
            </a:r>
            <a:endParaRPr lang="en-US" dirty="0" smtClean="0"/>
          </a:p>
          <a:p>
            <a:r>
              <a:rPr lang="en-US" dirty="0" smtClean="0"/>
              <a:t>Give detailed instructions about accomplishing different tasks that the software can perform for you. </a:t>
            </a:r>
          </a:p>
          <a:p>
            <a:r>
              <a:rPr lang="en-US" dirty="0" smtClean="0"/>
              <a:t>Use graphics, notes to ease comprehension.</a:t>
            </a:r>
          </a:p>
          <a:p>
            <a:r>
              <a:rPr lang="en-US" dirty="0" smtClean="0"/>
              <a:t> Also, give instructions for task that a user will have to perform in order to achieve a higher objective.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Advanced Functions and Extra Features:</a:t>
            </a:r>
            <a:endParaRPr lang="en-US" dirty="0" smtClean="0"/>
          </a:p>
          <a:p>
            <a:r>
              <a:rPr lang="en-US" dirty="0" smtClean="0"/>
              <a:t>Write a separate section for advanced functions and extra features. This is the place to go into detail. For instance, a user manual for Microsoft Excel might include information on creating reports, links, and macros.</a:t>
            </a:r>
          </a:p>
          <a:p>
            <a:r>
              <a:rPr lang="en-US" dirty="0" smtClean="0"/>
              <a:t>Extra features will include functions the end user may not expect.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Troubleshooting Section:</a:t>
            </a:r>
          </a:p>
          <a:p>
            <a:r>
              <a:rPr lang="en-US" dirty="0" smtClean="0"/>
              <a:t>Provide troubleshooting tips. </a:t>
            </a:r>
          </a:p>
          <a:p>
            <a:r>
              <a:rPr lang="en-US" dirty="0" smtClean="0"/>
              <a:t>Explain the meanings of any errors the user might encounter, how to solve the issue, and how to prevent it in the future. </a:t>
            </a:r>
          </a:p>
          <a:p>
            <a:r>
              <a:rPr lang="en-US" dirty="0" smtClean="0"/>
              <a:t>This is also the place to include contact and help desk information.</a:t>
            </a:r>
          </a:p>
          <a:p>
            <a:pPr lvl="0">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The Title Page and Index:</a:t>
            </a:r>
            <a:endParaRPr lang="en-US" dirty="0" smtClean="0"/>
          </a:p>
          <a:p>
            <a:r>
              <a:rPr lang="en-US" dirty="0" smtClean="0"/>
              <a:t>Design a title page with the software name, version. It may be followed by legal copyright details.</a:t>
            </a:r>
          </a:p>
          <a:p>
            <a:r>
              <a:rPr lang="en-US" dirty="0" smtClean="0"/>
              <a:t>Design a clear content page with page numbers.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a software user guide do?</a:t>
            </a:r>
            <a:endParaRPr lang="en-US" dirty="0"/>
          </a:p>
        </p:txBody>
      </p:sp>
      <p:sp>
        <p:nvSpPr>
          <p:cNvPr id="3" name="Content Placeholder 2"/>
          <p:cNvSpPr>
            <a:spLocks noGrp="1"/>
          </p:cNvSpPr>
          <p:nvPr>
            <p:ph idx="1"/>
          </p:nvPr>
        </p:nvSpPr>
        <p:spPr/>
        <p:txBody>
          <a:bodyPr/>
          <a:lstStyle/>
          <a:p>
            <a:r>
              <a:rPr lang="en-US" dirty="0" smtClean="0"/>
              <a:t>Computer documentation, when done correctly, enhances the value of the software described by making it easier to use and therefore more accessible. Think of more benefits of user documentations………………………….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guides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Explains how to use software to do </a:t>
            </a:r>
            <a:r>
              <a:rPr lang="en-US" dirty="0" smtClean="0">
                <a:hlinkClick r:id="rId2"/>
              </a:rPr>
              <a:t>procedures</a:t>
            </a:r>
            <a:r>
              <a:rPr lang="en-US" dirty="0" smtClean="0"/>
              <a:t>. A user guide answers the question, "How do I…?"</a:t>
            </a:r>
          </a:p>
          <a:p>
            <a:pPr lvl="0"/>
            <a:r>
              <a:rPr lang="en-US" dirty="0" smtClean="0"/>
              <a:t>A user guide can contain operating instructions, maintenance instructions, technical descriptions, flow charts, drawings, and diagrams.</a:t>
            </a:r>
          </a:p>
          <a:p>
            <a:pPr lvl="0"/>
            <a:r>
              <a:rPr lang="en-US" dirty="0" smtClean="0"/>
              <a:t>A common user guide is the "Getting Started Guide" that is developed to help the user get comfortable using the software. A user guide should cover how to run the system, how to enter data, how to modify data, and how to save and print reports. </a:t>
            </a:r>
          </a:p>
          <a:p>
            <a:pPr lvl="0"/>
            <a:r>
              <a:rPr lang="en-US" dirty="0" smtClean="0"/>
              <a:t>This guide should also include a list of error messages and advice on what to do if something goes wrong.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is a guide different from a manual?</a:t>
            </a:r>
          </a:p>
          <a:p>
            <a:r>
              <a:rPr lang="en-US" dirty="0" smtClean="0"/>
              <a:t>What is a reference guide/manual?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Audience analysis in user documentation</a:t>
            </a:r>
            <a:endParaRPr lang="en-US" dirty="0"/>
          </a:p>
        </p:txBody>
      </p:sp>
      <p:graphicFrame>
        <p:nvGraphicFramePr>
          <p:cNvPr id="4" name="Content Placeholder 3"/>
          <p:cNvGraphicFramePr>
            <a:graphicFrameLocks noGrp="1"/>
          </p:cNvGraphicFramePr>
          <p:nvPr>
            <p:ph idx="1"/>
          </p:nvPr>
        </p:nvGraphicFramePr>
        <p:xfrm>
          <a:off x="457200" y="1682749"/>
          <a:ext cx="8229600" cy="51790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1000"/>
                        </a:spcAft>
                      </a:pPr>
                      <a:r>
                        <a:rPr lang="en-US" sz="1800" b="1" dirty="0">
                          <a:latin typeface="Times New Roman"/>
                          <a:ea typeface="Times New Roman"/>
                          <a:cs typeface="Times New Roman"/>
                        </a:rPr>
                        <a:t>User type</a:t>
                      </a:r>
                      <a:endParaRPr lang="en-US" sz="1800" dirty="0">
                        <a:latin typeface="Calibri"/>
                        <a:ea typeface="Times New Roman"/>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800" b="1">
                          <a:latin typeface="Times New Roman"/>
                          <a:ea typeface="Times New Roman"/>
                          <a:cs typeface="Times New Roman"/>
                        </a:rPr>
                        <a:t>Comment</a:t>
                      </a:r>
                      <a:endParaRPr lang="en-US" sz="1800">
                        <a:latin typeface="Calibri"/>
                        <a:ea typeface="Times New Roman"/>
                        <a:cs typeface="Times New Roman"/>
                      </a:endParaRPr>
                    </a:p>
                  </a:txBody>
                  <a:tcPr marL="9525" marR="9525" marT="9525" marB="9525" anchor="ct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1000"/>
                        </a:spcAft>
                      </a:pPr>
                      <a:r>
                        <a:rPr lang="en-US" sz="1800" dirty="0">
                          <a:latin typeface="Times New Roman"/>
                          <a:ea typeface="Times New Roman"/>
                          <a:cs typeface="Times New Roman"/>
                        </a:rPr>
                        <a:t>Absolute beginners</a:t>
                      </a:r>
                      <a:endParaRPr lang="en-US" sz="1800" dirty="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latin typeface="Times New Roman"/>
                          <a:ea typeface="Times New Roman"/>
                          <a:cs typeface="Times New Roman"/>
                        </a:rPr>
                        <a:t>Require handholding, no assumptions, simple step-by-step instructions. Many pictures. Only one method of achieving a required result.</a:t>
                      </a:r>
                      <a:endParaRPr lang="en-US" sz="1800">
                        <a:latin typeface="Calibri"/>
                        <a:ea typeface="Times New Roman"/>
                        <a:cs typeface="Times New Roman"/>
                      </a:endParaRPr>
                    </a:p>
                  </a:txBody>
                  <a:tcPr marL="9525" marR="9525" marT="9525" marB="9525" anchor="ctr"/>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1000"/>
                        </a:spcAft>
                      </a:pPr>
                      <a:r>
                        <a:rPr lang="en-US" sz="1800" dirty="0">
                          <a:latin typeface="Times New Roman"/>
                          <a:ea typeface="Times New Roman"/>
                          <a:cs typeface="Times New Roman"/>
                        </a:rPr>
                        <a:t>Novice</a:t>
                      </a:r>
                      <a:endParaRPr lang="en-US" sz="1800" dirty="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Require handholding, no or few assumptions, simple step-by-step instructions (but less detail than absolute beginners). Encouragement to learn alternative methods.</a:t>
                      </a:r>
                      <a:endParaRPr lang="en-US" sz="1800" dirty="0">
                        <a:latin typeface="Calibri"/>
                        <a:ea typeface="Times New Roman"/>
                        <a:cs typeface="Times New Roman"/>
                      </a:endParaRPr>
                    </a:p>
                  </a:txBody>
                  <a:tcPr marL="9525" marR="9525" marT="9525" marB="9525" anchor="ctr"/>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1000"/>
                        </a:spcAft>
                      </a:pPr>
                      <a:r>
                        <a:rPr lang="en-US" sz="1800">
                          <a:latin typeface="Times New Roman"/>
                          <a:ea typeface="Times New Roman"/>
                          <a:cs typeface="Times New Roman"/>
                        </a:rPr>
                        <a:t>Competent</a:t>
                      </a:r>
                      <a:endParaRPr lang="en-US" sz="180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Require brief reminders, explanations of options, alternatives, comparisons with other methods.</a:t>
                      </a:r>
                      <a:endParaRPr lang="en-US" sz="1800" dirty="0">
                        <a:latin typeface="Calibri"/>
                        <a:ea typeface="Times New Roman"/>
                        <a:cs typeface="Times New Roman"/>
                      </a:endParaRPr>
                    </a:p>
                  </a:txBody>
                  <a:tcPr marL="9525" marR="9525" marT="9525" marB="9525" anchor="ctr"/>
                </a:tc>
                <a:extLst>
                  <a:ext uri="{0D108BD9-81ED-4DB2-BD59-A6C34878D82A}">
                    <a16:rowId xmlns:a16="http://schemas.microsoft.com/office/drawing/2014/main" val="10003"/>
                  </a:ext>
                </a:extLst>
              </a:tr>
              <a:tr h="378712">
                <a:tc>
                  <a:txBody>
                    <a:bodyPr/>
                    <a:lstStyle/>
                    <a:p>
                      <a:pPr marL="0" marR="0">
                        <a:lnSpc>
                          <a:spcPct val="115000"/>
                        </a:lnSpc>
                        <a:spcBef>
                          <a:spcPts val="0"/>
                        </a:spcBef>
                        <a:spcAft>
                          <a:spcPts val="1000"/>
                        </a:spcAft>
                      </a:pPr>
                      <a:r>
                        <a:rPr lang="en-US" sz="1800" dirty="0">
                          <a:latin typeface="Times New Roman"/>
                          <a:ea typeface="Times New Roman"/>
                          <a:cs typeface="Times New Roman"/>
                        </a:rPr>
                        <a:t>Advanced</a:t>
                      </a:r>
                      <a:endParaRPr lang="en-US" sz="1800" dirty="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Require brief reminders, trade-offs, alternatives, minimum text and few </a:t>
                      </a:r>
                      <a:r>
                        <a:rPr lang="en-US" sz="1800" u="sng" dirty="0">
                          <a:solidFill>
                            <a:srgbClr val="0000FF"/>
                          </a:solidFill>
                          <a:latin typeface="Times New Roman"/>
                          <a:ea typeface="Times New Roman"/>
                          <a:cs typeface="Times New Roman"/>
                          <a:hlinkClick r:id="rId2"/>
                        </a:rPr>
                        <a:t>screen shots</a:t>
                      </a:r>
                      <a:r>
                        <a:rPr lang="en-US" sz="1800" dirty="0">
                          <a:latin typeface="Times New Roman"/>
                          <a:ea typeface="Times New Roman"/>
                          <a:cs typeface="Times New Roman"/>
                        </a:rPr>
                        <a:t>. Unusual functions, oddities, shortcuts.</a:t>
                      </a:r>
                      <a:endParaRPr lang="en-US" sz="1800" dirty="0">
                        <a:latin typeface="Calibri"/>
                        <a:ea typeface="Times New Roman"/>
                        <a:cs typeface="Times New Roman"/>
                      </a:endParaRPr>
                    </a:p>
                  </a:txBody>
                  <a:tcPr marL="9525" marR="9525" marT="9525" marB="95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Refer to handout for types of software user documentation.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software user guides</a:t>
            </a:r>
            <a:endParaRPr lang="en-US" dirty="0"/>
          </a:p>
        </p:txBody>
      </p:sp>
      <p:sp>
        <p:nvSpPr>
          <p:cNvPr id="3" name="Content Placeholder 2"/>
          <p:cNvSpPr>
            <a:spLocks noGrp="1"/>
          </p:cNvSpPr>
          <p:nvPr>
            <p:ph idx="1"/>
          </p:nvPr>
        </p:nvSpPr>
        <p:spPr/>
        <p:txBody>
          <a:bodyPr/>
          <a:lstStyle/>
          <a:p>
            <a:pPr>
              <a:buNone/>
            </a:pPr>
            <a:r>
              <a:rPr lang="en-US" dirty="0" smtClean="0"/>
              <a:t>A three step process</a:t>
            </a:r>
          </a:p>
          <a:p>
            <a:r>
              <a:rPr lang="en-US" dirty="0" smtClean="0"/>
              <a:t>Research and data collection</a:t>
            </a:r>
          </a:p>
          <a:p>
            <a:r>
              <a:rPr lang="en-US" dirty="0" smtClean="0"/>
              <a:t>Outline development</a:t>
            </a:r>
          </a:p>
          <a:p>
            <a:r>
              <a:rPr lang="en-US" dirty="0" smtClean="0"/>
              <a:t>Writing the sections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INTENSIVE RESEARCH ON THE PRODUCT, USERS, AND OTHER ESSENTIAL INFORMATION</a:t>
            </a:r>
            <a:endParaRPr lang="en-US" sz="2800" dirty="0"/>
          </a:p>
        </p:txBody>
      </p:sp>
      <p:sp>
        <p:nvSpPr>
          <p:cNvPr id="3" name="Content Placeholder 2"/>
          <p:cNvSpPr>
            <a:spLocks noGrp="1"/>
          </p:cNvSpPr>
          <p:nvPr>
            <p:ph idx="1"/>
          </p:nvPr>
        </p:nvSpPr>
        <p:spPr/>
        <p:txBody>
          <a:bodyPr>
            <a:normAutofit fontScale="85000" lnSpcReduction="10000"/>
          </a:bodyPr>
          <a:lstStyle/>
          <a:p>
            <a:pPr lvl="0"/>
            <a:r>
              <a:rPr lang="en-US" dirty="0" smtClean="0"/>
              <a:t>Refer to the programmers to find out all the things that the software can do. Find out what tasks it can accomplish, what functions it can perform, how does it help? what it can do, precise description of the software and its objective, and so on.</a:t>
            </a:r>
          </a:p>
          <a:p>
            <a:pPr lvl="0"/>
            <a:r>
              <a:rPr lang="en-US" dirty="0" smtClean="0"/>
              <a:t>Interview potential users to find out how they will use the software, why they will use it, what do they want to accomplish, and so on.</a:t>
            </a:r>
          </a:p>
          <a:p>
            <a:pPr lvl="0"/>
            <a:r>
              <a:rPr lang="en-US" dirty="0" smtClean="0"/>
              <a:t>How does the software make things easier, efficient?</a:t>
            </a:r>
          </a:p>
          <a:p>
            <a:pPr lvl="0"/>
            <a:r>
              <a:rPr lang="en-US" dirty="0" smtClean="0"/>
              <a:t>List down all functions (basic to advanced), all tasks that can possibly be accomplished through the software, all options, accurate names and titles for everything, etc.</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MAKE AN OUTLINE TO HAVE A PLAN TO FOLLOW:</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A typical software user guide consists of the following sections. </a:t>
            </a:r>
            <a:r>
              <a:rPr lang="en-US" b="1" dirty="0" smtClean="0"/>
              <a:t> </a:t>
            </a:r>
            <a:endParaRPr lang="en-US" dirty="0" smtClean="0"/>
          </a:p>
          <a:p>
            <a:pPr>
              <a:buNone/>
            </a:pPr>
            <a:r>
              <a:rPr lang="en-US" b="1" i="1" dirty="0" smtClean="0"/>
              <a:t>   The installation procedure, software purpose, menu descriptions, common</a:t>
            </a:r>
            <a:r>
              <a:rPr lang="en-US" i="1" dirty="0" smtClean="0"/>
              <a:t> </a:t>
            </a:r>
            <a:r>
              <a:rPr lang="en-US" b="1" i="1" dirty="0" smtClean="0"/>
              <a:t>tasks, advanced functions, and a troubleshooting section</a:t>
            </a:r>
            <a:r>
              <a:rPr lang="en-US" i="1" dirty="0" smtClean="0"/>
              <a:t>.</a:t>
            </a:r>
            <a:endParaRPr lang="en-US" dirty="0" smtClean="0"/>
          </a:p>
          <a:p>
            <a:r>
              <a:rPr lang="en-US" dirty="0" smtClean="0"/>
              <a:t>Also, include sub-sections in your outline for specific tasks.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111</TotalTime>
  <Words>922</Words>
  <Application>Microsoft Office PowerPoint</Application>
  <PresentationFormat>On-screen Show (4:3)</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Georgia</vt:lpstr>
      <vt:lpstr>Times New Roman</vt:lpstr>
      <vt:lpstr>Trebuchet MS</vt:lpstr>
      <vt:lpstr>Wingdings 2</vt:lpstr>
      <vt:lpstr>Urban</vt:lpstr>
      <vt:lpstr>What is a user guide in general?</vt:lpstr>
      <vt:lpstr>What does a software user guide do?</vt:lpstr>
      <vt:lpstr>Software guides</vt:lpstr>
      <vt:lpstr>Question?</vt:lpstr>
      <vt:lpstr>Audience analysis in user documentation</vt:lpstr>
      <vt:lpstr>NOTE</vt:lpstr>
      <vt:lpstr>Preparing software user guides</vt:lpstr>
      <vt:lpstr>INTENSIVE RESEARCH ON THE PRODUCT, USERS, AND OTHER ESSENTIAL INFORMATION</vt:lpstr>
      <vt:lpstr>MAKE AN OUTLINE TO HAVE A PLAN TO FOLLOW: </vt:lpstr>
      <vt:lpstr>WRITING DIFFERENT COMPONENTS OF A USER GUIDE:   </vt:lpstr>
      <vt:lpstr>WRITING DIFFERENT COMPONENTS OF A USER GUIDE:</vt:lpstr>
      <vt:lpstr>WRITING DIFFERENT COMPONENTS OF A USER GUIDE:</vt:lpstr>
      <vt:lpstr>WRITING DIFFERENT COMPONENTS OF A USER GUIDE:</vt:lpstr>
      <vt:lpstr>WRITING DIFFERENT COMPONENTS OF A USER GUIDE:</vt:lpstr>
      <vt:lpstr>WRITING DIFFERENT COMPONENTS OF A USER GUIDE:</vt:lpstr>
      <vt:lpstr>WRITING DIFFERENT COMPONENTS OF A USER GUIDE: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USER GUIDES AND MANUALS</dc:title>
  <dc:creator>Sameera Sultan</dc:creator>
  <cp:lastModifiedBy>Administrator</cp:lastModifiedBy>
  <cp:revision>8</cp:revision>
  <dcterms:created xsi:type="dcterms:W3CDTF">2006-08-16T00:00:00Z</dcterms:created>
  <dcterms:modified xsi:type="dcterms:W3CDTF">2023-02-22T06:18:58Z</dcterms:modified>
</cp:coreProperties>
</file>