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sldIdLst>
    <p:sldId id="284" r:id="rId4"/>
    <p:sldId id="285" r:id="rId5"/>
    <p:sldId id="270" r:id="rId6"/>
    <p:sldId id="282" r:id="rId7"/>
    <p:sldId id="283" r:id="rId8"/>
    <p:sldId id="286" r:id="rId9"/>
    <p:sldId id="287" r:id="rId10"/>
    <p:sldId id="288" r:id="rId11"/>
    <p:sldId id="289" r:id="rId12"/>
    <p:sldId id="291" r:id="rId13"/>
    <p:sldId id="265" r:id="rId14"/>
    <p:sldId id="266" r:id="rId15"/>
    <p:sldId id="271" r:id="rId16"/>
    <p:sldId id="280" r:id="rId17"/>
    <p:sldId id="278" r:id="rId18"/>
    <p:sldId id="279" r:id="rId19"/>
    <p:sldId id="267" r:id="rId20"/>
    <p:sldId id="292" r:id="rId21"/>
    <p:sldId id="269" r:id="rId22"/>
    <p:sldId id="281"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8987C-AABC-4AF1-A898-512044A2704B}" type="doc">
      <dgm:prSet loTypeId="urn:microsoft.com/office/officeart/2005/8/layout/hierarchy1" loCatId="hierarchy" qsTypeId="urn:microsoft.com/office/officeart/2005/8/quickstyle/simple1" qsCatId="simple" csTypeId="urn:microsoft.com/office/officeart/2005/8/colors/colorful1#1" csCatId="colorful" phldr="1"/>
      <dgm:spPr/>
      <dgm:t>
        <a:bodyPr/>
        <a:lstStyle/>
        <a:p>
          <a:endParaRPr lang="en-US"/>
        </a:p>
      </dgm:t>
    </dgm:pt>
    <dgm:pt modelId="{1DB22802-2805-4623-B409-E30E22724D30}">
      <dgm:prSet phldrT="[Text]" custT="1"/>
      <dgm:spPr/>
      <dgm:t>
        <a:bodyPr/>
        <a:lstStyle/>
        <a:p>
          <a:r>
            <a:rPr lang="en-US" sz="2000" b="1" dirty="0" smtClean="0"/>
            <a:t>Technical Communication</a:t>
          </a:r>
          <a:endParaRPr lang="en-US" sz="2000" b="1" dirty="0"/>
        </a:p>
      </dgm:t>
    </dgm:pt>
    <dgm:pt modelId="{7678B708-4773-43A8-922A-41184474D58C}" type="parTrans" cxnId="{DEAC6233-E14D-4552-9632-1EF12FC7A2E5}">
      <dgm:prSet/>
      <dgm:spPr/>
      <dgm:t>
        <a:bodyPr/>
        <a:lstStyle/>
        <a:p>
          <a:endParaRPr lang="en-US"/>
        </a:p>
      </dgm:t>
    </dgm:pt>
    <dgm:pt modelId="{E94D3783-FBB1-41EB-8AB8-D5ECCD2C14E9}" type="sibTrans" cxnId="{DEAC6233-E14D-4552-9632-1EF12FC7A2E5}">
      <dgm:prSet/>
      <dgm:spPr/>
      <dgm:t>
        <a:bodyPr/>
        <a:lstStyle/>
        <a:p>
          <a:endParaRPr lang="en-US"/>
        </a:p>
      </dgm:t>
    </dgm:pt>
    <dgm:pt modelId="{69DBBA16-3E54-49F9-BB85-13E502A2E47C}">
      <dgm:prSet phldrT="[Text]" custT="1"/>
      <dgm:spPr/>
      <dgm:t>
        <a:bodyPr/>
        <a:lstStyle/>
        <a:p>
          <a:r>
            <a:rPr lang="en-US" sz="1400" b="1" dirty="0" smtClean="0"/>
            <a:t>Technical/Professional</a:t>
          </a:r>
          <a:endParaRPr lang="en-US" sz="1400" b="1" dirty="0"/>
        </a:p>
      </dgm:t>
    </dgm:pt>
    <dgm:pt modelId="{04522B59-0F64-4E0C-9707-B169679B9AB4}" type="parTrans" cxnId="{26FDCA97-71F0-45DB-B375-B589CA12A7D7}">
      <dgm:prSet/>
      <dgm:spPr/>
      <dgm:t>
        <a:bodyPr/>
        <a:lstStyle/>
        <a:p>
          <a:endParaRPr lang="en-US"/>
        </a:p>
      </dgm:t>
    </dgm:pt>
    <dgm:pt modelId="{7037229A-60AA-4AA9-8D28-57856B7A92F5}" type="sibTrans" cxnId="{26FDCA97-71F0-45DB-B375-B589CA12A7D7}">
      <dgm:prSet/>
      <dgm:spPr/>
      <dgm:t>
        <a:bodyPr/>
        <a:lstStyle/>
        <a:p>
          <a:endParaRPr lang="en-US"/>
        </a:p>
      </dgm:t>
    </dgm:pt>
    <dgm:pt modelId="{EC51C0F7-1940-46ED-884C-7A719DB72103}">
      <dgm:prSet phldrT="[Text]" custT="1"/>
      <dgm:spPr/>
      <dgm:t>
        <a:bodyPr/>
        <a:lstStyle/>
        <a:p>
          <a:r>
            <a:rPr lang="en-US" sz="2000" b="1" dirty="0" smtClean="0"/>
            <a:t>Business</a:t>
          </a:r>
          <a:endParaRPr lang="en-US" sz="2000" b="1" dirty="0"/>
        </a:p>
      </dgm:t>
    </dgm:pt>
    <dgm:pt modelId="{E22088DE-76FF-46DE-BAB1-2CEA0317DB9B}" type="parTrans" cxnId="{68223D03-F665-4024-B9BA-6E9823F642A4}">
      <dgm:prSet/>
      <dgm:spPr/>
      <dgm:t>
        <a:bodyPr/>
        <a:lstStyle/>
        <a:p>
          <a:endParaRPr lang="en-US"/>
        </a:p>
      </dgm:t>
    </dgm:pt>
    <dgm:pt modelId="{5E451FD9-3FBD-4D91-916D-27B03CEABE46}" type="sibTrans" cxnId="{68223D03-F665-4024-B9BA-6E9823F642A4}">
      <dgm:prSet/>
      <dgm:spPr/>
      <dgm:t>
        <a:bodyPr/>
        <a:lstStyle/>
        <a:p>
          <a:endParaRPr lang="en-US"/>
        </a:p>
      </dgm:t>
    </dgm:pt>
    <dgm:pt modelId="{D2259C07-D8E1-4C44-844D-AD4A4C887682}">
      <dgm:prSet phldrT="[Text]" custT="1"/>
      <dgm:spPr/>
      <dgm:t>
        <a:bodyPr/>
        <a:lstStyle/>
        <a:p>
          <a:r>
            <a:rPr lang="en-US" sz="2000" b="1" dirty="0" smtClean="0"/>
            <a:t>Scientific</a:t>
          </a:r>
          <a:endParaRPr lang="en-US" sz="2000" b="1" dirty="0"/>
        </a:p>
      </dgm:t>
    </dgm:pt>
    <dgm:pt modelId="{92629F8F-DDFD-467E-B1C3-3F27D9BC3DFF}" type="parTrans" cxnId="{EC85FFBB-181F-435F-8ED3-3BBF0FF29A29}">
      <dgm:prSet/>
      <dgm:spPr/>
      <dgm:t>
        <a:bodyPr/>
        <a:lstStyle/>
        <a:p>
          <a:endParaRPr lang="en-US"/>
        </a:p>
      </dgm:t>
    </dgm:pt>
    <dgm:pt modelId="{227972EF-90BD-4BD8-A816-B00D58C80228}" type="sibTrans" cxnId="{EC85FFBB-181F-435F-8ED3-3BBF0FF29A29}">
      <dgm:prSet/>
      <dgm:spPr/>
      <dgm:t>
        <a:bodyPr/>
        <a:lstStyle/>
        <a:p>
          <a:endParaRPr lang="en-US"/>
        </a:p>
      </dgm:t>
    </dgm:pt>
    <dgm:pt modelId="{B1B9D900-B9F0-4913-98E4-99A9CC16C30F}">
      <dgm:prSet phldrT="[Text]"/>
      <dgm:spPr/>
      <dgm:t>
        <a:bodyPr/>
        <a:lstStyle/>
        <a:p>
          <a:r>
            <a:rPr lang="en-US" dirty="0" smtClean="0"/>
            <a:t>Subject/field specific experts produce it as it requires expertise (professional qualification/training) in the subject</a:t>
          </a:r>
          <a:endParaRPr lang="en-US" dirty="0"/>
        </a:p>
      </dgm:t>
    </dgm:pt>
    <dgm:pt modelId="{9D2A10FA-31D9-41D3-8A98-84CC7C1A34B5}" type="parTrans" cxnId="{A7DCB5BC-502C-4785-9EC3-1502588D1539}">
      <dgm:prSet/>
      <dgm:spPr/>
      <dgm:t>
        <a:bodyPr/>
        <a:lstStyle/>
        <a:p>
          <a:endParaRPr lang="en-US"/>
        </a:p>
      </dgm:t>
    </dgm:pt>
    <dgm:pt modelId="{EED300DA-E2DB-41D2-BF92-0369F57FA7E9}" type="sibTrans" cxnId="{A7DCB5BC-502C-4785-9EC3-1502588D1539}">
      <dgm:prSet/>
      <dgm:spPr/>
      <dgm:t>
        <a:bodyPr/>
        <a:lstStyle/>
        <a:p>
          <a:endParaRPr lang="en-US"/>
        </a:p>
      </dgm:t>
    </dgm:pt>
    <dgm:pt modelId="{5E29612C-531E-40D3-A9D0-1EB3C05266C3}">
      <dgm:prSet phldrT="[Text]"/>
      <dgm:spPr/>
      <dgm:t>
        <a:bodyPr/>
        <a:lstStyle/>
        <a:p>
          <a:r>
            <a:rPr lang="en-US" dirty="0" smtClean="0"/>
            <a:t>It aims to run (administer and manage) the business</a:t>
          </a:r>
          <a:endParaRPr lang="en-US" dirty="0"/>
        </a:p>
      </dgm:t>
    </dgm:pt>
    <dgm:pt modelId="{68D3106E-08D5-46A6-AAB9-18E85179DB34}" type="parTrans" cxnId="{0D61FCCE-5BEE-4B85-B6DA-4F16C872642B}">
      <dgm:prSet/>
      <dgm:spPr/>
      <dgm:t>
        <a:bodyPr/>
        <a:lstStyle/>
        <a:p>
          <a:endParaRPr lang="en-US"/>
        </a:p>
      </dgm:t>
    </dgm:pt>
    <dgm:pt modelId="{EF4429F7-1E53-4A70-BF67-9EA8D1794167}" type="sibTrans" cxnId="{0D61FCCE-5BEE-4B85-B6DA-4F16C872642B}">
      <dgm:prSet/>
      <dgm:spPr/>
      <dgm:t>
        <a:bodyPr/>
        <a:lstStyle/>
        <a:p>
          <a:endParaRPr lang="en-US"/>
        </a:p>
      </dgm:t>
    </dgm:pt>
    <dgm:pt modelId="{6B156076-4448-4A86-A6FF-C8258FF4C5D3}">
      <dgm:prSet phldrT="[Text]"/>
      <dgm:spPr/>
      <dgm:t>
        <a:bodyPr/>
        <a:lstStyle/>
        <a:p>
          <a:r>
            <a:rPr lang="en-US" dirty="0" smtClean="0"/>
            <a:t>It aims to report researches and discoveries to advance the field</a:t>
          </a:r>
          <a:endParaRPr lang="en-US" dirty="0"/>
        </a:p>
      </dgm:t>
    </dgm:pt>
    <dgm:pt modelId="{B9890FB5-64D7-4C58-813D-1173F37F36A1}" type="parTrans" cxnId="{E546B493-CF92-418E-935F-4F868EDCC632}">
      <dgm:prSet/>
      <dgm:spPr/>
      <dgm:t>
        <a:bodyPr/>
        <a:lstStyle/>
        <a:p>
          <a:endParaRPr lang="en-US"/>
        </a:p>
      </dgm:t>
    </dgm:pt>
    <dgm:pt modelId="{DE8BE40E-64CB-4A89-BCF3-0EAAE57F2902}" type="sibTrans" cxnId="{E546B493-CF92-418E-935F-4F868EDCC632}">
      <dgm:prSet/>
      <dgm:spPr/>
      <dgm:t>
        <a:bodyPr/>
        <a:lstStyle/>
        <a:p>
          <a:endParaRPr lang="en-US"/>
        </a:p>
      </dgm:t>
    </dgm:pt>
    <dgm:pt modelId="{9591AE80-AD10-4DF8-823B-8DC38D9AB00B}" type="pres">
      <dgm:prSet presAssocID="{48B8987C-AABC-4AF1-A898-512044A2704B}" presName="hierChild1" presStyleCnt="0">
        <dgm:presLayoutVars>
          <dgm:chPref val="1"/>
          <dgm:dir/>
          <dgm:animOne val="branch"/>
          <dgm:animLvl val="lvl"/>
          <dgm:resizeHandles/>
        </dgm:presLayoutVars>
      </dgm:prSet>
      <dgm:spPr/>
      <dgm:t>
        <a:bodyPr/>
        <a:lstStyle/>
        <a:p>
          <a:endParaRPr lang="en-US"/>
        </a:p>
      </dgm:t>
    </dgm:pt>
    <dgm:pt modelId="{AD50B1A7-3EF2-4BE8-BF72-EF8F3098CE90}" type="pres">
      <dgm:prSet presAssocID="{1DB22802-2805-4623-B409-E30E22724D30}" presName="hierRoot1" presStyleCnt="0"/>
      <dgm:spPr/>
    </dgm:pt>
    <dgm:pt modelId="{9BDA1FF5-EAFE-4ABB-9A07-E23CDFF65A28}" type="pres">
      <dgm:prSet presAssocID="{1DB22802-2805-4623-B409-E30E22724D30}" presName="composite" presStyleCnt="0"/>
      <dgm:spPr/>
    </dgm:pt>
    <dgm:pt modelId="{17A9CAB8-22F3-4D95-B663-181D2850DEFB}" type="pres">
      <dgm:prSet presAssocID="{1DB22802-2805-4623-B409-E30E22724D30}" presName="background" presStyleLbl="node0" presStyleIdx="0" presStyleCnt="1"/>
      <dgm:spPr/>
    </dgm:pt>
    <dgm:pt modelId="{F46CD16B-7491-4948-9317-8B7D8A18CF44}" type="pres">
      <dgm:prSet presAssocID="{1DB22802-2805-4623-B409-E30E22724D30}" presName="text" presStyleLbl="fgAcc0" presStyleIdx="0" presStyleCnt="1">
        <dgm:presLayoutVars>
          <dgm:chPref val="3"/>
        </dgm:presLayoutVars>
      </dgm:prSet>
      <dgm:spPr/>
      <dgm:t>
        <a:bodyPr/>
        <a:lstStyle/>
        <a:p>
          <a:endParaRPr lang="en-US"/>
        </a:p>
      </dgm:t>
    </dgm:pt>
    <dgm:pt modelId="{67CC836F-D00F-4AF6-9BAE-A5250E76C4BB}" type="pres">
      <dgm:prSet presAssocID="{1DB22802-2805-4623-B409-E30E22724D30}" presName="hierChild2" presStyleCnt="0"/>
      <dgm:spPr/>
    </dgm:pt>
    <dgm:pt modelId="{83A9D98C-8E17-451E-BCD0-85072AD36E1F}" type="pres">
      <dgm:prSet presAssocID="{04522B59-0F64-4E0C-9707-B169679B9AB4}" presName="Name10" presStyleLbl="parChTrans1D2" presStyleIdx="0" presStyleCnt="3"/>
      <dgm:spPr/>
      <dgm:t>
        <a:bodyPr/>
        <a:lstStyle/>
        <a:p>
          <a:endParaRPr lang="en-US"/>
        </a:p>
      </dgm:t>
    </dgm:pt>
    <dgm:pt modelId="{B9060DAC-A615-4491-95F3-8DE915BE0E7E}" type="pres">
      <dgm:prSet presAssocID="{69DBBA16-3E54-49F9-BB85-13E502A2E47C}" presName="hierRoot2" presStyleCnt="0"/>
      <dgm:spPr/>
    </dgm:pt>
    <dgm:pt modelId="{9D468549-7300-401B-86A5-385C7AD38DF5}" type="pres">
      <dgm:prSet presAssocID="{69DBBA16-3E54-49F9-BB85-13E502A2E47C}" presName="composite2" presStyleCnt="0"/>
      <dgm:spPr/>
    </dgm:pt>
    <dgm:pt modelId="{9F0318FD-7CD7-41E0-9C8D-899FD4D7F55A}" type="pres">
      <dgm:prSet presAssocID="{69DBBA16-3E54-49F9-BB85-13E502A2E47C}" presName="background2" presStyleLbl="node2" presStyleIdx="0" presStyleCnt="3"/>
      <dgm:spPr/>
    </dgm:pt>
    <dgm:pt modelId="{2E4625BF-93FB-43FC-B52A-F2985E6D2C9A}" type="pres">
      <dgm:prSet presAssocID="{69DBBA16-3E54-49F9-BB85-13E502A2E47C}" presName="text2" presStyleLbl="fgAcc2" presStyleIdx="0" presStyleCnt="3">
        <dgm:presLayoutVars>
          <dgm:chPref val="3"/>
        </dgm:presLayoutVars>
      </dgm:prSet>
      <dgm:spPr/>
      <dgm:t>
        <a:bodyPr/>
        <a:lstStyle/>
        <a:p>
          <a:endParaRPr lang="en-US"/>
        </a:p>
      </dgm:t>
    </dgm:pt>
    <dgm:pt modelId="{6CAAAEB5-EC3B-4A3C-9FC2-D8692572078F}" type="pres">
      <dgm:prSet presAssocID="{69DBBA16-3E54-49F9-BB85-13E502A2E47C}" presName="hierChild3" presStyleCnt="0"/>
      <dgm:spPr/>
    </dgm:pt>
    <dgm:pt modelId="{7BFFD22A-F342-4021-9CA3-3C4561884E07}" type="pres">
      <dgm:prSet presAssocID="{9D2A10FA-31D9-41D3-8A98-84CC7C1A34B5}" presName="Name17" presStyleLbl="parChTrans1D3" presStyleIdx="0" presStyleCnt="3"/>
      <dgm:spPr/>
      <dgm:t>
        <a:bodyPr/>
        <a:lstStyle/>
        <a:p>
          <a:endParaRPr lang="en-US"/>
        </a:p>
      </dgm:t>
    </dgm:pt>
    <dgm:pt modelId="{9122DAC7-03DE-425D-A0E8-BA6DDF299468}" type="pres">
      <dgm:prSet presAssocID="{B1B9D900-B9F0-4913-98E4-99A9CC16C30F}" presName="hierRoot3" presStyleCnt="0"/>
      <dgm:spPr/>
    </dgm:pt>
    <dgm:pt modelId="{2FBE69E3-66AC-4EBF-BEE1-23D431A1CC1D}" type="pres">
      <dgm:prSet presAssocID="{B1B9D900-B9F0-4913-98E4-99A9CC16C30F}" presName="composite3" presStyleCnt="0"/>
      <dgm:spPr/>
    </dgm:pt>
    <dgm:pt modelId="{DC505778-0134-4303-A2FA-70B765A5F609}" type="pres">
      <dgm:prSet presAssocID="{B1B9D900-B9F0-4913-98E4-99A9CC16C30F}" presName="background3" presStyleLbl="node3" presStyleIdx="0" presStyleCnt="3"/>
      <dgm:spPr/>
    </dgm:pt>
    <dgm:pt modelId="{4C083D2E-DA17-4CF0-9124-480FB8B3453B}" type="pres">
      <dgm:prSet presAssocID="{B1B9D900-B9F0-4913-98E4-99A9CC16C30F}" presName="text3" presStyleLbl="fgAcc3" presStyleIdx="0" presStyleCnt="3">
        <dgm:presLayoutVars>
          <dgm:chPref val="3"/>
        </dgm:presLayoutVars>
      </dgm:prSet>
      <dgm:spPr/>
      <dgm:t>
        <a:bodyPr/>
        <a:lstStyle/>
        <a:p>
          <a:endParaRPr lang="en-US"/>
        </a:p>
      </dgm:t>
    </dgm:pt>
    <dgm:pt modelId="{A69E946A-7290-4E45-A36F-4153DCB932EC}" type="pres">
      <dgm:prSet presAssocID="{B1B9D900-B9F0-4913-98E4-99A9CC16C30F}" presName="hierChild4" presStyleCnt="0"/>
      <dgm:spPr/>
    </dgm:pt>
    <dgm:pt modelId="{D68DF081-0178-4675-828A-1FBF39DDA8BF}" type="pres">
      <dgm:prSet presAssocID="{E22088DE-76FF-46DE-BAB1-2CEA0317DB9B}" presName="Name10" presStyleLbl="parChTrans1D2" presStyleIdx="1" presStyleCnt="3"/>
      <dgm:spPr/>
      <dgm:t>
        <a:bodyPr/>
        <a:lstStyle/>
        <a:p>
          <a:endParaRPr lang="en-US"/>
        </a:p>
      </dgm:t>
    </dgm:pt>
    <dgm:pt modelId="{72E2B190-0977-4F82-80A8-C7728B0F0523}" type="pres">
      <dgm:prSet presAssocID="{EC51C0F7-1940-46ED-884C-7A719DB72103}" presName="hierRoot2" presStyleCnt="0"/>
      <dgm:spPr/>
    </dgm:pt>
    <dgm:pt modelId="{9584D1E0-2137-4470-93A8-FB95B1EF2479}" type="pres">
      <dgm:prSet presAssocID="{EC51C0F7-1940-46ED-884C-7A719DB72103}" presName="composite2" presStyleCnt="0"/>
      <dgm:spPr/>
    </dgm:pt>
    <dgm:pt modelId="{702670A1-00FB-407F-95B2-CEF51E487DD1}" type="pres">
      <dgm:prSet presAssocID="{EC51C0F7-1940-46ED-884C-7A719DB72103}" presName="background2" presStyleLbl="node2" presStyleIdx="1" presStyleCnt="3"/>
      <dgm:spPr/>
    </dgm:pt>
    <dgm:pt modelId="{8162630A-1F1C-4BF9-9F8D-BCAE21BF1474}" type="pres">
      <dgm:prSet presAssocID="{EC51C0F7-1940-46ED-884C-7A719DB72103}" presName="text2" presStyleLbl="fgAcc2" presStyleIdx="1" presStyleCnt="3">
        <dgm:presLayoutVars>
          <dgm:chPref val="3"/>
        </dgm:presLayoutVars>
      </dgm:prSet>
      <dgm:spPr/>
      <dgm:t>
        <a:bodyPr/>
        <a:lstStyle/>
        <a:p>
          <a:endParaRPr lang="en-US"/>
        </a:p>
      </dgm:t>
    </dgm:pt>
    <dgm:pt modelId="{30D2BF44-B07B-482B-BE15-6AEBCF11C04C}" type="pres">
      <dgm:prSet presAssocID="{EC51C0F7-1940-46ED-884C-7A719DB72103}" presName="hierChild3" presStyleCnt="0"/>
      <dgm:spPr/>
    </dgm:pt>
    <dgm:pt modelId="{0ACA6BB1-2AF6-4A95-B824-34F2CBF3FE1F}" type="pres">
      <dgm:prSet presAssocID="{68D3106E-08D5-46A6-AAB9-18E85179DB34}" presName="Name17" presStyleLbl="parChTrans1D3" presStyleIdx="1" presStyleCnt="3"/>
      <dgm:spPr/>
      <dgm:t>
        <a:bodyPr/>
        <a:lstStyle/>
        <a:p>
          <a:endParaRPr lang="en-US"/>
        </a:p>
      </dgm:t>
    </dgm:pt>
    <dgm:pt modelId="{A7D1D947-52DE-4DB5-883E-74DAD626D0C7}" type="pres">
      <dgm:prSet presAssocID="{5E29612C-531E-40D3-A9D0-1EB3C05266C3}" presName="hierRoot3" presStyleCnt="0"/>
      <dgm:spPr/>
    </dgm:pt>
    <dgm:pt modelId="{9F094226-A1A2-455D-A442-EFEE2141082F}" type="pres">
      <dgm:prSet presAssocID="{5E29612C-531E-40D3-A9D0-1EB3C05266C3}" presName="composite3" presStyleCnt="0"/>
      <dgm:spPr/>
    </dgm:pt>
    <dgm:pt modelId="{CD613BE4-A46E-4444-974D-17ECC2AF221B}" type="pres">
      <dgm:prSet presAssocID="{5E29612C-531E-40D3-A9D0-1EB3C05266C3}" presName="background3" presStyleLbl="node3" presStyleIdx="1" presStyleCnt="3"/>
      <dgm:spPr/>
    </dgm:pt>
    <dgm:pt modelId="{E6785F6F-15A2-40C7-80B8-E286ABB48801}" type="pres">
      <dgm:prSet presAssocID="{5E29612C-531E-40D3-A9D0-1EB3C05266C3}" presName="text3" presStyleLbl="fgAcc3" presStyleIdx="1" presStyleCnt="3">
        <dgm:presLayoutVars>
          <dgm:chPref val="3"/>
        </dgm:presLayoutVars>
      </dgm:prSet>
      <dgm:spPr/>
      <dgm:t>
        <a:bodyPr/>
        <a:lstStyle/>
        <a:p>
          <a:endParaRPr lang="en-US"/>
        </a:p>
      </dgm:t>
    </dgm:pt>
    <dgm:pt modelId="{FC961781-EBBF-43EB-87DD-DEFA0B3DA1B5}" type="pres">
      <dgm:prSet presAssocID="{5E29612C-531E-40D3-A9D0-1EB3C05266C3}" presName="hierChild4" presStyleCnt="0"/>
      <dgm:spPr/>
    </dgm:pt>
    <dgm:pt modelId="{E9DBF0B4-A8D1-4458-BCE6-1C1E9C19E4B2}" type="pres">
      <dgm:prSet presAssocID="{92629F8F-DDFD-467E-B1C3-3F27D9BC3DFF}" presName="Name10" presStyleLbl="parChTrans1D2" presStyleIdx="2" presStyleCnt="3"/>
      <dgm:spPr/>
      <dgm:t>
        <a:bodyPr/>
        <a:lstStyle/>
        <a:p>
          <a:endParaRPr lang="en-US"/>
        </a:p>
      </dgm:t>
    </dgm:pt>
    <dgm:pt modelId="{4D1304FD-076C-46B1-B770-B5F8465D2117}" type="pres">
      <dgm:prSet presAssocID="{D2259C07-D8E1-4C44-844D-AD4A4C887682}" presName="hierRoot2" presStyleCnt="0"/>
      <dgm:spPr/>
    </dgm:pt>
    <dgm:pt modelId="{7F00661F-FC35-4EE9-8371-739C3B6D5A80}" type="pres">
      <dgm:prSet presAssocID="{D2259C07-D8E1-4C44-844D-AD4A4C887682}" presName="composite2" presStyleCnt="0"/>
      <dgm:spPr/>
    </dgm:pt>
    <dgm:pt modelId="{42F8A430-EA12-4CCB-B1FA-C2BB5EF87888}" type="pres">
      <dgm:prSet presAssocID="{D2259C07-D8E1-4C44-844D-AD4A4C887682}" presName="background2" presStyleLbl="node2" presStyleIdx="2" presStyleCnt="3"/>
      <dgm:spPr/>
    </dgm:pt>
    <dgm:pt modelId="{94F49474-E682-4FB5-8E34-F183728A2966}" type="pres">
      <dgm:prSet presAssocID="{D2259C07-D8E1-4C44-844D-AD4A4C887682}" presName="text2" presStyleLbl="fgAcc2" presStyleIdx="2" presStyleCnt="3">
        <dgm:presLayoutVars>
          <dgm:chPref val="3"/>
        </dgm:presLayoutVars>
      </dgm:prSet>
      <dgm:spPr/>
      <dgm:t>
        <a:bodyPr/>
        <a:lstStyle/>
        <a:p>
          <a:endParaRPr lang="en-US"/>
        </a:p>
      </dgm:t>
    </dgm:pt>
    <dgm:pt modelId="{F6DA9191-4C9A-45E1-ABAD-5A02FB1B46D2}" type="pres">
      <dgm:prSet presAssocID="{D2259C07-D8E1-4C44-844D-AD4A4C887682}" presName="hierChild3" presStyleCnt="0"/>
      <dgm:spPr/>
    </dgm:pt>
    <dgm:pt modelId="{F0574F8D-A244-4067-9681-E99F20A3ACB7}" type="pres">
      <dgm:prSet presAssocID="{B9890FB5-64D7-4C58-813D-1173F37F36A1}" presName="Name17" presStyleLbl="parChTrans1D3" presStyleIdx="2" presStyleCnt="3"/>
      <dgm:spPr/>
      <dgm:t>
        <a:bodyPr/>
        <a:lstStyle/>
        <a:p>
          <a:endParaRPr lang="en-US"/>
        </a:p>
      </dgm:t>
    </dgm:pt>
    <dgm:pt modelId="{C836EB4F-63DF-47E1-8F09-567771C41A43}" type="pres">
      <dgm:prSet presAssocID="{6B156076-4448-4A86-A6FF-C8258FF4C5D3}" presName="hierRoot3" presStyleCnt="0"/>
      <dgm:spPr/>
    </dgm:pt>
    <dgm:pt modelId="{914E63A2-EB70-4A10-8AAF-C867ABDD404A}" type="pres">
      <dgm:prSet presAssocID="{6B156076-4448-4A86-A6FF-C8258FF4C5D3}" presName="composite3" presStyleCnt="0"/>
      <dgm:spPr/>
    </dgm:pt>
    <dgm:pt modelId="{EC5B5379-EE62-42D3-A20C-43A7C80F2905}" type="pres">
      <dgm:prSet presAssocID="{6B156076-4448-4A86-A6FF-C8258FF4C5D3}" presName="background3" presStyleLbl="node3" presStyleIdx="2" presStyleCnt="3"/>
      <dgm:spPr/>
    </dgm:pt>
    <dgm:pt modelId="{6F4B53C6-1C5B-44C0-BC5E-93A7524718B8}" type="pres">
      <dgm:prSet presAssocID="{6B156076-4448-4A86-A6FF-C8258FF4C5D3}" presName="text3" presStyleLbl="fgAcc3" presStyleIdx="2" presStyleCnt="3">
        <dgm:presLayoutVars>
          <dgm:chPref val="3"/>
        </dgm:presLayoutVars>
      </dgm:prSet>
      <dgm:spPr/>
      <dgm:t>
        <a:bodyPr/>
        <a:lstStyle/>
        <a:p>
          <a:endParaRPr lang="en-US"/>
        </a:p>
      </dgm:t>
    </dgm:pt>
    <dgm:pt modelId="{516BA82C-43EC-456C-AD17-96D8746BC44A}" type="pres">
      <dgm:prSet presAssocID="{6B156076-4448-4A86-A6FF-C8258FF4C5D3}" presName="hierChild4" presStyleCnt="0"/>
      <dgm:spPr/>
    </dgm:pt>
  </dgm:ptLst>
  <dgm:cxnLst>
    <dgm:cxn modelId="{2930C745-6CB8-4659-A614-8265FEFEBAEC}" type="presOf" srcId="{EC51C0F7-1940-46ED-884C-7A719DB72103}" destId="{8162630A-1F1C-4BF9-9F8D-BCAE21BF1474}" srcOrd="0" destOrd="0" presId="urn:microsoft.com/office/officeart/2005/8/layout/hierarchy1"/>
    <dgm:cxn modelId="{E546B493-CF92-418E-935F-4F868EDCC632}" srcId="{D2259C07-D8E1-4C44-844D-AD4A4C887682}" destId="{6B156076-4448-4A86-A6FF-C8258FF4C5D3}" srcOrd="0" destOrd="0" parTransId="{B9890FB5-64D7-4C58-813D-1173F37F36A1}" sibTransId="{DE8BE40E-64CB-4A89-BCF3-0EAAE57F2902}"/>
    <dgm:cxn modelId="{7083BBCB-8F61-46A6-A583-8A1F99B9F794}" type="presOf" srcId="{9D2A10FA-31D9-41D3-8A98-84CC7C1A34B5}" destId="{7BFFD22A-F342-4021-9CA3-3C4561884E07}" srcOrd="0" destOrd="0" presId="urn:microsoft.com/office/officeart/2005/8/layout/hierarchy1"/>
    <dgm:cxn modelId="{26FDCA97-71F0-45DB-B375-B589CA12A7D7}" srcId="{1DB22802-2805-4623-B409-E30E22724D30}" destId="{69DBBA16-3E54-49F9-BB85-13E502A2E47C}" srcOrd="0" destOrd="0" parTransId="{04522B59-0F64-4E0C-9707-B169679B9AB4}" sibTransId="{7037229A-60AA-4AA9-8D28-57856B7A92F5}"/>
    <dgm:cxn modelId="{80AEF3DF-7288-4FD4-A700-BB810B26664F}" type="presOf" srcId="{48B8987C-AABC-4AF1-A898-512044A2704B}" destId="{9591AE80-AD10-4DF8-823B-8DC38D9AB00B}" srcOrd="0" destOrd="0" presId="urn:microsoft.com/office/officeart/2005/8/layout/hierarchy1"/>
    <dgm:cxn modelId="{26D86BA0-AF0F-494B-8B54-79741E47D256}" type="presOf" srcId="{1DB22802-2805-4623-B409-E30E22724D30}" destId="{F46CD16B-7491-4948-9317-8B7D8A18CF44}" srcOrd="0" destOrd="0" presId="urn:microsoft.com/office/officeart/2005/8/layout/hierarchy1"/>
    <dgm:cxn modelId="{0D61FCCE-5BEE-4B85-B6DA-4F16C872642B}" srcId="{EC51C0F7-1940-46ED-884C-7A719DB72103}" destId="{5E29612C-531E-40D3-A9D0-1EB3C05266C3}" srcOrd="0" destOrd="0" parTransId="{68D3106E-08D5-46A6-AAB9-18E85179DB34}" sibTransId="{EF4429F7-1E53-4A70-BF67-9EA8D1794167}"/>
    <dgm:cxn modelId="{098FD65A-A2A5-4F0A-BA58-A365BE8C3AC3}" type="presOf" srcId="{D2259C07-D8E1-4C44-844D-AD4A4C887682}" destId="{94F49474-E682-4FB5-8E34-F183728A2966}" srcOrd="0" destOrd="0" presId="urn:microsoft.com/office/officeart/2005/8/layout/hierarchy1"/>
    <dgm:cxn modelId="{68223D03-F665-4024-B9BA-6E9823F642A4}" srcId="{1DB22802-2805-4623-B409-E30E22724D30}" destId="{EC51C0F7-1940-46ED-884C-7A719DB72103}" srcOrd="1" destOrd="0" parTransId="{E22088DE-76FF-46DE-BAB1-2CEA0317DB9B}" sibTransId="{5E451FD9-3FBD-4D91-916D-27B03CEABE46}"/>
    <dgm:cxn modelId="{935FDF57-76A2-4C71-9C87-0AFCBF301338}" type="presOf" srcId="{5E29612C-531E-40D3-A9D0-1EB3C05266C3}" destId="{E6785F6F-15A2-40C7-80B8-E286ABB48801}" srcOrd="0" destOrd="0" presId="urn:microsoft.com/office/officeart/2005/8/layout/hierarchy1"/>
    <dgm:cxn modelId="{F083EF51-6AF5-4A2E-A154-7CEE09CCCC97}" type="presOf" srcId="{92629F8F-DDFD-467E-B1C3-3F27D9BC3DFF}" destId="{E9DBF0B4-A8D1-4458-BCE6-1C1E9C19E4B2}" srcOrd="0" destOrd="0" presId="urn:microsoft.com/office/officeart/2005/8/layout/hierarchy1"/>
    <dgm:cxn modelId="{EC85FFBB-181F-435F-8ED3-3BBF0FF29A29}" srcId="{1DB22802-2805-4623-B409-E30E22724D30}" destId="{D2259C07-D8E1-4C44-844D-AD4A4C887682}" srcOrd="2" destOrd="0" parTransId="{92629F8F-DDFD-467E-B1C3-3F27D9BC3DFF}" sibTransId="{227972EF-90BD-4BD8-A816-B00D58C80228}"/>
    <dgm:cxn modelId="{54CFB718-CC14-472A-8E7B-42CD6DF4ED10}" type="presOf" srcId="{04522B59-0F64-4E0C-9707-B169679B9AB4}" destId="{83A9D98C-8E17-451E-BCD0-85072AD36E1F}" srcOrd="0" destOrd="0" presId="urn:microsoft.com/office/officeart/2005/8/layout/hierarchy1"/>
    <dgm:cxn modelId="{DF6CCCA5-8D9E-4F6F-B506-A2F1225CADEC}" type="presOf" srcId="{B1B9D900-B9F0-4913-98E4-99A9CC16C30F}" destId="{4C083D2E-DA17-4CF0-9124-480FB8B3453B}" srcOrd="0" destOrd="0" presId="urn:microsoft.com/office/officeart/2005/8/layout/hierarchy1"/>
    <dgm:cxn modelId="{6F604BF9-E96F-4E7C-8015-F0A79A9D1838}" type="presOf" srcId="{69DBBA16-3E54-49F9-BB85-13E502A2E47C}" destId="{2E4625BF-93FB-43FC-B52A-F2985E6D2C9A}" srcOrd="0" destOrd="0" presId="urn:microsoft.com/office/officeart/2005/8/layout/hierarchy1"/>
    <dgm:cxn modelId="{DEAC6233-E14D-4552-9632-1EF12FC7A2E5}" srcId="{48B8987C-AABC-4AF1-A898-512044A2704B}" destId="{1DB22802-2805-4623-B409-E30E22724D30}" srcOrd="0" destOrd="0" parTransId="{7678B708-4773-43A8-922A-41184474D58C}" sibTransId="{E94D3783-FBB1-41EB-8AB8-D5ECCD2C14E9}"/>
    <dgm:cxn modelId="{54AFF98F-0A26-4BC8-B6D7-E1EC2B318CAF}" type="presOf" srcId="{E22088DE-76FF-46DE-BAB1-2CEA0317DB9B}" destId="{D68DF081-0178-4675-828A-1FBF39DDA8BF}" srcOrd="0" destOrd="0" presId="urn:microsoft.com/office/officeart/2005/8/layout/hierarchy1"/>
    <dgm:cxn modelId="{27DA01E1-C980-4DE2-9991-BBF29F4980C0}" type="presOf" srcId="{6B156076-4448-4A86-A6FF-C8258FF4C5D3}" destId="{6F4B53C6-1C5B-44C0-BC5E-93A7524718B8}" srcOrd="0" destOrd="0" presId="urn:microsoft.com/office/officeart/2005/8/layout/hierarchy1"/>
    <dgm:cxn modelId="{BCB4A967-183A-4FEF-BD5B-7EDC3901ECAC}" type="presOf" srcId="{68D3106E-08D5-46A6-AAB9-18E85179DB34}" destId="{0ACA6BB1-2AF6-4A95-B824-34F2CBF3FE1F}" srcOrd="0" destOrd="0" presId="urn:microsoft.com/office/officeart/2005/8/layout/hierarchy1"/>
    <dgm:cxn modelId="{40865071-C006-424D-87AB-0BCEEFB1E691}" type="presOf" srcId="{B9890FB5-64D7-4C58-813D-1173F37F36A1}" destId="{F0574F8D-A244-4067-9681-E99F20A3ACB7}" srcOrd="0" destOrd="0" presId="urn:microsoft.com/office/officeart/2005/8/layout/hierarchy1"/>
    <dgm:cxn modelId="{A7DCB5BC-502C-4785-9EC3-1502588D1539}" srcId="{69DBBA16-3E54-49F9-BB85-13E502A2E47C}" destId="{B1B9D900-B9F0-4913-98E4-99A9CC16C30F}" srcOrd="0" destOrd="0" parTransId="{9D2A10FA-31D9-41D3-8A98-84CC7C1A34B5}" sibTransId="{EED300DA-E2DB-41D2-BF92-0369F57FA7E9}"/>
    <dgm:cxn modelId="{6C0EB0AA-25FE-4BE6-9919-22B4E4C48620}" type="presParOf" srcId="{9591AE80-AD10-4DF8-823B-8DC38D9AB00B}" destId="{AD50B1A7-3EF2-4BE8-BF72-EF8F3098CE90}" srcOrd="0" destOrd="0" presId="urn:microsoft.com/office/officeart/2005/8/layout/hierarchy1"/>
    <dgm:cxn modelId="{A093B0F1-8DD8-4E85-B120-1B41C2D9A6D1}" type="presParOf" srcId="{AD50B1A7-3EF2-4BE8-BF72-EF8F3098CE90}" destId="{9BDA1FF5-EAFE-4ABB-9A07-E23CDFF65A28}" srcOrd="0" destOrd="0" presId="urn:microsoft.com/office/officeart/2005/8/layout/hierarchy1"/>
    <dgm:cxn modelId="{A06BC0DD-1B4F-49A8-909C-F476086B84DE}" type="presParOf" srcId="{9BDA1FF5-EAFE-4ABB-9A07-E23CDFF65A28}" destId="{17A9CAB8-22F3-4D95-B663-181D2850DEFB}" srcOrd="0" destOrd="0" presId="urn:microsoft.com/office/officeart/2005/8/layout/hierarchy1"/>
    <dgm:cxn modelId="{946680F5-3743-4A85-BEFA-418FCC377272}" type="presParOf" srcId="{9BDA1FF5-EAFE-4ABB-9A07-E23CDFF65A28}" destId="{F46CD16B-7491-4948-9317-8B7D8A18CF44}" srcOrd="1" destOrd="0" presId="urn:microsoft.com/office/officeart/2005/8/layout/hierarchy1"/>
    <dgm:cxn modelId="{F6BBF355-6B2B-49B1-9C38-DCFC94A4D081}" type="presParOf" srcId="{AD50B1A7-3EF2-4BE8-BF72-EF8F3098CE90}" destId="{67CC836F-D00F-4AF6-9BAE-A5250E76C4BB}" srcOrd="1" destOrd="0" presId="urn:microsoft.com/office/officeart/2005/8/layout/hierarchy1"/>
    <dgm:cxn modelId="{5D35B889-FD70-45E5-A004-81F1234A27BB}" type="presParOf" srcId="{67CC836F-D00F-4AF6-9BAE-A5250E76C4BB}" destId="{83A9D98C-8E17-451E-BCD0-85072AD36E1F}" srcOrd="0" destOrd="0" presId="urn:microsoft.com/office/officeart/2005/8/layout/hierarchy1"/>
    <dgm:cxn modelId="{8A7584BF-1F7C-456C-9C44-13FFC3D65B0E}" type="presParOf" srcId="{67CC836F-D00F-4AF6-9BAE-A5250E76C4BB}" destId="{B9060DAC-A615-4491-95F3-8DE915BE0E7E}" srcOrd="1" destOrd="0" presId="urn:microsoft.com/office/officeart/2005/8/layout/hierarchy1"/>
    <dgm:cxn modelId="{84469B22-F30F-4073-8798-EC22706AAFE3}" type="presParOf" srcId="{B9060DAC-A615-4491-95F3-8DE915BE0E7E}" destId="{9D468549-7300-401B-86A5-385C7AD38DF5}" srcOrd="0" destOrd="0" presId="urn:microsoft.com/office/officeart/2005/8/layout/hierarchy1"/>
    <dgm:cxn modelId="{B5E6D539-F118-4966-8D53-0EB53E4853D7}" type="presParOf" srcId="{9D468549-7300-401B-86A5-385C7AD38DF5}" destId="{9F0318FD-7CD7-41E0-9C8D-899FD4D7F55A}" srcOrd="0" destOrd="0" presId="urn:microsoft.com/office/officeart/2005/8/layout/hierarchy1"/>
    <dgm:cxn modelId="{FC9B8E3B-CB5F-4BE8-9051-2C29EC456A71}" type="presParOf" srcId="{9D468549-7300-401B-86A5-385C7AD38DF5}" destId="{2E4625BF-93FB-43FC-B52A-F2985E6D2C9A}" srcOrd="1" destOrd="0" presId="urn:microsoft.com/office/officeart/2005/8/layout/hierarchy1"/>
    <dgm:cxn modelId="{567069BC-A58D-4E60-B5A9-E522F0C46F4C}" type="presParOf" srcId="{B9060DAC-A615-4491-95F3-8DE915BE0E7E}" destId="{6CAAAEB5-EC3B-4A3C-9FC2-D8692572078F}" srcOrd="1" destOrd="0" presId="urn:microsoft.com/office/officeart/2005/8/layout/hierarchy1"/>
    <dgm:cxn modelId="{2EA6EC14-687C-423D-BEAF-A7519367CF38}" type="presParOf" srcId="{6CAAAEB5-EC3B-4A3C-9FC2-D8692572078F}" destId="{7BFFD22A-F342-4021-9CA3-3C4561884E07}" srcOrd="0" destOrd="0" presId="urn:microsoft.com/office/officeart/2005/8/layout/hierarchy1"/>
    <dgm:cxn modelId="{8627FE9D-E1BC-4E8D-B6D2-ED5952B258BC}" type="presParOf" srcId="{6CAAAEB5-EC3B-4A3C-9FC2-D8692572078F}" destId="{9122DAC7-03DE-425D-A0E8-BA6DDF299468}" srcOrd="1" destOrd="0" presId="urn:microsoft.com/office/officeart/2005/8/layout/hierarchy1"/>
    <dgm:cxn modelId="{F613A74C-D400-4C62-B237-C3DB36431E6B}" type="presParOf" srcId="{9122DAC7-03DE-425D-A0E8-BA6DDF299468}" destId="{2FBE69E3-66AC-4EBF-BEE1-23D431A1CC1D}" srcOrd="0" destOrd="0" presId="urn:microsoft.com/office/officeart/2005/8/layout/hierarchy1"/>
    <dgm:cxn modelId="{023AE9C2-7508-4DC4-9A65-FDDD451BEC7D}" type="presParOf" srcId="{2FBE69E3-66AC-4EBF-BEE1-23D431A1CC1D}" destId="{DC505778-0134-4303-A2FA-70B765A5F609}" srcOrd="0" destOrd="0" presId="urn:microsoft.com/office/officeart/2005/8/layout/hierarchy1"/>
    <dgm:cxn modelId="{A85CC35E-9AC2-4E21-A0AF-C42055F05562}" type="presParOf" srcId="{2FBE69E3-66AC-4EBF-BEE1-23D431A1CC1D}" destId="{4C083D2E-DA17-4CF0-9124-480FB8B3453B}" srcOrd="1" destOrd="0" presId="urn:microsoft.com/office/officeart/2005/8/layout/hierarchy1"/>
    <dgm:cxn modelId="{52EFB894-C0DE-4F76-B42F-281314E43166}" type="presParOf" srcId="{9122DAC7-03DE-425D-A0E8-BA6DDF299468}" destId="{A69E946A-7290-4E45-A36F-4153DCB932EC}" srcOrd="1" destOrd="0" presId="urn:microsoft.com/office/officeart/2005/8/layout/hierarchy1"/>
    <dgm:cxn modelId="{C13D541C-AFB3-4025-932B-83A208F83B1F}" type="presParOf" srcId="{67CC836F-D00F-4AF6-9BAE-A5250E76C4BB}" destId="{D68DF081-0178-4675-828A-1FBF39DDA8BF}" srcOrd="2" destOrd="0" presId="urn:microsoft.com/office/officeart/2005/8/layout/hierarchy1"/>
    <dgm:cxn modelId="{442B2FCA-4D1B-4A36-ABFE-9BCAD3922A62}" type="presParOf" srcId="{67CC836F-D00F-4AF6-9BAE-A5250E76C4BB}" destId="{72E2B190-0977-4F82-80A8-C7728B0F0523}" srcOrd="3" destOrd="0" presId="urn:microsoft.com/office/officeart/2005/8/layout/hierarchy1"/>
    <dgm:cxn modelId="{6F77BE6A-BF7B-42F1-8269-61B4C31E3725}" type="presParOf" srcId="{72E2B190-0977-4F82-80A8-C7728B0F0523}" destId="{9584D1E0-2137-4470-93A8-FB95B1EF2479}" srcOrd="0" destOrd="0" presId="urn:microsoft.com/office/officeart/2005/8/layout/hierarchy1"/>
    <dgm:cxn modelId="{50B821AC-5F40-4C4A-A5A2-52A84DAEB16D}" type="presParOf" srcId="{9584D1E0-2137-4470-93A8-FB95B1EF2479}" destId="{702670A1-00FB-407F-95B2-CEF51E487DD1}" srcOrd="0" destOrd="0" presId="urn:microsoft.com/office/officeart/2005/8/layout/hierarchy1"/>
    <dgm:cxn modelId="{00D0FA78-00FC-469B-AE0B-D409936DB1E8}" type="presParOf" srcId="{9584D1E0-2137-4470-93A8-FB95B1EF2479}" destId="{8162630A-1F1C-4BF9-9F8D-BCAE21BF1474}" srcOrd="1" destOrd="0" presId="urn:microsoft.com/office/officeart/2005/8/layout/hierarchy1"/>
    <dgm:cxn modelId="{9FEE25A1-FA12-407E-BF63-4D862C9F2E31}" type="presParOf" srcId="{72E2B190-0977-4F82-80A8-C7728B0F0523}" destId="{30D2BF44-B07B-482B-BE15-6AEBCF11C04C}" srcOrd="1" destOrd="0" presId="urn:microsoft.com/office/officeart/2005/8/layout/hierarchy1"/>
    <dgm:cxn modelId="{D47049CE-7CC0-46F0-A567-A06C6FB9184B}" type="presParOf" srcId="{30D2BF44-B07B-482B-BE15-6AEBCF11C04C}" destId="{0ACA6BB1-2AF6-4A95-B824-34F2CBF3FE1F}" srcOrd="0" destOrd="0" presId="urn:microsoft.com/office/officeart/2005/8/layout/hierarchy1"/>
    <dgm:cxn modelId="{43034657-F0C3-48C1-99BD-B86F456B4C2C}" type="presParOf" srcId="{30D2BF44-B07B-482B-BE15-6AEBCF11C04C}" destId="{A7D1D947-52DE-4DB5-883E-74DAD626D0C7}" srcOrd="1" destOrd="0" presId="urn:microsoft.com/office/officeart/2005/8/layout/hierarchy1"/>
    <dgm:cxn modelId="{17EC7318-602E-4102-8BBE-34C82B910DB8}" type="presParOf" srcId="{A7D1D947-52DE-4DB5-883E-74DAD626D0C7}" destId="{9F094226-A1A2-455D-A442-EFEE2141082F}" srcOrd="0" destOrd="0" presId="urn:microsoft.com/office/officeart/2005/8/layout/hierarchy1"/>
    <dgm:cxn modelId="{CCB60B93-062D-4067-A298-81BC8EC80EEC}" type="presParOf" srcId="{9F094226-A1A2-455D-A442-EFEE2141082F}" destId="{CD613BE4-A46E-4444-974D-17ECC2AF221B}" srcOrd="0" destOrd="0" presId="urn:microsoft.com/office/officeart/2005/8/layout/hierarchy1"/>
    <dgm:cxn modelId="{CBE193EB-FEBD-4F56-BBBC-28797847C22F}" type="presParOf" srcId="{9F094226-A1A2-455D-A442-EFEE2141082F}" destId="{E6785F6F-15A2-40C7-80B8-E286ABB48801}" srcOrd="1" destOrd="0" presId="urn:microsoft.com/office/officeart/2005/8/layout/hierarchy1"/>
    <dgm:cxn modelId="{6AB98391-8162-4AFC-8883-F51C43B1DD5C}" type="presParOf" srcId="{A7D1D947-52DE-4DB5-883E-74DAD626D0C7}" destId="{FC961781-EBBF-43EB-87DD-DEFA0B3DA1B5}" srcOrd="1" destOrd="0" presId="urn:microsoft.com/office/officeart/2005/8/layout/hierarchy1"/>
    <dgm:cxn modelId="{4A82CDCA-8471-4DBD-B206-F7A01A9E2AE3}" type="presParOf" srcId="{67CC836F-D00F-4AF6-9BAE-A5250E76C4BB}" destId="{E9DBF0B4-A8D1-4458-BCE6-1C1E9C19E4B2}" srcOrd="4" destOrd="0" presId="urn:microsoft.com/office/officeart/2005/8/layout/hierarchy1"/>
    <dgm:cxn modelId="{4FEAC987-F5EA-4E17-BD6C-408B79134336}" type="presParOf" srcId="{67CC836F-D00F-4AF6-9BAE-A5250E76C4BB}" destId="{4D1304FD-076C-46B1-B770-B5F8465D2117}" srcOrd="5" destOrd="0" presId="urn:microsoft.com/office/officeart/2005/8/layout/hierarchy1"/>
    <dgm:cxn modelId="{FFEC2E5C-4A23-4AD2-A600-271873308B97}" type="presParOf" srcId="{4D1304FD-076C-46B1-B770-B5F8465D2117}" destId="{7F00661F-FC35-4EE9-8371-739C3B6D5A80}" srcOrd="0" destOrd="0" presId="urn:microsoft.com/office/officeart/2005/8/layout/hierarchy1"/>
    <dgm:cxn modelId="{41E82262-1022-4FA3-BF1A-7BC1E73BA4B1}" type="presParOf" srcId="{7F00661F-FC35-4EE9-8371-739C3B6D5A80}" destId="{42F8A430-EA12-4CCB-B1FA-C2BB5EF87888}" srcOrd="0" destOrd="0" presId="urn:microsoft.com/office/officeart/2005/8/layout/hierarchy1"/>
    <dgm:cxn modelId="{12B4D7B3-76A4-4088-89A9-EDFAA94B62F6}" type="presParOf" srcId="{7F00661F-FC35-4EE9-8371-739C3B6D5A80}" destId="{94F49474-E682-4FB5-8E34-F183728A2966}" srcOrd="1" destOrd="0" presId="urn:microsoft.com/office/officeart/2005/8/layout/hierarchy1"/>
    <dgm:cxn modelId="{2EAD98C2-792D-4507-8512-D2BB87CDEA11}" type="presParOf" srcId="{4D1304FD-076C-46B1-B770-B5F8465D2117}" destId="{F6DA9191-4C9A-45E1-ABAD-5A02FB1B46D2}" srcOrd="1" destOrd="0" presId="urn:microsoft.com/office/officeart/2005/8/layout/hierarchy1"/>
    <dgm:cxn modelId="{A7F85598-B4A6-4188-85FA-FBF4511D762B}" type="presParOf" srcId="{F6DA9191-4C9A-45E1-ABAD-5A02FB1B46D2}" destId="{F0574F8D-A244-4067-9681-E99F20A3ACB7}" srcOrd="0" destOrd="0" presId="urn:microsoft.com/office/officeart/2005/8/layout/hierarchy1"/>
    <dgm:cxn modelId="{0B7F1822-EECF-4C60-B3B3-3ABCD3EF86D5}" type="presParOf" srcId="{F6DA9191-4C9A-45E1-ABAD-5A02FB1B46D2}" destId="{C836EB4F-63DF-47E1-8F09-567771C41A43}" srcOrd="1" destOrd="0" presId="urn:microsoft.com/office/officeart/2005/8/layout/hierarchy1"/>
    <dgm:cxn modelId="{2FC80CB9-9886-4D3A-A93F-C36E8D25874E}" type="presParOf" srcId="{C836EB4F-63DF-47E1-8F09-567771C41A43}" destId="{914E63A2-EB70-4A10-8AAF-C867ABDD404A}" srcOrd="0" destOrd="0" presId="urn:microsoft.com/office/officeart/2005/8/layout/hierarchy1"/>
    <dgm:cxn modelId="{FB0D3C40-4661-4046-B59E-8E580711D925}" type="presParOf" srcId="{914E63A2-EB70-4A10-8AAF-C867ABDD404A}" destId="{EC5B5379-EE62-42D3-A20C-43A7C80F2905}" srcOrd="0" destOrd="0" presId="urn:microsoft.com/office/officeart/2005/8/layout/hierarchy1"/>
    <dgm:cxn modelId="{00E77222-6A05-4D3C-8A70-C40BF8DDE324}" type="presParOf" srcId="{914E63A2-EB70-4A10-8AAF-C867ABDD404A}" destId="{6F4B53C6-1C5B-44C0-BC5E-93A7524718B8}" srcOrd="1" destOrd="0" presId="urn:microsoft.com/office/officeart/2005/8/layout/hierarchy1"/>
    <dgm:cxn modelId="{568DBF01-66A5-4283-9FB4-325FF01DEC42}" type="presParOf" srcId="{C836EB4F-63DF-47E1-8F09-567771C41A43}" destId="{516BA82C-43EC-456C-AD17-96D8746BC4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74F8D-A244-4067-9681-E99F20A3ACB7}">
      <dsp:nvSpPr>
        <dsp:cNvPr id="0" name=""/>
        <dsp:cNvSpPr/>
      </dsp:nvSpPr>
      <dsp:spPr>
        <a:xfrm>
          <a:off x="6600041" y="3486276"/>
          <a:ext cx="91440" cy="648938"/>
        </a:xfrm>
        <a:custGeom>
          <a:avLst/>
          <a:gdLst/>
          <a:ahLst/>
          <a:cxnLst/>
          <a:rect l="0" t="0" r="0" b="0"/>
          <a:pathLst>
            <a:path>
              <a:moveTo>
                <a:pt x="45720" y="0"/>
              </a:moveTo>
              <a:lnTo>
                <a:pt x="45720" y="64893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BF0B4-A8D1-4458-BCE6-1C1E9C19E4B2}">
      <dsp:nvSpPr>
        <dsp:cNvPr id="0" name=""/>
        <dsp:cNvSpPr/>
      </dsp:nvSpPr>
      <dsp:spPr>
        <a:xfrm>
          <a:off x="3918606" y="1420457"/>
          <a:ext cx="2727154" cy="648938"/>
        </a:xfrm>
        <a:custGeom>
          <a:avLst/>
          <a:gdLst/>
          <a:ahLst/>
          <a:cxnLst/>
          <a:rect l="0" t="0" r="0" b="0"/>
          <a:pathLst>
            <a:path>
              <a:moveTo>
                <a:pt x="0" y="0"/>
              </a:moveTo>
              <a:lnTo>
                <a:pt x="0" y="442232"/>
              </a:lnTo>
              <a:lnTo>
                <a:pt x="2727154" y="442232"/>
              </a:lnTo>
              <a:lnTo>
                <a:pt x="2727154" y="64893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A6BB1-2AF6-4A95-B824-34F2CBF3FE1F}">
      <dsp:nvSpPr>
        <dsp:cNvPr id="0" name=""/>
        <dsp:cNvSpPr/>
      </dsp:nvSpPr>
      <dsp:spPr>
        <a:xfrm>
          <a:off x="3872886" y="3486276"/>
          <a:ext cx="91440" cy="648938"/>
        </a:xfrm>
        <a:custGeom>
          <a:avLst/>
          <a:gdLst/>
          <a:ahLst/>
          <a:cxnLst/>
          <a:rect l="0" t="0" r="0" b="0"/>
          <a:pathLst>
            <a:path>
              <a:moveTo>
                <a:pt x="45720" y="0"/>
              </a:moveTo>
              <a:lnTo>
                <a:pt x="45720" y="64893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8DF081-0178-4675-828A-1FBF39DDA8BF}">
      <dsp:nvSpPr>
        <dsp:cNvPr id="0" name=""/>
        <dsp:cNvSpPr/>
      </dsp:nvSpPr>
      <dsp:spPr>
        <a:xfrm>
          <a:off x="3872886" y="1420457"/>
          <a:ext cx="91440" cy="648938"/>
        </a:xfrm>
        <a:custGeom>
          <a:avLst/>
          <a:gdLst/>
          <a:ahLst/>
          <a:cxnLst/>
          <a:rect l="0" t="0" r="0" b="0"/>
          <a:pathLst>
            <a:path>
              <a:moveTo>
                <a:pt x="45720" y="0"/>
              </a:moveTo>
              <a:lnTo>
                <a:pt x="45720" y="64893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FD22A-F342-4021-9CA3-3C4561884E07}">
      <dsp:nvSpPr>
        <dsp:cNvPr id="0" name=""/>
        <dsp:cNvSpPr/>
      </dsp:nvSpPr>
      <dsp:spPr>
        <a:xfrm>
          <a:off x="1145732" y="3486276"/>
          <a:ext cx="91440" cy="648938"/>
        </a:xfrm>
        <a:custGeom>
          <a:avLst/>
          <a:gdLst/>
          <a:ahLst/>
          <a:cxnLst/>
          <a:rect l="0" t="0" r="0" b="0"/>
          <a:pathLst>
            <a:path>
              <a:moveTo>
                <a:pt x="45720" y="0"/>
              </a:moveTo>
              <a:lnTo>
                <a:pt x="45720" y="64893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9D98C-8E17-451E-BCD0-85072AD36E1F}">
      <dsp:nvSpPr>
        <dsp:cNvPr id="0" name=""/>
        <dsp:cNvSpPr/>
      </dsp:nvSpPr>
      <dsp:spPr>
        <a:xfrm>
          <a:off x="1191452" y="1420457"/>
          <a:ext cx="2727154" cy="648938"/>
        </a:xfrm>
        <a:custGeom>
          <a:avLst/>
          <a:gdLst/>
          <a:ahLst/>
          <a:cxnLst/>
          <a:rect l="0" t="0" r="0" b="0"/>
          <a:pathLst>
            <a:path>
              <a:moveTo>
                <a:pt x="2727154" y="0"/>
              </a:moveTo>
              <a:lnTo>
                <a:pt x="2727154" y="442232"/>
              </a:lnTo>
              <a:lnTo>
                <a:pt x="0" y="442232"/>
              </a:lnTo>
              <a:lnTo>
                <a:pt x="0" y="64893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9CAB8-22F3-4D95-B663-181D2850DEFB}">
      <dsp:nvSpPr>
        <dsp:cNvPr id="0" name=""/>
        <dsp:cNvSpPr/>
      </dsp:nvSpPr>
      <dsp:spPr>
        <a:xfrm>
          <a:off x="2802952" y="3576"/>
          <a:ext cx="2231308" cy="1416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6CD16B-7491-4948-9317-8B7D8A18CF44}">
      <dsp:nvSpPr>
        <dsp:cNvPr id="0" name=""/>
        <dsp:cNvSpPr/>
      </dsp:nvSpPr>
      <dsp:spPr>
        <a:xfrm>
          <a:off x="3050875" y="239103"/>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Technical Communication</a:t>
          </a:r>
          <a:endParaRPr lang="en-US" sz="2000" b="1" kern="1200" dirty="0"/>
        </a:p>
      </dsp:txBody>
      <dsp:txXfrm>
        <a:off x="3092374" y="280602"/>
        <a:ext cx="2148310" cy="1333882"/>
      </dsp:txXfrm>
    </dsp:sp>
    <dsp:sp modelId="{9F0318FD-7CD7-41E0-9C8D-899FD4D7F55A}">
      <dsp:nvSpPr>
        <dsp:cNvPr id="0" name=""/>
        <dsp:cNvSpPr/>
      </dsp:nvSpPr>
      <dsp:spPr>
        <a:xfrm>
          <a:off x="75798" y="2069396"/>
          <a:ext cx="2231308" cy="14168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4625BF-93FB-43FC-B52A-F2985E6D2C9A}">
      <dsp:nvSpPr>
        <dsp:cNvPr id="0" name=""/>
        <dsp:cNvSpPr/>
      </dsp:nvSpPr>
      <dsp:spPr>
        <a:xfrm>
          <a:off x="323721" y="2304923"/>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Technical/Professional</a:t>
          </a:r>
          <a:endParaRPr lang="en-US" sz="1400" b="1" kern="1200" dirty="0"/>
        </a:p>
      </dsp:txBody>
      <dsp:txXfrm>
        <a:off x="365220" y="2346422"/>
        <a:ext cx="2148310" cy="1333882"/>
      </dsp:txXfrm>
    </dsp:sp>
    <dsp:sp modelId="{DC505778-0134-4303-A2FA-70B765A5F609}">
      <dsp:nvSpPr>
        <dsp:cNvPr id="0" name=""/>
        <dsp:cNvSpPr/>
      </dsp:nvSpPr>
      <dsp:spPr>
        <a:xfrm>
          <a:off x="75798" y="4135215"/>
          <a:ext cx="2231308" cy="14168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83D2E-DA17-4CF0-9124-480FB8B3453B}">
      <dsp:nvSpPr>
        <dsp:cNvPr id="0" name=""/>
        <dsp:cNvSpPr/>
      </dsp:nvSpPr>
      <dsp:spPr>
        <a:xfrm>
          <a:off x="323721" y="4370742"/>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Subject/field specific experts produce it as it requires expertise (professional qualification/training) in the subject</a:t>
          </a:r>
          <a:endParaRPr lang="en-US" sz="1200" kern="1200" dirty="0"/>
        </a:p>
      </dsp:txBody>
      <dsp:txXfrm>
        <a:off x="365220" y="4412241"/>
        <a:ext cx="2148310" cy="1333882"/>
      </dsp:txXfrm>
    </dsp:sp>
    <dsp:sp modelId="{702670A1-00FB-407F-95B2-CEF51E487DD1}">
      <dsp:nvSpPr>
        <dsp:cNvPr id="0" name=""/>
        <dsp:cNvSpPr/>
      </dsp:nvSpPr>
      <dsp:spPr>
        <a:xfrm>
          <a:off x="2802952" y="2069396"/>
          <a:ext cx="2231308" cy="14168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2630A-1F1C-4BF9-9F8D-BCAE21BF1474}">
      <dsp:nvSpPr>
        <dsp:cNvPr id="0" name=""/>
        <dsp:cNvSpPr/>
      </dsp:nvSpPr>
      <dsp:spPr>
        <a:xfrm>
          <a:off x="3050875" y="2304923"/>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Business</a:t>
          </a:r>
          <a:endParaRPr lang="en-US" sz="2000" b="1" kern="1200" dirty="0"/>
        </a:p>
      </dsp:txBody>
      <dsp:txXfrm>
        <a:off x="3092374" y="2346422"/>
        <a:ext cx="2148310" cy="1333882"/>
      </dsp:txXfrm>
    </dsp:sp>
    <dsp:sp modelId="{CD613BE4-A46E-4444-974D-17ECC2AF221B}">
      <dsp:nvSpPr>
        <dsp:cNvPr id="0" name=""/>
        <dsp:cNvSpPr/>
      </dsp:nvSpPr>
      <dsp:spPr>
        <a:xfrm>
          <a:off x="2802952" y="4135215"/>
          <a:ext cx="2231308" cy="14168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785F6F-15A2-40C7-80B8-E286ABB48801}">
      <dsp:nvSpPr>
        <dsp:cNvPr id="0" name=""/>
        <dsp:cNvSpPr/>
      </dsp:nvSpPr>
      <dsp:spPr>
        <a:xfrm>
          <a:off x="3050875" y="4370742"/>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It aims to run (administer and manage) the business</a:t>
          </a:r>
          <a:endParaRPr lang="en-US" sz="1200" kern="1200" dirty="0"/>
        </a:p>
      </dsp:txBody>
      <dsp:txXfrm>
        <a:off x="3092374" y="4412241"/>
        <a:ext cx="2148310" cy="1333882"/>
      </dsp:txXfrm>
    </dsp:sp>
    <dsp:sp modelId="{42F8A430-EA12-4CCB-B1FA-C2BB5EF87888}">
      <dsp:nvSpPr>
        <dsp:cNvPr id="0" name=""/>
        <dsp:cNvSpPr/>
      </dsp:nvSpPr>
      <dsp:spPr>
        <a:xfrm>
          <a:off x="5530107" y="2069396"/>
          <a:ext cx="2231308" cy="14168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F49474-E682-4FB5-8E34-F183728A2966}">
      <dsp:nvSpPr>
        <dsp:cNvPr id="0" name=""/>
        <dsp:cNvSpPr/>
      </dsp:nvSpPr>
      <dsp:spPr>
        <a:xfrm>
          <a:off x="5778030" y="2304923"/>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Scientific</a:t>
          </a:r>
          <a:endParaRPr lang="en-US" sz="2000" b="1" kern="1200" dirty="0"/>
        </a:p>
      </dsp:txBody>
      <dsp:txXfrm>
        <a:off x="5819529" y="2346422"/>
        <a:ext cx="2148310" cy="1333882"/>
      </dsp:txXfrm>
    </dsp:sp>
    <dsp:sp modelId="{EC5B5379-EE62-42D3-A20C-43A7C80F2905}">
      <dsp:nvSpPr>
        <dsp:cNvPr id="0" name=""/>
        <dsp:cNvSpPr/>
      </dsp:nvSpPr>
      <dsp:spPr>
        <a:xfrm>
          <a:off x="5530107" y="4135215"/>
          <a:ext cx="2231308" cy="141688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B53C6-1C5B-44C0-BC5E-93A7524718B8}">
      <dsp:nvSpPr>
        <dsp:cNvPr id="0" name=""/>
        <dsp:cNvSpPr/>
      </dsp:nvSpPr>
      <dsp:spPr>
        <a:xfrm>
          <a:off x="5778030" y="4370742"/>
          <a:ext cx="2231308" cy="141688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It aims to report researches and discoveries to advance the field</a:t>
          </a:r>
          <a:endParaRPr lang="en-US" sz="1200" kern="1200" dirty="0"/>
        </a:p>
      </dsp:txBody>
      <dsp:txXfrm>
        <a:off x="5819529" y="4412241"/>
        <a:ext cx="2148310" cy="13338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19" name="Footer Placeholder 1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27" name="Slide Number Placeholder 2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005258310"/>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87345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53744868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5621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458621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937703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0813284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776370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34380728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752084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74846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6" name="Group 15"/>
          <p:cNvGrpSpPr/>
          <p:nvPr/>
        </p:nvGrpSpPr>
        <p:grpSpPr>
          <a:xfrm>
            <a:off x="0" y="-2372"/>
            <a:ext cx="9144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443218" y="1830324"/>
            <a:ext cx="990599" cy="228599"/>
          </a:xfrm>
        </p:spPr>
        <p:txBody>
          <a:bodyPr anchor="t"/>
          <a:lstStyle>
            <a:lvl1pPr algn="l">
              <a:defRPr b="0" i="0">
                <a:solidFill>
                  <a:schemeClr val="bg1"/>
                </a:solidFill>
              </a:defRPr>
            </a:lvl1pPr>
          </a:lstStyle>
          <a:p>
            <a:fld id="{1E700B27-DE4C-4B9E-BB11-B9027034A00F}" type="datetimeFigureOut">
              <a:rPr lang="en-US" dirty="0"/>
              <a:pPr/>
              <a:t>1/25/2023</a:t>
            </a:fld>
            <a:endParaRPr lang="en-US" dirty="0"/>
          </a:p>
        </p:txBody>
      </p:sp>
      <p:sp>
        <p:nvSpPr>
          <p:cNvPr id="5" name="Footer Placeholder 4"/>
          <p:cNvSpPr>
            <a:spLocks noGrp="1"/>
          </p:cNvSpPr>
          <p:nvPr>
            <p:ph type="ftr" sz="quarter" idx="11"/>
          </p:nvPr>
        </p:nvSpPr>
        <p:spPr>
          <a:xfrm rot="5400000">
            <a:off x="6237220" y="3264921"/>
            <a:ext cx="3859795" cy="228601"/>
          </a:xfrm>
        </p:spPr>
        <p:txBody>
          <a:bodyPr/>
          <a:lstStyle>
            <a:lvl1pPr>
              <a:defRPr b="0" i="0">
                <a:solidFill>
                  <a:schemeClr val="bg1"/>
                </a:solidFill>
              </a:defRPr>
            </a:lvl1pPr>
          </a:lstStyle>
          <a:p>
            <a:endParaRPr lang="en-US" dirty="0"/>
          </a:p>
        </p:txBody>
      </p:sp>
      <p:sp>
        <p:nvSpPr>
          <p:cNvPr id="10" name="Rectangle 9"/>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92609"/>
            <a:ext cx="628649" cy="767687"/>
          </a:xfrm>
        </p:spPr>
        <p:txBody>
          <a:bodyPr/>
          <a:lstStyle>
            <a:lvl1pPr>
              <a:defRPr sz="21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832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5" r:id="rId4"/>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spTree>
    <p:extLst>
      <p:ext uri="{BB962C8B-B14F-4D97-AF65-F5344CB8AC3E}">
        <p14:creationId xmlns:p14="http://schemas.microsoft.com/office/powerpoint/2010/main" val="38226220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abeen.amjad@nu.edu.pk"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0702-D879-4587-9CB2-AFD5763BED26}"/>
              </a:ext>
            </a:extLst>
          </p:cNvPr>
          <p:cNvSpPr>
            <a:spLocks noGrp="1"/>
          </p:cNvSpPr>
          <p:nvPr>
            <p:ph type="ctrTitle"/>
          </p:nvPr>
        </p:nvSpPr>
        <p:spPr>
          <a:xfrm>
            <a:off x="866216" y="1605056"/>
            <a:ext cx="7287184" cy="2008236"/>
          </a:xfrm>
        </p:spPr>
        <p:txBody>
          <a:bodyPr/>
          <a:lstStyle/>
          <a:p>
            <a:r>
              <a:rPr lang="en-US" dirty="0" smtClean="0">
                <a:solidFill>
                  <a:srgbClr val="FFC000"/>
                </a:solidFill>
              </a:rPr>
              <a:t>TECHNICAL AND BUSINESS WRITING  SS2007</a:t>
            </a:r>
            <a:br>
              <a:rPr lang="en-US" dirty="0" smtClean="0">
                <a:solidFill>
                  <a:srgbClr val="FFC000"/>
                </a:solidFill>
              </a:rPr>
            </a:br>
            <a:endParaRPr lang="en-PK" dirty="0">
              <a:solidFill>
                <a:srgbClr val="FFC000"/>
              </a:solidFill>
            </a:endParaRPr>
          </a:p>
        </p:txBody>
      </p:sp>
      <p:sp>
        <p:nvSpPr>
          <p:cNvPr id="3" name="Subtitle 2">
            <a:extLst>
              <a:ext uri="{FF2B5EF4-FFF2-40B4-BE49-F238E27FC236}">
                <a16:creationId xmlns:a16="http://schemas.microsoft.com/office/drawing/2014/main" id="{D031B4C5-DA3D-43B5-943A-37AA905A29B0}"/>
              </a:ext>
            </a:extLst>
          </p:cNvPr>
          <p:cNvSpPr>
            <a:spLocks noGrp="1"/>
          </p:cNvSpPr>
          <p:nvPr>
            <p:ph type="subTitle" idx="1"/>
          </p:nvPr>
        </p:nvSpPr>
        <p:spPr>
          <a:xfrm>
            <a:off x="967070" y="3613291"/>
            <a:ext cx="6637242" cy="1752086"/>
          </a:xfrm>
        </p:spPr>
        <p:txBody>
          <a:bodyPr>
            <a:normAutofit/>
          </a:bodyPr>
          <a:lstStyle/>
          <a:p>
            <a:pPr algn="ctr"/>
            <a:r>
              <a:rPr lang="en-US" sz="3000" dirty="0">
                <a:solidFill>
                  <a:schemeClr val="bg1"/>
                </a:solidFill>
              </a:rPr>
              <a:t>PLEASE JOIN GOOGLE CLASSROOM. CODE-</a:t>
            </a:r>
          </a:p>
          <a:p>
            <a:pPr algn="ctr"/>
            <a:r>
              <a:rPr lang="en-US" dirty="0" smtClean="0">
                <a:solidFill>
                  <a:schemeClr val="bg1"/>
                </a:solidFill>
                <a:latin typeface="Times New Roman" panose="02020603050405020304" pitchFamily="18" charset="0"/>
                <a:cs typeface="Times New Roman" panose="02020603050405020304" pitchFamily="18" charset="0"/>
              </a:rPr>
              <a:t>3yumdc6</a:t>
            </a:r>
            <a:r>
              <a:rPr lang="en-US" sz="3000" dirty="0" smtClean="0">
                <a:solidFill>
                  <a:schemeClr val="bg1"/>
                </a:solidFill>
                <a:latin typeface="Times New Roman" panose="02020603050405020304" pitchFamily="18" charset="0"/>
                <a:cs typeface="Times New Roman" panose="02020603050405020304" pitchFamily="18" charset="0"/>
              </a:rPr>
              <a:t> </a:t>
            </a:r>
            <a:endParaRPr lang="en-PK" dirty="0">
              <a:solidFill>
                <a:schemeClr val="bg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AA09DEB-AB85-1A5E-86C5-B53F814DF360}"/>
              </a:ext>
            </a:extLst>
          </p:cNvPr>
          <p:cNvSpPr>
            <a:spLocks noChangeArrowheads="1"/>
          </p:cNvSpPr>
          <p:nvPr/>
        </p:nvSpPr>
        <p:spPr bwMode="auto">
          <a:xfrm>
            <a:off x="0" y="666815"/>
            <a:ext cx="186590" cy="380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latinLnBrk="0" hangingPunct="0">
              <a:spcBef>
                <a:spcPct val="0"/>
              </a:spcBef>
              <a:spcAft>
                <a:spcPct val="0"/>
              </a:spcAft>
            </a:pPr>
            <a:r>
              <a:rPr lang="en-US" altLang="en-US" sz="675" dirty="0">
                <a:solidFill>
                  <a:srgbClr val="7627BB"/>
                </a:solidFill>
                <a:latin typeface="Google Sans"/>
              </a:rPr>
              <a:t>g</a:t>
            </a:r>
            <a:endParaRPr lang="en-US" altLang="en-US" sz="675" dirty="0">
              <a:latin typeface="Roboto" panose="02000000000000000000" pitchFamily="2" charset="0"/>
            </a:endParaRPr>
          </a:p>
          <a:p>
            <a:pPr defTabSz="685800" eaLnBrk="0" fontAlgn="base" latinLnBrk="0" hangingPunct="0">
              <a:spcBef>
                <a:spcPct val="0"/>
              </a:spcBef>
              <a:spcAft>
                <a:spcPct val="0"/>
              </a:spcAft>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249930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Genres of </a:t>
            </a:r>
            <a:r>
              <a:rPr lang="en-US" dirty="0" smtClean="0"/>
              <a:t>Writing</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0184706"/>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694232488"/>
                    </a:ext>
                  </a:extLst>
                </a:gridCol>
                <a:gridCol w="4114800">
                  <a:extLst>
                    <a:ext uri="{9D8B030D-6E8A-4147-A177-3AD203B41FA5}">
                      <a16:colId xmlns:a16="http://schemas.microsoft.com/office/drawing/2014/main" val="1602139599"/>
                    </a:ext>
                  </a:extLst>
                </a:gridCol>
              </a:tblGrid>
              <a:tr h="4495800">
                <a:tc>
                  <a:txBody>
                    <a:bodyPr/>
                    <a:lstStyle/>
                    <a:p>
                      <a:r>
                        <a:rPr lang="en-US" sz="2400" dirty="0" smtClean="0"/>
                        <a:t>Fiction </a:t>
                      </a:r>
                    </a:p>
                    <a:p>
                      <a:endParaRPr lang="en-US" sz="2400" dirty="0" smtClean="0"/>
                    </a:p>
                    <a:p>
                      <a:endParaRPr lang="en-US" sz="2400" dirty="0" smtClean="0"/>
                    </a:p>
                    <a:p>
                      <a:pPr marL="285750" indent="-285750">
                        <a:buFont typeface="Arial" panose="020B0604020202020204" pitchFamily="34" charset="0"/>
                        <a:buChar char="•"/>
                      </a:pPr>
                      <a:r>
                        <a:rPr lang="en-US" sz="2400" dirty="0" smtClean="0"/>
                        <a:t>Drama</a:t>
                      </a:r>
                    </a:p>
                    <a:p>
                      <a:pPr marL="285750" indent="-285750">
                        <a:buFont typeface="Arial" panose="020B0604020202020204" pitchFamily="34" charset="0"/>
                        <a:buChar char="•"/>
                      </a:pPr>
                      <a:r>
                        <a:rPr lang="en-US" sz="2400" dirty="0" smtClean="0"/>
                        <a:t>Poetry</a:t>
                      </a:r>
                    </a:p>
                    <a:p>
                      <a:pPr marL="285750" indent="-285750">
                        <a:buFont typeface="Arial" panose="020B0604020202020204" pitchFamily="34" charset="0"/>
                        <a:buChar char="•"/>
                      </a:pPr>
                      <a:r>
                        <a:rPr lang="en-US" sz="2400" dirty="0" smtClean="0"/>
                        <a:t>Novel</a:t>
                      </a:r>
                    </a:p>
                    <a:p>
                      <a:pPr marL="285750" indent="-285750">
                        <a:buFont typeface="Arial" panose="020B0604020202020204" pitchFamily="34" charset="0"/>
                        <a:buChar char="•"/>
                      </a:pPr>
                      <a:r>
                        <a:rPr lang="en-US" sz="2400" dirty="0" smtClean="0"/>
                        <a:t>Novelette</a:t>
                      </a:r>
                    </a:p>
                    <a:p>
                      <a:pPr marL="285750" indent="-285750">
                        <a:buFont typeface="Arial" panose="020B0604020202020204" pitchFamily="34" charset="0"/>
                        <a:buChar char="•"/>
                      </a:pPr>
                      <a:r>
                        <a:rPr lang="en-US" sz="2400" dirty="0" smtClean="0"/>
                        <a:t>Novella</a:t>
                      </a:r>
                    </a:p>
                    <a:p>
                      <a:pPr marL="285750" indent="-285750">
                        <a:buFont typeface="Arial" panose="020B0604020202020204" pitchFamily="34" charset="0"/>
                        <a:buChar char="•"/>
                      </a:pPr>
                      <a:r>
                        <a:rPr lang="en-US" sz="2400" dirty="0" smtClean="0"/>
                        <a:t>Short story</a:t>
                      </a:r>
                    </a:p>
                    <a:p>
                      <a:pPr marL="285750" indent="-285750">
                        <a:buFont typeface="Arial" panose="020B0604020202020204" pitchFamily="34" charset="0"/>
                        <a:buChar char="•"/>
                      </a:pPr>
                      <a:endParaRPr lang="en-US" sz="2400" dirty="0"/>
                    </a:p>
                  </a:txBody>
                  <a:tcPr/>
                </a:tc>
                <a:tc>
                  <a:txBody>
                    <a:bodyPr/>
                    <a:lstStyle/>
                    <a:p>
                      <a:r>
                        <a:rPr lang="en-US" sz="2400" dirty="0" smtClean="0"/>
                        <a:t>Non-Fiction</a:t>
                      </a:r>
                    </a:p>
                    <a:p>
                      <a:endParaRPr lang="en-US" sz="2400" dirty="0" smtClean="0"/>
                    </a:p>
                    <a:p>
                      <a:endParaRPr lang="en-US" sz="2400" dirty="0" smtClean="0"/>
                    </a:p>
                    <a:p>
                      <a:pPr marL="285750" indent="-285750">
                        <a:buFont typeface="Arial" panose="020B0604020202020204" pitchFamily="34" charset="0"/>
                        <a:buChar char="•"/>
                      </a:pPr>
                      <a:r>
                        <a:rPr lang="en-US" sz="2400" dirty="0" smtClean="0"/>
                        <a:t>Essays</a:t>
                      </a:r>
                    </a:p>
                    <a:p>
                      <a:pPr marL="285750" indent="-285750">
                        <a:buFont typeface="Arial" panose="020B0604020202020204" pitchFamily="34" charset="0"/>
                        <a:buChar char="•"/>
                      </a:pPr>
                      <a:r>
                        <a:rPr lang="en-US" sz="2400" dirty="0" smtClean="0"/>
                        <a:t>Reports</a:t>
                      </a:r>
                    </a:p>
                    <a:p>
                      <a:pPr marL="285750" indent="-285750">
                        <a:buFont typeface="Arial" panose="020B0604020202020204" pitchFamily="34" charset="0"/>
                        <a:buChar char="•"/>
                      </a:pPr>
                      <a:r>
                        <a:rPr lang="en-US" sz="2400" dirty="0" smtClean="0"/>
                        <a:t>Research thesis</a:t>
                      </a:r>
                    </a:p>
                    <a:p>
                      <a:pPr marL="285750" indent="-285750">
                        <a:buFont typeface="Arial" panose="020B0604020202020204" pitchFamily="34" charset="0"/>
                        <a:buChar char="•"/>
                      </a:pPr>
                      <a:r>
                        <a:rPr lang="en-US" sz="2400" dirty="0" smtClean="0"/>
                        <a:t>Research papers</a:t>
                      </a:r>
                    </a:p>
                    <a:p>
                      <a:pPr marL="285750" indent="-285750">
                        <a:buFont typeface="Arial" panose="020B0604020202020204" pitchFamily="34" charset="0"/>
                        <a:buChar char="•"/>
                      </a:pPr>
                      <a:r>
                        <a:rPr lang="en-US" sz="2400" dirty="0" smtClean="0"/>
                        <a:t>Memos</a:t>
                      </a:r>
                    </a:p>
                    <a:p>
                      <a:pPr marL="285750" indent="-285750">
                        <a:buFont typeface="Arial" panose="020B0604020202020204" pitchFamily="34" charset="0"/>
                        <a:buChar char="•"/>
                      </a:pPr>
                      <a:r>
                        <a:rPr lang="en-US" sz="2400" dirty="0" smtClean="0"/>
                        <a:t>Articles</a:t>
                      </a:r>
                    </a:p>
                    <a:p>
                      <a:pPr marL="285750" indent="-285750">
                        <a:buFont typeface="Arial" panose="020B0604020202020204" pitchFamily="34" charset="0"/>
                        <a:buChar char="•"/>
                      </a:pPr>
                      <a:r>
                        <a:rPr lang="en-US" sz="2400" dirty="0" smtClean="0"/>
                        <a:t>Editorials</a:t>
                      </a:r>
                    </a:p>
                    <a:p>
                      <a:pPr marL="285750" indent="-285750">
                        <a:buFont typeface="Arial" panose="020B0604020202020204" pitchFamily="34" charset="0"/>
                        <a:buChar char="•"/>
                      </a:pPr>
                      <a:r>
                        <a:rPr lang="en-US" sz="2400" dirty="0" smtClean="0"/>
                        <a:t>Reviews</a:t>
                      </a:r>
                    </a:p>
                    <a:p>
                      <a:pPr marL="285750" indent="-285750">
                        <a:buFont typeface="Arial" panose="020B0604020202020204" pitchFamily="34" charset="0"/>
                        <a:buChar char="•"/>
                      </a:pPr>
                      <a:r>
                        <a:rPr lang="en-US" sz="2400" dirty="0" smtClean="0"/>
                        <a:t>Letters</a:t>
                      </a:r>
                    </a:p>
                    <a:p>
                      <a:endParaRPr lang="en-US" sz="2400" dirty="0"/>
                    </a:p>
                  </a:txBody>
                  <a:tcPr/>
                </a:tc>
                <a:extLst>
                  <a:ext uri="{0D108BD9-81ED-4DB2-BD59-A6C34878D82A}">
                    <a16:rowId xmlns:a16="http://schemas.microsoft.com/office/drawing/2014/main" val="3805628796"/>
                  </a:ext>
                </a:extLst>
              </a:tr>
            </a:tbl>
          </a:graphicData>
        </a:graphic>
      </p:graphicFrame>
    </p:spTree>
    <p:extLst>
      <p:ext uri="{BB962C8B-B14F-4D97-AF65-F5344CB8AC3E}">
        <p14:creationId xmlns:p14="http://schemas.microsoft.com/office/powerpoint/2010/main" val="338153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practice!</a:t>
            </a:r>
            <a:endParaRPr lang="en-US" dirty="0"/>
          </a:p>
        </p:txBody>
      </p:sp>
      <p:sp>
        <p:nvSpPr>
          <p:cNvPr id="3" name="Content Placeholder 2"/>
          <p:cNvSpPr>
            <a:spLocks noGrp="1"/>
          </p:cNvSpPr>
          <p:nvPr>
            <p:ph idx="1"/>
          </p:nvPr>
        </p:nvSpPr>
        <p:spPr/>
        <p:txBody>
          <a:bodyPr/>
          <a:lstStyle/>
          <a:p>
            <a:r>
              <a:rPr lang="en-US" b="1" dirty="0" smtClean="0"/>
              <a:t>What genres of writing do you think the following documents </a:t>
            </a:r>
          </a:p>
          <a:p>
            <a:r>
              <a:rPr lang="en-US" b="1" dirty="0" smtClean="0"/>
              <a:t>belong to? Choose from the options below.</a:t>
            </a:r>
            <a:endParaRPr lang="en-US" dirty="0" smtClean="0"/>
          </a:p>
          <a:p>
            <a:endParaRPr lang="en-US" dirty="0"/>
          </a:p>
        </p:txBody>
      </p:sp>
      <p:sp>
        <p:nvSpPr>
          <p:cNvPr id="4" name="Content Placeholder 3"/>
          <p:cNvSpPr>
            <a:spLocks noGrp="1"/>
          </p:cNvSpPr>
          <p:nvPr>
            <p:ph idx="10"/>
          </p:nvPr>
        </p:nvSpPr>
        <p:spPr/>
        <p:txBody>
          <a:bodyPr/>
          <a:lstStyle/>
          <a:p>
            <a:r>
              <a:rPr lang="en-US" sz="3200" dirty="0" smtClean="0"/>
              <a:t>Essay/poetry/articles/press release/user manuals/novels/research papers/</a:t>
            </a:r>
          </a:p>
          <a:p>
            <a:r>
              <a:rPr lang="en-US" sz="3200" dirty="0" smtClean="0"/>
              <a:t>brochures/news reports/</a:t>
            </a:r>
          </a:p>
          <a:p>
            <a:r>
              <a:rPr lang="en-US" sz="3200" dirty="0" smtClean="0"/>
              <a:t>memos/drama/reviews/feasibility studies/</a:t>
            </a:r>
          </a:p>
          <a:p>
            <a:r>
              <a:rPr lang="en-US" sz="3200" dirty="0" smtClean="0"/>
              <a:t>literature reviews/instructions</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29305825"/>
              </p:ext>
            </p:extLst>
          </p:nvPr>
        </p:nvGraphicFramePr>
        <p:xfrm>
          <a:off x="611560" y="381000"/>
          <a:ext cx="8085137"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Technical Writing?</a:t>
            </a:r>
            <a:endParaRPr lang="en-US" dirty="0"/>
          </a:p>
        </p:txBody>
      </p:sp>
      <p:sp>
        <p:nvSpPr>
          <p:cNvPr id="3" name="Content Placeholder 2"/>
          <p:cNvSpPr>
            <a:spLocks noGrp="1"/>
          </p:cNvSpPr>
          <p:nvPr>
            <p:ph idx="1"/>
          </p:nvPr>
        </p:nvSpPr>
        <p:spPr/>
        <p:txBody>
          <a:bodyPr/>
          <a:lstStyle/>
          <a:p>
            <a:pPr>
              <a:buNone/>
            </a:pPr>
            <a:r>
              <a:rPr lang="en-US" dirty="0" smtClean="0"/>
              <a:t>  “It is a </a:t>
            </a:r>
            <a:r>
              <a:rPr lang="en-US" b="1" dirty="0" smtClean="0"/>
              <a:t>long-established </a:t>
            </a:r>
            <a:r>
              <a:rPr lang="en-US" dirty="0" smtClean="0"/>
              <a:t>and important </a:t>
            </a:r>
            <a:r>
              <a:rPr lang="en-US" b="1" dirty="0" smtClean="0"/>
              <a:t>professional</a:t>
            </a:r>
            <a:r>
              <a:rPr lang="en-US" dirty="0" smtClean="0"/>
              <a:t> </a:t>
            </a:r>
            <a:r>
              <a:rPr lang="en-US" b="1" dirty="0" smtClean="0"/>
              <a:t>activity</a:t>
            </a:r>
            <a:r>
              <a:rPr lang="en-US" dirty="0" smtClean="0"/>
              <a:t> that can be defined as a </a:t>
            </a:r>
            <a:r>
              <a:rPr lang="en-US" b="1" dirty="0" smtClean="0"/>
              <a:t>specialized field </a:t>
            </a:r>
            <a:r>
              <a:rPr lang="en-US" dirty="0" smtClean="0"/>
              <a:t>of communication whose purpose is to convey technical and scientific information and ideas accurately and efficiently</a:t>
            </a:r>
            <a:r>
              <a:rPr lang="en-US" dirty="0" smtClean="0"/>
              <a:t>.”</a:t>
            </a:r>
          </a:p>
          <a:p>
            <a:pPr>
              <a:buNone/>
            </a:pPr>
            <a:r>
              <a:rPr lang="en-US" dirty="0"/>
              <a:t>“It can also be defined as the written communication of engineering and scientific ideas, </a:t>
            </a:r>
            <a:r>
              <a:rPr lang="en-US" dirty="0" smtClean="0"/>
              <a:t>concepts, and </a:t>
            </a:r>
            <a:r>
              <a:rPr lang="en-US" dirty="0"/>
              <a:t>data presented objectively, logically, and accurately.”</a:t>
            </a:r>
            <a:endParaRPr lang="en-US" dirty="0" smtClean="0"/>
          </a:p>
          <a:p>
            <a:pPr>
              <a:buNone/>
            </a:pPr>
            <a:endParaRPr lang="en-US" dirty="0" smtClean="0"/>
          </a:p>
        </p:txBody>
      </p:sp>
    </p:spTree>
    <p:extLst>
      <p:ext uri="{BB962C8B-B14F-4D97-AF65-F5344CB8AC3E}">
        <p14:creationId xmlns:p14="http://schemas.microsoft.com/office/powerpoint/2010/main" val="3178090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 as a Profession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United States Department of Labor, recognizes technical </a:t>
            </a:r>
            <a:r>
              <a:rPr lang="en-US" dirty="0" smtClean="0"/>
              <a:t>writer as </a:t>
            </a:r>
            <a:r>
              <a:rPr lang="en-US" dirty="0"/>
              <a:t>a distinct job category, stating that technical writers </a:t>
            </a:r>
            <a:r>
              <a:rPr lang="en-US" dirty="0" smtClean="0"/>
              <a:t>produce Instruction </a:t>
            </a:r>
            <a:r>
              <a:rPr lang="en-US" dirty="0"/>
              <a:t>manuals and other supporting documents to communicate complex </a:t>
            </a:r>
            <a:r>
              <a:rPr lang="en-US" dirty="0" smtClean="0"/>
              <a:t>and technical </a:t>
            </a:r>
            <a:r>
              <a:rPr lang="en-US" dirty="0"/>
              <a:t>information more easily. They also develop, gather, and disseminate technical information </a:t>
            </a:r>
            <a:r>
              <a:rPr lang="en-US" dirty="0" smtClean="0"/>
              <a:t>among customers</a:t>
            </a:r>
            <a:r>
              <a:rPr lang="en-US" dirty="0"/>
              <a:t>, designers and manufacturers. </a:t>
            </a:r>
            <a:endParaRPr lang="en-US" dirty="0" smtClean="0"/>
          </a:p>
          <a:p>
            <a:r>
              <a:rPr lang="en-US" dirty="0" smtClean="0"/>
              <a:t>The </a:t>
            </a:r>
            <a:r>
              <a:rPr lang="en-US" dirty="0"/>
              <a:t>Society for Technical </a:t>
            </a:r>
            <a:r>
              <a:rPr lang="en-US" dirty="0" smtClean="0"/>
              <a:t>Communication, the </a:t>
            </a:r>
            <a:r>
              <a:rPr lang="en-US" dirty="0"/>
              <a:t>largest professional organization dedicated to advance in the arts </a:t>
            </a:r>
            <a:r>
              <a:rPr lang="en-US" dirty="0" smtClean="0"/>
              <a:t>and sciences </a:t>
            </a:r>
            <a:r>
              <a:rPr lang="en-US" dirty="0"/>
              <a:t>of technical communication, would call a technical </a:t>
            </a:r>
            <a:r>
              <a:rPr lang="en-US" dirty="0" smtClean="0"/>
              <a:t>writer a </a:t>
            </a:r>
            <a:r>
              <a:rPr lang="en-US" dirty="0"/>
              <a:t>technical communicator. Besides, a technical writer can </a:t>
            </a:r>
            <a:r>
              <a:rPr lang="en-US" dirty="0" smtClean="0"/>
              <a:t>be called </a:t>
            </a:r>
            <a:r>
              <a:rPr lang="en-US" dirty="0"/>
              <a:t>as a documentation specialist, information developer, to name just a few</a:t>
            </a:r>
          </a:p>
        </p:txBody>
      </p:sp>
    </p:spTree>
    <p:extLst>
      <p:ext uri="{BB962C8B-B14F-4D97-AF65-F5344CB8AC3E}">
        <p14:creationId xmlns:p14="http://schemas.microsoft.com/office/powerpoint/2010/main" val="135785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Importance of Technical Writing:</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In most of the cases, these reports and documents are the only form of communication with clients, government agencies, managers, and professionals at other facilities and companies.</a:t>
            </a:r>
          </a:p>
          <a:p>
            <a:pPr>
              <a:buNone/>
            </a:pPr>
            <a:endParaRPr lang="en-US" dirty="0" smtClean="0"/>
          </a:p>
          <a:p>
            <a:pPr>
              <a:buNone/>
            </a:pPr>
            <a:r>
              <a:rPr lang="en-US" dirty="0" smtClean="0"/>
              <a:t>   The recipient will usually use the report or document to perform a task, make a decision, solve a problem, or acquire information and knowledge.</a:t>
            </a:r>
          </a:p>
          <a:p>
            <a:pPr>
              <a:buNone/>
            </a:pPr>
            <a:endParaRPr lang="en-US" dirty="0"/>
          </a:p>
        </p:txBody>
      </p:sp>
    </p:spTree>
    <p:extLst>
      <p:ext uri="{BB962C8B-B14F-4D97-AF65-F5344CB8AC3E}">
        <p14:creationId xmlns:p14="http://schemas.microsoft.com/office/powerpoint/2010/main" val="2036071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Common Purposes of Technical Writing:</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smtClean="0"/>
          </a:p>
          <a:p>
            <a:pPr lvl="0"/>
            <a:r>
              <a:rPr lang="en-US" dirty="0" smtClean="0"/>
              <a:t>To inform</a:t>
            </a:r>
          </a:p>
          <a:p>
            <a:pPr lvl="0"/>
            <a:r>
              <a:rPr lang="en-US" dirty="0" smtClean="0"/>
              <a:t>To instruct</a:t>
            </a:r>
          </a:p>
          <a:p>
            <a:pPr lvl="0"/>
            <a:r>
              <a:rPr lang="en-US" dirty="0" smtClean="0"/>
              <a:t>To persuade</a:t>
            </a:r>
          </a:p>
          <a:p>
            <a:pPr>
              <a:buNone/>
            </a:pPr>
            <a:endParaRPr lang="en-US" dirty="0"/>
          </a:p>
        </p:txBody>
      </p:sp>
    </p:spTree>
    <p:extLst>
      <p:ext uri="{BB962C8B-B14F-4D97-AF65-F5344CB8AC3E}">
        <p14:creationId xmlns:p14="http://schemas.microsoft.com/office/powerpoint/2010/main" val="1128183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a:t>
            </a:r>
            <a:endParaRPr lang="en-US" dirty="0"/>
          </a:p>
        </p:txBody>
      </p:sp>
      <p:sp>
        <p:nvSpPr>
          <p:cNvPr id="3" name="Content Placeholder 2"/>
          <p:cNvSpPr>
            <a:spLocks noGrp="1"/>
          </p:cNvSpPr>
          <p:nvPr>
            <p:ph idx="1"/>
          </p:nvPr>
        </p:nvSpPr>
        <p:spPr>
          <a:xfrm>
            <a:off x="601216" y="1086292"/>
            <a:ext cx="8542784" cy="1580708"/>
          </a:xfrm>
        </p:spPr>
        <p:txBody>
          <a:bodyPr/>
          <a:lstStyle/>
          <a:p>
            <a:r>
              <a:rPr lang="en-US" sz="3200" dirty="0"/>
              <a:t>What is the role of a technical communicator?</a:t>
            </a:r>
          </a:p>
          <a:p>
            <a:endParaRPr lang="en-US" sz="3600" dirty="0"/>
          </a:p>
        </p:txBody>
      </p:sp>
      <p:sp>
        <p:nvSpPr>
          <p:cNvPr id="4" name="Content Placeholder 3"/>
          <p:cNvSpPr>
            <a:spLocks noGrp="1"/>
          </p:cNvSpPr>
          <p:nvPr>
            <p:ph idx="10"/>
          </p:nvPr>
        </p:nvSpPr>
        <p:spPr/>
        <p:txBody>
          <a:bodyPr/>
          <a:lstStyle/>
          <a:p>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a:t>
            </a:r>
            <a:endParaRPr lang="en-US" dirty="0"/>
          </a:p>
        </p:txBody>
      </p:sp>
      <p:sp>
        <p:nvSpPr>
          <p:cNvPr id="3" name="Content Placeholder 2"/>
          <p:cNvSpPr>
            <a:spLocks noGrp="1"/>
          </p:cNvSpPr>
          <p:nvPr>
            <p:ph idx="1"/>
          </p:nvPr>
        </p:nvSpPr>
        <p:spPr>
          <a:xfrm>
            <a:off x="601216" y="1086292"/>
            <a:ext cx="8542784" cy="1580708"/>
          </a:xfrm>
        </p:spPr>
        <p:txBody>
          <a:bodyPr/>
          <a:lstStyle/>
          <a:p>
            <a:r>
              <a:rPr lang="en-US" sz="3200" dirty="0"/>
              <a:t>What is the role of a technical communicator?</a:t>
            </a:r>
          </a:p>
          <a:p>
            <a:endParaRPr lang="en-US" sz="3600" dirty="0"/>
          </a:p>
        </p:txBody>
      </p:sp>
      <p:sp>
        <p:nvSpPr>
          <p:cNvPr id="4" name="Content Placeholder 3"/>
          <p:cNvSpPr>
            <a:spLocks noGrp="1"/>
          </p:cNvSpPr>
          <p:nvPr>
            <p:ph idx="10"/>
          </p:nvPr>
        </p:nvSpPr>
        <p:spPr/>
        <p:txBody>
          <a:bodyPr/>
          <a:lstStyle/>
          <a:p>
            <a:r>
              <a:rPr lang="en-US" sz="2400" dirty="0"/>
              <a:t>Technical communicators translate complex technical </a:t>
            </a:r>
            <a:endParaRPr lang="en-US" sz="2400" dirty="0" smtClean="0"/>
          </a:p>
          <a:p>
            <a:r>
              <a:rPr lang="en-US" sz="2400" dirty="0" smtClean="0"/>
              <a:t>product </a:t>
            </a:r>
            <a:r>
              <a:rPr lang="en-US" sz="2400" dirty="0"/>
              <a:t>or service information into understandable and accessible user information. </a:t>
            </a:r>
            <a:endParaRPr lang="en-US" sz="2400" dirty="0" smtClean="0"/>
          </a:p>
          <a:p>
            <a:r>
              <a:rPr lang="en-US" sz="2400" dirty="0" smtClean="0"/>
              <a:t>They </a:t>
            </a:r>
            <a:r>
              <a:rPr lang="en-US" sz="2400" dirty="0"/>
              <a:t>act as mediators between product developers and users.</a:t>
            </a:r>
          </a:p>
          <a:p>
            <a:endParaRPr lang="en-US" sz="2400" dirty="0" smtClean="0"/>
          </a:p>
        </p:txBody>
      </p:sp>
    </p:spTree>
    <p:extLst>
      <p:ext uri="{BB962C8B-B14F-4D97-AF65-F5344CB8AC3E}">
        <p14:creationId xmlns:p14="http://schemas.microsoft.com/office/powerpoint/2010/main" val="264754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rules of thumb for TW</a:t>
            </a:r>
            <a:endParaRPr lang="en-US" dirty="0"/>
          </a:p>
        </p:txBody>
      </p:sp>
      <p:sp>
        <p:nvSpPr>
          <p:cNvPr id="3" name="Content Placeholder 2"/>
          <p:cNvSpPr>
            <a:spLocks noGrp="1"/>
          </p:cNvSpPr>
          <p:nvPr>
            <p:ph idx="1"/>
          </p:nvPr>
        </p:nvSpPr>
        <p:spPr/>
        <p:txBody>
          <a:bodyPr/>
          <a:lstStyle/>
          <a:p>
            <a:r>
              <a:rPr lang="en-US" dirty="0" smtClean="0"/>
              <a:t>What makes a good writer?</a:t>
            </a:r>
            <a:endParaRPr lang="en-US" dirty="0"/>
          </a:p>
        </p:txBody>
      </p:sp>
      <p:sp>
        <p:nvSpPr>
          <p:cNvPr id="4" name="Content Placeholder 3"/>
          <p:cNvSpPr>
            <a:spLocks noGrp="1"/>
          </p:cNvSpPr>
          <p:nvPr>
            <p:ph idx="10"/>
          </p:nvPr>
        </p:nvSpPr>
        <p:spPr/>
        <p:txBody>
          <a:bodyPr/>
          <a:lstStyle/>
          <a:p>
            <a:pPr>
              <a:buFont typeface="Arial" pitchFamily="34" charset="0"/>
              <a:buChar char="•"/>
            </a:pPr>
            <a:r>
              <a:rPr lang="en-US" sz="2000" dirty="0" smtClean="0"/>
              <a:t> Having something to say</a:t>
            </a:r>
          </a:p>
          <a:p>
            <a:pPr>
              <a:buFont typeface="Arial" pitchFamily="34" charset="0"/>
              <a:buChar char="•"/>
            </a:pPr>
            <a:r>
              <a:rPr lang="en-US" sz="2000" dirty="0" smtClean="0"/>
              <a:t> Logical thinking</a:t>
            </a:r>
          </a:p>
          <a:p>
            <a:pPr>
              <a:buFont typeface="Arial" pitchFamily="34" charset="0"/>
              <a:buChar char="•"/>
            </a:pPr>
            <a:r>
              <a:rPr lang="en-US" sz="2000" dirty="0" smtClean="0"/>
              <a:t> A few learnable rules of writing style</a:t>
            </a:r>
          </a:p>
          <a:p>
            <a:pPr>
              <a:buFont typeface="Arial" pitchFamily="34" charset="0"/>
              <a:buChar char="•"/>
            </a:pPr>
            <a:r>
              <a:rPr lang="en-US" sz="2000" dirty="0" smtClean="0"/>
              <a:t> Read everything (decent and good quality material of course!)</a:t>
            </a:r>
          </a:p>
          <a:p>
            <a:pPr>
              <a:buFont typeface="Arial" pitchFamily="34" charset="0"/>
              <a:buChar char="•"/>
            </a:pPr>
            <a:r>
              <a:rPr lang="en-US" sz="2000" dirty="0" smtClean="0"/>
              <a:t> Observe the writer and imitate (his writing talent!)</a:t>
            </a:r>
          </a:p>
          <a:p>
            <a:pPr>
              <a:buFont typeface="Arial" pitchFamily="34" charset="0"/>
              <a:buChar char="•"/>
            </a:pPr>
            <a:r>
              <a:rPr lang="en-US" sz="2000" dirty="0" smtClean="0"/>
              <a:t> Superb research skills</a:t>
            </a:r>
          </a:p>
          <a:p>
            <a:pPr>
              <a:buFont typeface="Arial" pitchFamily="34" charset="0"/>
              <a:buChar char="•"/>
            </a:pPr>
            <a:r>
              <a:rPr lang="en-US" sz="2000" dirty="0" smtClean="0"/>
              <a:t> Discuss your topic and content (with a trusted someone)</a:t>
            </a:r>
          </a:p>
          <a:p>
            <a:pPr>
              <a:buFont typeface="Arial" pitchFamily="34" charset="0"/>
              <a:buChar char="•"/>
            </a:pPr>
            <a:r>
              <a:rPr lang="en-US" sz="2000" dirty="0" smtClean="0"/>
              <a:t> Revise, revise, revise</a:t>
            </a:r>
          </a:p>
          <a:p>
            <a:pPr>
              <a:buFont typeface="Arial" pitchFamily="34" charset="0"/>
              <a:buChar char="•"/>
            </a:pPr>
            <a:r>
              <a:rPr lang="en-US" sz="2000" dirty="0" smtClean="0"/>
              <a:t> Edit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D7F6-575F-4911-B4E8-ABA34D8B01CB}"/>
              </a:ext>
            </a:extLst>
          </p:cNvPr>
          <p:cNvSpPr>
            <a:spLocks noGrp="1"/>
          </p:cNvSpPr>
          <p:nvPr>
            <p:ph type="ctrTitle"/>
          </p:nvPr>
        </p:nvSpPr>
        <p:spPr>
          <a:xfrm>
            <a:off x="866216" y="1299135"/>
            <a:ext cx="6619244" cy="865841"/>
          </a:xfrm>
        </p:spPr>
        <p:txBody>
          <a:bodyPr/>
          <a:lstStyle/>
          <a:p>
            <a:r>
              <a:rPr lang="en-US" dirty="0">
                <a:solidFill>
                  <a:srgbClr val="FFC000"/>
                </a:solidFill>
              </a:rPr>
              <a:t>About myself.</a:t>
            </a:r>
            <a:endParaRPr lang="en-PK" dirty="0">
              <a:solidFill>
                <a:srgbClr val="FFC000"/>
              </a:solidFill>
            </a:endParaRPr>
          </a:p>
        </p:txBody>
      </p:sp>
      <p:sp>
        <p:nvSpPr>
          <p:cNvPr id="3" name="Subtitle 2">
            <a:extLst>
              <a:ext uri="{FF2B5EF4-FFF2-40B4-BE49-F238E27FC236}">
                <a16:creationId xmlns:a16="http://schemas.microsoft.com/office/drawing/2014/main" id="{F1E19C3F-9140-40E3-B5D3-52956761ECE3}"/>
              </a:ext>
            </a:extLst>
          </p:cNvPr>
          <p:cNvSpPr>
            <a:spLocks noGrp="1"/>
          </p:cNvSpPr>
          <p:nvPr>
            <p:ph type="subTitle" idx="1"/>
          </p:nvPr>
        </p:nvSpPr>
        <p:spPr>
          <a:xfrm>
            <a:off x="866216" y="2164975"/>
            <a:ext cx="7524749" cy="3393890"/>
          </a:xfrm>
        </p:spPr>
        <p:txBody>
          <a:bodyPr>
            <a:noAutofit/>
          </a:bodyPr>
          <a:lstStyle/>
          <a:p>
            <a:r>
              <a:rPr lang="en-US" sz="1800" b="1" dirty="0">
                <a:solidFill>
                  <a:schemeClr val="bg1"/>
                </a:solidFill>
              </a:rPr>
              <a:t>Hello!</a:t>
            </a:r>
          </a:p>
          <a:p>
            <a:endParaRPr lang="en-US" sz="1800" b="1" dirty="0">
              <a:solidFill>
                <a:schemeClr val="bg1"/>
              </a:solidFill>
            </a:endParaRPr>
          </a:p>
          <a:p>
            <a:r>
              <a:rPr lang="en-US" sz="1800" b="1" dirty="0">
                <a:solidFill>
                  <a:schemeClr val="bg1"/>
                </a:solidFill>
              </a:rPr>
              <a:t>I am SABEEN AMJAD                    </a:t>
            </a:r>
          </a:p>
          <a:p>
            <a:r>
              <a:rPr lang="en-US" sz="1800" b="1" dirty="0">
                <a:solidFill>
                  <a:schemeClr val="bg1"/>
                </a:solidFill>
              </a:rPr>
              <a:t>You can reach me at:</a:t>
            </a:r>
          </a:p>
          <a:p>
            <a:r>
              <a:rPr lang="en-US" sz="1800" b="1" dirty="0">
                <a:solidFill>
                  <a:schemeClr val="bg1"/>
                </a:solidFill>
                <a:hlinkClick r:id="rId2"/>
              </a:rPr>
              <a:t>Sabeen.amjad@nu.edu.pk</a:t>
            </a:r>
            <a:endParaRPr lang="en-US" sz="1800" b="1" dirty="0">
              <a:solidFill>
                <a:schemeClr val="bg1"/>
              </a:solidFill>
            </a:endParaRPr>
          </a:p>
          <a:p>
            <a:endParaRPr lang="en-US" sz="1800" b="1" dirty="0">
              <a:solidFill>
                <a:schemeClr val="bg1"/>
              </a:solidFill>
            </a:endParaRPr>
          </a:p>
          <a:p>
            <a:r>
              <a:rPr lang="en-US" sz="1800" b="1" dirty="0">
                <a:solidFill>
                  <a:schemeClr val="bg1"/>
                </a:solidFill>
              </a:rPr>
              <a:t>Office:</a:t>
            </a:r>
          </a:p>
          <a:p>
            <a:r>
              <a:rPr lang="en-US" sz="1800" b="1" dirty="0">
                <a:solidFill>
                  <a:schemeClr val="bg1"/>
                </a:solidFill>
              </a:rPr>
              <a:t>Room # 6, faculty offices, </a:t>
            </a:r>
            <a:r>
              <a:rPr lang="en-US" sz="1800" b="1" dirty="0" err="1">
                <a:solidFill>
                  <a:schemeClr val="bg1"/>
                </a:solidFill>
              </a:rPr>
              <a:t>e.e</a:t>
            </a:r>
            <a:r>
              <a:rPr lang="en-US" sz="1800" b="1" dirty="0">
                <a:solidFill>
                  <a:schemeClr val="bg1"/>
                </a:solidFill>
              </a:rPr>
              <a:t>. 1</a:t>
            </a:r>
            <a:r>
              <a:rPr lang="en-US" sz="1800" b="1" baseline="30000" dirty="0">
                <a:solidFill>
                  <a:schemeClr val="bg1"/>
                </a:solidFill>
              </a:rPr>
              <a:t>st</a:t>
            </a:r>
            <a:r>
              <a:rPr lang="en-US" sz="1800" b="1" dirty="0">
                <a:solidFill>
                  <a:schemeClr val="bg1"/>
                </a:solidFill>
              </a:rPr>
              <a:t> floor</a:t>
            </a:r>
            <a:endParaRPr lang="en-PK" sz="1800" b="1" dirty="0">
              <a:solidFill>
                <a:schemeClr val="bg1"/>
              </a:solidFill>
            </a:endParaRPr>
          </a:p>
        </p:txBody>
      </p:sp>
    </p:spTree>
    <p:extLst>
      <p:ext uri="{BB962C8B-B14F-4D97-AF65-F5344CB8AC3E}">
        <p14:creationId xmlns:p14="http://schemas.microsoft.com/office/powerpoint/2010/main" val="1625695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Needed to be a Good </a:t>
            </a:r>
            <a:br>
              <a:rPr lang="en-US" dirty="0" smtClean="0"/>
            </a:br>
            <a:r>
              <a:rPr lang="en-US" dirty="0" smtClean="0"/>
              <a:t>Technical Writer</a:t>
            </a:r>
            <a:endParaRPr lang="en-US" dirty="0"/>
          </a:p>
        </p:txBody>
      </p:sp>
      <p:sp>
        <p:nvSpPr>
          <p:cNvPr id="4" name="Content Placeholder 3"/>
          <p:cNvSpPr>
            <a:spLocks noGrp="1"/>
          </p:cNvSpPr>
          <p:nvPr>
            <p:ph idx="10"/>
          </p:nvPr>
        </p:nvSpPr>
        <p:spPr/>
        <p:txBody>
          <a:bodyPr/>
          <a:lstStyle/>
          <a:p>
            <a:pPr marL="342900" indent="-342900">
              <a:buAutoNum type="arabicPeriod"/>
            </a:pPr>
            <a:r>
              <a:rPr lang="en-US" sz="2400" dirty="0" smtClean="0"/>
              <a:t>Subject Knowledge</a:t>
            </a:r>
          </a:p>
          <a:p>
            <a:pPr marL="342900" indent="-342900">
              <a:buAutoNum type="arabicPeriod"/>
            </a:pPr>
            <a:r>
              <a:rPr lang="en-US" sz="2400" dirty="0" smtClean="0"/>
              <a:t>Writing Skills</a:t>
            </a:r>
          </a:p>
          <a:p>
            <a:pPr marL="342900" indent="-342900">
              <a:buAutoNum type="arabicPeriod"/>
            </a:pPr>
            <a:r>
              <a:rPr lang="en-US" sz="2400" dirty="0" smtClean="0"/>
              <a:t>Research Skills</a:t>
            </a:r>
          </a:p>
          <a:p>
            <a:pPr marL="342900" indent="-342900">
              <a:buAutoNum type="arabicPeriod"/>
            </a:pPr>
            <a:r>
              <a:rPr lang="en-US" sz="2400" dirty="0" smtClean="0"/>
              <a:t>Knowledge of Technical Communication conventions</a:t>
            </a:r>
            <a:endParaRPr lang="en-US" sz="2400" dirty="0"/>
          </a:p>
        </p:txBody>
      </p:sp>
    </p:spTree>
    <p:extLst>
      <p:ext uri="{BB962C8B-B14F-4D97-AF65-F5344CB8AC3E}">
        <p14:creationId xmlns:p14="http://schemas.microsoft.com/office/powerpoint/2010/main" val="71278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ndefined"/>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1828800" y="618633"/>
            <a:ext cx="6411428" cy="5659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Compare!</a:t>
            </a:r>
            <a:endParaRPr lang="en-US" dirty="0"/>
          </a:p>
        </p:txBody>
      </p:sp>
      <p:sp>
        <p:nvSpPr>
          <p:cNvPr id="6" name="Content Placeholder 5"/>
          <p:cNvSpPr>
            <a:spLocks noGrp="1"/>
          </p:cNvSpPr>
          <p:nvPr>
            <p:ph sz="half" idx="1"/>
          </p:nvPr>
        </p:nvSpPr>
        <p:spPr/>
        <p:txBody>
          <a:bodyPr>
            <a:normAutofit fontScale="70000" lnSpcReduction="20000"/>
          </a:bodyPr>
          <a:lstStyle/>
          <a:p>
            <a:pPr marL="0" indent="0">
              <a:buNone/>
            </a:pPr>
            <a:r>
              <a:rPr lang="en-US" dirty="0"/>
              <a:t>The ever elusive smile, the misty atmosphere, the hazy landscape </a:t>
            </a:r>
            <a:r>
              <a:rPr lang="en-US" dirty="0" smtClean="0"/>
              <a:t>in the </a:t>
            </a:r>
            <a:r>
              <a:rPr lang="en-US" dirty="0"/>
              <a:t>background and, most of all, the ambiguous, inscrutable expression on the face of the sitter entrap the imagination, leaving questions open and fancy disturbed. </a:t>
            </a:r>
            <a:endParaRPr lang="en-US" dirty="0" smtClean="0"/>
          </a:p>
          <a:p>
            <a:pPr marL="0" indent="0">
              <a:buNone/>
            </a:pPr>
            <a:r>
              <a:rPr lang="en-US" dirty="0" smtClean="0"/>
              <a:t>Mona </a:t>
            </a:r>
            <a:r>
              <a:rPr lang="en-US" dirty="0"/>
              <a:t>Lisa’s exceedingly serene, indifferent </a:t>
            </a:r>
            <a:r>
              <a:rPr lang="en-US" dirty="0" smtClean="0"/>
              <a:t>disposition </a:t>
            </a:r>
            <a:r>
              <a:rPr lang="en-US" dirty="0"/>
              <a:t>further deepens the uncertainty and excites curiosity.</a:t>
            </a:r>
          </a:p>
          <a:p>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The identity of Leonardo da Vinci's model for his painting Mona Lisa </a:t>
            </a:r>
          </a:p>
          <a:p>
            <a:pPr marL="0" indent="0">
              <a:buNone/>
            </a:pPr>
            <a:r>
              <a:rPr lang="en-US" dirty="0"/>
              <a:t>(Fig. 1) has plagued historians for over 500 years [1]. Early writings stated </a:t>
            </a:r>
            <a:r>
              <a:rPr lang="en-US" dirty="0" smtClean="0"/>
              <a:t> that </a:t>
            </a:r>
            <a:r>
              <a:rPr lang="en-US" dirty="0"/>
              <a:t>mouth and eyes are not distinct [4]. </a:t>
            </a:r>
            <a:endParaRPr lang="en-US" dirty="0" smtClean="0"/>
          </a:p>
          <a:p>
            <a:pPr marL="0" indent="0">
              <a:buNone/>
            </a:pPr>
            <a:r>
              <a:rPr lang="en-US" dirty="0" smtClean="0"/>
              <a:t>The </a:t>
            </a:r>
            <a:r>
              <a:rPr lang="en-US" dirty="0"/>
              <a:t>lower lids are almost </a:t>
            </a:r>
            <a:r>
              <a:rPr lang="en-US" dirty="0" smtClean="0"/>
              <a:t> horizontal </a:t>
            </a:r>
            <a:r>
              <a:rPr lang="en-US" dirty="0"/>
              <a:t>and the absence of eyebrows is striking [7]. The hands appear </a:t>
            </a:r>
            <a:r>
              <a:rPr lang="en-US" dirty="0" smtClean="0"/>
              <a:t> boneless </a:t>
            </a:r>
            <a:r>
              <a:rPr lang="en-US" dirty="0"/>
              <a:t>[6]. </a:t>
            </a:r>
          </a:p>
          <a:p>
            <a:pPr marL="0" indent="0">
              <a:buNone/>
            </a:pPr>
            <a:r>
              <a:rPr lang="en-US" dirty="0" smtClean="0"/>
              <a:t>Finally</a:t>
            </a:r>
            <a:r>
              <a:rPr lang="en-US" dirty="0"/>
              <a:t>, the dress is timeless and quite plain, with no </a:t>
            </a:r>
            <a:r>
              <a:rPr lang="en-US" dirty="0" smtClean="0"/>
              <a:t>accompanying </a:t>
            </a:r>
            <a:r>
              <a:rPr lang="en-US" dirty="0"/>
              <a:t>emblems, jewelry, or accessories [7], unlike that one would have expected had a conventional model been used.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5709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Describe technically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63144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1</a:t>
            </a:r>
            <a:endParaRPr lang="en-US" dirty="0"/>
          </a:p>
        </p:txBody>
      </p:sp>
      <p:sp>
        <p:nvSpPr>
          <p:cNvPr id="3" name="Content Placeholder 2"/>
          <p:cNvSpPr>
            <a:spLocks noGrp="1"/>
          </p:cNvSpPr>
          <p:nvPr>
            <p:ph idx="1"/>
          </p:nvPr>
        </p:nvSpPr>
        <p:spPr/>
        <p:txBody>
          <a:bodyPr/>
          <a:lstStyle/>
          <a:p>
            <a:pPr marL="0" indent="0">
              <a:buNone/>
            </a:pPr>
            <a:r>
              <a:rPr lang="en-US" dirty="0"/>
              <a:t>TEXT A </a:t>
            </a:r>
            <a:endParaRPr lang="en-US" dirty="0" smtClean="0"/>
          </a:p>
          <a:p>
            <a:pPr marL="0" indent="0">
              <a:buNone/>
            </a:pPr>
            <a:r>
              <a:rPr lang="en-US" dirty="0" smtClean="0"/>
              <a:t>One </a:t>
            </a:r>
            <a:r>
              <a:rPr lang="en-US" dirty="0"/>
              <a:t>enters the palatial room through an elegantly carved maple door to reveal the French provincial furniture of another century. The plush beige carpet makes one want to run and dance barefoot.</a:t>
            </a:r>
          </a:p>
        </p:txBody>
      </p:sp>
    </p:spTree>
    <p:extLst>
      <p:ext uri="{BB962C8B-B14F-4D97-AF65-F5344CB8AC3E}">
        <p14:creationId xmlns:p14="http://schemas.microsoft.com/office/powerpoint/2010/main" val="354537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a:t>
            </a:r>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dirty="0"/>
              <a:t>TEXT B </a:t>
            </a:r>
            <a:endParaRPr lang="en-US" dirty="0" smtClean="0"/>
          </a:p>
          <a:p>
            <a:pPr marL="0" indent="0">
              <a:buNone/>
            </a:pPr>
            <a:r>
              <a:rPr lang="en-US" dirty="0" smtClean="0"/>
              <a:t>The </a:t>
            </a:r>
            <a:r>
              <a:rPr lang="en-US" dirty="0"/>
              <a:t>entrance to the 24-ft room is a 36-in. by 80-in. maple door decorated with a carved family crest. The floor has a beige nylon carpet with a 1-in. pad. The furniture is French provincial. </a:t>
            </a:r>
            <a:endParaRPr lang="en-US" b="1" dirty="0"/>
          </a:p>
        </p:txBody>
      </p:sp>
    </p:spTree>
    <p:extLst>
      <p:ext uri="{BB962C8B-B14F-4D97-AF65-F5344CB8AC3E}">
        <p14:creationId xmlns:p14="http://schemas.microsoft.com/office/powerpoint/2010/main" val="264244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Academic &amp; Technical Writing: a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7001962"/>
              </p:ext>
            </p:extLst>
          </p:nvPr>
        </p:nvGraphicFramePr>
        <p:xfrm>
          <a:off x="457200" y="1600200"/>
          <a:ext cx="8229600" cy="4876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764228459"/>
                    </a:ext>
                  </a:extLst>
                </a:gridCol>
                <a:gridCol w="4114800">
                  <a:extLst>
                    <a:ext uri="{9D8B030D-6E8A-4147-A177-3AD203B41FA5}">
                      <a16:colId xmlns:a16="http://schemas.microsoft.com/office/drawing/2014/main" val="2379040052"/>
                    </a:ext>
                  </a:extLst>
                </a:gridCol>
              </a:tblGrid>
              <a:tr h="4876800">
                <a:tc>
                  <a:txBody>
                    <a:bodyPr/>
                    <a:lstStyle/>
                    <a:p>
                      <a:r>
                        <a:rPr lang="en-US" sz="2400" b="1" dirty="0" smtClean="0">
                          <a:solidFill>
                            <a:srgbClr val="C00000"/>
                          </a:solidFill>
                        </a:rPr>
                        <a:t>Academic Writing </a:t>
                      </a:r>
                    </a:p>
                    <a:p>
                      <a:endParaRPr lang="en-US" sz="2400" b="1" dirty="0" smtClean="0"/>
                    </a:p>
                  </a:txBody>
                  <a:tcPr>
                    <a:solidFill>
                      <a:schemeClr val="bg1">
                        <a:lumMod val="95000"/>
                      </a:schemeClr>
                    </a:solidFill>
                  </a:tcPr>
                </a:tc>
                <a:tc>
                  <a:txBody>
                    <a:bodyPr/>
                    <a:lstStyle/>
                    <a:p>
                      <a:r>
                        <a:rPr lang="en-US" sz="2400" dirty="0" smtClean="0">
                          <a:solidFill>
                            <a:srgbClr val="C00000"/>
                          </a:solidFill>
                        </a:rPr>
                        <a:t>Business &amp; Technical Writing</a:t>
                      </a:r>
                    </a:p>
                    <a:p>
                      <a:endParaRPr lang="en-US" dirty="0" smtClean="0">
                        <a:solidFill>
                          <a:schemeClr val="bg1"/>
                        </a:solidFill>
                      </a:endParaRPr>
                    </a:p>
                    <a:p>
                      <a:endParaRPr lang="en-US" dirty="0" smtClean="0">
                        <a:solidFill>
                          <a:schemeClr val="bg1"/>
                        </a:solidFill>
                      </a:endParaRPr>
                    </a:p>
                  </a:txBody>
                  <a:tcPr>
                    <a:solidFill>
                      <a:schemeClr val="bg1">
                        <a:lumMod val="95000"/>
                      </a:schemeClr>
                    </a:solidFill>
                  </a:tcPr>
                </a:tc>
                <a:extLst>
                  <a:ext uri="{0D108BD9-81ED-4DB2-BD59-A6C34878D82A}">
                    <a16:rowId xmlns:a16="http://schemas.microsoft.com/office/drawing/2014/main" val="357694897"/>
                  </a:ext>
                </a:extLst>
              </a:tr>
            </a:tbl>
          </a:graphicData>
        </a:graphic>
      </p:graphicFrame>
    </p:spTree>
    <p:extLst>
      <p:ext uri="{BB962C8B-B14F-4D97-AF65-F5344CB8AC3E}">
        <p14:creationId xmlns:p14="http://schemas.microsoft.com/office/powerpoint/2010/main" val="225317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Academic &amp; Technical Writing: a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4681995"/>
              </p:ext>
            </p:extLst>
          </p:nvPr>
        </p:nvGraphicFramePr>
        <p:xfrm>
          <a:off x="457200" y="1600200"/>
          <a:ext cx="8229600" cy="4876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764228459"/>
                    </a:ext>
                  </a:extLst>
                </a:gridCol>
                <a:gridCol w="4114800">
                  <a:extLst>
                    <a:ext uri="{9D8B030D-6E8A-4147-A177-3AD203B41FA5}">
                      <a16:colId xmlns:a16="http://schemas.microsoft.com/office/drawing/2014/main" val="2379040052"/>
                    </a:ext>
                  </a:extLst>
                </a:gridCol>
              </a:tblGrid>
              <a:tr h="4876800">
                <a:tc>
                  <a:txBody>
                    <a:bodyPr/>
                    <a:lstStyle/>
                    <a:p>
                      <a:r>
                        <a:rPr lang="en-US" sz="2400" b="1" dirty="0" smtClean="0">
                          <a:solidFill>
                            <a:srgbClr val="C00000"/>
                          </a:solidFill>
                        </a:rPr>
                        <a:t>Academic Writing </a:t>
                      </a:r>
                    </a:p>
                    <a:p>
                      <a:endParaRPr lang="en-US" sz="2400" b="1" dirty="0" smtClean="0"/>
                    </a:p>
                    <a:p>
                      <a:pPr marL="285750" indent="-285750">
                        <a:buFont typeface="Arial" panose="020B0604020202020204" pitchFamily="34" charset="0"/>
                        <a:buChar char="•"/>
                      </a:pPr>
                      <a:r>
                        <a:rPr lang="en-US" sz="2000" dirty="0" smtClean="0">
                          <a:solidFill>
                            <a:schemeClr val="tx1"/>
                          </a:solidFill>
                        </a:rPr>
                        <a:t>Prose is primary writing mode</a:t>
                      </a:r>
                    </a:p>
                    <a:p>
                      <a:pPr marL="0" indent="0">
                        <a:buFont typeface="Arial" panose="020B0604020202020204" pitchFamily="34" charset="0"/>
                        <a:buNone/>
                      </a:pPr>
                      <a:endParaRPr lang="en-US" sz="2000" dirty="0" smtClean="0">
                        <a:solidFill>
                          <a:schemeClr val="tx1"/>
                        </a:solidFill>
                      </a:endParaRPr>
                    </a:p>
                    <a:p>
                      <a:pPr marL="285750" indent="-285750">
                        <a:buFont typeface="Arial" panose="020B0604020202020204" pitchFamily="34" charset="0"/>
                        <a:buChar char="•"/>
                      </a:pPr>
                      <a:r>
                        <a:rPr lang="en-US" sz="2000" dirty="0" smtClean="0">
                          <a:solidFill>
                            <a:schemeClr val="tx1"/>
                          </a:solidFill>
                        </a:rPr>
                        <a:t>Thesis is in opening paragraphs</a:t>
                      </a:r>
                    </a:p>
                    <a:p>
                      <a:pPr marL="0" indent="0">
                        <a:buFont typeface="Arial" panose="020B0604020202020204" pitchFamily="34" charset="0"/>
                        <a:buNone/>
                      </a:pPr>
                      <a:endParaRPr lang="en-US" sz="2000" dirty="0" smtClean="0">
                        <a:solidFill>
                          <a:schemeClr val="tx1"/>
                        </a:solidFill>
                      </a:endParaRPr>
                    </a:p>
                    <a:p>
                      <a:pPr marL="285750" indent="-285750">
                        <a:buFont typeface="Arial" panose="020B0604020202020204" pitchFamily="34" charset="0"/>
                        <a:buChar char="•"/>
                      </a:pPr>
                      <a:r>
                        <a:rPr lang="en-US" sz="2000" dirty="0" smtClean="0">
                          <a:solidFill>
                            <a:schemeClr val="tx1"/>
                          </a:solidFill>
                        </a:rPr>
                        <a:t>Ideas are divided by paragraph</a:t>
                      </a:r>
                    </a:p>
                    <a:p>
                      <a:pPr marL="0" indent="0">
                        <a:buFont typeface="Arial" panose="020B0604020202020204" pitchFamily="34" charset="0"/>
                        <a:buNone/>
                      </a:pPr>
                      <a:endParaRPr lang="en-US" sz="2000" dirty="0" smtClean="0">
                        <a:solidFill>
                          <a:schemeClr val="tx1"/>
                        </a:solidFill>
                      </a:endParaRPr>
                    </a:p>
                    <a:p>
                      <a:pPr marL="285750" indent="-285750">
                        <a:buFont typeface="Arial" panose="020B0604020202020204" pitchFamily="34" charset="0"/>
                        <a:buChar char="•"/>
                      </a:pPr>
                      <a:r>
                        <a:rPr lang="en-US" sz="2000" dirty="0" smtClean="0">
                          <a:solidFill>
                            <a:schemeClr val="tx1"/>
                          </a:solidFill>
                        </a:rPr>
                        <a:t>Paragraphs are preferred over lists.</a:t>
                      </a:r>
                    </a:p>
                    <a:p>
                      <a:pPr marL="0" indent="0">
                        <a:buFont typeface="Arial" panose="020B0604020202020204" pitchFamily="34" charset="0"/>
                        <a:buNone/>
                      </a:pPr>
                      <a:endParaRPr lang="en-US" sz="2000" dirty="0" smtClean="0">
                        <a:solidFill>
                          <a:schemeClr val="tx1"/>
                        </a:solidFill>
                      </a:endParaRPr>
                    </a:p>
                    <a:p>
                      <a:pPr marL="285750" indent="-285750">
                        <a:buFont typeface="Arial" panose="020B0604020202020204" pitchFamily="34" charset="0"/>
                        <a:buChar char="•"/>
                      </a:pPr>
                      <a:r>
                        <a:rPr lang="en-US" sz="2000" dirty="0" smtClean="0">
                          <a:solidFill>
                            <a:schemeClr val="tx1"/>
                          </a:solidFill>
                        </a:rPr>
                        <a:t>Sentence diversity is valued.</a:t>
                      </a:r>
                      <a:endParaRPr lang="en-US" sz="2000" dirty="0">
                        <a:solidFill>
                          <a:schemeClr val="tx1"/>
                        </a:solidFill>
                      </a:endParaRPr>
                    </a:p>
                  </a:txBody>
                  <a:tcPr>
                    <a:solidFill>
                      <a:schemeClr val="bg1">
                        <a:lumMod val="95000"/>
                      </a:schemeClr>
                    </a:solidFill>
                  </a:tcPr>
                </a:tc>
                <a:tc>
                  <a:txBody>
                    <a:bodyPr/>
                    <a:lstStyle/>
                    <a:p>
                      <a:r>
                        <a:rPr lang="en-US" sz="2400" dirty="0" smtClean="0">
                          <a:solidFill>
                            <a:srgbClr val="C00000"/>
                          </a:solidFill>
                        </a:rPr>
                        <a:t>Business &amp; Technical Writing</a:t>
                      </a:r>
                    </a:p>
                    <a:p>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en-US" sz="2000" dirty="0" smtClean="0">
                          <a:solidFill>
                            <a:schemeClr val="tx1"/>
                          </a:solidFill>
                        </a:rPr>
                        <a:t>Lists, bullets, and short paragraphs are primary writing mode</a:t>
                      </a:r>
                    </a:p>
                    <a:p>
                      <a:pPr marL="285750" indent="-285750">
                        <a:buFont typeface="Arial" panose="020B0604020202020204" pitchFamily="34" charset="0"/>
                        <a:buChar char="•"/>
                      </a:pPr>
                      <a:r>
                        <a:rPr lang="en-US" sz="2000" dirty="0" smtClean="0">
                          <a:solidFill>
                            <a:schemeClr val="tx1"/>
                          </a:solidFill>
                        </a:rPr>
                        <a:t>Thesis is in paragraph, phrase, or heading</a:t>
                      </a:r>
                    </a:p>
                    <a:p>
                      <a:pPr marL="285750" indent="-285750">
                        <a:buFont typeface="Arial" panose="020B0604020202020204" pitchFamily="34" charset="0"/>
                        <a:buChar char="•"/>
                      </a:pPr>
                      <a:r>
                        <a:rPr lang="en-US" sz="2000" dirty="0" smtClean="0">
                          <a:solidFill>
                            <a:schemeClr val="tx1"/>
                          </a:solidFill>
                        </a:rPr>
                        <a:t>Ideas are divided by paragraphs, lists, or sections</a:t>
                      </a:r>
                    </a:p>
                    <a:p>
                      <a:pPr marL="285750" indent="-285750">
                        <a:buFont typeface="Arial" panose="020B0604020202020204" pitchFamily="34" charset="0"/>
                        <a:buChar char="•"/>
                      </a:pPr>
                      <a:r>
                        <a:rPr lang="en-US" sz="2000" dirty="0" smtClean="0">
                          <a:solidFill>
                            <a:schemeClr val="tx1"/>
                          </a:solidFill>
                        </a:rPr>
                        <a:t>Lists are preferred over paragraphs. </a:t>
                      </a:r>
                    </a:p>
                    <a:p>
                      <a:pPr marL="285750" indent="-285750">
                        <a:buFont typeface="Arial" panose="020B0604020202020204" pitchFamily="34" charset="0"/>
                        <a:buChar char="•"/>
                      </a:pPr>
                      <a:r>
                        <a:rPr lang="en-US" sz="2000" dirty="0" smtClean="0">
                          <a:solidFill>
                            <a:schemeClr val="tx1"/>
                          </a:solidFill>
                        </a:rPr>
                        <a:t>Parallelism and repeated patterns are valued.</a:t>
                      </a:r>
                      <a:endParaRPr lang="en-US" sz="2000" dirty="0">
                        <a:solidFill>
                          <a:schemeClr val="tx1"/>
                        </a:solidFill>
                      </a:endParaRPr>
                    </a:p>
                  </a:txBody>
                  <a:tcPr>
                    <a:solidFill>
                      <a:schemeClr val="bg1">
                        <a:lumMod val="95000"/>
                      </a:schemeClr>
                    </a:solidFill>
                  </a:tcPr>
                </a:tc>
                <a:extLst>
                  <a:ext uri="{0D108BD9-81ED-4DB2-BD59-A6C34878D82A}">
                    <a16:rowId xmlns:a16="http://schemas.microsoft.com/office/drawing/2014/main" val="357694897"/>
                  </a:ext>
                </a:extLst>
              </a:tr>
            </a:tbl>
          </a:graphicData>
        </a:graphic>
      </p:graphicFrame>
    </p:spTree>
    <p:extLst>
      <p:ext uri="{BB962C8B-B14F-4D97-AF65-F5344CB8AC3E}">
        <p14:creationId xmlns:p14="http://schemas.microsoft.com/office/powerpoint/2010/main" val="176787485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877</Words>
  <Application>Microsoft Office PowerPoint</Application>
  <PresentationFormat>On-screen Show (4:3)</PresentationFormat>
  <Paragraphs>126</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맑은 고딕</vt:lpstr>
      <vt:lpstr>Arial</vt:lpstr>
      <vt:lpstr>Calibri</vt:lpstr>
      <vt:lpstr>Constantia</vt:lpstr>
      <vt:lpstr>Google Sans</vt:lpstr>
      <vt:lpstr>Roboto</vt:lpstr>
      <vt:lpstr>Times New Roman</vt:lpstr>
      <vt:lpstr>Wingdings 2</vt:lpstr>
      <vt:lpstr>Office Theme</vt:lpstr>
      <vt:lpstr>Custom Design</vt:lpstr>
      <vt:lpstr>Flow</vt:lpstr>
      <vt:lpstr>TECHNICAL AND BUSINESS WRITING  SS2007 </vt:lpstr>
      <vt:lpstr>About myself.</vt:lpstr>
      <vt:lpstr>PowerPoint Presentation</vt:lpstr>
      <vt:lpstr>Let’s Compare!</vt:lpstr>
      <vt:lpstr>Describe technically</vt:lpstr>
      <vt:lpstr>Description 1</vt:lpstr>
      <vt:lpstr>Description 2</vt:lpstr>
      <vt:lpstr>Academic &amp; Technical Writing: a comparison:</vt:lpstr>
      <vt:lpstr>Academic &amp; Technical Writing: a comparison:</vt:lpstr>
      <vt:lpstr>Genres of Writing </vt:lpstr>
      <vt:lpstr>Some more practice!</vt:lpstr>
      <vt:lpstr>PowerPoint Presentation</vt:lpstr>
      <vt:lpstr>What is Technical Writing?</vt:lpstr>
      <vt:lpstr>TW as a Profession</vt:lpstr>
      <vt:lpstr>    The Importance of Technical Writing:</vt:lpstr>
      <vt:lpstr>Common Purposes of Technical Writing:</vt:lpstr>
      <vt:lpstr>Discuss!</vt:lpstr>
      <vt:lpstr>Discuss!</vt:lpstr>
      <vt:lpstr>Some rules of thumb for TW</vt:lpstr>
      <vt:lpstr>Skills Needed to be a Good  Technical Writer</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Administrator</cp:lastModifiedBy>
  <cp:revision>86</cp:revision>
  <dcterms:created xsi:type="dcterms:W3CDTF">2014-04-01T16:35:38Z</dcterms:created>
  <dcterms:modified xsi:type="dcterms:W3CDTF">2023-01-25T08:08:36Z</dcterms:modified>
</cp:coreProperties>
</file>