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9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05</a:t>
            </a:r>
          </a:p>
          <a:p>
            <a:r>
              <a:rPr lang="en-US" dirty="0"/>
              <a:t>Joins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table is joined to itself then it is called as Self join or in less words we can just say “joining a table to itself is called self join”.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SELECT WORKER.ENAME, MANAGER.ENAME FROM    EMP WORKER, EMP MANAGER WHERE   WORKER.MGR = MANAGER.EMPNO;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Outer join to return records which don’t have direct match</a:t>
            </a:r>
          </a:p>
          <a:p>
            <a:r>
              <a:rPr lang="en-US" dirty="0"/>
              <a:t>In outer join operation, all records from the source table included in the result even though they don't satisfy the join condition.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b="1" dirty="0"/>
              <a:t>Syntax for Outer Joins: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SELECT column names from both tables FROM     table name 1 LEFT|RIGHT|FULL OUTER JOIN table name 2 on condition;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Outer joins are classified into three types:</a:t>
            </a:r>
            <a:br>
              <a:rPr lang="en-US" dirty="0"/>
            </a:br>
            <a:r>
              <a:rPr lang="en-US" dirty="0"/>
              <a:t>1) Left Outer Join</a:t>
            </a:r>
            <a:br>
              <a:rPr lang="en-US" dirty="0"/>
            </a:br>
            <a:r>
              <a:rPr lang="en-US" dirty="0"/>
              <a:t>2) Right Outer Join</a:t>
            </a:r>
            <a:br>
              <a:rPr lang="en-US" dirty="0"/>
            </a:br>
            <a:r>
              <a:rPr lang="en-US" dirty="0"/>
              <a:t>3) Full Outer Join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 = D.DEPTNO (+);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outer join operator appears on only that side that has information missing.</a:t>
            </a:r>
          </a:p>
          <a:p>
            <a:endParaRPr lang="en-US" dirty="0"/>
          </a:p>
          <a:p>
            <a:r>
              <a:rPr lang="en-US" b="1" dirty="0"/>
              <a:t>The SQL-1999 standard:</a:t>
            </a:r>
          </a:p>
          <a:p>
            <a:r>
              <a:rPr lang="en-US" dirty="0"/>
              <a:t>SELECT E.ENAME, D.DEPTNO, D.DNAME FROM EMP E LEFT OUTER JOIN DEPT D ON (E.DEPTNO = D.DEPTNO);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E.DEPTNO(+) = D.DEPTNO;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SQL-1999 standard:</a:t>
            </a:r>
          </a:p>
          <a:p>
            <a:pPr marL="0" indent="0">
              <a:buNone/>
            </a:pPr>
            <a:r>
              <a:rPr lang="en-US" dirty="0"/>
              <a:t>SELECT E.ENAME, D.DEPTNO, D.DNAME FROM EMP E RIGHT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The SQL-1999 standard provides the following way to specify this join: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SELECT E.ENAME, D.DEPTNO, D.DNAME FROM EMP E FULL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620000" cy="1143000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792162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562600" y="1809750"/>
            <a:ext cx="3381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 dirty="0">
                <a:latin typeface="Courier New" pitchFamily="49" charset="0"/>
              </a:rPr>
              <a:t>UNION</a:t>
            </a:r>
            <a:r>
              <a:rPr lang="en-US" sz="2200" dirty="0"/>
              <a:t>/</a:t>
            </a:r>
            <a:r>
              <a:rPr lang="en-US" sz="2200" dirty="0">
                <a:latin typeface="Courier New" pitchFamily="49" charset="0"/>
              </a:rPr>
              <a:t>UNION ALL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6525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19338" y="106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903288" y="1384300"/>
            <a:ext cx="2195512" cy="1308100"/>
            <a:chOff x="569" y="920"/>
            <a:chExt cx="1383" cy="824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blackGray">
            <a:xfrm>
              <a:off x="569" y="920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blackGray">
            <a:xfrm>
              <a:off x="1149" y="925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276600" y="1371600"/>
            <a:ext cx="2195513" cy="1308100"/>
            <a:chOff x="3744" y="912"/>
            <a:chExt cx="1383" cy="824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blackGray">
            <a:xfrm>
              <a:off x="3744" y="912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blackGray">
            <a:xfrm>
              <a:off x="4324" y="917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blackGray">
            <a:xfrm>
              <a:off x="4294" y="1028"/>
              <a:ext cx="281" cy="608"/>
            </a:xfrm>
            <a:custGeom>
              <a:avLst/>
              <a:gdLst>
                <a:gd name="T0" fmla="*/ 156 w 281"/>
                <a:gd name="T1" fmla="*/ 13 h 608"/>
                <a:gd name="T2" fmla="*/ 178 w 281"/>
                <a:gd name="T3" fmla="*/ 35 h 608"/>
                <a:gd name="T4" fmla="*/ 198 w 281"/>
                <a:gd name="T5" fmla="*/ 59 h 608"/>
                <a:gd name="T6" fmla="*/ 216 w 281"/>
                <a:gd name="T7" fmla="*/ 85 h 608"/>
                <a:gd name="T8" fmla="*/ 232 w 281"/>
                <a:gd name="T9" fmla="*/ 112 h 608"/>
                <a:gd name="T10" fmla="*/ 246 w 281"/>
                <a:gd name="T11" fmla="*/ 141 h 608"/>
                <a:gd name="T12" fmla="*/ 258 w 281"/>
                <a:gd name="T13" fmla="*/ 171 h 608"/>
                <a:gd name="T14" fmla="*/ 267 w 281"/>
                <a:gd name="T15" fmla="*/ 202 h 608"/>
                <a:gd name="T16" fmla="*/ 274 w 281"/>
                <a:gd name="T17" fmla="*/ 235 h 608"/>
                <a:gd name="T18" fmla="*/ 278 w 281"/>
                <a:gd name="T19" fmla="*/ 268 h 608"/>
                <a:gd name="T20" fmla="*/ 280 w 281"/>
                <a:gd name="T21" fmla="*/ 303 h 608"/>
                <a:gd name="T22" fmla="*/ 278 w 281"/>
                <a:gd name="T23" fmla="*/ 337 h 608"/>
                <a:gd name="T24" fmla="*/ 274 w 281"/>
                <a:gd name="T25" fmla="*/ 370 h 608"/>
                <a:gd name="T26" fmla="*/ 267 w 281"/>
                <a:gd name="T27" fmla="*/ 403 h 608"/>
                <a:gd name="T28" fmla="*/ 258 w 281"/>
                <a:gd name="T29" fmla="*/ 434 h 608"/>
                <a:gd name="T30" fmla="*/ 245 w 281"/>
                <a:gd name="T31" fmla="*/ 464 h 608"/>
                <a:gd name="T32" fmla="*/ 232 w 281"/>
                <a:gd name="T33" fmla="*/ 493 h 608"/>
                <a:gd name="T34" fmla="*/ 215 w 281"/>
                <a:gd name="T35" fmla="*/ 521 h 608"/>
                <a:gd name="T36" fmla="*/ 197 w 281"/>
                <a:gd name="T37" fmla="*/ 546 h 608"/>
                <a:gd name="T38" fmla="*/ 177 w 281"/>
                <a:gd name="T39" fmla="*/ 570 h 608"/>
                <a:gd name="T40" fmla="*/ 155 w 281"/>
                <a:gd name="T41" fmla="*/ 593 h 608"/>
                <a:gd name="T42" fmla="*/ 131 w 281"/>
                <a:gd name="T43" fmla="*/ 600 h 608"/>
                <a:gd name="T44" fmla="*/ 109 w 281"/>
                <a:gd name="T45" fmla="*/ 578 h 608"/>
                <a:gd name="T46" fmla="*/ 88 w 281"/>
                <a:gd name="T47" fmla="*/ 554 h 608"/>
                <a:gd name="T48" fmla="*/ 69 w 281"/>
                <a:gd name="T49" fmla="*/ 530 h 608"/>
                <a:gd name="T50" fmla="*/ 53 w 281"/>
                <a:gd name="T51" fmla="*/ 503 h 608"/>
                <a:gd name="T52" fmla="*/ 37 w 281"/>
                <a:gd name="T53" fmla="*/ 475 h 608"/>
                <a:gd name="T54" fmla="*/ 25 w 281"/>
                <a:gd name="T55" fmla="*/ 444 h 608"/>
                <a:gd name="T56" fmla="*/ 16 w 281"/>
                <a:gd name="T57" fmla="*/ 414 h 608"/>
                <a:gd name="T58" fmla="*/ 7 w 281"/>
                <a:gd name="T59" fmla="*/ 381 h 608"/>
                <a:gd name="T60" fmla="*/ 2 w 281"/>
                <a:gd name="T61" fmla="*/ 348 h 608"/>
                <a:gd name="T62" fmla="*/ 0 w 281"/>
                <a:gd name="T63" fmla="*/ 314 h 608"/>
                <a:gd name="T64" fmla="*/ 0 w 281"/>
                <a:gd name="T65" fmla="*/ 280 h 608"/>
                <a:gd name="T66" fmla="*/ 3 w 281"/>
                <a:gd name="T67" fmla="*/ 247 h 608"/>
                <a:gd name="T68" fmla="*/ 10 w 281"/>
                <a:gd name="T69" fmla="*/ 214 h 608"/>
                <a:gd name="T70" fmla="*/ 19 w 281"/>
                <a:gd name="T71" fmla="*/ 182 h 608"/>
                <a:gd name="T72" fmla="*/ 30 w 281"/>
                <a:gd name="T73" fmla="*/ 151 h 608"/>
                <a:gd name="T74" fmla="*/ 43 w 281"/>
                <a:gd name="T75" fmla="*/ 121 h 608"/>
                <a:gd name="T76" fmla="*/ 58 w 281"/>
                <a:gd name="T77" fmla="*/ 94 h 608"/>
                <a:gd name="T78" fmla="*/ 76 w 281"/>
                <a:gd name="T79" fmla="*/ 67 h 608"/>
                <a:gd name="T80" fmla="*/ 95 w 281"/>
                <a:gd name="T81" fmla="*/ 43 h 608"/>
                <a:gd name="T82" fmla="*/ 117 w 281"/>
                <a:gd name="T83" fmla="*/ 20 h 608"/>
                <a:gd name="T84" fmla="*/ 140 w 281"/>
                <a:gd name="T85" fmla="*/ 0 h 6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1"/>
                <a:gd name="T130" fmla="*/ 0 h 608"/>
                <a:gd name="T131" fmla="*/ 281 w 281"/>
                <a:gd name="T132" fmla="*/ 608 h 6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1" h="608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4" y="43"/>
                  </a:lnTo>
                  <a:lnTo>
                    <a:pt x="192" y="51"/>
                  </a:lnTo>
                  <a:lnTo>
                    <a:pt x="198" y="59"/>
                  </a:lnTo>
                  <a:lnTo>
                    <a:pt x="204" y="67"/>
                  </a:lnTo>
                  <a:lnTo>
                    <a:pt x="210" y="76"/>
                  </a:lnTo>
                  <a:lnTo>
                    <a:pt x="216" y="85"/>
                  </a:lnTo>
                  <a:lnTo>
                    <a:pt x="222" y="94"/>
                  </a:lnTo>
                  <a:lnTo>
                    <a:pt x="227" y="103"/>
                  </a:lnTo>
                  <a:lnTo>
                    <a:pt x="232" y="112"/>
                  </a:lnTo>
                  <a:lnTo>
                    <a:pt x="237" y="121"/>
                  </a:lnTo>
                  <a:lnTo>
                    <a:pt x="242" y="131"/>
                  </a:lnTo>
                  <a:lnTo>
                    <a:pt x="246" y="141"/>
                  </a:lnTo>
                  <a:lnTo>
                    <a:pt x="250" y="151"/>
                  </a:lnTo>
                  <a:lnTo>
                    <a:pt x="254" y="161"/>
                  </a:lnTo>
                  <a:lnTo>
                    <a:pt x="258" y="171"/>
                  </a:lnTo>
                  <a:lnTo>
                    <a:pt x="261" y="181"/>
                  </a:lnTo>
                  <a:lnTo>
                    <a:pt x="264" y="192"/>
                  </a:lnTo>
                  <a:lnTo>
                    <a:pt x="267" y="202"/>
                  </a:lnTo>
                  <a:lnTo>
                    <a:pt x="270" y="213"/>
                  </a:lnTo>
                  <a:lnTo>
                    <a:pt x="272" y="224"/>
                  </a:lnTo>
                  <a:lnTo>
                    <a:pt x="274" y="235"/>
                  </a:lnTo>
                  <a:lnTo>
                    <a:pt x="276" y="246"/>
                  </a:lnTo>
                  <a:lnTo>
                    <a:pt x="277" y="258"/>
                  </a:lnTo>
                  <a:lnTo>
                    <a:pt x="278" y="268"/>
                  </a:lnTo>
                  <a:lnTo>
                    <a:pt x="279" y="279"/>
                  </a:lnTo>
                  <a:lnTo>
                    <a:pt x="280" y="291"/>
                  </a:lnTo>
                  <a:lnTo>
                    <a:pt x="280" y="303"/>
                  </a:lnTo>
                  <a:lnTo>
                    <a:pt x="280" y="314"/>
                  </a:lnTo>
                  <a:lnTo>
                    <a:pt x="279" y="326"/>
                  </a:lnTo>
                  <a:lnTo>
                    <a:pt x="278" y="337"/>
                  </a:lnTo>
                  <a:lnTo>
                    <a:pt x="277" y="348"/>
                  </a:lnTo>
                  <a:lnTo>
                    <a:pt x="276" y="359"/>
                  </a:lnTo>
                  <a:lnTo>
                    <a:pt x="274" y="370"/>
                  </a:lnTo>
                  <a:lnTo>
                    <a:pt x="272" y="381"/>
                  </a:lnTo>
                  <a:lnTo>
                    <a:pt x="270" y="392"/>
                  </a:lnTo>
                  <a:lnTo>
                    <a:pt x="267" y="403"/>
                  </a:lnTo>
                  <a:lnTo>
                    <a:pt x="264" y="413"/>
                  </a:lnTo>
                  <a:lnTo>
                    <a:pt x="261" y="424"/>
                  </a:lnTo>
                  <a:lnTo>
                    <a:pt x="258" y="434"/>
                  </a:lnTo>
                  <a:lnTo>
                    <a:pt x="254" y="444"/>
                  </a:lnTo>
                  <a:lnTo>
                    <a:pt x="250" y="454"/>
                  </a:lnTo>
                  <a:lnTo>
                    <a:pt x="245" y="464"/>
                  </a:lnTo>
                  <a:lnTo>
                    <a:pt x="242" y="475"/>
                  </a:lnTo>
                  <a:lnTo>
                    <a:pt x="236" y="484"/>
                  </a:lnTo>
                  <a:lnTo>
                    <a:pt x="232" y="493"/>
                  </a:lnTo>
                  <a:lnTo>
                    <a:pt x="226" y="502"/>
                  </a:lnTo>
                  <a:lnTo>
                    <a:pt x="221" y="512"/>
                  </a:lnTo>
                  <a:lnTo>
                    <a:pt x="215" y="521"/>
                  </a:lnTo>
                  <a:lnTo>
                    <a:pt x="210" y="529"/>
                  </a:lnTo>
                  <a:lnTo>
                    <a:pt x="203" y="537"/>
                  </a:lnTo>
                  <a:lnTo>
                    <a:pt x="197" y="546"/>
                  </a:lnTo>
                  <a:lnTo>
                    <a:pt x="191" y="554"/>
                  </a:lnTo>
                  <a:lnTo>
                    <a:pt x="184" y="563"/>
                  </a:lnTo>
                  <a:lnTo>
                    <a:pt x="177" y="570"/>
                  </a:lnTo>
                  <a:lnTo>
                    <a:pt x="170" y="578"/>
                  </a:lnTo>
                  <a:lnTo>
                    <a:pt x="162" y="585"/>
                  </a:lnTo>
                  <a:lnTo>
                    <a:pt x="155" y="593"/>
                  </a:lnTo>
                  <a:lnTo>
                    <a:pt x="147" y="600"/>
                  </a:lnTo>
                  <a:lnTo>
                    <a:pt x="139" y="607"/>
                  </a:lnTo>
                  <a:lnTo>
                    <a:pt x="131" y="600"/>
                  </a:lnTo>
                  <a:lnTo>
                    <a:pt x="123" y="593"/>
                  </a:lnTo>
                  <a:lnTo>
                    <a:pt x="116" y="585"/>
                  </a:lnTo>
                  <a:lnTo>
                    <a:pt x="109" y="578"/>
                  </a:lnTo>
                  <a:lnTo>
                    <a:pt x="102" y="570"/>
                  </a:lnTo>
                  <a:lnTo>
                    <a:pt x="95" y="563"/>
                  </a:lnTo>
                  <a:lnTo>
                    <a:pt x="88" y="554"/>
                  </a:lnTo>
                  <a:lnTo>
                    <a:pt x="82" y="546"/>
                  </a:lnTo>
                  <a:lnTo>
                    <a:pt x="76" y="537"/>
                  </a:lnTo>
                  <a:lnTo>
                    <a:pt x="69" y="530"/>
                  </a:lnTo>
                  <a:lnTo>
                    <a:pt x="63" y="521"/>
                  </a:lnTo>
                  <a:lnTo>
                    <a:pt x="58" y="512"/>
                  </a:lnTo>
                  <a:lnTo>
                    <a:pt x="53" y="503"/>
                  </a:lnTo>
                  <a:lnTo>
                    <a:pt x="47" y="493"/>
                  </a:lnTo>
                  <a:lnTo>
                    <a:pt x="43" y="484"/>
                  </a:lnTo>
                  <a:lnTo>
                    <a:pt x="37" y="475"/>
                  </a:lnTo>
                  <a:lnTo>
                    <a:pt x="34" y="464"/>
                  </a:lnTo>
                  <a:lnTo>
                    <a:pt x="29" y="455"/>
                  </a:lnTo>
                  <a:lnTo>
                    <a:pt x="25" y="444"/>
                  </a:lnTo>
                  <a:lnTo>
                    <a:pt x="22" y="434"/>
                  </a:lnTo>
                  <a:lnTo>
                    <a:pt x="18" y="424"/>
                  </a:lnTo>
                  <a:lnTo>
                    <a:pt x="16" y="414"/>
                  </a:lnTo>
                  <a:lnTo>
                    <a:pt x="12" y="403"/>
                  </a:lnTo>
                  <a:lnTo>
                    <a:pt x="10" y="392"/>
                  </a:lnTo>
                  <a:lnTo>
                    <a:pt x="7" y="381"/>
                  </a:lnTo>
                  <a:lnTo>
                    <a:pt x="5" y="370"/>
                  </a:lnTo>
                  <a:lnTo>
                    <a:pt x="3" y="359"/>
                  </a:lnTo>
                  <a:lnTo>
                    <a:pt x="2" y="348"/>
                  </a:lnTo>
                  <a:lnTo>
                    <a:pt x="1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0" y="303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1" y="268"/>
                  </a:lnTo>
                  <a:lnTo>
                    <a:pt x="2" y="258"/>
                  </a:lnTo>
                  <a:lnTo>
                    <a:pt x="3" y="247"/>
                  </a:lnTo>
                  <a:lnTo>
                    <a:pt x="5" y="236"/>
                  </a:lnTo>
                  <a:lnTo>
                    <a:pt x="7" y="225"/>
                  </a:lnTo>
                  <a:lnTo>
                    <a:pt x="10" y="214"/>
                  </a:lnTo>
                  <a:lnTo>
                    <a:pt x="12" y="203"/>
                  </a:lnTo>
                  <a:lnTo>
                    <a:pt x="16" y="192"/>
                  </a:lnTo>
                  <a:lnTo>
                    <a:pt x="19" y="182"/>
                  </a:lnTo>
                  <a:lnTo>
                    <a:pt x="22" y="172"/>
                  </a:lnTo>
                  <a:lnTo>
                    <a:pt x="26" y="162"/>
                  </a:lnTo>
                  <a:lnTo>
                    <a:pt x="30" y="151"/>
                  </a:lnTo>
                  <a:lnTo>
                    <a:pt x="34" y="142"/>
                  </a:lnTo>
                  <a:lnTo>
                    <a:pt x="37" y="131"/>
                  </a:lnTo>
                  <a:lnTo>
                    <a:pt x="43" y="121"/>
                  </a:lnTo>
                  <a:lnTo>
                    <a:pt x="48" y="112"/>
                  </a:lnTo>
                  <a:lnTo>
                    <a:pt x="53" y="103"/>
                  </a:lnTo>
                  <a:lnTo>
                    <a:pt x="58" y="94"/>
                  </a:lnTo>
                  <a:lnTo>
                    <a:pt x="64" y="85"/>
                  </a:lnTo>
                  <a:lnTo>
                    <a:pt x="69" y="76"/>
                  </a:lnTo>
                  <a:lnTo>
                    <a:pt x="76" y="67"/>
                  </a:lnTo>
                  <a:lnTo>
                    <a:pt x="82" y="59"/>
                  </a:lnTo>
                  <a:lnTo>
                    <a:pt x="89" y="51"/>
                  </a:lnTo>
                  <a:lnTo>
                    <a:pt x="95" y="43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79838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92650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033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3177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178175" y="3609975"/>
            <a:ext cx="169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INTERSECT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890588" y="3155950"/>
            <a:ext cx="2235200" cy="1341438"/>
            <a:chOff x="561" y="1988"/>
            <a:chExt cx="1408" cy="84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61" y="1988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1145" y="1993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blackGray">
            <a:xfrm>
              <a:off x="1123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00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408113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317750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13100" y="5424488"/>
            <a:ext cx="102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MINUS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903288" y="4975225"/>
            <a:ext cx="2205037" cy="1317625"/>
            <a:chOff x="569" y="3038"/>
            <a:chExt cx="1389" cy="83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blackGray">
            <a:xfrm>
              <a:off x="569" y="3038"/>
              <a:ext cx="806" cy="8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blackGray">
            <a:xfrm>
              <a:off x="1152" y="3043"/>
              <a:ext cx="806" cy="825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Operator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828800" y="1524000"/>
            <a:ext cx="5184775" cy="3494088"/>
            <a:chOff x="1380" y="992"/>
            <a:chExt cx="3266" cy="2201"/>
          </a:xfrm>
        </p:grpSpPr>
        <p:sp>
          <p:nvSpPr>
            <p:cNvPr id="5" name="Oval 41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operator returns results from both queries after eliminating duplications.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 txBox="1">
            <a:spLocks noChangeArrowheads="1"/>
          </p:cNvSpPr>
          <p:nvPr/>
        </p:nvSpPr>
        <p:spPr>
          <a:xfrm>
            <a:off x="609600" y="76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lang="en-US" sz="4600" spc="-1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5" name="Rectangle 1041"/>
          <p:cNvSpPr txBox="1">
            <a:spLocks noChangeArrowheads="1"/>
          </p:cNvSpPr>
          <p:nvPr/>
        </p:nvSpPr>
        <p:spPr>
          <a:xfrm>
            <a:off x="457200" y="1524000"/>
            <a:ext cx="7366000" cy="69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job details of all employees. Display each employee only once.</a:t>
            </a: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blackGray">
          <a:xfrm>
            <a:off x="685800" y="2438400"/>
            <a:ext cx="7277100" cy="148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1023938" y="2527300"/>
            <a:ext cx="3733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UNION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023938" y="3136900"/>
            <a:ext cx="990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226050"/>
            <a:ext cx="6877050" cy="447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865188" y="4903788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65188" y="5445125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pic>
        <p:nvPicPr>
          <p:cNvPr id="12" name="Picture 10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38200" y="4419600"/>
            <a:ext cx="6877050" cy="7048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" name="Picture 1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38200" y="5781675"/>
            <a:ext cx="6877050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JOIN keyword is used in an SQL statement to query data from two or more tables, based on a relationship between certain columns in these tables.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ALL</a:t>
            </a:r>
            <a:r>
              <a:rPr lang="en-US" dirty="0"/>
              <a:t> Operator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371600" y="1371600"/>
            <a:ext cx="5184775" cy="3494088"/>
            <a:chOff x="1380" y="992"/>
            <a:chExt cx="3266" cy="2201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ALL</a:t>
            </a:r>
            <a:r>
              <a:rPr lang="en-US" sz="2200"/>
              <a:t> operator returns results from both queries, including all duplications.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blackGray">
          <a:xfrm>
            <a:off x="3668712" y="2519363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>
          <a:xfrm>
            <a:off x="457200" y="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ALL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>
          <a:xfrm>
            <a:off x="838200" y="1676400"/>
            <a:ext cx="7366000" cy="576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departments of all employees.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857250" y="2254250"/>
            <a:ext cx="7296150" cy="17065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90600" y="2314575"/>
            <a:ext cx="63484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UNION ALL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job_history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ORDER BY  employee_id;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41400" y="2790825"/>
            <a:ext cx="1371600" cy="304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89038" y="4090988"/>
            <a:ext cx="6734175" cy="695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4903788"/>
            <a:ext cx="6734175" cy="64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89038" y="5668963"/>
            <a:ext cx="6734175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6134100"/>
            <a:ext cx="6734175" cy="238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155700" y="4570413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154113" y="5359400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9" name="Oval 59"/>
          <p:cNvSpPr>
            <a:spLocks noChangeArrowheads="1"/>
          </p:cNvSpPr>
          <p:nvPr/>
        </p:nvSpPr>
        <p:spPr bwMode="gray">
          <a:xfrm>
            <a:off x="1954213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14688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gray">
          <a:xfrm>
            <a:off x="4268788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5529263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3" name="Freeform 64"/>
          <p:cNvSpPr>
            <a:spLocks/>
          </p:cNvSpPr>
          <p:nvPr/>
        </p:nvSpPr>
        <p:spPr bwMode="blackGray">
          <a:xfrm>
            <a:off x="4251325" y="2979738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5791200"/>
            <a:ext cx="7239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 returns rows that are common to both queries.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employee IDs and job IDs of those employees who currently have a job title that is the same as their job title when they were initially hired (that is, they changed jobs but have now gone back to doing their original job).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Gray">
          <a:xfrm>
            <a:off x="762000" y="3657600"/>
            <a:ext cx="7296150" cy="1587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66800" y="3662363"/>
            <a:ext cx="742473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INTERSECT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066800" y="4348163"/>
            <a:ext cx="1371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486400"/>
            <a:ext cx="6762750" cy="733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 returns rows in the first query that are not present in the second query.</a:t>
            </a: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blackGray">
          <a:xfrm>
            <a:off x="1751012" y="1757362"/>
            <a:ext cx="2870200" cy="2968625"/>
          </a:xfrm>
          <a:prstGeom prst="ellipse">
            <a:avLst/>
          </a:pr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gray">
          <a:xfrm>
            <a:off x="4114800" y="1752600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MINUS</a:t>
            </a:r>
            <a:r>
              <a:rPr kumimoji="0" lang="en-US" sz="4600" b="0" i="0" u="none" strike="noStrike" kern="1200" cap="none" spc="-10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  <a:endParaRPr kumimoji="0" lang="en-US" sz="46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825500" y="1819275"/>
            <a:ext cx="7366000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IDs of those employees who have not changed their jobs even once.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914400" y="2438400"/>
            <a:ext cx="7305675" cy="156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66800" y="2438400"/>
            <a:ext cx="5672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MINUS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39813" y="3121025"/>
            <a:ext cx="1169987" cy="2667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71575" y="4067175"/>
            <a:ext cx="6753225" cy="11239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5283200"/>
            <a:ext cx="6734175" cy="895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6169025"/>
            <a:ext cx="6734175" cy="200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155700" y="4956175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pic>
        <p:nvPicPr>
          <p:cNvPr id="4" name="Content Placeholder 3" descr="rhqY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477000" cy="5334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Content Placeholder 3" descr="LEFT vs Right Outer Join in 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001000" cy="5715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6200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943600"/>
          </a:xfrm>
        </p:spPr>
        <p:txBody>
          <a:bodyPr>
            <a:noAutofit/>
          </a:bodyPr>
          <a:lstStyle/>
          <a:p>
            <a:endParaRPr lang="en-US" sz="1250" dirty="0" smtClean="0"/>
          </a:p>
          <a:p>
            <a:r>
              <a:rPr lang="en-US" sz="1250" dirty="0"/>
              <a:t>Write a query </a:t>
            </a:r>
            <a:r>
              <a:rPr lang="en-US" sz="1250" dirty="0" smtClean="0"/>
              <a:t>to </a:t>
            </a:r>
            <a:r>
              <a:rPr lang="en-US" sz="1250" dirty="0"/>
              <a:t>list the name, job name, </a:t>
            </a:r>
            <a:r>
              <a:rPr lang="en-US" sz="1250" dirty="0" smtClean="0"/>
              <a:t>department name, </a:t>
            </a:r>
            <a:r>
              <a:rPr lang="en-US" sz="1250" dirty="0"/>
              <a:t>salary, and grade of the employees according to the department in ascending </a:t>
            </a:r>
            <a:r>
              <a:rPr lang="en-US" sz="1250" dirty="0" smtClean="0"/>
              <a:t>order.</a:t>
            </a:r>
          </a:p>
          <a:p>
            <a:endParaRPr lang="en-US" sz="1250" dirty="0" smtClean="0"/>
          </a:p>
          <a:p>
            <a:r>
              <a:rPr lang="en-US" sz="1250" dirty="0"/>
              <a:t>Write a </a:t>
            </a:r>
            <a:r>
              <a:rPr lang="en-US" sz="1250" dirty="0" smtClean="0"/>
              <a:t>query </a:t>
            </a:r>
            <a:r>
              <a:rPr lang="en-US" sz="1250" dirty="0"/>
              <a:t>to list the department where at least two employees are </a:t>
            </a:r>
            <a:r>
              <a:rPr lang="en-US" sz="1250" dirty="0" smtClean="0"/>
              <a:t>working</a:t>
            </a:r>
          </a:p>
          <a:p>
            <a:endParaRPr lang="en-US" sz="1250" dirty="0"/>
          </a:p>
          <a:p>
            <a:r>
              <a:rPr lang="en-US" sz="1250" dirty="0" smtClean="0"/>
              <a:t>Fetch </a:t>
            </a:r>
            <a:r>
              <a:rPr lang="en-US" sz="1250" dirty="0"/>
              <a:t>all the records where salary of employee is less than the </a:t>
            </a:r>
            <a:r>
              <a:rPr lang="en-US" sz="1250" dirty="0" smtClean="0"/>
              <a:t>lower </a:t>
            </a:r>
            <a:r>
              <a:rPr lang="en-US" sz="1250" dirty="0"/>
              <a:t>salary.</a:t>
            </a:r>
          </a:p>
          <a:p>
            <a:pPr marL="114300" indent="0">
              <a:buNone/>
            </a:pPr>
            <a:endParaRPr lang="en-US" sz="1250" dirty="0"/>
          </a:p>
          <a:p>
            <a:r>
              <a:rPr lang="en-US" sz="1250" dirty="0"/>
              <a:t>List </a:t>
            </a:r>
            <a:r>
              <a:rPr lang="en-US" sz="1250" dirty="0" smtClean="0"/>
              <a:t>department number, Department </a:t>
            </a:r>
            <a:r>
              <a:rPr lang="en-US" sz="1250" dirty="0"/>
              <a:t>name for all the departments in which there are no employees in the department. </a:t>
            </a:r>
          </a:p>
          <a:p>
            <a:endParaRPr lang="en-US" sz="1250" dirty="0"/>
          </a:p>
          <a:p>
            <a:r>
              <a:rPr lang="en-US" sz="1250" dirty="0"/>
              <a:t>Display </a:t>
            </a:r>
            <a:r>
              <a:rPr lang="en-US" sz="1250" dirty="0" smtClean="0"/>
              <a:t>employee name, salary, department name where </a:t>
            </a:r>
            <a:r>
              <a:rPr lang="en-US" sz="1250" dirty="0"/>
              <a:t>all </a:t>
            </a:r>
            <a:r>
              <a:rPr lang="en-US" sz="1250" dirty="0" smtClean="0"/>
              <a:t>employees has </a:t>
            </a:r>
            <a:r>
              <a:rPr lang="en-US" sz="1250" dirty="0"/>
              <a:t>matching department as well as employee does not have any departments. This query should include non matching rows.</a:t>
            </a:r>
          </a:p>
          <a:p>
            <a:endParaRPr lang="en-US" sz="1250" dirty="0"/>
          </a:p>
          <a:p>
            <a:r>
              <a:rPr lang="en-US" sz="1250" dirty="0"/>
              <a:t>List </a:t>
            </a:r>
            <a:r>
              <a:rPr lang="en-US" sz="1250" dirty="0"/>
              <a:t>employee name, salary, department name </a:t>
            </a:r>
            <a:r>
              <a:rPr lang="en-US" sz="1250" dirty="0"/>
              <a:t>of all employees whose salary is not within the salary grade 04.</a:t>
            </a:r>
          </a:p>
          <a:p>
            <a:pPr marL="114300" indent="0">
              <a:buNone/>
            </a:pPr>
            <a:endParaRPr lang="en-US" sz="1250" dirty="0"/>
          </a:p>
          <a:p>
            <a:r>
              <a:rPr lang="en-US" sz="1250" dirty="0"/>
              <a:t>Write a </a:t>
            </a:r>
            <a:r>
              <a:rPr lang="en-US" sz="1250" dirty="0" smtClean="0"/>
              <a:t>query </a:t>
            </a:r>
            <a:r>
              <a:rPr lang="en-US" sz="1250" dirty="0"/>
              <a:t>to list the name, job name, annual salary, department id, department name and grade of the employees who earn 60000 in a year or not working as an </a:t>
            </a:r>
            <a:r>
              <a:rPr lang="en-US" sz="1250" dirty="0" smtClean="0"/>
              <a:t>ANALYST.</a:t>
            </a:r>
          </a:p>
          <a:p>
            <a:endParaRPr lang="en-US" sz="1250" dirty="0"/>
          </a:p>
          <a:p>
            <a:r>
              <a:rPr lang="en-US" sz="1250" dirty="0"/>
              <a:t>Write a </a:t>
            </a:r>
            <a:r>
              <a:rPr lang="en-US" sz="1250" dirty="0" smtClean="0"/>
              <a:t>query </a:t>
            </a:r>
            <a:r>
              <a:rPr lang="en-US" sz="1250" dirty="0"/>
              <a:t>to list the employees who are senior to their own manager</a:t>
            </a:r>
            <a:r>
              <a:rPr lang="en-US" sz="1250" dirty="0" smtClean="0"/>
              <a:t>.</a:t>
            </a:r>
          </a:p>
          <a:p>
            <a:endParaRPr lang="en-US" sz="1250" dirty="0"/>
          </a:p>
          <a:p>
            <a:r>
              <a:rPr lang="en-US" sz="1250" dirty="0"/>
              <a:t>List employee name, salary, department name of all employees whose salary is within the salary grade 02</a:t>
            </a:r>
            <a:r>
              <a:rPr lang="en-US" sz="1250" dirty="0" smtClean="0"/>
              <a:t>.</a:t>
            </a:r>
            <a:endParaRPr lang="en-US" sz="1250" dirty="0"/>
          </a:p>
          <a:p>
            <a:endParaRPr lang="en-US" sz="1250" dirty="0" smtClean="0"/>
          </a:p>
          <a:p>
            <a:r>
              <a:rPr lang="en-US" sz="1250" dirty="0"/>
              <a:t>Write a query </a:t>
            </a:r>
            <a:r>
              <a:rPr lang="en-US" sz="1250" dirty="0" smtClean="0"/>
              <a:t> </a:t>
            </a:r>
            <a:r>
              <a:rPr lang="en-US" sz="1250" dirty="0"/>
              <a:t>to list the name, job name, department, salary, and grade of the employees according to the department in ascending order</a:t>
            </a:r>
            <a:endParaRPr lang="en-US" sz="1250" dirty="0"/>
          </a:p>
          <a:p>
            <a:endParaRPr lang="en-US" sz="1250" dirty="0"/>
          </a:p>
          <a:p>
            <a:pPr>
              <a:buNone/>
            </a:pPr>
            <a:r>
              <a:rPr lang="en-US" sz="1250" dirty="0"/>
              <a:t> </a:t>
            </a:r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  <a:p>
            <a:endParaRPr lang="en-US" dirty="0"/>
          </a:p>
          <a:p>
            <a:r>
              <a:rPr lang="en-US" dirty="0"/>
              <a:t>Inner Join / Equity Join</a:t>
            </a:r>
          </a:p>
          <a:p>
            <a:endParaRPr lang="en-US" dirty="0"/>
          </a:p>
          <a:p>
            <a:r>
              <a:rPr lang="en-US" dirty="0"/>
              <a:t>Outer Join</a:t>
            </a:r>
          </a:p>
          <a:p>
            <a:pPr lvl="2"/>
            <a:r>
              <a:rPr lang="en-US" dirty="0"/>
              <a:t>Left Outer</a:t>
            </a:r>
          </a:p>
          <a:p>
            <a:pPr lvl="2"/>
            <a:r>
              <a:rPr lang="en-US" dirty="0"/>
              <a:t>Right Outer </a:t>
            </a:r>
          </a:p>
          <a:p>
            <a:pPr lvl="2"/>
            <a:r>
              <a:rPr lang="en-US" dirty="0"/>
              <a:t>Full Outer</a:t>
            </a:r>
          </a:p>
          <a:p>
            <a:endParaRPr lang="en-US" dirty="0"/>
          </a:p>
          <a:p>
            <a:r>
              <a:rPr lang="en-US" dirty="0"/>
              <a:t>Self Join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4" name="Content Placeholder 3" descr="Joins-in-SQL-rebellionrider-manish-shar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620000" cy="4152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Cartesian join, also called a Cartesian product or cross join, each record in the first table is matched with each record in the second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(# rows in Table 1) * (# rows in Table 2)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200" y="1981200"/>
            <a:ext cx="6560000" cy="3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* FROM EMP, DEPT;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ISO Standard:</a:t>
            </a:r>
          </a:p>
          <a:p>
            <a:pPr marL="0" indent="0">
              <a:buNone/>
            </a:pPr>
            <a:r>
              <a:rPr lang="en-US" dirty="0"/>
              <a:t>	SELECT * FROM EMP CROSS JOIN DEPT;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/ Equality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join contains an equality condition, it is also called </a:t>
            </a:r>
            <a:r>
              <a:rPr lang="en-US" dirty="0" err="1"/>
              <a:t>Equi</a:t>
            </a:r>
            <a:r>
              <a:rPr lang="en-US" dirty="0"/>
              <a:t>-Join, Natural Join, Inner Join.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b="1" dirty="0"/>
              <a:t>To retrieve the employee name, their job and department name, we need to extract data from two tables, EMP and DEPT:</a:t>
            </a:r>
          </a:p>
          <a:p>
            <a:pPr lvl="1"/>
            <a:r>
              <a:rPr lang="en-US" dirty="0"/>
              <a:t>SELECT E.ENAME, E.JOB, D.DNAME FROM EMP E, DEPT D WHERE E.DEPTNO = D.DEPTNO;</a:t>
            </a:r>
          </a:p>
          <a:p>
            <a:r>
              <a:rPr lang="en-US" b="1" dirty="0"/>
              <a:t>The SQL-1999 standard:</a:t>
            </a:r>
          </a:p>
          <a:p>
            <a:pPr lvl="1"/>
            <a:r>
              <a:rPr lang="en-US" dirty="0"/>
              <a:t>SELECT ENAME, JOB, DNAME FROM EMP NATURAL JOIN DEPT;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many common columns are available in the tables, NATURAL JOIN will join with all the common columns</a:t>
            </a:r>
          </a:p>
          <a:p>
            <a:r>
              <a:rPr lang="en-US" dirty="0"/>
              <a:t>Use USING clause to join with specified columns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EMPNO,</a:t>
            </a:r>
            <a:r>
              <a:rPr lang="en-US" b="1" dirty="0"/>
              <a:t> </a:t>
            </a:r>
            <a:r>
              <a:rPr lang="en-US" dirty="0"/>
              <a:t>ENAME, MGR, DNAME FROM EMP JOIN DEPT USING (DEPTNO, MGR);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</TotalTime>
  <Words>825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Adjacency</vt:lpstr>
      <vt:lpstr>Database Systems</vt:lpstr>
      <vt:lpstr>Joins in SQL</vt:lpstr>
      <vt:lpstr>Types Of Joins</vt:lpstr>
      <vt:lpstr>Types Of Joins</vt:lpstr>
      <vt:lpstr>Cross Join / Cartesian Join</vt:lpstr>
      <vt:lpstr>Cartesian Join</vt:lpstr>
      <vt:lpstr>Cartesian Join Example</vt:lpstr>
      <vt:lpstr>Inner Join / Equality Joins</vt:lpstr>
      <vt:lpstr>USING Clause</vt:lpstr>
      <vt:lpstr>Self Join</vt:lpstr>
      <vt:lpstr>Outer Joins</vt:lpstr>
      <vt:lpstr>Types of Outer Join</vt:lpstr>
      <vt:lpstr>Left Outer Join</vt:lpstr>
      <vt:lpstr>Right Outer Join</vt:lpstr>
      <vt:lpstr>Full Outer Join</vt:lpstr>
      <vt:lpstr>SET OPERATORS</vt:lpstr>
      <vt:lpstr>Set Operators</vt:lpstr>
      <vt:lpstr>UNION Operator</vt:lpstr>
      <vt:lpstr>PowerPoint Presentation</vt:lpstr>
      <vt:lpstr>UNION ALL Operator</vt:lpstr>
      <vt:lpstr>PowerPoint Presentation</vt:lpstr>
      <vt:lpstr>INTERSECT Operator</vt:lpstr>
      <vt:lpstr>Using the INTERSECT Operator</vt:lpstr>
      <vt:lpstr>MINUS Operator</vt:lpstr>
      <vt:lpstr>PowerPoint Presentation</vt:lpstr>
      <vt:lpstr>Conclusion 1</vt:lpstr>
      <vt:lpstr>Conclusion 2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JasanY</cp:lastModifiedBy>
  <cp:revision>80</cp:revision>
  <dcterms:created xsi:type="dcterms:W3CDTF">2006-08-16T00:00:00Z</dcterms:created>
  <dcterms:modified xsi:type="dcterms:W3CDTF">2018-09-23T06:23:02Z</dcterms:modified>
</cp:coreProperties>
</file>