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1" r:id="rId6"/>
    <p:sldId id="262" r:id="rId7"/>
    <p:sldId id="263" r:id="rId8"/>
    <p:sldId id="264" r:id="rId9"/>
    <p:sldId id="258"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91" d="100"/>
          <a:sy n="91" d="100"/>
        </p:scale>
        <p:origin x="37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982CBD-011B-40E2-A217-36FC1232481F}"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43F2D-76F2-4A16-A340-1A891E3C8979}" type="slidenum">
              <a:rPr lang="en-US" smtClean="0"/>
              <a:t>‹#›</a:t>
            </a:fld>
            <a:endParaRPr lang="en-US"/>
          </a:p>
        </p:txBody>
      </p:sp>
    </p:spTree>
    <p:extLst>
      <p:ext uri="{BB962C8B-B14F-4D97-AF65-F5344CB8AC3E}">
        <p14:creationId xmlns:p14="http://schemas.microsoft.com/office/powerpoint/2010/main" val="258741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82CBD-011B-40E2-A217-36FC1232481F}"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43F2D-76F2-4A16-A340-1A891E3C8979}" type="slidenum">
              <a:rPr lang="en-US" smtClean="0"/>
              <a:t>‹#›</a:t>
            </a:fld>
            <a:endParaRPr lang="en-US"/>
          </a:p>
        </p:txBody>
      </p:sp>
    </p:spTree>
    <p:extLst>
      <p:ext uri="{BB962C8B-B14F-4D97-AF65-F5344CB8AC3E}">
        <p14:creationId xmlns:p14="http://schemas.microsoft.com/office/powerpoint/2010/main" val="303396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82CBD-011B-40E2-A217-36FC1232481F}"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43F2D-76F2-4A16-A340-1A891E3C8979}" type="slidenum">
              <a:rPr lang="en-US" smtClean="0"/>
              <a:t>‹#›</a:t>
            </a:fld>
            <a:endParaRPr lang="en-US"/>
          </a:p>
        </p:txBody>
      </p:sp>
    </p:spTree>
    <p:extLst>
      <p:ext uri="{BB962C8B-B14F-4D97-AF65-F5344CB8AC3E}">
        <p14:creationId xmlns:p14="http://schemas.microsoft.com/office/powerpoint/2010/main" val="778625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82CBD-011B-40E2-A217-36FC1232481F}"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43F2D-76F2-4A16-A340-1A891E3C8979}" type="slidenum">
              <a:rPr lang="en-US" smtClean="0"/>
              <a:t>‹#›</a:t>
            </a:fld>
            <a:endParaRPr lang="en-US"/>
          </a:p>
        </p:txBody>
      </p:sp>
    </p:spTree>
    <p:extLst>
      <p:ext uri="{BB962C8B-B14F-4D97-AF65-F5344CB8AC3E}">
        <p14:creationId xmlns:p14="http://schemas.microsoft.com/office/powerpoint/2010/main" val="179856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982CBD-011B-40E2-A217-36FC1232481F}"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43F2D-76F2-4A16-A340-1A891E3C8979}" type="slidenum">
              <a:rPr lang="en-US" smtClean="0"/>
              <a:t>‹#›</a:t>
            </a:fld>
            <a:endParaRPr lang="en-US"/>
          </a:p>
        </p:txBody>
      </p:sp>
    </p:spTree>
    <p:extLst>
      <p:ext uri="{BB962C8B-B14F-4D97-AF65-F5344CB8AC3E}">
        <p14:creationId xmlns:p14="http://schemas.microsoft.com/office/powerpoint/2010/main" val="1406308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982CBD-011B-40E2-A217-36FC1232481F}"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43F2D-76F2-4A16-A340-1A891E3C8979}" type="slidenum">
              <a:rPr lang="en-US" smtClean="0"/>
              <a:t>‹#›</a:t>
            </a:fld>
            <a:endParaRPr lang="en-US"/>
          </a:p>
        </p:txBody>
      </p:sp>
    </p:spTree>
    <p:extLst>
      <p:ext uri="{BB962C8B-B14F-4D97-AF65-F5344CB8AC3E}">
        <p14:creationId xmlns:p14="http://schemas.microsoft.com/office/powerpoint/2010/main" val="305150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982CBD-011B-40E2-A217-36FC1232481F}"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143F2D-76F2-4A16-A340-1A891E3C8979}" type="slidenum">
              <a:rPr lang="en-US" smtClean="0"/>
              <a:t>‹#›</a:t>
            </a:fld>
            <a:endParaRPr lang="en-US"/>
          </a:p>
        </p:txBody>
      </p:sp>
    </p:spTree>
    <p:extLst>
      <p:ext uri="{BB962C8B-B14F-4D97-AF65-F5344CB8AC3E}">
        <p14:creationId xmlns:p14="http://schemas.microsoft.com/office/powerpoint/2010/main" val="317178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982CBD-011B-40E2-A217-36FC1232481F}"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143F2D-76F2-4A16-A340-1A891E3C8979}" type="slidenum">
              <a:rPr lang="en-US" smtClean="0"/>
              <a:t>‹#›</a:t>
            </a:fld>
            <a:endParaRPr lang="en-US"/>
          </a:p>
        </p:txBody>
      </p:sp>
    </p:spTree>
    <p:extLst>
      <p:ext uri="{BB962C8B-B14F-4D97-AF65-F5344CB8AC3E}">
        <p14:creationId xmlns:p14="http://schemas.microsoft.com/office/powerpoint/2010/main" val="381090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82CBD-011B-40E2-A217-36FC1232481F}"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143F2D-76F2-4A16-A340-1A891E3C8979}" type="slidenum">
              <a:rPr lang="en-US" smtClean="0"/>
              <a:t>‹#›</a:t>
            </a:fld>
            <a:endParaRPr lang="en-US"/>
          </a:p>
        </p:txBody>
      </p:sp>
    </p:spTree>
    <p:extLst>
      <p:ext uri="{BB962C8B-B14F-4D97-AF65-F5344CB8AC3E}">
        <p14:creationId xmlns:p14="http://schemas.microsoft.com/office/powerpoint/2010/main" val="404057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982CBD-011B-40E2-A217-36FC1232481F}"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43F2D-76F2-4A16-A340-1A891E3C8979}" type="slidenum">
              <a:rPr lang="en-US" smtClean="0"/>
              <a:t>‹#›</a:t>
            </a:fld>
            <a:endParaRPr lang="en-US"/>
          </a:p>
        </p:txBody>
      </p:sp>
    </p:spTree>
    <p:extLst>
      <p:ext uri="{BB962C8B-B14F-4D97-AF65-F5344CB8AC3E}">
        <p14:creationId xmlns:p14="http://schemas.microsoft.com/office/powerpoint/2010/main" val="280930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982CBD-011B-40E2-A217-36FC1232481F}"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43F2D-76F2-4A16-A340-1A891E3C8979}" type="slidenum">
              <a:rPr lang="en-US" smtClean="0"/>
              <a:t>‹#›</a:t>
            </a:fld>
            <a:endParaRPr lang="en-US"/>
          </a:p>
        </p:txBody>
      </p:sp>
    </p:spTree>
    <p:extLst>
      <p:ext uri="{BB962C8B-B14F-4D97-AF65-F5344CB8AC3E}">
        <p14:creationId xmlns:p14="http://schemas.microsoft.com/office/powerpoint/2010/main" val="357903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82CBD-011B-40E2-A217-36FC1232481F}" type="datetimeFigureOut">
              <a:rPr lang="en-US" smtClean="0"/>
              <a:t>12/9/2021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43F2D-76F2-4A16-A340-1A891E3C8979}" type="slidenum">
              <a:rPr lang="en-US" smtClean="0"/>
              <a:t>‹#›</a:t>
            </a:fld>
            <a:endParaRPr lang="en-US"/>
          </a:p>
        </p:txBody>
      </p:sp>
    </p:spTree>
    <p:extLst>
      <p:ext uri="{BB962C8B-B14F-4D97-AF65-F5344CB8AC3E}">
        <p14:creationId xmlns:p14="http://schemas.microsoft.com/office/powerpoint/2010/main" val="1537142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AVL Tree </a:t>
            </a:r>
            <a:endParaRPr lang="en-US" dirty="0"/>
          </a:p>
        </p:txBody>
      </p:sp>
      <p:sp>
        <p:nvSpPr>
          <p:cNvPr id="3" name="Subtitle 2"/>
          <p:cNvSpPr>
            <a:spLocks noGrp="1"/>
          </p:cNvSpPr>
          <p:nvPr>
            <p:ph type="subTitle" idx="1"/>
          </p:nvPr>
        </p:nvSpPr>
        <p:spPr/>
        <p:txBody>
          <a:bodyPr/>
          <a:lstStyle/>
          <a:p>
            <a:r>
              <a:rPr lang="en-US" dirty="0" smtClean="0"/>
              <a:t>Insertion and deletion</a:t>
            </a:r>
            <a:endParaRPr lang="en-US" dirty="0"/>
          </a:p>
        </p:txBody>
      </p:sp>
    </p:spTree>
    <p:extLst>
      <p:ext uri="{BB962C8B-B14F-4D97-AF65-F5344CB8AC3E}">
        <p14:creationId xmlns:p14="http://schemas.microsoft.com/office/powerpoint/2010/main" val="1150046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a:t>
            </a:r>
            <a:r>
              <a:rPr lang="en-US" dirty="0" err="1" smtClean="0"/>
              <a:t>Left</a:t>
            </a:r>
            <a:r>
              <a:rPr lang="en-US" dirty="0" smtClean="0"/>
              <a:t> case</a:t>
            </a:r>
            <a:endParaRPr lang="en-US" dirty="0"/>
          </a:p>
        </p:txBody>
      </p:sp>
      <p:pic>
        <p:nvPicPr>
          <p:cNvPr id="4" name="Content Placeholder 3"/>
          <p:cNvPicPr>
            <a:picLocks noGrp="1" noChangeAspect="1"/>
          </p:cNvPicPr>
          <p:nvPr>
            <p:ph idx="1"/>
          </p:nvPr>
        </p:nvPicPr>
        <p:blipFill>
          <a:blip r:embed="rId2"/>
          <a:stretch>
            <a:fillRect/>
          </a:stretch>
        </p:blipFill>
        <p:spPr>
          <a:xfrm>
            <a:off x="3046263" y="1825625"/>
            <a:ext cx="6099473" cy="4351338"/>
          </a:xfrm>
          <a:prstGeom prst="rect">
            <a:avLst/>
          </a:prstGeom>
        </p:spPr>
      </p:pic>
    </p:spTree>
    <p:extLst>
      <p:ext uri="{BB962C8B-B14F-4D97-AF65-F5344CB8AC3E}">
        <p14:creationId xmlns:p14="http://schemas.microsoft.com/office/powerpoint/2010/main" val="7110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094266" y="1825625"/>
            <a:ext cx="6003467" cy="4351338"/>
          </a:xfrm>
          <a:prstGeom prst="rect">
            <a:avLst/>
          </a:prstGeom>
        </p:spPr>
      </p:pic>
    </p:spTree>
    <p:extLst>
      <p:ext uri="{BB962C8B-B14F-4D97-AF65-F5344CB8AC3E}">
        <p14:creationId xmlns:p14="http://schemas.microsoft.com/office/powerpoint/2010/main" val="331993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the recursive BST delete, after deletion, we get pointers to all ancestors one by one in bottom up manner. So we don’t need parent pointer to travel up. The recursive code itself travels up and visits all the ancestors of the deleted node. </a:t>
            </a:r>
            <a:r>
              <a:rPr lang="en-US" dirty="0" smtClean="0"/>
              <a:t/>
            </a:r>
            <a:br>
              <a:rPr lang="en-US" dirty="0" smtClean="0"/>
            </a:br>
            <a:r>
              <a:rPr lang="en-US" b="1" dirty="0"/>
              <a:t>1)</a:t>
            </a:r>
            <a:r>
              <a:rPr lang="en-US" dirty="0"/>
              <a:t> Perform the normal BST deletion. </a:t>
            </a:r>
            <a:r>
              <a:rPr lang="en-US" dirty="0" smtClean="0"/>
              <a:t/>
            </a:r>
            <a:br>
              <a:rPr lang="en-US" dirty="0" smtClean="0"/>
            </a:br>
            <a:r>
              <a:rPr lang="en-US" b="1" dirty="0"/>
              <a:t>2)</a:t>
            </a:r>
            <a:r>
              <a:rPr lang="en-US" dirty="0"/>
              <a:t> The current node must be one of the ancestors of the deleted node. Update the height of the current node. </a:t>
            </a:r>
            <a:r>
              <a:rPr lang="en-US" dirty="0" smtClean="0"/>
              <a:t/>
            </a:r>
            <a:br>
              <a:rPr lang="en-US" dirty="0" smtClean="0"/>
            </a:br>
            <a:r>
              <a:rPr lang="en-US" b="1" dirty="0"/>
              <a:t>3)</a:t>
            </a:r>
            <a:r>
              <a:rPr lang="en-US" dirty="0"/>
              <a:t> Get the balance factor (left </a:t>
            </a:r>
            <a:r>
              <a:rPr lang="en-US" dirty="0" err="1"/>
              <a:t>subtree</a:t>
            </a:r>
            <a:r>
              <a:rPr lang="en-US" dirty="0"/>
              <a:t> height – right </a:t>
            </a:r>
            <a:r>
              <a:rPr lang="en-US" dirty="0" err="1"/>
              <a:t>subtree</a:t>
            </a:r>
            <a:r>
              <a:rPr lang="en-US" dirty="0"/>
              <a:t> height) of the current node. </a:t>
            </a:r>
            <a:r>
              <a:rPr lang="en-US" dirty="0" smtClean="0"/>
              <a:t/>
            </a:r>
            <a:br>
              <a:rPr lang="en-US" dirty="0" smtClean="0"/>
            </a:br>
            <a:r>
              <a:rPr lang="en-US" b="1" dirty="0"/>
              <a:t>4)</a:t>
            </a:r>
            <a:r>
              <a:rPr lang="en-US" dirty="0"/>
              <a:t> If balance factor is greater than 1, then the current node is unbalanced and we are either in Left </a:t>
            </a:r>
            <a:r>
              <a:rPr lang="en-US" dirty="0" err="1"/>
              <a:t>Left</a:t>
            </a:r>
            <a:r>
              <a:rPr lang="en-US" dirty="0"/>
              <a:t> case or Left Right case. To check whether it is Left </a:t>
            </a:r>
            <a:r>
              <a:rPr lang="en-US" dirty="0" err="1"/>
              <a:t>Left</a:t>
            </a:r>
            <a:r>
              <a:rPr lang="en-US" dirty="0"/>
              <a:t> case or Left Right case, get the balance factor of left </a:t>
            </a:r>
            <a:r>
              <a:rPr lang="en-US" dirty="0" err="1"/>
              <a:t>subtree</a:t>
            </a:r>
            <a:r>
              <a:rPr lang="en-US" dirty="0"/>
              <a:t>. If balance factor of the left </a:t>
            </a:r>
            <a:r>
              <a:rPr lang="en-US" dirty="0" err="1"/>
              <a:t>subtree</a:t>
            </a:r>
            <a:r>
              <a:rPr lang="en-US" dirty="0"/>
              <a:t> is greater than or equal to 0, then it is Left </a:t>
            </a:r>
            <a:r>
              <a:rPr lang="en-US" dirty="0" err="1"/>
              <a:t>Left</a:t>
            </a:r>
            <a:r>
              <a:rPr lang="en-US" dirty="0"/>
              <a:t> case, else Left Right case. </a:t>
            </a:r>
            <a:r>
              <a:rPr lang="en-US" dirty="0" smtClean="0"/>
              <a:t/>
            </a:r>
            <a:br>
              <a:rPr lang="en-US" dirty="0" smtClean="0"/>
            </a:br>
            <a:r>
              <a:rPr lang="en-US" b="1" dirty="0"/>
              <a:t>5)</a:t>
            </a:r>
            <a:r>
              <a:rPr lang="en-US" dirty="0"/>
              <a:t> If balance factor is less than -1, then the current node is unbalanced and we are either in Right </a:t>
            </a:r>
            <a:r>
              <a:rPr lang="en-US" dirty="0" err="1"/>
              <a:t>Right</a:t>
            </a:r>
            <a:r>
              <a:rPr lang="en-US" dirty="0"/>
              <a:t> case or Right Left case. To check whether it is Right </a:t>
            </a:r>
            <a:r>
              <a:rPr lang="en-US" dirty="0" err="1"/>
              <a:t>Right</a:t>
            </a:r>
            <a:r>
              <a:rPr lang="en-US" dirty="0"/>
              <a:t> case or Right Left case, get the balance factor of right </a:t>
            </a:r>
            <a:r>
              <a:rPr lang="en-US" dirty="0" err="1"/>
              <a:t>subtree</a:t>
            </a:r>
            <a:r>
              <a:rPr lang="en-US" dirty="0"/>
              <a:t>. If the balance factor of the right </a:t>
            </a:r>
            <a:r>
              <a:rPr lang="en-US" dirty="0" err="1"/>
              <a:t>subtree</a:t>
            </a:r>
            <a:r>
              <a:rPr lang="en-US" dirty="0"/>
              <a:t> is smaller than or equal to 0, then it is Right </a:t>
            </a:r>
            <a:r>
              <a:rPr lang="en-US" dirty="0" err="1"/>
              <a:t>Right</a:t>
            </a:r>
            <a:r>
              <a:rPr lang="en-US" dirty="0"/>
              <a:t> case, else Right Left case.</a:t>
            </a:r>
          </a:p>
        </p:txBody>
      </p:sp>
    </p:spTree>
    <p:extLst>
      <p:ext uri="{BB962C8B-B14F-4D97-AF65-F5344CB8AC3E}">
        <p14:creationId xmlns:p14="http://schemas.microsoft.com/office/powerpoint/2010/main" val="811141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Rotations</a:t>
            </a:r>
            <a:endParaRPr lang="en-US" dirty="0"/>
          </a:p>
        </p:txBody>
      </p:sp>
      <p:pic>
        <p:nvPicPr>
          <p:cNvPr id="4" name="Content Placeholder 3"/>
          <p:cNvPicPr>
            <a:picLocks noGrp="1" noChangeAspect="1"/>
          </p:cNvPicPr>
          <p:nvPr>
            <p:ph idx="1"/>
          </p:nvPr>
        </p:nvPicPr>
        <p:blipFill>
          <a:blip r:embed="rId2"/>
          <a:stretch>
            <a:fillRect/>
          </a:stretch>
        </p:blipFill>
        <p:spPr>
          <a:xfrm>
            <a:off x="3139437" y="1825625"/>
            <a:ext cx="5913125" cy="4351338"/>
          </a:xfrm>
          <a:prstGeom prst="rect">
            <a:avLst/>
          </a:prstGeom>
        </p:spPr>
      </p:pic>
    </p:spTree>
    <p:extLst>
      <p:ext uri="{BB962C8B-B14F-4D97-AF65-F5344CB8AC3E}">
        <p14:creationId xmlns:p14="http://schemas.microsoft.com/office/powerpoint/2010/main" val="370292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171021" y="1825625"/>
            <a:ext cx="5849957" cy="4351338"/>
          </a:xfrm>
          <a:prstGeom prst="rect">
            <a:avLst/>
          </a:prstGeom>
        </p:spPr>
      </p:pic>
    </p:spTree>
    <p:extLst>
      <p:ext uri="{BB962C8B-B14F-4D97-AF65-F5344CB8AC3E}">
        <p14:creationId xmlns:p14="http://schemas.microsoft.com/office/powerpoint/2010/main" val="1353250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t>
            </a:r>
            <a:endParaRPr lang="en-US" dirty="0"/>
          </a:p>
        </p:txBody>
      </p:sp>
      <p:pic>
        <p:nvPicPr>
          <p:cNvPr id="4" name="Content Placeholder 3"/>
          <p:cNvPicPr>
            <a:picLocks noGrp="1" noChangeAspect="1"/>
          </p:cNvPicPr>
          <p:nvPr>
            <p:ph idx="1"/>
          </p:nvPr>
        </p:nvPicPr>
        <p:blipFill>
          <a:blip r:embed="rId2"/>
          <a:stretch>
            <a:fillRect/>
          </a:stretch>
        </p:blipFill>
        <p:spPr>
          <a:xfrm>
            <a:off x="1882505" y="1901276"/>
            <a:ext cx="7855538" cy="4351338"/>
          </a:xfrm>
          <a:prstGeom prst="rect">
            <a:avLst/>
          </a:prstGeom>
        </p:spPr>
      </p:pic>
    </p:spTree>
    <p:extLst>
      <p:ext uri="{BB962C8B-B14F-4D97-AF65-F5344CB8AC3E}">
        <p14:creationId xmlns:p14="http://schemas.microsoft.com/office/powerpoint/2010/main" val="185028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166372" y="1825625"/>
            <a:ext cx="5859256" cy="4351338"/>
          </a:xfrm>
          <a:prstGeom prst="rect">
            <a:avLst/>
          </a:prstGeom>
        </p:spPr>
      </p:pic>
    </p:spTree>
    <p:extLst>
      <p:ext uri="{BB962C8B-B14F-4D97-AF65-F5344CB8AC3E}">
        <p14:creationId xmlns:p14="http://schemas.microsoft.com/office/powerpoint/2010/main" val="3780615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183037" y="1825625"/>
            <a:ext cx="5825925" cy="4351338"/>
          </a:xfrm>
          <a:prstGeom prst="rect">
            <a:avLst/>
          </a:prstGeom>
        </p:spPr>
      </p:pic>
    </p:spTree>
    <p:extLst>
      <p:ext uri="{BB962C8B-B14F-4D97-AF65-F5344CB8AC3E}">
        <p14:creationId xmlns:p14="http://schemas.microsoft.com/office/powerpoint/2010/main" val="2883408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193655" y="1825625"/>
            <a:ext cx="5804690" cy="4351338"/>
          </a:xfrm>
          <a:prstGeom prst="rect">
            <a:avLst/>
          </a:prstGeom>
        </p:spPr>
      </p:pic>
    </p:spTree>
    <p:extLst>
      <p:ext uri="{BB962C8B-B14F-4D97-AF65-F5344CB8AC3E}">
        <p14:creationId xmlns:p14="http://schemas.microsoft.com/office/powerpoint/2010/main" val="1169483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In </a:t>
            </a:r>
            <a:r>
              <a:rPr lang="en-US" dirty="0"/>
              <a:t>the recursive BST insert, after insertion, we get pointers to all ancestors one by one in a bottom-up manner. So we don’t need parent pointer to travel up. The recursive code itself travels up and visits all the ancestors of the newly inserted node. </a:t>
            </a:r>
            <a:r>
              <a:rPr lang="en-US" dirty="0" smtClean="0"/>
              <a:t/>
            </a:r>
            <a:br>
              <a:rPr lang="en-US" dirty="0" smtClean="0"/>
            </a:br>
            <a:r>
              <a:rPr lang="en-US" dirty="0"/>
              <a:t>1) Perform the normal BST insertion. </a:t>
            </a:r>
            <a:r>
              <a:rPr lang="en-US" dirty="0" smtClean="0"/>
              <a:t/>
            </a:r>
            <a:br>
              <a:rPr lang="en-US" dirty="0" smtClean="0"/>
            </a:br>
            <a:r>
              <a:rPr lang="en-US" dirty="0"/>
              <a:t>2) The current node must be one of the ancestors of the newly inserted node. Update the height of the current node. </a:t>
            </a:r>
            <a:r>
              <a:rPr lang="en-US" dirty="0" smtClean="0"/>
              <a:t/>
            </a:r>
            <a:br>
              <a:rPr lang="en-US" dirty="0" smtClean="0"/>
            </a:br>
            <a:r>
              <a:rPr lang="en-US" dirty="0"/>
              <a:t>3) Get the balance factor (left </a:t>
            </a:r>
            <a:r>
              <a:rPr lang="en-US" dirty="0" err="1"/>
              <a:t>subtree</a:t>
            </a:r>
            <a:r>
              <a:rPr lang="en-US" dirty="0"/>
              <a:t> height – right </a:t>
            </a:r>
            <a:r>
              <a:rPr lang="en-US" dirty="0" err="1"/>
              <a:t>subtree</a:t>
            </a:r>
            <a:r>
              <a:rPr lang="en-US" dirty="0"/>
              <a:t> height) of the current node. </a:t>
            </a:r>
            <a:r>
              <a:rPr lang="en-US" dirty="0" smtClean="0"/>
              <a:t/>
            </a:r>
            <a:br>
              <a:rPr lang="en-US" dirty="0" smtClean="0"/>
            </a:br>
            <a:r>
              <a:rPr lang="en-US" dirty="0"/>
              <a:t>4) If balance factor is greater than 1, then the current node is unbalanced and we are either in Left </a:t>
            </a:r>
            <a:r>
              <a:rPr lang="en-US" dirty="0" err="1"/>
              <a:t>Left</a:t>
            </a:r>
            <a:r>
              <a:rPr lang="en-US" dirty="0"/>
              <a:t> case or left Right case. To check whether it is left </a:t>
            </a:r>
            <a:r>
              <a:rPr lang="en-US" dirty="0" err="1"/>
              <a:t>left</a:t>
            </a:r>
            <a:r>
              <a:rPr lang="en-US" dirty="0"/>
              <a:t> case or not, compare the newly inserted key with the key in left </a:t>
            </a:r>
            <a:r>
              <a:rPr lang="en-US" dirty="0" err="1"/>
              <a:t>subtree</a:t>
            </a:r>
            <a:r>
              <a:rPr lang="en-US" dirty="0"/>
              <a:t> root. </a:t>
            </a:r>
            <a:r>
              <a:rPr lang="en-US" dirty="0" smtClean="0"/>
              <a:t/>
            </a:r>
            <a:br>
              <a:rPr lang="en-US" dirty="0" smtClean="0"/>
            </a:br>
            <a:r>
              <a:rPr lang="en-US" dirty="0"/>
              <a:t>5) If balance factor is less than -1, then the current node is unbalanced and we are either in Right </a:t>
            </a:r>
            <a:r>
              <a:rPr lang="en-US" dirty="0" err="1"/>
              <a:t>Right</a:t>
            </a:r>
            <a:r>
              <a:rPr lang="en-US" dirty="0"/>
              <a:t> case or Right-Left case. To check whether it is Right </a:t>
            </a:r>
            <a:r>
              <a:rPr lang="en-US" dirty="0" err="1"/>
              <a:t>Right</a:t>
            </a:r>
            <a:r>
              <a:rPr lang="en-US" dirty="0"/>
              <a:t> case or not, compare the newly inserted key with the key in right </a:t>
            </a:r>
            <a:r>
              <a:rPr lang="en-US" dirty="0" err="1"/>
              <a:t>subtree</a:t>
            </a:r>
            <a:r>
              <a:rPr lang="en-US" dirty="0"/>
              <a:t> root. </a:t>
            </a:r>
          </a:p>
        </p:txBody>
      </p:sp>
    </p:spTree>
    <p:extLst>
      <p:ext uri="{BB962C8B-B14F-4D97-AF65-F5344CB8AC3E}">
        <p14:creationId xmlns:p14="http://schemas.microsoft.com/office/powerpoint/2010/main" val="3336437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Let w be the node to be deleted </a:t>
            </a:r>
            <a:r>
              <a:rPr lang="en-US" dirty="0" smtClean="0"/>
              <a:t/>
            </a:r>
            <a:br>
              <a:rPr lang="en-US" dirty="0" smtClean="0"/>
            </a:br>
            <a:r>
              <a:rPr lang="en-US" b="1" dirty="0"/>
              <a:t>1)</a:t>
            </a:r>
            <a:r>
              <a:rPr lang="en-US" dirty="0"/>
              <a:t> Perform standard BST delete for w. </a:t>
            </a:r>
            <a:r>
              <a:rPr lang="en-US" dirty="0" smtClean="0"/>
              <a:t/>
            </a:r>
            <a:br>
              <a:rPr lang="en-US" dirty="0" smtClean="0"/>
            </a:br>
            <a:r>
              <a:rPr lang="en-US" b="1" dirty="0"/>
              <a:t>2)</a:t>
            </a:r>
            <a:r>
              <a:rPr lang="en-US" dirty="0"/>
              <a:t> Starting from w, travel up and find the first unbalanced node. Let z be the first unbalanced node, y be the larger height child of z, and x be the larger height child of y. Note that the definitions of x and y are different from </a:t>
            </a:r>
            <a:r>
              <a:rPr lang="en-US" dirty="0" smtClean="0"/>
              <a:t>insertion.</a:t>
            </a:r>
            <a:r>
              <a:rPr lang="en-US" dirty="0"/>
              <a:t> </a:t>
            </a:r>
            <a:r>
              <a:rPr lang="en-US" dirty="0" smtClean="0"/>
              <a:t/>
            </a:r>
            <a:br>
              <a:rPr lang="en-US" dirty="0" smtClean="0"/>
            </a:br>
            <a:r>
              <a:rPr lang="en-US" b="1" dirty="0"/>
              <a:t>3)</a:t>
            </a:r>
            <a:r>
              <a:rPr lang="en-US" dirty="0"/>
              <a:t> Re-balance the tree by performing appropriate rotations on the </a:t>
            </a:r>
            <a:r>
              <a:rPr lang="en-US" dirty="0" err="1"/>
              <a:t>subtree</a:t>
            </a:r>
            <a:r>
              <a:rPr lang="en-US" dirty="0"/>
              <a:t> rooted with z. There can be 4 possible cases that needs to be handled as x, y and z can be arranged in 4 ways. Following are the possible 4 arrangements: </a:t>
            </a:r>
            <a:r>
              <a:rPr lang="en-US" dirty="0" smtClean="0"/>
              <a:t/>
            </a:r>
            <a:br>
              <a:rPr lang="en-US" dirty="0" smtClean="0"/>
            </a:br>
            <a:r>
              <a:rPr lang="en-US" dirty="0"/>
              <a:t>a) y is left child of z and x is left child of y (Left </a:t>
            </a:r>
            <a:r>
              <a:rPr lang="en-US" dirty="0" err="1"/>
              <a:t>Left</a:t>
            </a:r>
            <a:r>
              <a:rPr lang="en-US" dirty="0"/>
              <a:t> Case) </a:t>
            </a:r>
            <a:r>
              <a:rPr lang="en-US" dirty="0" smtClean="0"/>
              <a:t/>
            </a:r>
            <a:br>
              <a:rPr lang="en-US" dirty="0" smtClean="0"/>
            </a:br>
            <a:r>
              <a:rPr lang="en-US" dirty="0"/>
              <a:t>b) y is left child of z and x is right child of y (Left Right Case) </a:t>
            </a:r>
            <a:r>
              <a:rPr lang="en-US" dirty="0" smtClean="0"/>
              <a:t/>
            </a:r>
            <a:br>
              <a:rPr lang="en-US" dirty="0" smtClean="0"/>
            </a:br>
            <a:r>
              <a:rPr lang="en-US" dirty="0"/>
              <a:t>c) y is right child of z and x is right child of y (Right </a:t>
            </a:r>
            <a:r>
              <a:rPr lang="en-US" dirty="0" err="1"/>
              <a:t>Right</a:t>
            </a:r>
            <a:r>
              <a:rPr lang="en-US" dirty="0"/>
              <a:t> Case) </a:t>
            </a:r>
            <a:r>
              <a:rPr lang="en-US" dirty="0" smtClean="0"/>
              <a:t/>
            </a:r>
            <a:br>
              <a:rPr lang="en-US" dirty="0" smtClean="0"/>
            </a:br>
            <a:r>
              <a:rPr lang="en-US" dirty="0"/>
              <a:t>d) y is right child of z and x is left child of y (Right Left Case)</a:t>
            </a:r>
            <a:r>
              <a:rPr lang="en-US" dirty="0" smtClean="0"/>
              <a:t/>
            </a:r>
            <a:br>
              <a:rPr lang="en-US" dirty="0" smtClean="0"/>
            </a:br>
            <a:r>
              <a:rPr lang="en-US" dirty="0"/>
              <a:t>Like insertion, following are the operations to be performed in above mentioned 4 cases. Note that, unlike insertion, fixing the node z won’t fix the complete AVL tree. After fixing z, we may have to fix ancestors of z as well </a:t>
            </a:r>
          </a:p>
        </p:txBody>
      </p:sp>
    </p:spTree>
    <p:extLst>
      <p:ext uri="{BB962C8B-B14F-4D97-AF65-F5344CB8AC3E}">
        <p14:creationId xmlns:p14="http://schemas.microsoft.com/office/powerpoint/2010/main" val="3864683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3511</TotalTime>
  <Words>120</Words>
  <Application>Microsoft Office PowerPoint</Application>
  <PresentationFormat>Widescreen</PresentationFormat>
  <Paragraphs>11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AVL Tree </vt:lpstr>
      <vt:lpstr>Rotations</vt:lpstr>
      <vt:lpstr>PowerPoint Presentation</vt:lpstr>
      <vt:lpstr>Insertion </vt:lpstr>
      <vt:lpstr>PowerPoint Presentation</vt:lpstr>
      <vt:lpstr>PowerPoint Presentation</vt:lpstr>
      <vt:lpstr>PowerPoint Presentation</vt:lpstr>
      <vt:lpstr>Algorithm</vt:lpstr>
      <vt:lpstr>Deletion</vt:lpstr>
      <vt:lpstr>Left Left case</vt:lpstr>
      <vt:lpstr>PowerPoint Presentation</vt:lpstr>
      <vt:lpstr>Algorithm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AVL Tree</dc:title>
  <dc:creator>hp</dc:creator>
  <cp:lastModifiedBy>hp</cp:lastModifiedBy>
  <cp:revision>4</cp:revision>
  <dcterms:created xsi:type="dcterms:W3CDTF">2021-12-09T02:20:05Z</dcterms:created>
  <dcterms:modified xsi:type="dcterms:W3CDTF">2021-12-11T13:38:39Z</dcterms:modified>
</cp:coreProperties>
</file>