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5" r:id="rId4"/>
    <p:sldId id="270" r:id="rId5"/>
    <p:sldId id="271" r:id="rId6"/>
    <p:sldId id="261" r:id="rId7"/>
    <p:sldId id="266" r:id="rId8"/>
    <p:sldId id="267" r:id="rId9"/>
    <p:sldId id="273" r:id="rId10"/>
    <p:sldId id="274" r:id="rId11"/>
    <p:sldId id="275" r:id="rId12"/>
    <p:sldId id="276" r:id="rId13"/>
    <p:sldId id="278" r:id="rId14"/>
    <p:sldId id="262" r:id="rId15"/>
    <p:sldId id="27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91" d="100"/>
          <a:sy n="91" d="100"/>
        </p:scale>
        <p:origin x="37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E1E8F-7534-477E-AC12-897C4E1BB50B}"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272F7-4311-41BA-9D14-C61348BF845B}" type="slidenum">
              <a:rPr lang="en-US" smtClean="0"/>
              <a:t>‹#›</a:t>
            </a:fld>
            <a:endParaRPr lang="en-US"/>
          </a:p>
        </p:txBody>
      </p:sp>
    </p:spTree>
    <p:extLst>
      <p:ext uri="{BB962C8B-B14F-4D97-AF65-F5344CB8AC3E}">
        <p14:creationId xmlns:p14="http://schemas.microsoft.com/office/powerpoint/2010/main" val="625649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Because the stack may contain more than just frames (e.g., function return values or registers saved across calls), it is common to save the caller’s frame pointer as part of the callee’s control information. Each frame points to its caller’s frame on the stack. This pointer is called a dynamic link because it links a frame to its dynamic (runtime) predecessor.</a:t>
            </a:r>
            <a:endParaRPr lang="x-none" dirty="0"/>
          </a:p>
        </p:txBody>
      </p:sp>
    </p:spTree>
    <p:extLst>
      <p:ext uri="{BB962C8B-B14F-4D97-AF65-F5344CB8AC3E}">
        <p14:creationId xmlns:p14="http://schemas.microsoft.com/office/powerpoint/2010/main" val="244128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FB0217-37A7-4F26-A8D3-E39ED2A43CE0}"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177358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B0217-37A7-4F26-A8D3-E39ED2A43CE0}"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400315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B0217-37A7-4F26-A8D3-E39ED2A43CE0}"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421394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B0217-37A7-4F26-A8D3-E39ED2A43CE0}"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340034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B0217-37A7-4F26-A8D3-E39ED2A43CE0}"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245892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FB0217-37A7-4F26-A8D3-E39ED2A43CE0}"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82762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FB0217-37A7-4F26-A8D3-E39ED2A43CE0}"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72171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FB0217-37A7-4F26-A8D3-E39ED2A43CE0}" type="datetimeFigureOut">
              <a:rPr lang="en-US" smtClean="0"/>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324286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B0217-37A7-4F26-A8D3-E39ED2A43CE0}" type="datetimeFigureOut">
              <a:rPr lang="en-US" smtClean="0"/>
              <a:t>9/19/2021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199596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B0217-37A7-4F26-A8D3-E39ED2A43CE0}"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338229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B0217-37A7-4F26-A8D3-E39ED2A43CE0}"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A3014-6063-49C6-9FFE-BB60D73436A6}" type="slidenum">
              <a:rPr lang="en-US" smtClean="0"/>
              <a:t>‹#›</a:t>
            </a:fld>
            <a:endParaRPr lang="en-US"/>
          </a:p>
        </p:txBody>
      </p:sp>
    </p:spTree>
    <p:extLst>
      <p:ext uri="{BB962C8B-B14F-4D97-AF65-F5344CB8AC3E}">
        <p14:creationId xmlns:p14="http://schemas.microsoft.com/office/powerpoint/2010/main" val="74259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B0217-37A7-4F26-A8D3-E39ED2A43CE0}" type="datetimeFigureOut">
              <a:rPr lang="en-US" smtClean="0"/>
              <a:t>9/19/2021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A3014-6063-49C6-9FFE-BB60D73436A6}" type="slidenum">
              <a:rPr lang="en-US" smtClean="0"/>
              <a:t>‹#›</a:t>
            </a:fld>
            <a:endParaRPr lang="en-US"/>
          </a:p>
        </p:txBody>
      </p:sp>
    </p:spTree>
    <p:extLst>
      <p:ext uri="{BB962C8B-B14F-4D97-AF65-F5344CB8AC3E}">
        <p14:creationId xmlns:p14="http://schemas.microsoft.com/office/powerpoint/2010/main" val="388350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2001 Data Structures</a:t>
            </a:r>
            <a:endParaRPr lang="en-US" dirty="0"/>
          </a:p>
        </p:txBody>
      </p:sp>
      <p:sp>
        <p:nvSpPr>
          <p:cNvPr id="3" name="Subtitle 2"/>
          <p:cNvSpPr>
            <a:spLocks noGrp="1"/>
          </p:cNvSpPr>
          <p:nvPr>
            <p:ph type="subTitle" idx="1"/>
          </p:nvPr>
        </p:nvSpPr>
        <p:spPr/>
        <p:txBody>
          <a:bodyPr/>
          <a:lstStyle/>
          <a:p>
            <a:r>
              <a:rPr lang="en-US" dirty="0" smtClean="0"/>
              <a:t>Week </a:t>
            </a:r>
            <a:r>
              <a:rPr lang="en-US" dirty="0" smtClean="0"/>
              <a:t>3</a:t>
            </a:r>
            <a:endParaRPr lang="en-US" dirty="0" smtClean="0"/>
          </a:p>
          <a:p>
            <a:r>
              <a:rPr lang="en-US" dirty="0" smtClean="0"/>
              <a:t>Lecture 1</a:t>
            </a:r>
          </a:p>
          <a:p>
            <a:endParaRPr lang="en-US" dirty="0"/>
          </a:p>
        </p:txBody>
      </p:sp>
    </p:spTree>
    <p:extLst>
      <p:ext uri="{BB962C8B-B14F-4D97-AF65-F5344CB8AC3E}">
        <p14:creationId xmlns:p14="http://schemas.microsoft.com/office/powerpoint/2010/main" val="1524791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6283" y="126854"/>
            <a:ext cx="9097512" cy="4351338"/>
          </a:xfrm>
          <a:prstGeom prst="rect">
            <a:avLst/>
          </a:prstGeom>
        </p:spPr>
      </p:pic>
      <p:pic>
        <p:nvPicPr>
          <p:cNvPr id="5" name="Picture 4"/>
          <p:cNvPicPr>
            <a:picLocks noChangeAspect="1"/>
          </p:cNvPicPr>
          <p:nvPr/>
        </p:nvPicPr>
        <p:blipFill>
          <a:blip r:embed="rId3"/>
          <a:stretch>
            <a:fillRect/>
          </a:stretch>
        </p:blipFill>
        <p:spPr>
          <a:xfrm>
            <a:off x="4928532" y="3749419"/>
            <a:ext cx="6152319" cy="3171498"/>
          </a:xfrm>
          <a:prstGeom prst="rect">
            <a:avLst/>
          </a:prstGeom>
        </p:spPr>
      </p:pic>
    </p:spTree>
    <p:extLst>
      <p:ext uri="{BB962C8B-B14F-4D97-AF65-F5344CB8AC3E}">
        <p14:creationId xmlns:p14="http://schemas.microsoft.com/office/powerpoint/2010/main" val="6894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Given array is sorted or not</a:t>
            </a:r>
            <a:endParaRPr lang="en-US" dirty="0"/>
          </a:p>
        </p:txBody>
      </p:sp>
      <p:pic>
        <p:nvPicPr>
          <p:cNvPr id="4" name="Content Placeholder 3"/>
          <p:cNvPicPr>
            <a:picLocks noGrp="1" noChangeAspect="1"/>
          </p:cNvPicPr>
          <p:nvPr>
            <p:ph idx="1"/>
          </p:nvPr>
        </p:nvPicPr>
        <p:blipFill>
          <a:blip r:embed="rId2"/>
          <a:stretch>
            <a:fillRect/>
          </a:stretch>
        </p:blipFill>
        <p:spPr>
          <a:xfrm>
            <a:off x="3317215" y="1825625"/>
            <a:ext cx="5557569" cy="4351338"/>
          </a:xfrm>
          <a:prstGeom prst="rect">
            <a:avLst/>
          </a:prstGeom>
        </p:spPr>
      </p:pic>
    </p:spTree>
    <p:extLst>
      <p:ext uri="{BB962C8B-B14F-4D97-AF65-F5344CB8AC3E}">
        <p14:creationId xmlns:p14="http://schemas.microsoft.com/office/powerpoint/2010/main" val="256676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numbers till n..</a:t>
            </a:r>
            <a:endParaRPr lang="en-US" dirty="0"/>
          </a:p>
        </p:txBody>
      </p:sp>
      <p:sp>
        <p:nvSpPr>
          <p:cNvPr id="3" name="Content Placeholder 2"/>
          <p:cNvSpPr>
            <a:spLocks noGrp="1"/>
          </p:cNvSpPr>
          <p:nvPr>
            <p:ph idx="1"/>
          </p:nvPr>
        </p:nvSpPr>
        <p:spPr/>
        <p:txBody>
          <a:bodyPr/>
          <a:lstStyle/>
          <a:p>
            <a:r>
              <a:rPr lang="en-US" dirty="0" smtClean="0"/>
              <a:t>Decreasing order</a:t>
            </a:r>
          </a:p>
          <a:p>
            <a:endParaRPr lang="en-US" dirty="0"/>
          </a:p>
        </p:txBody>
      </p:sp>
      <p:pic>
        <p:nvPicPr>
          <p:cNvPr id="4" name="Picture 3"/>
          <p:cNvPicPr>
            <a:picLocks noChangeAspect="1"/>
          </p:cNvPicPr>
          <p:nvPr/>
        </p:nvPicPr>
        <p:blipFill>
          <a:blip r:embed="rId2"/>
          <a:stretch>
            <a:fillRect/>
          </a:stretch>
        </p:blipFill>
        <p:spPr>
          <a:xfrm>
            <a:off x="725648" y="2906445"/>
            <a:ext cx="2963410" cy="3191696"/>
          </a:xfrm>
          <a:prstGeom prst="rect">
            <a:avLst/>
          </a:prstGeom>
        </p:spPr>
      </p:pic>
      <p:pic>
        <p:nvPicPr>
          <p:cNvPr id="5" name="Picture 4"/>
          <p:cNvPicPr>
            <a:picLocks noChangeAspect="1"/>
          </p:cNvPicPr>
          <p:nvPr/>
        </p:nvPicPr>
        <p:blipFill>
          <a:blip r:embed="rId3"/>
          <a:stretch>
            <a:fillRect/>
          </a:stretch>
        </p:blipFill>
        <p:spPr>
          <a:xfrm>
            <a:off x="4798890" y="1637696"/>
            <a:ext cx="3965245" cy="4727195"/>
          </a:xfrm>
          <a:prstGeom prst="rect">
            <a:avLst/>
          </a:prstGeom>
        </p:spPr>
      </p:pic>
    </p:spTree>
    <p:extLst>
      <p:ext uri="{BB962C8B-B14F-4D97-AF65-F5344CB8AC3E}">
        <p14:creationId xmlns:p14="http://schemas.microsoft.com/office/powerpoint/2010/main" val="300755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order</a:t>
            </a:r>
            <a:endParaRPr lang="en-US" dirty="0"/>
          </a:p>
        </p:txBody>
      </p:sp>
      <p:pic>
        <p:nvPicPr>
          <p:cNvPr id="4" name="Content Placeholder 3"/>
          <p:cNvPicPr>
            <a:picLocks noGrp="1" noChangeAspect="1"/>
          </p:cNvPicPr>
          <p:nvPr>
            <p:ph idx="1"/>
          </p:nvPr>
        </p:nvPicPr>
        <p:blipFill>
          <a:blip r:embed="rId2"/>
          <a:stretch>
            <a:fillRect/>
          </a:stretch>
        </p:blipFill>
        <p:spPr>
          <a:xfrm>
            <a:off x="4266651" y="1825625"/>
            <a:ext cx="3658698" cy="4351338"/>
          </a:xfrm>
          <a:prstGeom prst="rect">
            <a:avLst/>
          </a:prstGeom>
        </p:spPr>
      </p:pic>
    </p:spTree>
    <p:extLst>
      <p:ext uri="{BB962C8B-B14F-4D97-AF65-F5344CB8AC3E}">
        <p14:creationId xmlns:p14="http://schemas.microsoft.com/office/powerpoint/2010/main" val="145625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A1D67B-F7C7-4645-9F01-61060910F125}"/>
              </a:ext>
            </a:extLst>
          </p:cNvPr>
          <p:cNvSpPr>
            <a:spLocks noGrp="1"/>
          </p:cNvSpPr>
          <p:nvPr>
            <p:ph type="title"/>
          </p:nvPr>
        </p:nvSpPr>
        <p:spPr/>
        <p:txBody>
          <a:bodyPr/>
          <a:lstStyle/>
          <a:p>
            <a:r>
              <a:rPr lang="en-US" dirty="0"/>
              <a:t>Stack Frame View</a:t>
            </a:r>
            <a:endParaRPr lang="x-none" dirty="0"/>
          </a:p>
        </p:txBody>
      </p:sp>
      <p:sp>
        <p:nvSpPr>
          <p:cNvPr id="3" name="Text Placeholder 2">
            <a:extLst>
              <a:ext uri="{FF2B5EF4-FFF2-40B4-BE49-F238E27FC236}">
                <a16:creationId xmlns:a16="http://schemas.microsoft.com/office/drawing/2014/main" xmlns="" id="{11CC4118-8AA6-4234-968D-7CF79FC81CBD}"/>
              </a:ext>
            </a:extLst>
          </p:cNvPr>
          <p:cNvSpPr>
            <a:spLocks noGrp="1"/>
          </p:cNvSpPr>
          <p:nvPr>
            <p:ph type="body" idx="1"/>
          </p:nvPr>
        </p:nvSpPr>
        <p:spPr/>
        <p:txBody>
          <a:bodyPr/>
          <a:lstStyle/>
          <a:p>
            <a:pPr marL="571500" indent="-342900"/>
            <a:r>
              <a:rPr lang="en-US" dirty="0"/>
              <a:t>Contents of the run-time stack when main() calls function f1(), f1() </a:t>
            </a:r>
          </a:p>
          <a:p>
            <a:pPr indent="0"/>
            <a:r>
              <a:rPr lang="en-US" dirty="0"/>
              <a:t>    calls f2(), and </a:t>
            </a:r>
          </a:p>
          <a:p>
            <a:pPr indent="0"/>
            <a:r>
              <a:rPr lang="en-US" dirty="0"/>
              <a:t>    f2() calls f3().</a:t>
            </a:r>
            <a:endParaRPr lang="x-none" dirty="0"/>
          </a:p>
        </p:txBody>
      </p:sp>
      <p:pic>
        <p:nvPicPr>
          <p:cNvPr id="4" name="Picture 3">
            <a:extLst>
              <a:ext uri="{FF2B5EF4-FFF2-40B4-BE49-F238E27FC236}">
                <a16:creationId xmlns:a16="http://schemas.microsoft.com/office/drawing/2014/main" xmlns="" id="{5FE16E27-EF2A-46D5-95AA-02CD58044AFB}"/>
              </a:ext>
            </a:extLst>
          </p:cNvPr>
          <p:cNvPicPr>
            <a:picLocks noGrp="1" noChangeAspect="1" noChangeArrowheads="1"/>
          </p:cNvPicPr>
          <p:nvPr/>
        </p:nvPicPr>
        <p:blipFill>
          <a:blip r:embed="rId3"/>
          <a:srcRect/>
          <a:stretch>
            <a:fillRect/>
          </a:stretch>
        </p:blipFill>
        <p:spPr bwMode="auto">
          <a:xfrm>
            <a:off x="4874563" y="2403446"/>
            <a:ext cx="5789676" cy="5029200"/>
          </a:xfrm>
          <a:prstGeom prst="rect">
            <a:avLst/>
          </a:prstGeom>
          <a:noFill/>
        </p:spPr>
      </p:pic>
      <p:pic>
        <p:nvPicPr>
          <p:cNvPr id="6" name="Picture 5">
            <a:extLst>
              <a:ext uri="{FF2B5EF4-FFF2-40B4-BE49-F238E27FC236}">
                <a16:creationId xmlns:a16="http://schemas.microsoft.com/office/drawing/2014/main" xmlns="" id="{1BA7D642-4E08-416C-A324-1E66E576E484}"/>
              </a:ext>
            </a:extLst>
          </p:cNvPr>
          <p:cNvPicPr>
            <a:picLocks noChangeAspect="1"/>
          </p:cNvPicPr>
          <p:nvPr/>
        </p:nvPicPr>
        <p:blipFill>
          <a:blip r:embed="rId4"/>
          <a:stretch>
            <a:fillRect/>
          </a:stretch>
        </p:blipFill>
        <p:spPr>
          <a:xfrm>
            <a:off x="1555942" y="3236977"/>
            <a:ext cx="2199195" cy="3556603"/>
          </a:xfrm>
          <a:prstGeom prst="rect">
            <a:avLst/>
          </a:prstGeom>
        </p:spPr>
      </p:pic>
    </p:spTree>
    <p:extLst>
      <p:ext uri="{BB962C8B-B14F-4D97-AF65-F5344CB8AC3E}">
        <p14:creationId xmlns:p14="http://schemas.microsoft.com/office/powerpoint/2010/main" val="389710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Stack Frames are an implementation of Activation Records. The dynamic link </a:t>
            </a:r>
            <a:r>
              <a:rPr lang="en-US" dirty="0" smtClean="0"/>
              <a:t>tells </a:t>
            </a:r>
            <a:r>
              <a:rPr lang="en-US" dirty="0"/>
              <a:t>you which activation record to return to when the current function is finished.</a:t>
            </a:r>
          </a:p>
        </p:txBody>
      </p:sp>
    </p:spTree>
    <p:extLst>
      <p:ext uri="{BB962C8B-B14F-4D97-AF65-F5344CB8AC3E}">
        <p14:creationId xmlns:p14="http://schemas.microsoft.com/office/powerpoint/2010/main" val="1793923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4CAC46-C519-484B-B5D9-B286A34060D1}"/>
              </a:ext>
            </a:extLst>
          </p:cNvPr>
          <p:cNvSpPr>
            <a:spLocks noGrp="1"/>
          </p:cNvSpPr>
          <p:nvPr>
            <p:ph type="title"/>
          </p:nvPr>
        </p:nvSpPr>
        <p:spPr/>
        <p:txBody>
          <a:bodyPr/>
          <a:lstStyle/>
          <a:p>
            <a:r>
              <a:rPr lang="en-US" dirty="0"/>
              <a:t>Recursive Function </a:t>
            </a:r>
            <a:endParaRPr lang="x-none" dirty="0"/>
          </a:p>
        </p:txBody>
      </p:sp>
      <p:sp>
        <p:nvSpPr>
          <p:cNvPr id="3" name="Text Placeholder 2">
            <a:extLst>
              <a:ext uri="{FF2B5EF4-FFF2-40B4-BE49-F238E27FC236}">
                <a16:creationId xmlns:a16="http://schemas.microsoft.com/office/drawing/2014/main" xmlns="" id="{F029D022-06D9-47B2-B1B9-E7B38D79C23F}"/>
              </a:ext>
            </a:extLst>
          </p:cNvPr>
          <p:cNvSpPr>
            <a:spLocks noGrp="1"/>
          </p:cNvSpPr>
          <p:nvPr>
            <p:ph type="body" idx="1"/>
          </p:nvPr>
        </p:nvSpPr>
        <p:spPr>
          <a:xfrm>
            <a:off x="1945640" y="1326483"/>
            <a:ext cx="7789672" cy="3716654"/>
          </a:xfrm>
        </p:spPr>
        <p:txBody>
          <a:bodyPr/>
          <a:lstStyle/>
          <a:p>
            <a:pPr marL="571500" indent="-342900"/>
            <a:r>
              <a:rPr lang="en-US" dirty="0"/>
              <a:t>A power function is defined in term of recursive definition and non recursive.</a:t>
            </a:r>
            <a:endParaRPr lang="x-none" dirty="0"/>
          </a:p>
        </p:txBody>
      </p:sp>
      <p:pic>
        <p:nvPicPr>
          <p:cNvPr id="5" name="Picture 4">
            <a:extLst>
              <a:ext uri="{FF2B5EF4-FFF2-40B4-BE49-F238E27FC236}">
                <a16:creationId xmlns:a16="http://schemas.microsoft.com/office/drawing/2014/main" xmlns="" id="{0F5DBBAA-7E55-4B67-811A-FEC51B4BDF7F}"/>
              </a:ext>
            </a:extLst>
          </p:cNvPr>
          <p:cNvPicPr>
            <a:picLocks noChangeAspect="1"/>
          </p:cNvPicPr>
          <p:nvPr/>
        </p:nvPicPr>
        <p:blipFill>
          <a:blip r:embed="rId2"/>
          <a:stretch>
            <a:fillRect/>
          </a:stretch>
        </p:blipFill>
        <p:spPr>
          <a:xfrm>
            <a:off x="5840476" y="3242977"/>
            <a:ext cx="4041140" cy="3058726"/>
          </a:xfrm>
          <a:prstGeom prst="rect">
            <a:avLst/>
          </a:prstGeom>
        </p:spPr>
      </p:pic>
      <p:pic>
        <p:nvPicPr>
          <p:cNvPr id="7" name="Picture 6">
            <a:extLst>
              <a:ext uri="{FF2B5EF4-FFF2-40B4-BE49-F238E27FC236}">
                <a16:creationId xmlns:a16="http://schemas.microsoft.com/office/drawing/2014/main" xmlns="" id="{0AC86F8B-53DF-4051-A12E-677FC1B22B4C}"/>
              </a:ext>
            </a:extLst>
          </p:cNvPr>
          <p:cNvPicPr>
            <a:picLocks noChangeAspect="1"/>
          </p:cNvPicPr>
          <p:nvPr/>
        </p:nvPicPr>
        <p:blipFill>
          <a:blip r:embed="rId3"/>
          <a:stretch>
            <a:fillRect/>
          </a:stretch>
        </p:blipFill>
        <p:spPr>
          <a:xfrm>
            <a:off x="1945640" y="2126564"/>
            <a:ext cx="3727957" cy="3058726"/>
          </a:xfrm>
          <a:prstGeom prst="rect">
            <a:avLst/>
          </a:prstGeom>
        </p:spPr>
      </p:pic>
      <p:pic>
        <p:nvPicPr>
          <p:cNvPr id="9" name="Picture 8">
            <a:extLst>
              <a:ext uri="{FF2B5EF4-FFF2-40B4-BE49-F238E27FC236}">
                <a16:creationId xmlns:a16="http://schemas.microsoft.com/office/drawing/2014/main" xmlns="" id="{014B11B5-EC99-447D-94CF-CE4ABB0FE01C}"/>
              </a:ext>
            </a:extLst>
          </p:cNvPr>
          <p:cNvPicPr>
            <a:picLocks noChangeAspect="1"/>
          </p:cNvPicPr>
          <p:nvPr/>
        </p:nvPicPr>
        <p:blipFill>
          <a:blip r:embed="rId4"/>
          <a:stretch>
            <a:fillRect/>
          </a:stretch>
        </p:blipFill>
        <p:spPr>
          <a:xfrm>
            <a:off x="6927344" y="1863812"/>
            <a:ext cx="2807968" cy="1035091"/>
          </a:xfrm>
          <a:prstGeom prst="rect">
            <a:avLst/>
          </a:prstGeom>
        </p:spPr>
      </p:pic>
      <p:pic>
        <p:nvPicPr>
          <p:cNvPr id="11" name="Picture 10">
            <a:extLst>
              <a:ext uri="{FF2B5EF4-FFF2-40B4-BE49-F238E27FC236}">
                <a16:creationId xmlns:a16="http://schemas.microsoft.com/office/drawing/2014/main" xmlns="" id="{BA0AB535-9484-4CDF-B881-9ED00639D958}"/>
              </a:ext>
            </a:extLst>
          </p:cNvPr>
          <p:cNvPicPr>
            <a:picLocks noChangeAspect="1"/>
          </p:cNvPicPr>
          <p:nvPr/>
        </p:nvPicPr>
        <p:blipFill>
          <a:blip r:embed="rId5"/>
          <a:stretch>
            <a:fillRect/>
          </a:stretch>
        </p:blipFill>
        <p:spPr>
          <a:xfrm>
            <a:off x="1551938" y="5455249"/>
            <a:ext cx="4288538" cy="1428114"/>
          </a:xfrm>
          <a:prstGeom prst="rect">
            <a:avLst/>
          </a:prstGeom>
        </p:spPr>
      </p:pic>
    </p:spTree>
    <p:extLst>
      <p:ext uri="{BB962C8B-B14F-4D97-AF65-F5344CB8AC3E}">
        <p14:creationId xmlns:p14="http://schemas.microsoft.com/office/powerpoint/2010/main" val="1413645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80F6E-2373-4804-8679-5109B12290FE}"/>
              </a:ext>
            </a:extLst>
          </p:cNvPr>
          <p:cNvSpPr>
            <a:spLocks noGrp="1"/>
          </p:cNvSpPr>
          <p:nvPr>
            <p:ph type="title"/>
          </p:nvPr>
        </p:nvSpPr>
        <p:spPr/>
        <p:txBody>
          <a:bodyPr/>
          <a:lstStyle/>
          <a:p>
            <a:r>
              <a:rPr lang="en-US" dirty="0"/>
              <a:t>Stack frame in-depth view</a:t>
            </a:r>
            <a:endParaRPr lang="x-none" dirty="0"/>
          </a:p>
        </p:txBody>
      </p:sp>
      <p:sp>
        <p:nvSpPr>
          <p:cNvPr id="3" name="Text Placeholder 2">
            <a:extLst>
              <a:ext uri="{FF2B5EF4-FFF2-40B4-BE49-F238E27FC236}">
                <a16:creationId xmlns:a16="http://schemas.microsoft.com/office/drawing/2014/main" xmlns="" id="{4BD33122-7E57-4B3C-A56F-D8814EBECA8C}"/>
              </a:ext>
            </a:extLst>
          </p:cNvPr>
          <p:cNvSpPr>
            <a:spLocks noGrp="1"/>
          </p:cNvSpPr>
          <p:nvPr>
            <p:ph type="body" idx="1"/>
          </p:nvPr>
        </p:nvSpPr>
        <p:spPr/>
        <p:txBody>
          <a:bodyPr/>
          <a:lstStyle/>
          <a:p>
            <a:endParaRPr lang="x-none"/>
          </a:p>
        </p:txBody>
      </p:sp>
      <p:pic>
        <p:nvPicPr>
          <p:cNvPr id="5" name="Picture 4">
            <a:extLst>
              <a:ext uri="{FF2B5EF4-FFF2-40B4-BE49-F238E27FC236}">
                <a16:creationId xmlns:a16="http://schemas.microsoft.com/office/drawing/2014/main" xmlns="" id="{709F32A1-EC39-4ABC-8EBC-63816381926F}"/>
              </a:ext>
            </a:extLst>
          </p:cNvPr>
          <p:cNvPicPr>
            <a:picLocks noChangeAspect="1"/>
          </p:cNvPicPr>
          <p:nvPr/>
        </p:nvPicPr>
        <p:blipFill>
          <a:blip r:embed="rId2"/>
          <a:stretch>
            <a:fillRect/>
          </a:stretch>
        </p:blipFill>
        <p:spPr>
          <a:xfrm>
            <a:off x="1945641" y="1326483"/>
            <a:ext cx="6707505" cy="4926348"/>
          </a:xfrm>
          <a:prstGeom prst="rect">
            <a:avLst/>
          </a:prstGeom>
        </p:spPr>
      </p:pic>
    </p:spTree>
    <p:extLst>
      <p:ext uri="{BB962C8B-B14F-4D97-AF65-F5344CB8AC3E}">
        <p14:creationId xmlns:p14="http://schemas.microsoft.com/office/powerpoint/2010/main" val="304907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What is Recursion ?</a:t>
            </a:r>
          </a:p>
          <a:p>
            <a:r>
              <a:rPr lang="en-US" dirty="0"/>
              <a:t>Why is Recursion Important ? What are the resource requirements for recursion?</a:t>
            </a:r>
          </a:p>
          <a:p>
            <a:r>
              <a:rPr lang="en-US" dirty="0"/>
              <a:t>An Example program with function calls and recursion implementation? How are recursive functions different from normal non-recursive functions? </a:t>
            </a:r>
          </a:p>
          <a:p>
            <a:r>
              <a:rPr lang="en-US" dirty="0"/>
              <a:t>Stack Frame? Activation Records? Dynamic Link? </a:t>
            </a:r>
          </a:p>
          <a:p>
            <a:r>
              <a:rPr lang="en-US" dirty="0"/>
              <a:t>Anatomy of a Recursive Call, </a:t>
            </a:r>
          </a:p>
          <a:p>
            <a:endParaRPr lang="en-US" dirty="0"/>
          </a:p>
        </p:txBody>
      </p:sp>
    </p:spTree>
    <p:extLst>
      <p:ext uri="{BB962C8B-B14F-4D97-AF65-F5344CB8AC3E}">
        <p14:creationId xmlns:p14="http://schemas.microsoft.com/office/powerpoint/2010/main" val="156102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recursion?</a:t>
            </a:r>
            <a:endParaRPr lang="en-US" dirty="0"/>
          </a:p>
        </p:txBody>
      </p:sp>
      <p:sp>
        <p:nvSpPr>
          <p:cNvPr id="3" name="Content Placeholder 2"/>
          <p:cNvSpPr>
            <a:spLocks noGrp="1"/>
          </p:cNvSpPr>
          <p:nvPr>
            <p:ph idx="1"/>
          </p:nvPr>
        </p:nvSpPr>
        <p:spPr/>
        <p:txBody>
          <a:bodyPr/>
          <a:lstStyle/>
          <a:p>
            <a:r>
              <a:rPr lang="en-US" dirty="0" smtClean="0"/>
              <a:t>When a function calls itself to make the problem smaller.</a:t>
            </a:r>
          </a:p>
          <a:p>
            <a:endParaRPr lang="en-US" dirty="0"/>
          </a:p>
          <a:p>
            <a:endParaRPr lang="en-US" dirty="0" smtClean="0"/>
          </a:p>
          <a:p>
            <a:pPr marL="571500" indent="-342900"/>
            <a:r>
              <a:rPr lang="en-US" sz="2200" dirty="0" smtClean="0">
                <a:solidFill>
                  <a:schemeClr val="dk1"/>
                </a:solidFill>
                <a:latin typeface="Arial"/>
                <a:cs typeface="Arial"/>
              </a:rPr>
              <a:t>A Base Case </a:t>
            </a:r>
          </a:p>
          <a:p>
            <a:pPr marL="1028700" lvl="1" indent="-342900"/>
            <a:r>
              <a:rPr lang="en-US" dirty="0" smtClean="0"/>
              <a:t>Terminate all recursive calls </a:t>
            </a:r>
          </a:p>
          <a:p>
            <a:pPr marL="1028700" lvl="1" indent="-342900"/>
            <a:r>
              <a:rPr lang="en-US" dirty="0" smtClean="0">
                <a:sym typeface="Arial"/>
              </a:rPr>
              <a:t>Clearly identifiable </a:t>
            </a:r>
          </a:p>
          <a:p>
            <a:pPr lvl="1" indent="-447675"/>
            <a:r>
              <a:rPr lang="en-US" sz="2200" dirty="0" smtClean="0">
                <a:solidFill>
                  <a:schemeClr val="dk1"/>
                </a:solidFill>
                <a:latin typeface="Arial"/>
                <a:cs typeface="Arial"/>
                <a:sym typeface="Arial"/>
              </a:rPr>
              <a:t>A Recurrence </a:t>
            </a:r>
          </a:p>
          <a:p>
            <a:pPr marL="1028700" lvl="1" indent="-342900"/>
            <a:r>
              <a:rPr lang="en-US" dirty="0" smtClean="0"/>
              <a:t>Progression</a:t>
            </a:r>
            <a:r>
              <a:rPr lang="en-US" dirty="0" smtClean="0"/>
              <a:t> </a:t>
            </a:r>
          </a:p>
          <a:p>
            <a:endParaRPr lang="en-US" dirty="0"/>
          </a:p>
          <a:p>
            <a:endParaRPr lang="en-US" dirty="0"/>
          </a:p>
        </p:txBody>
      </p:sp>
    </p:spTree>
    <p:extLst>
      <p:ext uri="{BB962C8B-B14F-4D97-AF65-F5344CB8AC3E}">
        <p14:creationId xmlns:p14="http://schemas.microsoft.com/office/powerpoint/2010/main" val="257602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When should </a:t>
            </a:r>
            <a:r>
              <a:rPr lang="en-US" dirty="0" smtClean="0"/>
              <a:t>we </a:t>
            </a:r>
            <a:r>
              <a:rPr lang="en-US" dirty="0"/>
              <a:t>use recursion? </a:t>
            </a:r>
            <a:endParaRPr lang="en-US" dirty="0" smtClean="0"/>
          </a:p>
          <a:p>
            <a:r>
              <a:rPr lang="en-US" dirty="0" smtClean="0"/>
              <a:t>Recursion </a:t>
            </a:r>
            <a:r>
              <a:rPr lang="en-US" dirty="0"/>
              <a:t>is </a:t>
            </a:r>
            <a:r>
              <a:rPr lang="en-US" b="1" dirty="0"/>
              <a:t>made for solving problems that can be broken down into smaller, repetitive problems</a:t>
            </a:r>
            <a:r>
              <a:rPr lang="en-US" dirty="0"/>
              <a:t>. It is especially good for working on things that have many possible branches and are too complex for an iterative approach. One good example of this would be searching through a file system</a:t>
            </a:r>
            <a:r>
              <a:rPr lang="en-US" dirty="0" smtClean="0"/>
              <a:t>.</a:t>
            </a:r>
          </a:p>
          <a:p>
            <a:endParaRPr lang="en-US" dirty="0"/>
          </a:p>
        </p:txBody>
      </p:sp>
    </p:spTree>
    <p:extLst>
      <p:ext uri="{BB962C8B-B14F-4D97-AF65-F5344CB8AC3E}">
        <p14:creationId xmlns:p14="http://schemas.microsoft.com/office/powerpoint/2010/main" val="117067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recursive functions different from normal non-recursive functions?</a:t>
            </a:r>
            <a:endParaRPr lang="en-US" dirty="0"/>
          </a:p>
        </p:txBody>
      </p:sp>
      <p:pic>
        <p:nvPicPr>
          <p:cNvPr id="4" name="Content Placeholder 3"/>
          <p:cNvPicPr>
            <a:picLocks noGrp="1" noChangeAspect="1"/>
          </p:cNvPicPr>
          <p:nvPr>
            <p:ph idx="1"/>
          </p:nvPr>
        </p:nvPicPr>
        <p:blipFill>
          <a:blip r:embed="rId2"/>
          <a:stretch>
            <a:fillRect/>
          </a:stretch>
        </p:blipFill>
        <p:spPr>
          <a:xfrm>
            <a:off x="2453780" y="1518407"/>
            <a:ext cx="5901656" cy="5006698"/>
          </a:xfrm>
          <a:prstGeom prst="rect">
            <a:avLst/>
          </a:prstGeom>
        </p:spPr>
      </p:pic>
    </p:spTree>
    <p:extLst>
      <p:ext uri="{BB962C8B-B14F-4D97-AF65-F5344CB8AC3E}">
        <p14:creationId xmlns:p14="http://schemas.microsoft.com/office/powerpoint/2010/main" val="394188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B487E-A492-4229-A303-A703FB670FE1}"/>
              </a:ext>
            </a:extLst>
          </p:cNvPr>
          <p:cNvSpPr>
            <a:spLocks noGrp="1"/>
          </p:cNvSpPr>
          <p:nvPr>
            <p:ph type="title"/>
          </p:nvPr>
        </p:nvSpPr>
        <p:spPr>
          <a:xfrm>
            <a:off x="1945641" y="116790"/>
            <a:ext cx="8186419" cy="1428115"/>
          </a:xfrm>
        </p:spPr>
        <p:txBody>
          <a:bodyPr/>
          <a:lstStyle/>
          <a:p>
            <a:r>
              <a:rPr lang="en-US" dirty="0"/>
              <a:t>Working of recursion</a:t>
            </a:r>
            <a:endParaRPr lang="x-none" dirty="0"/>
          </a:p>
        </p:txBody>
      </p:sp>
      <p:sp>
        <p:nvSpPr>
          <p:cNvPr id="3" name="Text Placeholder 2">
            <a:extLst>
              <a:ext uri="{FF2B5EF4-FFF2-40B4-BE49-F238E27FC236}">
                <a16:creationId xmlns:a16="http://schemas.microsoft.com/office/drawing/2014/main" xmlns="" id="{5AA15B71-EFE0-453B-A9B8-AE4A17B35961}"/>
              </a:ext>
            </a:extLst>
          </p:cNvPr>
          <p:cNvSpPr>
            <a:spLocks noGrp="1"/>
          </p:cNvSpPr>
          <p:nvPr>
            <p:ph type="body" idx="1"/>
          </p:nvPr>
        </p:nvSpPr>
        <p:spPr/>
        <p:txBody>
          <a:bodyPr/>
          <a:lstStyle/>
          <a:p>
            <a:endParaRPr lang="en-US" dirty="0"/>
          </a:p>
          <a:p>
            <a:pPr marL="571500" indent="-342900"/>
            <a:r>
              <a:rPr lang="en-US" dirty="0"/>
              <a:t>Stack frame – </a:t>
            </a:r>
            <a:r>
              <a:rPr lang="en-US" b="1" dirty="0"/>
              <a:t>our activation record</a:t>
            </a:r>
          </a:p>
          <a:p>
            <a:pPr marL="571500" indent="-342900"/>
            <a:r>
              <a:rPr lang="en-US" dirty="0"/>
              <a:t>keeps the information about local variables, formal parameters, return address and all information passed to the caller function.</a:t>
            </a:r>
          </a:p>
          <a:p>
            <a:endParaRPr lang="en-US" dirty="0"/>
          </a:p>
          <a:p>
            <a:endParaRPr lang="x-none" dirty="0"/>
          </a:p>
        </p:txBody>
      </p:sp>
    </p:spTree>
    <p:extLst>
      <p:ext uri="{BB962C8B-B14F-4D97-AF65-F5344CB8AC3E}">
        <p14:creationId xmlns:p14="http://schemas.microsoft.com/office/powerpoint/2010/main" val="6958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5240" y="0"/>
            <a:ext cx="6857220" cy="5389926"/>
          </a:xfrm>
          <a:prstGeom prst="rect">
            <a:avLst/>
          </a:prstGeom>
        </p:spPr>
      </p:pic>
      <p:pic>
        <p:nvPicPr>
          <p:cNvPr id="5" name="Picture 4"/>
          <p:cNvPicPr>
            <a:picLocks noChangeAspect="1"/>
          </p:cNvPicPr>
          <p:nvPr/>
        </p:nvPicPr>
        <p:blipFill>
          <a:blip r:embed="rId3"/>
          <a:stretch>
            <a:fillRect/>
          </a:stretch>
        </p:blipFill>
        <p:spPr>
          <a:xfrm>
            <a:off x="6971251" y="314585"/>
            <a:ext cx="3908671" cy="5570333"/>
          </a:xfrm>
          <a:prstGeom prst="rect">
            <a:avLst/>
          </a:prstGeom>
        </p:spPr>
      </p:pic>
    </p:spTree>
    <p:extLst>
      <p:ext uri="{BB962C8B-B14F-4D97-AF65-F5344CB8AC3E}">
        <p14:creationId xmlns:p14="http://schemas.microsoft.com/office/powerpoint/2010/main" val="242483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n raised to the power p.</a:t>
            </a:r>
            <a:endParaRPr lang="en-US" dirty="0"/>
          </a:p>
        </p:txBody>
      </p:sp>
      <p:pic>
        <p:nvPicPr>
          <p:cNvPr id="4" name="Content Placeholder 3"/>
          <p:cNvPicPr>
            <a:picLocks noGrp="1" noChangeAspect="1"/>
          </p:cNvPicPr>
          <p:nvPr>
            <p:ph idx="1"/>
          </p:nvPr>
        </p:nvPicPr>
        <p:blipFill>
          <a:blip r:embed="rId2"/>
          <a:stretch>
            <a:fillRect/>
          </a:stretch>
        </p:blipFill>
        <p:spPr>
          <a:xfrm>
            <a:off x="242257" y="1603316"/>
            <a:ext cx="5091887" cy="2721208"/>
          </a:xfrm>
          <a:prstGeom prst="rect">
            <a:avLst/>
          </a:prstGeom>
        </p:spPr>
      </p:pic>
      <p:pic>
        <p:nvPicPr>
          <p:cNvPr id="5" name="Picture 4"/>
          <p:cNvPicPr>
            <a:picLocks noChangeAspect="1"/>
          </p:cNvPicPr>
          <p:nvPr/>
        </p:nvPicPr>
        <p:blipFill>
          <a:blip r:embed="rId3"/>
          <a:stretch>
            <a:fillRect/>
          </a:stretch>
        </p:blipFill>
        <p:spPr>
          <a:xfrm>
            <a:off x="5725486" y="1603316"/>
            <a:ext cx="4641078" cy="5122309"/>
          </a:xfrm>
          <a:prstGeom prst="rect">
            <a:avLst/>
          </a:prstGeom>
        </p:spPr>
      </p:pic>
      <p:pic>
        <p:nvPicPr>
          <p:cNvPr id="6" name="Picture 5"/>
          <p:cNvPicPr>
            <a:picLocks noChangeAspect="1"/>
          </p:cNvPicPr>
          <p:nvPr/>
        </p:nvPicPr>
        <p:blipFill>
          <a:blip r:embed="rId4"/>
          <a:stretch>
            <a:fillRect/>
          </a:stretch>
        </p:blipFill>
        <p:spPr>
          <a:xfrm>
            <a:off x="2558175" y="2661889"/>
            <a:ext cx="2775969" cy="4026444"/>
          </a:xfrm>
          <a:prstGeom prst="rect">
            <a:avLst/>
          </a:prstGeom>
        </p:spPr>
      </p:pic>
    </p:spTree>
    <p:extLst>
      <p:ext uri="{BB962C8B-B14F-4D97-AF65-F5344CB8AC3E}">
        <p14:creationId xmlns:p14="http://schemas.microsoft.com/office/powerpoint/2010/main" val="428874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3194" y="1565567"/>
            <a:ext cx="6121897" cy="3337799"/>
          </a:xfrm>
          <a:prstGeom prst="rect">
            <a:avLst/>
          </a:prstGeom>
        </p:spPr>
      </p:pic>
      <p:pic>
        <p:nvPicPr>
          <p:cNvPr id="5" name="Picture 4"/>
          <p:cNvPicPr>
            <a:picLocks noChangeAspect="1"/>
          </p:cNvPicPr>
          <p:nvPr/>
        </p:nvPicPr>
        <p:blipFill>
          <a:blip r:embed="rId3"/>
          <a:stretch>
            <a:fillRect/>
          </a:stretch>
        </p:blipFill>
        <p:spPr>
          <a:xfrm>
            <a:off x="6009545" y="63937"/>
            <a:ext cx="5042951" cy="5703204"/>
          </a:xfrm>
          <a:prstGeom prst="rect">
            <a:avLst/>
          </a:prstGeom>
        </p:spPr>
      </p:pic>
    </p:spTree>
    <p:extLst>
      <p:ext uri="{BB962C8B-B14F-4D97-AF65-F5344CB8AC3E}">
        <p14:creationId xmlns:p14="http://schemas.microsoft.com/office/powerpoint/2010/main" val="3444809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273</Words>
  <Application>Microsoft Office PowerPoint</Application>
  <PresentationFormat>Widescreen</PresentationFormat>
  <Paragraphs>39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CS 2001 Data Structures</vt:lpstr>
      <vt:lpstr>Agenda</vt:lpstr>
      <vt:lpstr>What is recursion?</vt:lpstr>
      <vt:lpstr>PowerPoint Presentation</vt:lpstr>
      <vt:lpstr>How are recursive functions different from normal non-recursive functions?</vt:lpstr>
      <vt:lpstr>Working of recursion</vt:lpstr>
      <vt:lpstr>PowerPoint Presentation</vt:lpstr>
      <vt:lpstr>Calculate n raised to the power p.</vt:lpstr>
      <vt:lpstr>PowerPoint Presentation</vt:lpstr>
      <vt:lpstr>PowerPoint Presentation</vt:lpstr>
      <vt:lpstr>Given array is sorted or not</vt:lpstr>
      <vt:lpstr>Print numbers till n..</vt:lpstr>
      <vt:lpstr>Increasing order</vt:lpstr>
      <vt:lpstr>Stack Frame View</vt:lpstr>
      <vt:lpstr>PowerPoint Presentation</vt:lpstr>
      <vt:lpstr>Recursive Function </vt:lpstr>
      <vt:lpstr>Stack frame in-depth 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2001 Data Structures</dc:title>
  <dc:creator>hp</dc:creator>
  <cp:lastModifiedBy>hp</cp:lastModifiedBy>
  <cp:revision>7</cp:revision>
  <dcterms:created xsi:type="dcterms:W3CDTF">2021-09-19T18:44:49Z</dcterms:created>
  <dcterms:modified xsi:type="dcterms:W3CDTF">2021-09-19T19:54:57Z</dcterms:modified>
</cp:coreProperties>
</file>