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2"/>
  </p:notesMasterIdLst>
  <p:sldIdLst>
    <p:sldId id="397" r:id="rId2"/>
    <p:sldId id="398" r:id="rId3"/>
    <p:sldId id="375" r:id="rId4"/>
    <p:sldId id="376" r:id="rId5"/>
    <p:sldId id="377" r:id="rId6"/>
    <p:sldId id="379" r:id="rId7"/>
    <p:sldId id="378" r:id="rId8"/>
    <p:sldId id="384" r:id="rId9"/>
    <p:sldId id="380" r:id="rId10"/>
    <p:sldId id="382" r:id="rId11"/>
    <p:sldId id="383" r:id="rId12"/>
    <p:sldId id="386" r:id="rId13"/>
    <p:sldId id="387" r:id="rId14"/>
    <p:sldId id="388" r:id="rId15"/>
    <p:sldId id="389" r:id="rId16"/>
    <p:sldId id="391" r:id="rId17"/>
    <p:sldId id="392" r:id="rId18"/>
    <p:sldId id="393" r:id="rId19"/>
    <p:sldId id="394" r:id="rId20"/>
    <p:sldId id="395" r:id="rId21"/>
  </p:sldIdLst>
  <p:sldSz cx="9144000" cy="6858000" type="screen4x3"/>
  <p:notesSz cx="9144000" cy="6858000"/>
  <p:embeddedFontLst>
    <p:embeddedFont>
      <p:font typeface="Open Sans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07226-90CC-4FF0-8AD5-A7DBAE6AF6AE}">
  <a:tblStyle styleId="{90607226-90CC-4FF0-8AD5-A7DBAE6AF6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8479" autoAdjust="0"/>
  </p:normalViewPr>
  <p:slideViewPr>
    <p:cSldViewPr snapToGrid="0">
      <p:cViewPr varScale="1">
        <p:scale>
          <a:sx n="91" d="100"/>
          <a:sy n="91" d="100"/>
        </p:scale>
        <p:origin x="124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342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2001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</a:p>
          <a:p>
            <a:r>
              <a:rPr lang="en-US" dirty="0" smtClean="0"/>
              <a:t>Lecture 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F76C9-E996-4B86-88B2-238F8693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16789"/>
            <a:ext cx="8186419" cy="1428115"/>
          </a:xfrm>
        </p:spPr>
        <p:txBody>
          <a:bodyPr/>
          <a:lstStyle/>
          <a:p>
            <a:r>
              <a:rPr lang="en-US" dirty="0"/>
              <a:t>Excessive Recursion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D72705-9F97-4E69-A8A3-1EF95B24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" y="1326483"/>
            <a:ext cx="8045704" cy="3716654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To show how much this formula is inefficient, let us try to see how Fib(6) is evaluated.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73B1D8-96A0-45F4-B6CC-04A82718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97" y="3908472"/>
            <a:ext cx="3895344" cy="1428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C666A8-7E6C-453A-A4F7-4B6FB6450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3455828"/>
            <a:ext cx="4583241" cy="29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203C2-C9C6-42B4-98CF-95D829C4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Excessive Recursion: Example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9E87CC-5888-45D4-BB3F-383216E5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For calculating fib(6), the method is called 25 times.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The same calculation are repeated again and again because the system forgets what have been already calculated.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The method is called 2*fib(n+1)-1 times to compute fib(n)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3,000,000 calls are needed to calculate the 31st element.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980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DCECC3-3840-45D3-88C8-52763F78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B6F2D7-EF9F-46E9-AD8A-33205998D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" y="1326483"/>
            <a:ext cx="7836095" cy="3716654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Number of addition operations and number of recursive calls to calculate Fibonacci numbers. 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5CAFEF-FC3E-48F1-81B1-6F943F0B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6" y="2840416"/>
            <a:ext cx="6991642" cy="29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31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33A7-5731-432B-9264-13D45D52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Memoizable Fibonacci recursive: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599F99-4814-4CF0-A285-04A07869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D07334E-D117-4521-85F6-298B5841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" y="1155817"/>
            <a:ext cx="3870960" cy="54147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045" y="1226858"/>
            <a:ext cx="5100109" cy="46667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85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A4F762-53E0-436F-A337-DF93B8C0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Method: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7175D5-546F-43C5-A26F-9B4E562CF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AF997F2-4001-4881-9C8C-8B5C322A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7" y="1326483"/>
            <a:ext cx="4380792" cy="54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21640" y="1326483"/>
            <a:ext cx="7689427" cy="3716654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Recursion is a programming tool. Like any other topic in data structures, it should be used with good judgment.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Recursive solutions are simplified one for understanding, short and precise code, readability and maintainability are increases.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Sometimes, slow and hard on resources. Specifically available on only compilers that support recursion.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Sometimes recursion is faster than iterative approach. Running a simple routine implemented recursively and iteratively and comparing the two run times can help to decide if recursion is advisable.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N-Queen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21640" y="1326483"/>
            <a:ext cx="7731760" cy="498965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 have </a:t>
            </a:r>
            <a:r>
              <a:rPr lang="en-US" b="1" dirty="0" smtClean="0"/>
              <a:t>N queens </a:t>
            </a:r>
            <a:r>
              <a:rPr lang="en-US" dirty="0" smtClean="0"/>
              <a:t>and </a:t>
            </a:r>
            <a:r>
              <a:rPr lang="en-US" b="1" dirty="0" smtClean="0"/>
              <a:t>N x N chess board</a:t>
            </a:r>
            <a:r>
              <a:rPr lang="en-US" dirty="0" smtClean="0"/>
              <a:t>. The objective of this problem is such that we need to place all  N queens on N x N chess board in such a manner that </a:t>
            </a:r>
            <a:r>
              <a:rPr lang="en-US" b="1" dirty="0" smtClean="0"/>
              <a:t>no two queens </a:t>
            </a:r>
            <a:r>
              <a:rPr lang="en-US" dirty="0" smtClean="0"/>
              <a:t>in under attack to each other.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Legal move </a:t>
            </a:r>
            <a:r>
              <a:rPr lang="en-US" dirty="0" smtClean="0"/>
              <a:t>attacking means no 2 queens in same row, </a:t>
            </a:r>
            <a:r>
              <a:rPr lang="en-US" dirty="0" err="1" smtClean="0"/>
              <a:t>col</a:t>
            </a:r>
            <a:r>
              <a:rPr lang="en-US" dirty="0" smtClean="0"/>
              <a:t>, and diagonal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Two queens will be under attack if one of the following conditions is true:-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firstly, if they are in the same row.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secondly, if they are in the same column.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finally, if they are in the same diagonal.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73" y="3861329"/>
            <a:ext cx="1994959" cy="2166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N-Queen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Idea of the size of the problem: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There are 4,426,165,368 ways to arrange 8 queens on a chessboard of 64 squares.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queen can reside in a row or a column that contains another queen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40,320 (8!) arrangements of queens to be checked for attacks along diagonals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666" y="3343275"/>
            <a:ext cx="74580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Backtracking is an algorithmic technique for solving problems recursively by trying to build a solution incrementally, one piece at a time, removing those solutions that fail to satisfy the constraints of the problem at any point of time.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91517" y="3338511"/>
            <a:ext cx="240030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4" y="116789"/>
            <a:ext cx="8184726" cy="1428115"/>
          </a:xfrm>
        </p:spPr>
        <p:txBody>
          <a:bodyPr/>
          <a:lstStyle/>
          <a:p>
            <a:r>
              <a:rPr lang="en-US" dirty="0" smtClean="0"/>
              <a:t>Backtracking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21640" y="1326483"/>
            <a:ext cx="7579360" cy="3716654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idea is to place </a:t>
            </a:r>
            <a:r>
              <a:rPr lang="en-US" b="1" dirty="0" smtClean="0"/>
              <a:t>queens one by one </a:t>
            </a:r>
            <a:r>
              <a:rPr lang="en-US" dirty="0" smtClean="0"/>
              <a:t>in </a:t>
            </a:r>
            <a:r>
              <a:rPr lang="en-US" b="1" dirty="0" smtClean="0"/>
              <a:t>different columns</a:t>
            </a:r>
            <a:r>
              <a:rPr lang="en-US" dirty="0" smtClean="0"/>
              <a:t>, </a:t>
            </a:r>
            <a:r>
              <a:rPr lang="en-US" b="1" dirty="0" smtClean="0"/>
              <a:t>starting from the leftmost column</a:t>
            </a:r>
            <a:r>
              <a:rPr lang="en-US" dirty="0" smtClean="0"/>
              <a:t>. When we place a queen in a column, we check for </a:t>
            </a:r>
            <a:r>
              <a:rPr lang="en-US" b="1" dirty="0" smtClean="0"/>
              <a:t>clashes</a:t>
            </a:r>
            <a:r>
              <a:rPr lang="en-US" dirty="0" smtClean="0"/>
              <a:t> with already </a:t>
            </a:r>
            <a:r>
              <a:rPr lang="en-US" b="1" dirty="0" smtClean="0"/>
              <a:t>placed queens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the current column, if we find a row for which there is </a:t>
            </a:r>
            <a:r>
              <a:rPr lang="en-US" b="1" dirty="0" smtClean="0"/>
              <a:t>no clash</a:t>
            </a:r>
            <a:r>
              <a:rPr lang="en-US" dirty="0" smtClean="0"/>
              <a:t>, we mark this row and column as part of the </a:t>
            </a:r>
            <a:r>
              <a:rPr lang="en-US" b="1" dirty="0" smtClean="0"/>
              <a:t>solution</a:t>
            </a:r>
            <a:r>
              <a:rPr lang="en-US" dirty="0" smtClean="0"/>
              <a:t>. If we do not find such a row due to clashes then we </a:t>
            </a:r>
            <a:r>
              <a:rPr lang="en-US" b="1" dirty="0" smtClean="0"/>
              <a:t>backtrack</a:t>
            </a:r>
            <a:r>
              <a:rPr lang="en-US" dirty="0" smtClean="0"/>
              <a:t> and </a:t>
            </a:r>
            <a:r>
              <a:rPr lang="en-US" b="1" dirty="0" smtClean="0"/>
              <a:t>return false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Find the first and last occurrence of an element using recursion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671" y="1524699"/>
            <a:ext cx="40943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5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21640" y="1326482"/>
            <a:ext cx="7426960" cy="4744117"/>
          </a:xfrm>
        </p:spPr>
        <p:txBody>
          <a:bodyPr>
            <a:normAutofit fontScale="70000" lnSpcReduction="20000"/>
          </a:bodyPr>
          <a:lstStyle/>
          <a:p>
            <a:pPr marL="685800" indent="-457200">
              <a:buFont typeface="+mj-lt"/>
              <a:buAutoNum type="arabicPeriod"/>
            </a:pPr>
            <a:r>
              <a:rPr lang="en-US" dirty="0" smtClean="0"/>
              <a:t>Start in the leftmost column 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 smtClean="0"/>
              <a:t>If all queens are placed </a:t>
            </a:r>
          </a:p>
          <a:p>
            <a:pPr marL="1143000" lvl="1" indent="-457200"/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return true 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 smtClean="0"/>
              <a:t>Try all rows in the current column. Do following for every tried row. </a:t>
            </a:r>
          </a:p>
          <a:p>
            <a:pPr marL="1143000" lvl="1" indent="-457200">
              <a:buFont typeface="+mj-lt"/>
              <a:buAutoNum type="alphaLcPeriod"/>
            </a:pPr>
            <a:r>
              <a:rPr lang="en-US" dirty="0" smtClean="0"/>
              <a:t>If the queen can be placed safely in this row then mark this [row, column] as part of the solution and recursively check if placing queen here leads to a solution. </a:t>
            </a:r>
          </a:p>
          <a:p>
            <a:pPr marL="1143000" lvl="1" indent="-457200">
              <a:buFont typeface="+mj-lt"/>
              <a:buAutoNum type="alphaLcPeriod"/>
            </a:pPr>
            <a:r>
              <a:rPr lang="en-US" dirty="0" smtClean="0"/>
              <a:t>If placing the queen in [row, column] leads to a solution then return true. </a:t>
            </a:r>
          </a:p>
          <a:p>
            <a:pPr marL="1143000" lvl="1" indent="-457200">
              <a:buFont typeface="+mj-lt"/>
              <a:buAutoNum type="alphaLcPeriod"/>
            </a:pPr>
            <a:r>
              <a:rPr lang="en-US" dirty="0" smtClean="0"/>
              <a:t>If placing queen doesn't lead to a solution then unmark this [row, column] (Backtrack) and go to step (a) to try other rows. 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 smtClean="0"/>
              <a:t>If all rows have been tried and nothing worked, return false to trigger backtracking.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F20F7-4CBC-491E-8034-A5F142CD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16789"/>
            <a:ext cx="8186419" cy="1428115"/>
          </a:xfrm>
        </p:spPr>
        <p:txBody>
          <a:bodyPr/>
          <a:lstStyle/>
          <a:p>
            <a:r>
              <a:rPr lang="en-US" dirty="0"/>
              <a:t>Classification of Recursion 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4B42B9-AF7B-4460-8073-1EC14E2B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Tail vs. Non-Tail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Direct vs. Indirect 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Simple vs. Excessive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Nested Recursion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9344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FA3FD-39B0-4F49-96F5-10E2A7D9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16789"/>
            <a:ext cx="8186419" cy="1428115"/>
          </a:xfrm>
        </p:spPr>
        <p:txBody>
          <a:bodyPr/>
          <a:lstStyle/>
          <a:p>
            <a:r>
              <a:rPr lang="en-US" dirty="0"/>
              <a:t>Tail Recursion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BAD6E7-CCAC-4A57-B698-8B93E921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Tail Recursion is characterized by the use of only one recursive call at the very end of a function implementation.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This means when a recursive call is invoked there is no work left for the previous call.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Moreover, there is no pending recursive calls, either direct or indirect.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2229FE-6735-4974-8BA6-BF0D0036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07" y="4556480"/>
            <a:ext cx="2459419" cy="1428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CCB4382-C73D-481B-97C1-487DFDD5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70" y="4792365"/>
            <a:ext cx="2459419" cy="14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6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B483C-7505-49FB-BD9D-847E2F65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16789"/>
            <a:ext cx="8186419" cy="1428115"/>
          </a:xfrm>
        </p:spPr>
        <p:txBody>
          <a:bodyPr/>
          <a:lstStyle/>
          <a:p>
            <a:r>
              <a:rPr lang="en-US" dirty="0"/>
              <a:t>Non tail recursion example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4349D8-4665-49CF-B155-C30B1784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" y="1326483"/>
            <a:ext cx="7478776" cy="3716654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Non-Tail recursion is characterized by the fact that there is still some work left for the first call and a recursive </a:t>
            </a:r>
            <a:r>
              <a:rPr lang="en-US" dirty="0" err="1"/>
              <a:t>selfcall</a:t>
            </a:r>
            <a:r>
              <a:rPr lang="en-US" dirty="0"/>
              <a:t> is invoked. 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A51D4B-9822-4D74-8B07-907D5C58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703850"/>
            <a:ext cx="2426018" cy="1776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452F5B-5BA7-4082-9893-90555031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28" y="2703850"/>
            <a:ext cx="3611372" cy="21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8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B111E-F04F-4EE2-BEA0-60B07FC1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16789"/>
            <a:ext cx="8186419" cy="1428115"/>
          </a:xfrm>
        </p:spPr>
        <p:txBody>
          <a:bodyPr/>
          <a:lstStyle/>
          <a:p>
            <a:r>
              <a:rPr lang="en-US" dirty="0"/>
              <a:t>Tail vs Non Tail Recursion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D91EE8-6882-4028-970E-D2F66005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672391"/>
            <a:ext cx="8461407" cy="8482848"/>
          </a:xfrm>
        </p:spPr>
        <p:txBody>
          <a:bodyPr/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6BF5E6-4F19-4630-A31D-83185792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2393908"/>
            <a:ext cx="3016504" cy="1428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2C5046-76BE-4E40-8F2F-7067922A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08" y="2393908"/>
            <a:ext cx="4211572" cy="17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CA47F-6DDD-49B1-8560-5036D02F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16789"/>
            <a:ext cx="8186419" cy="1428115"/>
          </a:xfrm>
        </p:spPr>
        <p:txBody>
          <a:bodyPr>
            <a:normAutofit fontScale="90000"/>
          </a:bodyPr>
          <a:lstStyle/>
          <a:p>
            <a:pPr algn="l"/>
            <a:r>
              <a:rPr lang="fr-FR" i="0" dirty="0">
                <a:solidFill>
                  <a:srgbClr val="444542"/>
                </a:solidFill>
                <a:effectLst/>
                <a:latin typeface="PT Sans"/>
              </a:rPr>
              <a:t>Direct </a:t>
            </a:r>
            <a:r>
              <a:rPr lang="fr-FR" dirty="0" err="1">
                <a:solidFill>
                  <a:srgbClr val="444542"/>
                </a:solidFill>
                <a:latin typeface="PT Sans"/>
              </a:rPr>
              <a:t>R</a:t>
            </a:r>
            <a:r>
              <a:rPr lang="fr-FR" i="0" dirty="0" err="1">
                <a:solidFill>
                  <a:srgbClr val="444542"/>
                </a:solidFill>
                <a:effectLst/>
                <a:latin typeface="PT Sans"/>
              </a:rPr>
              <a:t>ecursion</a:t>
            </a:r>
            <a:r>
              <a:rPr lang="fr-FR" i="0" dirty="0">
                <a:solidFill>
                  <a:srgbClr val="444542"/>
                </a:solidFill>
                <a:effectLst/>
                <a:latin typeface="PT Sans"/>
              </a:rPr>
              <a:t> vs Indirect </a:t>
            </a:r>
            <a:r>
              <a:rPr lang="fr-FR" dirty="0" err="1">
                <a:solidFill>
                  <a:srgbClr val="444542"/>
                </a:solidFill>
                <a:latin typeface="PT Sans"/>
              </a:rPr>
              <a:t>R</a:t>
            </a:r>
            <a:r>
              <a:rPr lang="fr-FR" i="0" dirty="0" err="1">
                <a:solidFill>
                  <a:srgbClr val="444542"/>
                </a:solidFill>
                <a:effectLst/>
                <a:latin typeface="PT Sans"/>
              </a:rPr>
              <a:t>ecursion</a:t>
            </a:r>
            <a:endParaRPr lang="fr-FR" i="0" dirty="0">
              <a:solidFill>
                <a:srgbClr val="444542"/>
              </a:solidFill>
              <a:effectLst/>
              <a:latin typeface="PT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D26336-629E-4662-9849-B41D0FAE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52" y="1326483"/>
            <a:ext cx="7588504" cy="3716654"/>
          </a:xfrm>
        </p:spPr>
        <p:txBody>
          <a:bodyPr>
            <a:normAutofit fontScale="92500" lnSpcReduction="200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426"/>
                </a:solidFill>
                <a:effectLst/>
                <a:latin typeface="PT Sans"/>
              </a:rPr>
              <a:t>Direct recursion:</a:t>
            </a:r>
            <a:r>
              <a:rPr lang="en-US" b="0" i="0" dirty="0">
                <a:solidFill>
                  <a:srgbClr val="222426"/>
                </a:solidFill>
                <a:effectLst/>
                <a:latin typeface="PT Sans"/>
              </a:rPr>
              <a:t> When function calls itself, it is called direct recursion.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426"/>
                </a:solidFill>
                <a:effectLst/>
                <a:latin typeface="PT Sans"/>
              </a:rPr>
              <a:t>Indirect recursion:</a:t>
            </a:r>
            <a:r>
              <a:rPr lang="en-US" b="0" i="0" dirty="0">
                <a:solidFill>
                  <a:srgbClr val="222426"/>
                </a:solidFill>
                <a:effectLst/>
                <a:latin typeface="PT Sans"/>
              </a:rPr>
              <a:t> When function calls another function and that function calls the calling function, then this is called indirect recursion. For example: function A calls function B and Function B calls function 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0BE7DD-39FD-4B44-8948-C7AB3B78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49" y="3571362"/>
            <a:ext cx="4133088" cy="3127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469624-E296-42DD-BC55-E1944D1E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05" y="3781425"/>
            <a:ext cx="3219704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EB72A-6EC8-4F80-8D36-3EEC6B44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Recursion 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60AF51-B88C-432B-BEBE-5344121E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" y="1326483"/>
            <a:ext cx="7826248" cy="3716654"/>
          </a:xfrm>
        </p:spPr>
        <p:txBody>
          <a:bodyPr>
            <a:normAutofit fontScale="70000" lnSpcReduction="200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When a recursive function call is embedded into a recursive function, it is called “Nested Recursion”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Example of nested recursion is Ackerman function:</a:t>
            </a:r>
          </a:p>
          <a:p>
            <a:pPr marL="685800" lvl="1" indent="0"/>
            <a:r>
              <a:rPr lang="pt-BR" b="1" dirty="0">
                <a:solidFill>
                  <a:srgbClr val="FF0000"/>
                </a:solidFill>
              </a:rPr>
              <a:t>	A(m,n) = n + 1 		if m == 0 </a:t>
            </a:r>
          </a:p>
          <a:p>
            <a:pPr marL="685800" lvl="1" indent="0"/>
            <a:r>
              <a:rPr lang="pt-BR" b="1" dirty="0">
                <a:solidFill>
                  <a:srgbClr val="FF0000"/>
                </a:solidFill>
              </a:rPr>
              <a:t>	A(m,n) = A(m-1, 1) 		if m &gt; 0 &amp;&amp; n == 0 </a:t>
            </a:r>
          </a:p>
          <a:p>
            <a:pPr marL="685800" lvl="1" indent="0"/>
            <a:r>
              <a:rPr lang="pt-BR" b="1" dirty="0">
                <a:solidFill>
                  <a:srgbClr val="FF0000"/>
                </a:solidFill>
              </a:rPr>
              <a:t>	A(m,n) = A(m-1, A(m, n-1)) 	if m &gt; 0 &amp;&amp; n &gt; 0</a:t>
            </a:r>
          </a:p>
          <a:p>
            <a:pPr marL="685800" lvl="1" indent="0"/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pPr marL="685800" lvl="1" indent="0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It is interesting for computational reasons due to the depth of recursion and due to the nested recursion. </a:t>
            </a:r>
          </a:p>
          <a:p>
            <a:pPr marL="685800" lvl="1" indent="0"/>
            <a:endParaRPr lang="pt-BR" b="1" dirty="0">
              <a:solidFill>
                <a:srgbClr val="FF0000"/>
              </a:solidFill>
            </a:endParaRPr>
          </a:p>
          <a:p>
            <a:pPr marL="685800" lvl="1" indent="0"/>
            <a:r>
              <a:rPr lang="en-US" dirty="0">
                <a:solidFill>
                  <a:srgbClr val="00B050"/>
                </a:solidFill>
              </a:rPr>
              <a:t>For example, A(4, 2) is an integer of </a:t>
            </a:r>
            <a:r>
              <a:rPr lang="en-US" b="1" dirty="0">
                <a:solidFill>
                  <a:srgbClr val="00B050"/>
                </a:solidFill>
              </a:rPr>
              <a:t>19,729 </a:t>
            </a:r>
            <a:r>
              <a:rPr lang="en-US" dirty="0">
                <a:solidFill>
                  <a:srgbClr val="00B050"/>
                </a:solidFill>
              </a:rPr>
              <a:t>decimal digits</a:t>
            </a:r>
            <a:endParaRPr lang="pt-BR" b="1" dirty="0">
              <a:solidFill>
                <a:srgbClr val="00B050"/>
              </a:solidFill>
            </a:endParaRPr>
          </a:p>
          <a:p>
            <a:pPr marL="685800" lvl="1" indent="0"/>
            <a:endParaRPr lang="x-non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51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F76C9-E996-4B86-88B2-238F8693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16789"/>
            <a:ext cx="8186419" cy="1428115"/>
          </a:xfrm>
        </p:spPr>
        <p:txBody>
          <a:bodyPr/>
          <a:lstStyle/>
          <a:p>
            <a:r>
              <a:rPr lang="en-US" dirty="0"/>
              <a:t>Excessive Recursion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D72705-9F97-4E69-A8A3-1EF95B24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" y="1326483"/>
            <a:ext cx="7679944" cy="3716654"/>
          </a:xfrm>
        </p:spPr>
        <p:txBody>
          <a:bodyPr>
            <a:normAutofit fontScale="92500" lnSpcReduction="100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Some recursive methods repeats the computations for some parameters, which results in long computation time even for simple cases.</a:t>
            </a:r>
          </a:p>
          <a:p>
            <a:pPr marL="228600" indent="0"/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This can be implemented in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Open Sans"/>
              </a:rPr>
              <a:t>c++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 as follows:</a:t>
            </a:r>
          </a:p>
          <a:p>
            <a:pPr marL="228600" indent="0"/>
            <a:r>
              <a:rPr lang="en-US" dirty="0">
                <a:solidFill>
                  <a:srgbClr val="444444"/>
                </a:solidFill>
                <a:latin typeface="Open Sans"/>
              </a:rPr>
              <a:t>	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E41E87-29DE-4305-86E2-579F3C5B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177" y="4381235"/>
            <a:ext cx="3895344" cy="14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5521</TotalTime>
  <Words>606</Words>
  <Application>Microsoft Office PowerPoint</Application>
  <PresentationFormat>On-screen Show (4:3)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PT Sans</vt:lpstr>
      <vt:lpstr>Open Sans</vt:lpstr>
      <vt:lpstr>Calibri</vt:lpstr>
      <vt:lpstr>Office Theme</vt:lpstr>
      <vt:lpstr>CS 2001 Data Structures</vt:lpstr>
      <vt:lpstr>Find the first and last occurrence of an element using recursion</vt:lpstr>
      <vt:lpstr>Classification of Recursion </vt:lpstr>
      <vt:lpstr>Tail Recursion</vt:lpstr>
      <vt:lpstr>Non tail recursion example</vt:lpstr>
      <vt:lpstr>Tail vs Non Tail Recursion</vt:lpstr>
      <vt:lpstr>Direct Recursion vs Indirect Recursion</vt:lpstr>
      <vt:lpstr>Nested Recursion </vt:lpstr>
      <vt:lpstr>Excessive Recursion</vt:lpstr>
      <vt:lpstr>Excessive Recursion</vt:lpstr>
      <vt:lpstr>Excessive Recursion: Example</vt:lpstr>
      <vt:lpstr>Comparison:</vt:lpstr>
      <vt:lpstr>Memoizable Fibonacci recursive:</vt:lpstr>
      <vt:lpstr>Iterative Method:</vt:lpstr>
      <vt:lpstr>Conclusion</vt:lpstr>
      <vt:lpstr>N-Queen Problem</vt:lpstr>
      <vt:lpstr>N-Queen Problem</vt:lpstr>
      <vt:lpstr>Back Tracking</vt:lpstr>
      <vt:lpstr>Backtracking Algorithm</vt:lpstr>
      <vt:lpstr>Backtracking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Sadia</dc:creator>
  <cp:lastModifiedBy>hp</cp:lastModifiedBy>
  <cp:revision>177</cp:revision>
  <dcterms:modified xsi:type="dcterms:W3CDTF">2021-09-20T19:54:03Z</dcterms:modified>
</cp:coreProperties>
</file>