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6" r:id="rId2"/>
    <p:sldId id="297" r:id="rId3"/>
    <p:sldId id="260" r:id="rId4"/>
    <p:sldId id="264" r:id="rId5"/>
    <p:sldId id="302" r:id="rId6"/>
    <p:sldId id="258" r:id="rId7"/>
    <p:sldId id="298" r:id="rId8"/>
    <p:sldId id="259" r:id="rId9"/>
    <p:sldId id="269" r:id="rId10"/>
    <p:sldId id="270" r:id="rId11"/>
    <p:sldId id="263" r:id="rId12"/>
    <p:sldId id="265" r:id="rId13"/>
    <p:sldId id="266" r:id="rId14"/>
    <p:sldId id="303" r:id="rId15"/>
    <p:sldId id="304" r:id="rId16"/>
    <p:sldId id="310" r:id="rId17"/>
    <p:sldId id="309" r:id="rId18"/>
    <p:sldId id="311" r:id="rId19"/>
    <p:sldId id="305" r:id="rId20"/>
    <p:sldId id="312" r:id="rId21"/>
    <p:sldId id="313" r:id="rId22"/>
    <p:sldId id="314" r:id="rId23"/>
    <p:sldId id="306" r:id="rId24"/>
    <p:sldId id="307" r:id="rId25"/>
    <p:sldId id="315" r:id="rId2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61" autoAdjust="0"/>
    <p:restoredTop sz="84601" autoAdjust="0"/>
  </p:normalViewPr>
  <p:slideViewPr>
    <p:cSldViewPr snapToGrid="0">
      <p:cViewPr varScale="1">
        <p:scale>
          <a:sx n="98" d="100"/>
          <a:sy n="98" d="100"/>
        </p:scale>
        <p:origin x="-10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8BE3C-A9C4-41B6-888B-467DCF421A75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693C-E02C-479A-ACBF-76A0301E3E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913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Why Linked List?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Arrays can be used to store linear data of similar types, but arrays have the following limitations.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1)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The size of the arrays is fixed: So we must know the upper limit on the number of elements in advance. Also, generally, the allocated memory is equal to the upper limit irrespective of the usage.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2)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Inserting a new element in an array of elements is expensive because the room has to be created for the new elements and to create room existing elements have to be shifted.</a:t>
            </a: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For example, in a system, if we maintain a sorted list of IDs in an array id[].</a:t>
            </a: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id[] = [1000, 1010, 1050, 2000, 2040].</a:t>
            </a:r>
          </a:p>
          <a:p>
            <a:pPr algn="l" fontAlgn="base"/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And if we want to insert a new ID 1005, then to maintain the sorted order, we have to move all the elements after 1000 (excluding 1000).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Deletion is also expensive with arrays until unless some special techniques are used. For example, to delete 1010 in id[], everything after 1010 has to be moved.</a:t>
            </a: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693C-E02C-479A-ACBF-76A0301E3E2B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278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693C-E02C-479A-ACBF-76A0301E3E2B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94985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5F8F7-E798-4764-93B6-F9122F9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BEE0A7-7775-4531-BD87-5BA4B2FD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13D13-3D4B-4AC1-B04F-CC6663B9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565802-314D-4E4B-980F-8C0760E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D4EA82-DF53-436A-93F4-6120BEF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378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EF5B1-3D27-485C-9E23-00C9872D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F762C2-369F-44DF-88DF-AD43CDF9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6E4CC0-3A6F-4157-A154-9C6ABB9F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AE45C-6935-4E9F-B0F0-E666E023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55DEBF-562E-4A1C-9BAD-396DE7EF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767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F88A61-B4EA-41AE-BD0F-E6C1CA75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A57F38-0333-49B6-8B5C-77F88351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FABF72-4C3C-46DF-AC71-11F7A91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E4936-6A17-453B-841C-5A79F05E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2F4989-C023-44F1-9316-E277E46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7702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B2444-244E-49D1-9061-52D87739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3506A7-22CF-43ED-BF3A-55B19DD7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0289D-71EB-40FC-981C-29B8471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45D40-25AD-41E6-963A-23F8F3F2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1E4E03-A9BB-4176-9461-EA287F51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348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137D5-7F82-4615-9CA7-8D3AB144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E16AD-0917-4421-B1B9-2792640D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D4E0EE-6C6D-4F4B-985B-D703D79B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0A2070-56F1-4624-8FE0-E1BE456C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FC4DC-1AA2-49E6-A75A-B9142D3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5654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E2FAA-F028-4653-9E28-4EE292C8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D12A2-B76C-4F4D-AA0A-2661F7889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EE28E7-7B60-4F86-9612-0EE515ABF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F9A195-52B8-4F04-93B6-124824B8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50E484-1F9A-4E23-BFE7-83AA694B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A4FBB0-86BD-409B-9B5F-31A22CCB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044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2718B-0B06-4F80-B0CE-E2559B67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29FFEE-3603-4DE2-8A1B-38581E2E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A8C46A-22E3-4519-BE8A-D23118A9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45F2C-2A75-4DBB-9EA7-7B6F4333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840242-D4F5-4C59-8F74-EB33AFF91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970556-A923-4FA9-87D8-A45CF905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C2E478-EE43-4FE1-8D8E-6F1C263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C70398-3413-4B1D-8605-5AD5DA44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733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20E33-D213-4120-A7D9-A3EF424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C658EF-D762-495C-BAD5-9FB4FF1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057250-F0A6-497E-8C1A-A89D032C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6D3A1A-69A0-4A7F-8D51-701D2F5F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725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06301A-06A5-4473-B6C1-E25C51D1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DDAD93-BA54-48E4-AFD6-8686EC7A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DAAC41-C498-4BE1-862C-ABDA9BC3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5618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26F7-8E1D-44F3-9FFA-AE5A722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E85FC-4CC0-42EA-AF6F-EA5EADC7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CA83CB-00CC-470A-A5C8-6CD87BAE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28C50C-0A3C-45EB-8169-1EAA57F9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5E1948-6C36-4F68-9E99-82EB69FD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28458F-5D05-4447-BDC0-74C2115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7760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488E-112F-430B-8AFA-83F0892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95E25E-3FE0-4334-A440-30E0AE24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DBC1AB-8831-434F-9DE7-7D593F66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774B3E-C5D2-4D5F-8F7A-D51B5337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57CBA1-EEC6-4898-989A-EBDFDF8F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638E79-EB5D-4E19-9C28-A82D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7815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F5FB22-1A45-4FB8-90A5-A5400E07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DC703C-F994-4CBE-BA17-7B0F1666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6E96FD-015E-4A49-9962-EBE79B41C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1CD-50A4-4D44-8FE1-3BFFF6A8F5BD}" type="datetimeFigureOut">
              <a:rPr lang="x-none" smtClean="0"/>
              <a:pPr/>
              <a:t>9/29/2021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3BC19-9C82-456E-AAC4-5B189764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B0F30-8D3A-41C8-BFDE-F980198D9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54C4-9515-4B72-B021-9E206B4ECAD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437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2001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47011-D7F2-470D-ABA8-8E7CE9A0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3B3835"/>
                </a:solidFill>
                <a:effectLst/>
              </a:rPr>
              <a:t>Singly </a:t>
            </a:r>
            <a:r>
              <a:rPr lang="en-US" b="0" i="0" dirty="0">
                <a:solidFill>
                  <a:srgbClr val="3B3835"/>
                </a:solidFill>
                <a:effectLst/>
              </a:rPr>
              <a:t>linked list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79CD5-3347-4FD5-9AE7-39BAFF86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+mj-lt"/>
              </a:rPr>
              <a:t>singly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linked list is one in which all nodes are linked together in some sequential manner.</a:t>
            </a:r>
          </a:p>
          <a:p>
            <a:pPr algn="just"/>
            <a:r>
              <a:rPr lang="en-US" b="1" dirty="0">
                <a:solidFill>
                  <a:srgbClr val="3B3835"/>
                </a:solidFill>
                <a:latin typeface="+mj-lt"/>
              </a:rPr>
              <a:t>Operations on Single Linked List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3B3835"/>
                </a:solidFill>
                <a:latin typeface="+mj-lt"/>
              </a:rPr>
              <a:t>	The following operations are performed on a Single Linked List</a:t>
            </a: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Traversal: </a:t>
            </a:r>
            <a:r>
              <a:rPr lang="en-US" dirty="0" smtClean="0"/>
              <a:t>accesses </a:t>
            </a:r>
            <a:r>
              <a:rPr lang="en-US" dirty="0" smtClean="0"/>
              <a:t>each element of the linked list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Insertion: </a:t>
            </a:r>
            <a:r>
              <a:rPr lang="en-US" dirty="0" smtClean="0"/>
              <a:t>adds a new element to the linked list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Deletion: r</a:t>
            </a:r>
            <a:r>
              <a:rPr lang="en-US" dirty="0" smtClean="0"/>
              <a:t>emoves the existing elements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Search : Finds a node in the list</a:t>
            </a: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Sort: Sorts the nodes of the linked list</a:t>
            </a:r>
          </a:p>
          <a:p>
            <a:pPr lvl="2"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Reverse: Reverses the list</a:t>
            </a:r>
          </a:p>
          <a:p>
            <a:pPr lvl="2" algn="just">
              <a:buNone/>
            </a:pPr>
            <a:r>
              <a:rPr lang="en-US" dirty="0" smtClean="0">
                <a:solidFill>
                  <a:srgbClr val="3B3835"/>
                </a:solidFill>
                <a:latin typeface="+mj-lt"/>
              </a:rPr>
              <a:t> etc.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lvl="2" algn="just"/>
            <a:endParaRPr lang="en-US" dirty="0">
              <a:solidFill>
                <a:srgbClr val="3B3835"/>
              </a:solidFill>
              <a:latin typeface="+mj-lt"/>
            </a:endParaRPr>
          </a:p>
          <a:p>
            <a:pPr lvl="2" algn="just"/>
            <a:endParaRPr lang="en-US" dirty="0">
              <a:solidFill>
                <a:srgbClr val="3B3835"/>
              </a:solidFill>
              <a:latin typeface="+mj-lt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3149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7F0CA-D5D6-4153-B439-DC9762A3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24E"/>
                </a:solidFill>
                <a:effectLst/>
              </a:rPr>
              <a:t>Representation Of 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B9A25-8E4D-4C8B-9783-4DF9A246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A linked list is represented by a pointer to the first node of the linked list. 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The first node is called the head. If the linked list is empty, then the value of the head is NULL.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Each node in a list consists of at least two parts: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Pointer (Or Reference) to the next node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971550" lvl="1" indent="-514350">
              <a:buFont typeface="+mj-lt"/>
              <a:buAutoNum type="arabicPeriod"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971550" lvl="1" indent="-514350">
              <a:buFont typeface="+mj-lt"/>
              <a:buAutoNum type="arabicPeriod"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  <p:pic>
        <p:nvPicPr>
          <p:cNvPr id="2054" name="Picture 6" descr="linkedlist">
            <a:extLst>
              <a:ext uri="{FF2B5EF4-FFF2-40B4-BE49-F238E27FC236}">
                <a16:creationId xmlns:a16="http://schemas.microsoft.com/office/drawing/2014/main" xmlns="" id="{EE0649C9-C7F3-435B-A175-BDBC63E9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567238"/>
            <a:ext cx="56896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577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F1D2C-E005-42B9-9BE3-2A2BB4D1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24E"/>
                </a:solidFill>
                <a:effectLst/>
              </a:rPr>
              <a:t>Representation Of 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2BBDE4-39B2-46FE-88F5-D0CD4A44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In C, we can represent a node using structures. Below is an example of a linked list node with integer data.</a:t>
            </a:r>
          </a:p>
          <a:p>
            <a:endParaRPr lang="en-US" dirty="0">
              <a:solidFill>
                <a:srgbClr val="40424E"/>
              </a:solidFill>
              <a:latin typeface="+mj-lt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In Java or C# or C++, LinkedList can be represented as a class and a Node as a separate class. The LinkedList class contains a reference of Node class type.</a:t>
            </a:r>
            <a:endParaRPr lang="x-none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27E60-2AC1-4C37-A2A5-8E052EEC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2338916"/>
            <a:ext cx="2489199" cy="1403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91AE87-340C-41F6-83F3-BBA558EA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99" y="4673599"/>
            <a:ext cx="2489199" cy="1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68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51F09-8D1B-40B8-AEDD-1023EDAE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20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/>
            </a:r>
            <a:br>
              <a:rPr lang="en-US" b="1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sz="4900" i="0" dirty="0">
                <a:solidFill>
                  <a:srgbClr val="40424E"/>
                </a:solidFill>
                <a:effectLst/>
              </a:rPr>
              <a:t>First Simple Linked </a:t>
            </a:r>
            <a:br>
              <a:rPr lang="en-US" sz="4900" i="0" dirty="0">
                <a:solidFill>
                  <a:srgbClr val="40424E"/>
                </a:solidFill>
                <a:effectLst/>
              </a:rPr>
            </a:br>
            <a:r>
              <a:rPr lang="en-US" sz="4900" i="0" dirty="0">
                <a:solidFill>
                  <a:srgbClr val="40424E"/>
                </a:solidFill>
                <a:effectLst/>
              </a:rPr>
              <a:t>List in C++ 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endParaRPr lang="x-non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5191" y="1731709"/>
            <a:ext cx="3400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6140" y="1752803"/>
            <a:ext cx="37147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901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528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Display()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</a:t>
            </a:r>
            <a:r>
              <a:rPr lang="en-US" sz="2400" dirty="0" smtClean="0"/>
              <a:t>temp </a:t>
            </a:r>
            <a:r>
              <a:rPr lang="en-US" sz="2400" dirty="0" smtClean="0"/>
              <a:t>= head</a:t>
            </a:r>
            <a:br>
              <a:rPr lang="en-US" sz="2400" dirty="0" smtClean="0"/>
            </a:br>
            <a:r>
              <a:rPr lang="en-US" sz="2400" dirty="0" smtClean="0"/>
              <a:t>  while </a:t>
            </a:r>
            <a:r>
              <a:rPr lang="en-US" sz="2400" dirty="0" smtClean="0"/>
              <a:t>(temp </a:t>
            </a:r>
            <a:r>
              <a:rPr lang="en-US" sz="2400" dirty="0" smtClean="0"/>
              <a:t>!= null)  {</a:t>
            </a:r>
            <a:br>
              <a:rPr lang="en-US" sz="2400" dirty="0" smtClean="0"/>
            </a:br>
            <a:r>
              <a:rPr lang="en-US" sz="2400" dirty="0" smtClean="0"/>
              <a:t>     // print </a:t>
            </a:r>
            <a:r>
              <a:rPr lang="en-US" sz="2400" dirty="0" smtClean="0"/>
              <a:t>content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  </a:t>
            </a:r>
            <a:r>
              <a:rPr lang="en-US" sz="2400" dirty="0" smtClean="0"/>
              <a:t>update temp.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} 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353" y="1449726"/>
            <a:ext cx="5294469" cy="384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at beginning</a:t>
            </a:r>
          </a:p>
          <a:p>
            <a:r>
              <a:rPr lang="en-US" dirty="0" smtClean="0"/>
              <a:t>Insert at end </a:t>
            </a:r>
          </a:p>
          <a:p>
            <a:r>
              <a:rPr lang="en-US" dirty="0" smtClean="0"/>
              <a:t>Insert at any position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beginning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0877" y="1410511"/>
            <a:ext cx="3998067" cy="42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Add_node</a:t>
            </a:r>
            <a:r>
              <a:rPr lang="en-US" dirty="0" smtClean="0"/>
              <a:t> (Insert at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0609" cy="4351338"/>
          </a:xfrm>
        </p:spPr>
        <p:txBody>
          <a:bodyPr/>
          <a:lstStyle/>
          <a:p>
            <a:r>
              <a:rPr lang="en-US" dirty="0" smtClean="0"/>
              <a:t>Insert in an empty LL </a:t>
            </a:r>
            <a:r>
              <a:rPr lang="en-US" dirty="0" smtClean="0"/>
              <a:t>and </a:t>
            </a:r>
            <a:r>
              <a:rPr lang="en-US" dirty="0" smtClean="0"/>
              <a:t>Insert at end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9712" y="1337332"/>
            <a:ext cx="3920246" cy="45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any position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0107" y="1488331"/>
            <a:ext cx="6781800" cy="455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beginning/start/head/at front</a:t>
            </a:r>
          </a:p>
          <a:p>
            <a:r>
              <a:rPr lang="en-US" dirty="0" smtClean="0"/>
              <a:t>Delete from end 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at any 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 of Arrays.</a:t>
            </a:r>
          </a:p>
          <a:p>
            <a:r>
              <a:rPr lang="en-US" dirty="0" smtClean="0"/>
              <a:t>What is a linked list? How is it structured? What is a node? </a:t>
            </a:r>
          </a:p>
          <a:p>
            <a:r>
              <a:rPr lang="en-US" dirty="0" smtClean="0"/>
              <a:t>Vanilla implementation of a list(singly linked list</a:t>
            </a:r>
          </a:p>
          <a:p>
            <a:r>
              <a:rPr lang="en-US" dirty="0" smtClean="0"/>
              <a:t>Insertions (at the head, at the tail, or with respect to an order), delete, search and other utility functions like reversing a linked list etc.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smtClean="0"/>
              <a:t>at front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6153" y="1420237"/>
            <a:ext cx="6790034" cy="427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end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0605" y="1264595"/>
            <a:ext cx="5311302" cy="435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at any position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5158" y="1541614"/>
            <a:ext cx="4937496" cy="421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4372" y="1274323"/>
            <a:ext cx="5261347" cy="475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temp=head, index</a:t>
            </a:r>
            <a:endParaRPr lang="en-US" dirty="0" smtClean="0"/>
          </a:p>
          <a:p>
            <a:r>
              <a:rPr lang="en-US" dirty="0" smtClean="0"/>
              <a:t>If head is null, </a:t>
            </a:r>
            <a:endParaRPr lang="en-US" dirty="0" smtClean="0"/>
          </a:p>
          <a:p>
            <a:pPr lvl="1"/>
            <a:r>
              <a:rPr lang="en-US" dirty="0" smtClean="0"/>
              <a:t>return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Else, run a loop till the last node (i.e. NULL).</a:t>
            </a:r>
          </a:p>
          <a:p>
            <a:pPr lvl="1"/>
            <a:r>
              <a:rPr lang="en-US" dirty="0" smtClean="0"/>
              <a:t>Index=</a:t>
            </a:r>
            <a:r>
              <a:rPr lang="en-US" dirty="0" err="1" smtClean="0"/>
              <a:t>temp.next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smtClean="0"/>
              <a:t>if the data of </a:t>
            </a:r>
            <a:r>
              <a:rPr lang="en-US" dirty="0" smtClean="0"/>
              <a:t>the temp is </a:t>
            </a:r>
            <a:r>
              <a:rPr lang="en-US" dirty="0" smtClean="0"/>
              <a:t>greater than the </a:t>
            </a:r>
            <a:r>
              <a:rPr lang="en-US" dirty="0" smtClean="0"/>
              <a:t>index. </a:t>
            </a:r>
            <a:r>
              <a:rPr lang="en-US" dirty="0" smtClean="0"/>
              <a:t>If it is greater, swap </a:t>
            </a:r>
            <a:r>
              <a:rPr lang="en-US" dirty="0" smtClean="0"/>
              <a:t>temp</a:t>
            </a:r>
            <a:r>
              <a:rPr lang="en-US" dirty="0" smtClean="0"/>
              <a:t> and index.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Mubashra.Fayyaz.KHIFAST\Desktop\RGIF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009" y="1342417"/>
            <a:ext cx="6382491" cy="4929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F32B9-B3BA-4535-ADE3-AA735B3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Limitations Of Arrays 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63B00-7120-4164-A78D-00C1E1A7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Arrays are simple to understand and elements of an array are easily accessible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But arrays have some limitations.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Arrays have a fixed dimension.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Once the size of an array is decided it can not be increased or decreased during execution.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Array elements are always stored in contiguous memory locations.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Operations like insertion or deletion of the array are pretty tedious.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marL="280988" lvl="1" indent="-280988"/>
            <a:r>
              <a:rPr lang="en-US" sz="2800" dirty="0">
                <a:solidFill>
                  <a:srgbClr val="3B3835"/>
                </a:solidFill>
                <a:latin typeface="+mj-lt"/>
              </a:rPr>
              <a:t>To over come this limitations we use linked list.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5801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2B0BC-AC70-48A5-9E86-5D66C663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Vs. Linked List</a:t>
            </a:r>
            <a:endParaRPr lang="x-none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B3922EA-C8E2-451A-8AC1-CC1D9347B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27841552"/>
              </p:ext>
            </p:extLst>
          </p:nvPr>
        </p:nvGraphicFramePr>
        <p:xfrm>
          <a:off x="838200" y="1825625"/>
          <a:ext cx="10515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6687286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08977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 List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65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Fixed size: Resizing is expensive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Fixed size: Dynamic size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063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Insertions and Deletions are inefficient: Elements are usually shifted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Insertions and Deletions are efficient: No shifting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744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Random access i.e., efficient indexing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No random access </a:t>
                      </a:r>
                    </a:p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Not suitable for operations requiring accessing elements by index such as sorting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3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No memory waste if the array is full or almost full; otherwise may result in much memory waste. 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Since memory is allocated dynamically(acc. to our need) there is no waste of memory.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832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Sequential access is faster [Reason: Elements in contiguous memory locations]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B3835"/>
                          </a:solidFill>
                          <a:effectLst/>
                          <a:latin typeface="Helvetica Neue"/>
                        </a:rPr>
                        <a:t>Sequential access is slow [Reason: Elements not in contiguous memory locations]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92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528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VS Linked list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 smtClean="0"/>
                        <a:t>It </a:t>
                      </a:r>
                      <a:r>
                        <a:rPr lang="en-US" sz="1250" b="0" dirty="0"/>
                        <a:t>has contiguous memory.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While it has non-contiguous memory.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Vector may have a default size.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List does not have default size.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In vector, each element only requires the space for itself only.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In list, each element requires extra space for the node which holds the element, including pointers to the next and previous elements in the list.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Insertion at the end requires constant time but insertion elsewhere is costly.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Insertion is cheap no matter where in the list it occurs.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Deletion at the end of the vector needs constant time but for the rest it is O(n).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Deletion is cheap no matter where in the list it occurs.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Random access of elements is possible.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Random access of elements is not possible.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5F090-B3B1-41C8-81D1-75E4509F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85AD2-8F41-41F9-B3E7-A051DC7E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 data structure is a logical representation of data and operation that can be performed on the data.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3B3835"/>
                </a:solidFill>
                <a:latin typeface="+mj-lt"/>
              </a:rPr>
              <a:t>L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inear data structure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Non linear data structure </a:t>
            </a:r>
          </a:p>
          <a:p>
            <a:pPr marL="287338" lvl="1" indent="-287338"/>
            <a:r>
              <a:rPr lang="en-US" sz="2800" dirty="0">
                <a:solidFill>
                  <a:srgbClr val="3B3835"/>
                </a:solidFill>
                <a:latin typeface="+mj-lt"/>
              </a:rPr>
              <a:t>Linear data structure is an order of data elements. They are </a:t>
            </a:r>
            <a:r>
              <a:rPr lang="en-US" sz="2800" b="1" dirty="0">
                <a:solidFill>
                  <a:srgbClr val="3B3835"/>
                </a:solidFill>
                <a:latin typeface="+mj-lt"/>
              </a:rPr>
              <a:t>arrays, stacks, queues, </a:t>
            </a:r>
            <a:r>
              <a:rPr lang="en-US" sz="2800" dirty="0">
                <a:solidFill>
                  <a:srgbClr val="3B3835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rgbClr val="3B3835"/>
                </a:solidFill>
                <a:latin typeface="+mj-lt"/>
              </a:rPr>
              <a:t>linked lists</a:t>
            </a:r>
            <a:r>
              <a:rPr lang="en-US" sz="2800" dirty="0">
                <a:solidFill>
                  <a:srgbClr val="3B3835"/>
                </a:solidFill>
                <a:latin typeface="+mj-lt"/>
              </a:rPr>
              <a:t>.</a:t>
            </a:r>
            <a:endParaRPr lang="x-none" sz="2800" dirty="0">
              <a:solidFill>
                <a:srgbClr val="3B38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89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Linked list</a:t>
            </a:r>
            <a:endParaRPr lang="en-US" dirty="0"/>
          </a:p>
        </p:txBody>
      </p:sp>
      <p:pic>
        <p:nvPicPr>
          <p:cNvPr id="4" name="Content Placeholder 3" descr="linked-list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27" y="1196502"/>
            <a:ext cx="7957224" cy="498046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DD267-F1A3-49C9-9347-E86646F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3FE82-797C-4D44-8D3D-ABF8B3DD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B3835"/>
                </a:solidFill>
                <a:latin typeface="+mj-lt"/>
              </a:rPr>
              <a:t>L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inked list is a linear data structure. It contains nodes. Each node contains two parts,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i.e.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DATA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part and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LINK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part. </a:t>
            </a:r>
          </a:p>
          <a:p>
            <a:pPr lvl="1"/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The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data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contains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elements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and </a:t>
            </a:r>
          </a:p>
          <a:p>
            <a:pPr lvl="1"/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Link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contains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address of another node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.</a:t>
            </a:r>
          </a:p>
          <a:p>
            <a:pPr marL="457200" lvl="1" indent="0">
              <a:buNone/>
            </a:pPr>
            <a:endParaRPr lang="x-none" dirty="0"/>
          </a:p>
        </p:txBody>
      </p:sp>
      <p:pic>
        <p:nvPicPr>
          <p:cNvPr id="1026" name="Picture 2" descr="Image result for linked list node">
            <a:extLst>
              <a:ext uri="{FF2B5EF4-FFF2-40B4-BE49-F238E27FC236}">
                <a16:creationId xmlns:a16="http://schemas.microsoft.com/office/drawing/2014/main" xmlns="" id="{4D2927CB-10D3-48A0-A690-56D33FA5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4858" y="4524191"/>
            <a:ext cx="38957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45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03096-79A5-4382-AAD3-D37CDC7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Types Of Linked Lists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E191E-767F-4753-9768-788860A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+mj-lt"/>
              </a:rPr>
              <a:t>Singly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linked list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+mj-lt"/>
              </a:rPr>
              <a:t>Doubly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linked list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Circular linked list </a:t>
            </a:r>
          </a:p>
          <a:p>
            <a:pPr marL="971550" lvl="1" indent="-514350"/>
            <a:r>
              <a:rPr lang="en-US" dirty="0" smtClean="0">
                <a:solidFill>
                  <a:srgbClr val="3B3835"/>
                </a:solidFill>
                <a:latin typeface="+mj-lt"/>
              </a:rPr>
              <a:t>Circular singly linked list</a:t>
            </a:r>
          </a:p>
          <a:p>
            <a:pPr marL="971550" lvl="1" indent="-514350"/>
            <a:r>
              <a:rPr lang="en-US" b="0" i="0" dirty="0" smtClean="0">
                <a:solidFill>
                  <a:srgbClr val="3B3835"/>
                </a:solidFill>
                <a:effectLst/>
                <a:latin typeface="+mj-lt"/>
              </a:rPr>
              <a:t>Circular doubly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linked list</a:t>
            </a:r>
            <a:endParaRPr lang="x-none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2783" y="1238298"/>
            <a:ext cx="5875506" cy="374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2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744</Words>
  <Application>Microsoft Office PowerPoint</Application>
  <PresentationFormat>Custom</PresentationFormat>
  <Paragraphs>122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 2001 Data Structures</vt:lpstr>
      <vt:lpstr>Agenda</vt:lpstr>
      <vt:lpstr>Limitations Of Arrays </vt:lpstr>
      <vt:lpstr>Array Vs. Linked List</vt:lpstr>
      <vt:lpstr>Vectors VS Linked list </vt:lpstr>
      <vt:lpstr>Introduction:</vt:lpstr>
      <vt:lpstr>Basic idea of Linked list</vt:lpstr>
      <vt:lpstr>Linked list</vt:lpstr>
      <vt:lpstr>Types Of Linked Lists</vt:lpstr>
      <vt:lpstr>Singly linked list </vt:lpstr>
      <vt:lpstr>Representation Of Linked List</vt:lpstr>
      <vt:lpstr>Representation Of Linked List</vt:lpstr>
      <vt:lpstr> First Simple Linked  List in C++  </vt:lpstr>
      <vt:lpstr>Traverse: </vt:lpstr>
      <vt:lpstr>Insertion</vt:lpstr>
      <vt:lpstr>Insert at beginning </vt:lpstr>
      <vt:lpstr>Add_node (Insert at end)</vt:lpstr>
      <vt:lpstr>Insert at any position</vt:lpstr>
      <vt:lpstr>Deletion</vt:lpstr>
      <vt:lpstr>Delete at front </vt:lpstr>
      <vt:lpstr>Delete from end</vt:lpstr>
      <vt:lpstr>Delete at any position</vt:lpstr>
      <vt:lpstr>Search</vt:lpstr>
      <vt:lpstr>Sort</vt:lpstr>
      <vt:lpstr>Reverse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un Nisa</dc:creator>
  <cp:lastModifiedBy>Mubashra.Fayyaz</cp:lastModifiedBy>
  <cp:revision>100</cp:revision>
  <dcterms:created xsi:type="dcterms:W3CDTF">2021-02-21T19:22:29Z</dcterms:created>
  <dcterms:modified xsi:type="dcterms:W3CDTF">2021-09-29T06:37:53Z</dcterms:modified>
</cp:coreProperties>
</file>