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PgH0DdEhFZvsodb8XCOK3ShP+n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58" d="100"/>
          <a:sy n="58" d="100"/>
        </p:scale>
        <p:origin x="-84" y="-117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9"/>
          <p:cNvSpPr>
            <a:spLocks noGrp="1"/>
          </p:cNvSpPr>
          <p:nvPr>
            <p:ph type="pic" idx="2"/>
          </p:nvPr>
        </p:nvSpPr>
        <p:spPr>
          <a:xfrm>
            <a:off x="5183188" y="987425"/>
            <a:ext cx="6172200" cy="4873625"/>
          </a:xfrm>
          <a:prstGeom prst="rect">
            <a:avLst/>
          </a:prstGeom>
          <a:noFill/>
          <a:ln>
            <a:noFill/>
          </a:ln>
        </p:spPr>
      </p:sp>
      <p:sp>
        <p:nvSpPr>
          <p:cNvPr id="68" name="Google Shape;68;p2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CS 2001 Data Structures</a:t>
            </a:r>
            <a:endParaRPr/>
          </a:p>
        </p:txBody>
      </p:sp>
      <p:sp>
        <p:nvSpPr>
          <p:cNvPr id="89" name="Google Shape;89;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Week 4</a:t>
            </a:r>
            <a:endParaRPr/>
          </a:p>
          <a:p>
            <a:pPr marL="0" lvl="0" indent="0" algn="ctr" rtl="0">
              <a:lnSpc>
                <a:spcPct val="90000"/>
              </a:lnSpc>
              <a:spcBef>
                <a:spcPts val="1000"/>
              </a:spcBef>
              <a:spcAft>
                <a:spcPts val="0"/>
              </a:spcAft>
              <a:buClr>
                <a:schemeClr val="dk1"/>
              </a:buClr>
              <a:buSzPts val="2400"/>
              <a:buNone/>
            </a:pPr>
            <a:r>
              <a:rPr lang="en-US"/>
              <a:t>Lecture 2</a:t>
            </a:r>
            <a:endParaRPr/>
          </a:p>
          <a:p>
            <a:pPr marL="0" lvl="0" indent="0" algn="ctr" rtl="0">
              <a:lnSpc>
                <a:spcPct val="90000"/>
              </a:lnSpc>
              <a:spcBef>
                <a:spcPts val="1000"/>
              </a:spcBef>
              <a:spcAft>
                <a:spcPts val="0"/>
              </a:spcAft>
              <a:buClr>
                <a:schemeClr val="dk1"/>
              </a:buClr>
              <a:buSzPts val="24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Add_node (Insert at end)</a:t>
            </a:r>
            <a:endParaRPr/>
          </a:p>
        </p:txBody>
      </p:sp>
      <p:sp>
        <p:nvSpPr>
          <p:cNvPr id="148" name="Google Shape;148;p10"/>
          <p:cNvSpPr txBox="1">
            <a:spLocks noGrp="1"/>
          </p:cNvSpPr>
          <p:nvPr>
            <p:ph type="body" idx="1"/>
          </p:nvPr>
        </p:nvSpPr>
        <p:spPr>
          <a:xfrm>
            <a:off x="838200" y="1825625"/>
            <a:ext cx="3490609"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Insert in an empty LL and Insert at end </a:t>
            </a:r>
            <a:endParaRPr/>
          </a:p>
        </p:txBody>
      </p:sp>
      <p:pic>
        <p:nvPicPr>
          <p:cNvPr id="149" name="Google Shape;149;p10"/>
          <p:cNvPicPr preferRelativeResize="0"/>
          <p:nvPr/>
        </p:nvPicPr>
        <p:blipFill rotWithShape="1">
          <a:blip r:embed="rId3">
            <a:alphaModFix/>
          </a:blip>
          <a:srcRect/>
          <a:stretch/>
        </p:blipFill>
        <p:spPr>
          <a:xfrm>
            <a:off x="4521652" y="1954667"/>
            <a:ext cx="6399901" cy="35480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Insert at any position</a:t>
            </a:r>
            <a:endParaRPr/>
          </a:p>
        </p:txBody>
      </p:sp>
      <p:sp>
        <p:nvSpPr>
          <p:cNvPr id="155" name="Google Shape;155;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spcBef>
                <a:spcPts val="0"/>
              </a:spcBef>
              <a:buSzPts val="2800"/>
              <a:buNone/>
            </a:pPr>
            <a:endParaRPr/>
          </a:p>
        </p:txBody>
      </p:sp>
      <p:pic>
        <p:nvPicPr>
          <p:cNvPr id="1026" name="Picture 2"/>
          <p:cNvPicPr>
            <a:picLocks noChangeAspect="1" noChangeArrowheads="1"/>
          </p:cNvPicPr>
          <p:nvPr/>
        </p:nvPicPr>
        <p:blipFill>
          <a:blip r:embed="rId3"/>
          <a:srcRect/>
          <a:stretch>
            <a:fillRect/>
          </a:stretch>
        </p:blipFill>
        <p:spPr bwMode="auto">
          <a:xfrm>
            <a:off x="2481943" y="1518556"/>
            <a:ext cx="6335486" cy="446314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Deletion</a:t>
            </a:r>
            <a:endParaRPr/>
          </a:p>
        </p:txBody>
      </p:sp>
      <p:sp>
        <p:nvSpPr>
          <p:cNvPr id="161" name="Google Shape;161;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Delete from beginning/start/head/at front</a:t>
            </a:r>
            <a:endParaRPr/>
          </a:p>
          <a:p>
            <a:pPr marL="228600" lvl="0" indent="-228600" algn="l" rtl="0">
              <a:lnSpc>
                <a:spcPct val="90000"/>
              </a:lnSpc>
              <a:spcBef>
                <a:spcPts val="1000"/>
              </a:spcBef>
              <a:spcAft>
                <a:spcPts val="0"/>
              </a:spcAft>
              <a:buClr>
                <a:schemeClr val="dk1"/>
              </a:buClr>
              <a:buSzPts val="2800"/>
              <a:buChar char="•"/>
            </a:pPr>
            <a:r>
              <a:rPr lang="en-US"/>
              <a:t>Delete from end </a:t>
            </a:r>
            <a:endParaRPr/>
          </a:p>
          <a:p>
            <a:pPr marL="228600" lvl="0" indent="-228600" algn="l" rtl="0">
              <a:lnSpc>
                <a:spcPct val="90000"/>
              </a:lnSpc>
              <a:spcBef>
                <a:spcPts val="1000"/>
              </a:spcBef>
              <a:spcAft>
                <a:spcPts val="0"/>
              </a:spcAft>
              <a:buClr>
                <a:schemeClr val="dk1"/>
              </a:buClr>
              <a:buSzPts val="2800"/>
              <a:buChar char="•"/>
            </a:pPr>
            <a:r>
              <a:rPr lang="en-US"/>
              <a:t>Delete at any position</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Delete at front</a:t>
            </a:r>
            <a:br>
              <a:rPr lang="en-US"/>
            </a:br>
            <a:endParaRPr/>
          </a:p>
        </p:txBody>
      </p:sp>
      <p:sp>
        <p:nvSpPr>
          <p:cNvPr id="167" name="Google Shape;167;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2050" name="Picture 2"/>
          <p:cNvPicPr>
            <a:picLocks noChangeAspect="1" noChangeArrowheads="1"/>
          </p:cNvPicPr>
          <p:nvPr/>
        </p:nvPicPr>
        <p:blipFill>
          <a:blip r:embed="rId3"/>
          <a:srcRect/>
          <a:stretch>
            <a:fillRect/>
          </a:stretch>
        </p:blipFill>
        <p:spPr bwMode="auto">
          <a:xfrm>
            <a:off x="3498397" y="1635579"/>
            <a:ext cx="4476750" cy="43053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Delete from end</a:t>
            </a:r>
            <a:endParaRPr/>
          </a:p>
        </p:txBody>
      </p:sp>
      <p:sp>
        <p:nvSpPr>
          <p:cNvPr id="173" name="Google Shape;173;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3074" name="Picture 2"/>
          <p:cNvPicPr>
            <a:picLocks noChangeAspect="1" noChangeArrowheads="1"/>
          </p:cNvPicPr>
          <p:nvPr/>
        </p:nvPicPr>
        <p:blipFill>
          <a:blip r:embed="rId3"/>
          <a:srcRect/>
          <a:stretch>
            <a:fillRect/>
          </a:stretch>
        </p:blipFill>
        <p:spPr bwMode="auto">
          <a:xfrm>
            <a:off x="1025478" y="1959429"/>
            <a:ext cx="7213647" cy="3510642"/>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Delete at any position</a:t>
            </a:r>
            <a:endParaRPr/>
          </a:p>
        </p:txBody>
      </p:sp>
      <p:sp>
        <p:nvSpPr>
          <p:cNvPr id="179" name="Google Shape;179;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r>
              <a:rPr lang="en-US" dirty="0" smtClean="0"/>
              <a:t>Do yourself?</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Search</a:t>
            </a:r>
            <a:endParaRPr/>
          </a:p>
        </p:txBody>
      </p:sp>
      <p:sp>
        <p:nvSpPr>
          <p:cNvPr id="185" name="Google Shape;185;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4098" name="Picture 2"/>
          <p:cNvPicPr>
            <a:picLocks noChangeAspect="1" noChangeArrowheads="1"/>
          </p:cNvPicPr>
          <p:nvPr/>
        </p:nvPicPr>
        <p:blipFill>
          <a:blip r:embed="rId3"/>
          <a:srcRect/>
          <a:stretch>
            <a:fillRect/>
          </a:stretch>
        </p:blipFill>
        <p:spPr bwMode="auto">
          <a:xfrm>
            <a:off x="2024743" y="2188029"/>
            <a:ext cx="6466795" cy="2269671"/>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Sort</a:t>
            </a:r>
            <a:endParaRPr/>
          </a:p>
        </p:txBody>
      </p:sp>
      <p:sp>
        <p:nvSpPr>
          <p:cNvPr id="191" name="Google Shape;191;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r>
              <a:rPr lang="en-US" dirty="0" smtClean="0"/>
              <a:t>Write yourself?</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Reverse</a:t>
            </a:r>
            <a:endParaRPr/>
          </a:p>
        </p:txBody>
      </p:sp>
      <p:sp>
        <p:nvSpPr>
          <p:cNvPr id="197" name="Google Shape;197;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5122" name="Picture 2"/>
          <p:cNvPicPr>
            <a:picLocks noChangeAspect="1" noChangeArrowheads="1"/>
          </p:cNvPicPr>
          <p:nvPr/>
        </p:nvPicPr>
        <p:blipFill>
          <a:blip r:embed="rId3"/>
          <a:srcRect/>
          <a:stretch>
            <a:fillRect/>
          </a:stretch>
        </p:blipFill>
        <p:spPr bwMode="auto">
          <a:xfrm>
            <a:off x="2439814" y="2052638"/>
            <a:ext cx="5546899" cy="4037919"/>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Applications discussion</a:t>
            </a:r>
            <a:endParaRPr/>
          </a:p>
        </p:txBody>
      </p:sp>
      <p:sp>
        <p:nvSpPr>
          <p:cNvPr id="203" name="Google Shape;203;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chemeClr val="dk1"/>
              </a:buClr>
              <a:buSzPct val="100000"/>
              <a:buNone/>
            </a:pPr>
            <a:r>
              <a:rPr lang="en-US"/>
              <a:t>Linked lists are used in variety of applications in computer Science.</a:t>
            </a:r>
            <a:endParaRPr/>
          </a:p>
          <a:p>
            <a:pPr marL="228600" lvl="0" indent="-228600" algn="l" rtl="0">
              <a:lnSpc>
                <a:spcPct val="90000"/>
              </a:lnSpc>
              <a:spcBef>
                <a:spcPts val="1000"/>
              </a:spcBef>
              <a:spcAft>
                <a:spcPts val="0"/>
              </a:spcAft>
              <a:buClr>
                <a:schemeClr val="dk1"/>
              </a:buClr>
              <a:buSzPct val="100000"/>
              <a:buChar char="•"/>
            </a:pPr>
            <a:r>
              <a:rPr lang="en-US"/>
              <a:t>It is used very often into operating system concepts and in places where we cannot get a large chunk of memory or we have to use dynamic memory.</a:t>
            </a:r>
            <a:endParaRPr/>
          </a:p>
          <a:p>
            <a:pPr marL="685800" lvl="1" indent="-228600" algn="l" rtl="0">
              <a:lnSpc>
                <a:spcPct val="90000"/>
              </a:lnSpc>
              <a:spcBef>
                <a:spcPts val="500"/>
              </a:spcBef>
              <a:spcAft>
                <a:spcPts val="0"/>
              </a:spcAft>
              <a:buClr>
                <a:schemeClr val="dk1"/>
              </a:buClr>
              <a:buSzPct val="100000"/>
              <a:buNone/>
            </a:pPr>
            <a:r>
              <a:rPr lang="en-US"/>
              <a:t/>
            </a:r>
            <a:br>
              <a:rPr lang="en-US"/>
            </a:br>
            <a:r>
              <a:rPr lang="en-US"/>
              <a:t>For ex, if you have data worth 1.5 GB and you cannot get that much contiguous space in your computer, but you can get at most 0.5 GB of contiguous memory chunk, you can divide the data into 3 parts and then store the location of first chunk somewhere, store the location of second chunk in first chunk, location of third chunk in second chunk and so on.</a:t>
            </a:r>
            <a:br>
              <a:rPr lang="en-US"/>
            </a:br>
            <a:r>
              <a:rPr lang="en-US"/>
              <a:t/>
            </a:r>
            <a:br>
              <a:rPr lang="en-US"/>
            </a:br>
            <a:r>
              <a:rPr lang="en-US"/>
              <a:t>In this way , you can read this large chunk of data without having to bother to store it as a large chunk</a:t>
            </a:r>
            <a:endParaRPr/>
          </a:p>
          <a:p>
            <a:pPr marL="228600" lvl="0" indent="-228600" algn="l" rtl="0">
              <a:lnSpc>
                <a:spcPct val="90000"/>
              </a:lnSpc>
              <a:spcBef>
                <a:spcPts val="1000"/>
              </a:spcBef>
              <a:spcAft>
                <a:spcPts val="0"/>
              </a:spcAft>
              <a:buClr>
                <a:schemeClr val="dk1"/>
              </a:buClr>
              <a:buSzPct val="100000"/>
              <a:buChar char="•"/>
            </a:pPr>
            <a:r>
              <a:rPr lang="en-US"/>
              <a:t>Undo functionality in photo editors, text editors. (a linked list of different states)</a:t>
            </a:r>
            <a:endParaRPr/>
          </a:p>
          <a:p>
            <a:pPr marL="228600" lvl="0" indent="-228600" algn="l" rtl="0">
              <a:lnSpc>
                <a:spcPct val="90000"/>
              </a:lnSpc>
              <a:spcBef>
                <a:spcPts val="1000"/>
              </a:spcBef>
              <a:spcAft>
                <a:spcPts val="0"/>
              </a:spcAft>
              <a:buClr>
                <a:schemeClr val="dk1"/>
              </a:buClr>
              <a:buSzPct val="100000"/>
              <a:buChar char="•"/>
            </a:pPr>
            <a:r>
              <a:rPr lang="en-US"/>
              <a:t>The cache in browser. (allows you to hit back and fwd links URL’s through linked list)</a:t>
            </a:r>
            <a:endParaRPr/>
          </a:p>
          <a:p>
            <a:pPr marL="228600" lvl="0" indent="-228600" algn="l" rtl="0">
              <a:lnSpc>
                <a:spcPct val="90000"/>
              </a:lnSpc>
              <a:spcBef>
                <a:spcPts val="1000"/>
              </a:spcBef>
              <a:spcAft>
                <a:spcPts val="0"/>
              </a:spcAft>
              <a:buClr>
                <a:schemeClr val="dk1"/>
              </a:buClr>
              <a:buSzPct val="100000"/>
              <a:buChar char="•"/>
            </a:pPr>
            <a:r>
              <a:rPr lang="en-US"/>
              <a:t>Image viewer! (next and previous button. the next and previous images are linked there</a:t>
            </a:r>
            <a:endParaRPr/>
          </a:p>
          <a:p>
            <a:pPr marL="228600" lvl="0" indent="-90804" algn="l" rtl="0">
              <a:lnSpc>
                <a:spcPct val="90000"/>
              </a:lnSpc>
              <a:spcBef>
                <a:spcPts val="1000"/>
              </a:spcBef>
              <a:spcAft>
                <a:spcPts val="0"/>
              </a:spcAft>
              <a:buClr>
                <a:schemeClr val="dk1"/>
              </a:buClr>
              <a:buSzPct val="100000"/>
              <a:buNone/>
            </a:pPr>
            <a:endParaRPr/>
          </a:p>
          <a:p>
            <a:pPr marL="228600" lvl="0" indent="-90804"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Agenda</a:t>
            </a:r>
            <a:endParaRPr/>
          </a:p>
        </p:txBody>
      </p:sp>
      <p:sp>
        <p:nvSpPr>
          <p:cNvPr id="95" name="Google Shape;95;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Doubly linked list</a:t>
            </a:r>
            <a:endParaRPr/>
          </a:p>
          <a:p>
            <a:pPr marL="685800" lvl="1" indent="-228600" algn="l" rtl="0">
              <a:lnSpc>
                <a:spcPct val="90000"/>
              </a:lnSpc>
              <a:spcBef>
                <a:spcPts val="500"/>
              </a:spcBef>
              <a:spcAft>
                <a:spcPts val="0"/>
              </a:spcAft>
              <a:buClr>
                <a:schemeClr val="dk1"/>
              </a:buClr>
              <a:buSzPts val="2400"/>
              <a:buChar char="•"/>
            </a:pPr>
            <a:r>
              <a:rPr lang="en-US"/>
              <a:t>Fundamental functions</a:t>
            </a:r>
            <a:endParaRPr/>
          </a:p>
          <a:p>
            <a:pPr marL="685800" lvl="1" indent="-228600" algn="l" rtl="0">
              <a:lnSpc>
                <a:spcPct val="90000"/>
              </a:lnSpc>
              <a:spcBef>
                <a:spcPts val="500"/>
              </a:spcBef>
              <a:spcAft>
                <a:spcPts val="0"/>
              </a:spcAft>
              <a:buClr>
                <a:schemeClr val="dk1"/>
              </a:buClr>
              <a:buSzPts val="2400"/>
              <a:buChar char="•"/>
            </a:pPr>
            <a:r>
              <a:rPr lang="en-US"/>
              <a:t>Utility functions.</a:t>
            </a:r>
            <a:endParaRPr/>
          </a:p>
          <a:p>
            <a:pPr marL="228600" lvl="0" indent="-2286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Application - one example where linked lists play vital data structure?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B3835"/>
              </a:buClr>
              <a:buSzPts val="4400"/>
              <a:buFont typeface="Calibri"/>
              <a:buNone/>
            </a:pPr>
            <a:r>
              <a:rPr lang="en-US">
                <a:solidFill>
                  <a:srgbClr val="3B3835"/>
                </a:solidFill>
              </a:rPr>
              <a:t>Doub</a:t>
            </a:r>
            <a:r>
              <a:rPr lang="en-US" b="0" i="0">
                <a:solidFill>
                  <a:srgbClr val="3B3835"/>
                </a:solidFill>
              </a:rPr>
              <a:t>ly linked list </a:t>
            </a:r>
            <a:endParaRPr/>
          </a:p>
        </p:txBody>
      </p:sp>
      <p:sp>
        <p:nvSpPr>
          <p:cNvPr id="101" name="Google Shape;101;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1143000" lvl="2" indent="-101600" algn="just" rtl="0">
              <a:lnSpc>
                <a:spcPct val="90000"/>
              </a:lnSpc>
              <a:spcBef>
                <a:spcPts val="0"/>
              </a:spcBef>
              <a:spcAft>
                <a:spcPts val="0"/>
              </a:spcAft>
              <a:buClr>
                <a:schemeClr val="dk1"/>
              </a:buClr>
              <a:buSzPts val="2000"/>
              <a:buNone/>
            </a:pPr>
            <a:endParaRPr>
              <a:solidFill>
                <a:srgbClr val="3B3835"/>
              </a:solidFill>
              <a:latin typeface="Calibri"/>
              <a:ea typeface="Calibri"/>
              <a:cs typeface="Calibri"/>
              <a:sym typeface="Calibri"/>
            </a:endParaRPr>
          </a:p>
          <a:p>
            <a:pPr marL="228600" lvl="0" indent="-228600" algn="just" rtl="0">
              <a:lnSpc>
                <a:spcPct val="90000"/>
              </a:lnSpc>
              <a:spcBef>
                <a:spcPts val="1000"/>
              </a:spcBef>
              <a:spcAft>
                <a:spcPts val="0"/>
              </a:spcAft>
              <a:buClr>
                <a:schemeClr val="dk1"/>
              </a:buClr>
              <a:buSzPts val="2800"/>
              <a:buChar char="•"/>
            </a:pPr>
            <a:r>
              <a:rPr lang="en-US"/>
              <a:t>A type of linked list in which a node contains a pointer to the previous as well as the next node in the sequence.</a:t>
            </a:r>
            <a:endParaRPr/>
          </a:p>
          <a:p>
            <a:pPr marL="228600" lvl="0" indent="-228600" algn="just" rtl="0">
              <a:lnSpc>
                <a:spcPct val="90000"/>
              </a:lnSpc>
              <a:spcBef>
                <a:spcPts val="1000"/>
              </a:spcBef>
              <a:spcAft>
                <a:spcPts val="0"/>
              </a:spcAft>
              <a:buClr>
                <a:schemeClr val="dk1"/>
              </a:buClr>
              <a:buSzPts val="2800"/>
              <a:buChar char="•"/>
            </a:pPr>
            <a:r>
              <a:rPr lang="en-US"/>
              <a:t>Adv: Given a node, it’s easy to visit its predecessor, convenient to traverse list backwards.</a:t>
            </a:r>
            <a:endParaRPr/>
          </a:p>
          <a:p>
            <a:pPr marL="228600" lvl="0" indent="-50800" algn="just" rtl="0">
              <a:lnSpc>
                <a:spcPct val="90000"/>
              </a:lnSpc>
              <a:spcBef>
                <a:spcPts val="1000"/>
              </a:spcBef>
              <a:spcAft>
                <a:spcPts val="0"/>
              </a:spcAft>
              <a:buClr>
                <a:schemeClr val="dk1"/>
              </a:buClr>
              <a:buSzPts val="2800"/>
              <a:buNone/>
            </a:pPr>
            <a:endParaRPr>
              <a:solidFill>
                <a:srgbClr val="3B3835"/>
              </a:solidFill>
              <a:latin typeface="Calibri"/>
              <a:ea typeface="Calibri"/>
              <a:cs typeface="Calibri"/>
              <a:sym typeface="Calibri"/>
            </a:endParaRPr>
          </a:p>
          <a:p>
            <a:pPr marL="228600" lvl="0" indent="-50800" algn="l" rtl="0">
              <a:lnSpc>
                <a:spcPct val="90000"/>
              </a:lnSpc>
              <a:spcBef>
                <a:spcPts val="1000"/>
              </a:spcBef>
              <a:spcAft>
                <a:spcPts val="0"/>
              </a:spcAft>
              <a:buClr>
                <a:schemeClr val="dk1"/>
              </a:buClr>
              <a:buSzPts val="2800"/>
              <a:buNone/>
            </a:pPr>
            <a:endParaRPr/>
          </a:p>
        </p:txBody>
      </p:sp>
      <p:sp>
        <p:nvSpPr>
          <p:cNvPr id="102" name="Google Shape;102;p3" descr="Doubly Linked List - javatpoint"/>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3" descr="Doubly Linked List - javatpoint"/>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4" name="Google Shape;104;p3" descr="Doubly linked list"/>
          <p:cNvPicPr preferRelativeResize="0"/>
          <p:nvPr/>
        </p:nvPicPr>
        <p:blipFill rotWithShape="1">
          <a:blip r:embed="rId3">
            <a:alphaModFix/>
          </a:blip>
          <a:srcRect/>
          <a:stretch/>
        </p:blipFill>
        <p:spPr>
          <a:xfrm>
            <a:off x="5184774" y="4515075"/>
            <a:ext cx="6696075" cy="1924051"/>
          </a:xfrm>
          <a:prstGeom prst="rect">
            <a:avLst/>
          </a:prstGeom>
          <a:noFill/>
          <a:ln>
            <a:noFill/>
          </a:ln>
        </p:spPr>
      </p:pic>
      <p:pic>
        <p:nvPicPr>
          <p:cNvPr id="105" name="Google Shape;105;p3" descr="Doubly linked list"/>
          <p:cNvPicPr preferRelativeResize="0"/>
          <p:nvPr/>
        </p:nvPicPr>
        <p:blipFill rotWithShape="1">
          <a:blip r:embed="rId4">
            <a:alphaModFix/>
          </a:blip>
          <a:srcRect/>
          <a:stretch/>
        </p:blipFill>
        <p:spPr>
          <a:xfrm>
            <a:off x="678090" y="4747532"/>
            <a:ext cx="3267075" cy="1800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Fundamental functions and Utility functions </a:t>
            </a:r>
            <a:endParaRPr/>
          </a:p>
        </p:txBody>
      </p:sp>
      <p:sp>
        <p:nvSpPr>
          <p:cNvPr id="111" name="Google Shape;111;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3B3835"/>
              </a:buClr>
              <a:buSzPts val="2400"/>
              <a:buNone/>
            </a:pPr>
            <a:r>
              <a:rPr lang="en-US" sz="2400">
                <a:solidFill>
                  <a:srgbClr val="3B3835"/>
                </a:solidFill>
              </a:rPr>
              <a:t>The following operations are performed on a Doubly Linked List</a:t>
            </a:r>
            <a:endParaRPr/>
          </a:p>
          <a:p>
            <a:pPr marL="1143000" lvl="2" indent="-228600" algn="just" rtl="0">
              <a:lnSpc>
                <a:spcPct val="90000"/>
              </a:lnSpc>
              <a:spcBef>
                <a:spcPts val="500"/>
              </a:spcBef>
              <a:spcAft>
                <a:spcPts val="0"/>
              </a:spcAft>
              <a:buClr>
                <a:srgbClr val="3B3835"/>
              </a:buClr>
              <a:buSzPts val="2000"/>
              <a:buChar char="•"/>
            </a:pPr>
            <a:r>
              <a:rPr lang="en-US">
                <a:solidFill>
                  <a:srgbClr val="3B3835"/>
                </a:solidFill>
              </a:rPr>
              <a:t>Traversal: </a:t>
            </a:r>
            <a:r>
              <a:rPr lang="en-US"/>
              <a:t>accesses each element of the linked list</a:t>
            </a:r>
            <a:endParaRPr>
              <a:solidFill>
                <a:srgbClr val="3B3835"/>
              </a:solidFill>
            </a:endParaRPr>
          </a:p>
          <a:p>
            <a:pPr marL="1143000" lvl="2" indent="-228600" algn="just" rtl="0">
              <a:lnSpc>
                <a:spcPct val="90000"/>
              </a:lnSpc>
              <a:spcBef>
                <a:spcPts val="500"/>
              </a:spcBef>
              <a:spcAft>
                <a:spcPts val="0"/>
              </a:spcAft>
              <a:buClr>
                <a:srgbClr val="3B3835"/>
              </a:buClr>
              <a:buSzPts val="2000"/>
              <a:buChar char="•"/>
            </a:pPr>
            <a:r>
              <a:rPr lang="en-US">
                <a:solidFill>
                  <a:srgbClr val="3B3835"/>
                </a:solidFill>
              </a:rPr>
              <a:t>Insertion: </a:t>
            </a:r>
            <a:r>
              <a:rPr lang="en-US"/>
              <a:t>adds a new element to the linked list</a:t>
            </a:r>
            <a:endParaRPr>
              <a:solidFill>
                <a:srgbClr val="3B3835"/>
              </a:solidFill>
            </a:endParaRPr>
          </a:p>
          <a:p>
            <a:pPr marL="1143000" lvl="2" indent="-228600" algn="just" rtl="0">
              <a:lnSpc>
                <a:spcPct val="90000"/>
              </a:lnSpc>
              <a:spcBef>
                <a:spcPts val="500"/>
              </a:spcBef>
              <a:spcAft>
                <a:spcPts val="0"/>
              </a:spcAft>
              <a:buClr>
                <a:srgbClr val="3B3835"/>
              </a:buClr>
              <a:buSzPts val="2000"/>
              <a:buChar char="•"/>
            </a:pPr>
            <a:r>
              <a:rPr lang="en-US">
                <a:solidFill>
                  <a:srgbClr val="3B3835"/>
                </a:solidFill>
              </a:rPr>
              <a:t>Deletion: r</a:t>
            </a:r>
            <a:r>
              <a:rPr lang="en-US"/>
              <a:t>emoves the existing elements</a:t>
            </a:r>
            <a:endParaRPr>
              <a:solidFill>
                <a:srgbClr val="3B3835"/>
              </a:solidFill>
            </a:endParaRPr>
          </a:p>
          <a:p>
            <a:pPr marL="1143000" lvl="2" indent="-228600" algn="just" rtl="0">
              <a:lnSpc>
                <a:spcPct val="90000"/>
              </a:lnSpc>
              <a:spcBef>
                <a:spcPts val="500"/>
              </a:spcBef>
              <a:spcAft>
                <a:spcPts val="0"/>
              </a:spcAft>
              <a:buClr>
                <a:srgbClr val="3B3835"/>
              </a:buClr>
              <a:buSzPts val="2000"/>
              <a:buChar char="•"/>
            </a:pPr>
            <a:r>
              <a:rPr lang="en-US">
                <a:solidFill>
                  <a:srgbClr val="3B3835"/>
                </a:solidFill>
              </a:rPr>
              <a:t>Search : Finds a node in the list</a:t>
            </a:r>
            <a:endParaRPr/>
          </a:p>
          <a:p>
            <a:pPr marL="1143000" lvl="2" indent="-228600" algn="just" rtl="0">
              <a:lnSpc>
                <a:spcPct val="90000"/>
              </a:lnSpc>
              <a:spcBef>
                <a:spcPts val="500"/>
              </a:spcBef>
              <a:spcAft>
                <a:spcPts val="0"/>
              </a:spcAft>
              <a:buClr>
                <a:srgbClr val="3B3835"/>
              </a:buClr>
              <a:buSzPts val="2000"/>
              <a:buChar char="•"/>
            </a:pPr>
            <a:r>
              <a:rPr lang="en-US">
                <a:solidFill>
                  <a:srgbClr val="3B3835"/>
                </a:solidFill>
              </a:rPr>
              <a:t>Sort: Sorts the nodes of the linked list</a:t>
            </a:r>
            <a:endParaRPr/>
          </a:p>
          <a:p>
            <a:pPr marL="1143000" lvl="2" indent="-228600" algn="just" rtl="0">
              <a:lnSpc>
                <a:spcPct val="90000"/>
              </a:lnSpc>
              <a:spcBef>
                <a:spcPts val="500"/>
              </a:spcBef>
              <a:spcAft>
                <a:spcPts val="0"/>
              </a:spcAft>
              <a:buClr>
                <a:srgbClr val="3B3835"/>
              </a:buClr>
              <a:buSzPts val="2000"/>
              <a:buChar char="•"/>
            </a:pPr>
            <a:r>
              <a:rPr lang="en-US">
                <a:solidFill>
                  <a:srgbClr val="3B3835"/>
                </a:solidFill>
              </a:rPr>
              <a:t>Reverse: Reverses the list</a:t>
            </a:r>
            <a:endParaRPr/>
          </a:p>
          <a:p>
            <a:pPr marL="1143000" lvl="2" indent="-228600" algn="just" rtl="0">
              <a:lnSpc>
                <a:spcPct val="90000"/>
              </a:lnSpc>
              <a:spcBef>
                <a:spcPts val="500"/>
              </a:spcBef>
              <a:spcAft>
                <a:spcPts val="0"/>
              </a:spcAft>
              <a:buClr>
                <a:srgbClr val="3B3835"/>
              </a:buClr>
              <a:buSzPts val="2000"/>
              <a:buNone/>
            </a:pPr>
            <a:r>
              <a:rPr lang="en-US">
                <a:solidFill>
                  <a:srgbClr val="3B3835"/>
                </a:solidFill>
              </a:rPr>
              <a:t> etc.</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5"/>
          <p:cNvSpPr txBox="1">
            <a:spLocks noGrp="1"/>
          </p:cNvSpPr>
          <p:nvPr>
            <p:ph type="title"/>
          </p:nvPr>
        </p:nvSpPr>
        <p:spPr>
          <a:xfrm>
            <a:off x="838200" y="365125"/>
            <a:ext cx="10515600" cy="107420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40424E"/>
              </a:buClr>
              <a:buSzPct val="100000"/>
              <a:buFont typeface="Arial"/>
              <a:buNone/>
            </a:pPr>
            <a:r>
              <a:rPr lang="en-US" b="1" i="0">
                <a:solidFill>
                  <a:srgbClr val="40424E"/>
                </a:solidFill>
                <a:latin typeface="Arial"/>
                <a:ea typeface="Arial"/>
                <a:cs typeface="Arial"/>
                <a:sym typeface="Arial"/>
              </a:rPr>
              <a:t/>
            </a:r>
            <a:br>
              <a:rPr lang="en-US" b="1" i="0">
                <a:solidFill>
                  <a:srgbClr val="40424E"/>
                </a:solidFill>
                <a:latin typeface="Arial"/>
                <a:ea typeface="Arial"/>
                <a:cs typeface="Arial"/>
                <a:sym typeface="Arial"/>
              </a:rPr>
            </a:br>
            <a:r>
              <a:rPr lang="en-US" sz="4900" i="0">
                <a:solidFill>
                  <a:srgbClr val="40424E"/>
                </a:solidFill>
              </a:rPr>
              <a:t>First Simple Linked </a:t>
            </a:r>
            <a:br>
              <a:rPr lang="en-US" sz="4900" i="0">
                <a:solidFill>
                  <a:srgbClr val="40424E"/>
                </a:solidFill>
              </a:rPr>
            </a:br>
            <a:r>
              <a:rPr lang="en-US" sz="4900" i="0">
                <a:solidFill>
                  <a:srgbClr val="40424E"/>
                </a:solidFill>
              </a:rPr>
              <a:t>List in C++ </a:t>
            </a:r>
            <a:r>
              <a:rPr lang="en-US" b="0" i="0">
                <a:solidFill>
                  <a:srgbClr val="40424E"/>
                </a:solidFill>
                <a:latin typeface="Arial"/>
                <a:ea typeface="Arial"/>
                <a:cs typeface="Arial"/>
                <a:sym typeface="Arial"/>
              </a:rPr>
              <a:t/>
            </a:r>
            <a:br>
              <a:rPr lang="en-US" b="0" i="0">
                <a:solidFill>
                  <a:srgbClr val="40424E"/>
                </a:solidFill>
                <a:latin typeface="Arial"/>
                <a:ea typeface="Arial"/>
                <a:cs typeface="Arial"/>
                <a:sym typeface="Arial"/>
              </a:rPr>
            </a:br>
            <a:endParaRPr/>
          </a:p>
        </p:txBody>
      </p:sp>
      <p:pic>
        <p:nvPicPr>
          <p:cNvPr id="117" name="Google Shape;117;p5"/>
          <p:cNvPicPr preferRelativeResize="0">
            <a:picLocks noGrp="1"/>
          </p:cNvPicPr>
          <p:nvPr>
            <p:ph type="body" idx="1"/>
          </p:nvPr>
        </p:nvPicPr>
        <p:blipFill rotWithShape="1">
          <a:blip r:embed="rId3">
            <a:alphaModFix/>
          </a:blip>
          <a:srcRect/>
          <a:stretch/>
        </p:blipFill>
        <p:spPr>
          <a:xfrm>
            <a:off x="919999" y="1453243"/>
            <a:ext cx="4403115" cy="515982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Traverse: </a:t>
            </a:r>
            <a:endParaRPr/>
          </a:p>
        </p:txBody>
      </p:sp>
      <p:sp>
        <p:nvSpPr>
          <p:cNvPr id="123" name="Google Shape;123;p6"/>
          <p:cNvSpPr txBox="1">
            <a:spLocks noGrp="1"/>
          </p:cNvSpPr>
          <p:nvPr>
            <p:ph type="body" idx="1"/>
          </p:nvPr>
        </p:nvSpPr>
        <p:spPr>
          <a:xfrm>
            <a:off x="838200" y="1825625"/>
            <a:ext cx="414528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None/>
            </a:pPr>
            <a:endParaRPr sz="2400"/>
          </a:p>
        </p:txBody>
      </p:sp>
      <p:pic>
        <p:nvPicPr>
          <p:cNvPr id="124" name="Google Shape;124;p6"/>
          <p:cNvPicPr preferRelativeResize="0"/>
          <p:nvPr/>
        </p:nvPicPr>
        <p:blipFill>
          <a:blip r:embed="rId3">
            <a:alphaModFix/>
          </a:blip>
          <a:stretch>
            <a:fillRect/>
          </a:stretch>
        </p:blipFill>
        <p:spPr>
          <a:xfrm>
            <a:off x="1450494" y="1843114"/>
            <a:ext cx="6876250" cy="3407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Traverse Backwards</a:t>
            </a:r>
            <a:endParaRPr/>
          </a:p>
        </p:txBody>
      </p:sp>
      <p:sp>
        <p:nvSpPr>
          <p:cNvPr id="130" name="Google Shape;130;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r>
              <a:rPr lang="en-US" dirty="0" smtClean="0"/>
              <a:t>Write yourself??</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Insertion</a:t>
            </a:r>
            <a:endParaRPr/>
          </a:p>
        </p:txBody>
      </p:sp>
      <p:sp>
        <p:nvSpPr>
          <p:cNvPr id="136" name="Google Shape;136;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Insert at beginning</a:t>
            </a:r>
            <a:endParaRPr/>
          </a:p>
          <a:p>
            <a:pPr marL="228600" lvl="0" indent="-228600" algn="l" rtl="0">
              <a:lnSpc>
                <a:spcPct val="90000"/>
              </a:lnSpc>
              <a:spcBef>
                <a:spcPts val="1000"/>
              </a:spcBef>
              <a:spcAft>
                <a:spcPts val="0"/>
              </a:spcAft>
              <a:buClr>
                <a:schemeClr val="dk1"/>
              </a:buClr>
              <a:buSzPts val="2800"/>
              <a:buChar char="•"/>
            </a:pPr>
            <a:r>
              <a:rPr lang="en-US"/>
              <a:t>Insert at end </a:t>
            </a:r>
            <a:endParaRPr/>
          </a:p>
          <a:p>
            <a:pPr marL="228600" lvl="0" indent="-228600" algn="l" rtl="0">
              <a:lnSpc>
                <a:spcPct val="90000"/>
              </a:lnSpc>
              <a:spcBef>
                <a:spcPts val="1000"/>
              </a:spcBef>
              <a:spcAft>
                <a:spcPts val="0"/>
              </a:spcAft>
              <a:buClr>
                <a:schemeClr val="dk1"/>
              </a:buClr>
              <a:buSzPts val="2800"/>
              <a:buChar char="•"/>
            </a:pPr>
            <a:r>
              <a:rPr lang="en-US"/>
              <a:t>Insert at any position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Insert at beginning </a:t>
            </a:r>
            <a:endParaRPr/>
          </a:p>
        </p:txBody>
      </p:sp>
      <p:pic>
        <p:nvPicPr>
          <p:cNvPr id="142" name="Google Shape;142;p9"/>
          <p:cNvPicPr preferRelativeResize="0">
            <a:picLocks noGrp="1"/>
          </p:cNvPicPr>
          <p:nvPr>
            <p:ph type="body" idx="1"/>
          </p:nvPr>
        </p:nvPicPr>
        <p:blipFill rotWithShape="1">
          <a:blip r:embed="rId3">
            <a:alphaModFix/>
          </a:blip>
          <a:srcRect t="-1900" b="1900"/>
          <a:stretch/>
        </p:blipFill>
        <p:spPr>
          <a:xfrm>
            <a:off x="2841171" y="1616529"/>
            <a:ext cx="7198179" cy="4016828"/>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255</Words>
  <PresentationFormat>Custom</PresentationFormat>
  <Paragraphs>55</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CS 2001 Data Structures</vt:lpstr>
      <vt:lpstr>Agenda</vt:lpstr>
      <vt:lpstr>Doubly linked list </vt:lpstr>
      <vt:lpstr>Fundamental functions and Utility functions </vt:lpstr>
      <vt:lpstr> First Simple Linked  List in C++  </vt:lpstr>
      <vt:lpstr>Traverse: </vt:lpstr>
      <vt:lpstr>Traverse Backwards</vt:lpstr>
      <vt:lpstr>Insertion</vt:lpstr>
      <vt:lpstr>Insert at beginning </vt:lpstr>
      <vt:lpstr>Add_node (Insert at end)</vt:lpstr>
      <vt:lpstr>Insert at any position</vt:lpstr>
      <vt:lpstr>Deletion</vt:lpstr>
      <vt:lpstr>Delete at front </vt:lpstr>
      <vt:lpstr>Delete from end</vt:lpstr>
      <vt:lpstr>Delete at any position</vt:lpstr>
      <vt:lpstr>Search</vt:lpstr>
      <vt:lpstr>Sort</vt:lpstr>
      <vt:lpstr>Reverse</vt:lpstr>
      <vt:lpstr>Applications discussion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2001 Data Structures</dc:title>
  <dc:creator>Islam un Nisa</dc:creator>
  <cp:lastModifiedBy>Mubashra.Fayyaz</cp:lastModifiedBy>
  <cp:revision>1</cp:revision>
  <dcterms:created xsi:type="dcterms:W3CDTF">2021-02-21T19:22:29Z</dcterms:created>
  <dcterms:modified xsi:type="dcterms:W3CDTF">2021-10-02T09:00:25Z</dcterms:modified>
</cp:coreProperties>
</file>