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3"/>
  </p:notesMasterIdLst>
  <p:sldIdLst>
    <p:sldId id="256" r:id="rId2"/>
    <p:sldId id="258" r:id="rId3"/>
    <p:sldId id="306" r:id="rId4"/>
    <p:sldId id="337" r:id="rId5"/>
    <p:sldId id="308" r:id="rId6"/>
    <p:sldId id="398" r:id="rId7"/>
    <p:sldId id="399" r:id="rId8"/>
    <p:sldId id="420" r:id="rId9"/>
    <p:sldId id="400" r:id="rId10"/>
    <p:sldId id="401" r:id="rId11"/>
    <p:sldId id="413" r:id="rId12"/>
    <p:sldId id="402" r:id="rId13"/>
    <p:sldId id="403" r:id="rId14"/>
    <p:sldId id="404" r:id="rId15"/>
    <p:sldId id="419" r:id="rId16"/>
    <p:sldId id="421" r:id="rId17"/>
    <p:sldId id="422" r:id="rId18"/>
    <p:sldId id="414" r:id="rId19"/>
    <p:sldId id="416" r:id="rId20"/>
    <p:sldId id="417" r:id="rId21"/>
    <p:sldId id="418" r:id="rId22"/>
    <p:sldId id="393" r:id="rId23"/>
    <p:sldId id="370" r:id="rId24"/>
    <p:sldId id="371" r:id="rId25"/>
    <p:sldId id="423" r:id="rId26"/>
    <p:sldId id="374" r:id="rId27"/>
    <p:sldId id="375" r:id="rId28"/>
    <p:sldId id="424" r:id="rId29"/>
    <p:sldId id="425" r:id="rId30"/>
    <p:sldId id="426" r:id="rId31"/>
    <p:sldId id="427" r:id="rId32"/>
    <p:sldId id="405" r:id="rId33"/>
    <p:sldId id="381" r:id="rId34"/>
    <p:sldId id="382" r:id="rId35"/>
    <p:sldId id="394" r:id="rId36"/>
    <p:sldId id="395" r:id="rId37"/>
    <p:sldId id="396" r:id="rId38"/>
    <p:sldId id="385" r:id="rId39"/>
    <p:sldId id="386" r:id="rId40"/>
    <p:sldId id="387" r:id="rId41"/>
    <p:sldId id="388" r:id="rId42"/>
    <p:sldId id="389" r:id="rId43"/>
    <p:sldId id="428" r:id="rId44"/>
    <p:sldId id="429" r:id="rId45"/>
    <p:sldId id="430" r:id="rId46"/>
    <p:sldId id="431" r:id="rId47"/>
    <p:sldId id="432" r:id="rId48"/>
    <p:sldId id="433" r:id="rId49"/>
    <p:sldId id="434" r:id="rId50"/>
    <p:sldId id="435" r:id="rId51"/>
    <p:sldId id="30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1" autoAdjust="0"/>
    <p:restoredTop sz="94215" autoAdjust="0"/>
  </p:normalViewPr>
  <p:slideViewPr>
    <p:cSldViewPr>
      <p:cViewPr varScale="1">
        <p:scale>
          <a:sx n="69" d="100"/>
          <a:sy n="69" d="100"/>
        </p:scale>
        <p:origin x="163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83536E1-4E1E-4495-A775-5DF3B11A4F7A}" type="datetimeFigureOut">
              <a:rPr lang="en-GB"/>
              <a:pPr>
                <a:defRPr/>
              </a:pPr>
              <a:t>30/12/2023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6C2F07-CF02-4872-AEA8-70870614C9FB}" type="slidenum">
              <a:rPr lang="en-GB" altLang="en-US"/>
              <a:pPr/>
              <a:t>‹#›</a:t>
            </a:fld>
            <a:endParaRPr lang="en-GB" altLang="en-US"/>
          </a:p>
        </p:txBody>
      </p:sp>
    </p:spTree>
    <p:extLst>
      <p:ext uri="{BB962C8B-B14F-4D97-AF65-F5344CB8AC3E}">
        <p14:creationId xmlns:p14="http://schemas.microsoft.com/office/powerpoint/2010/main" val="72703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8091DB-FD66-4806-BAFC-D402BCC3FA7B}" type="slidenum">
              <a:rPr lang="en-GB" altLang="en-US"/>
              <a:pPr eaLnBrk="1" hangingPunct="1"/>
              <a:t>1</a:t>
            </a:fld>
            <a:endParaRPr lang="en-GB" altLang="en-US"/>
          </a:p>
        </p:txBody>
      </p:sp>
    </p:spTree>
    <p:extLst>
      <p:ext uri="{BB962C8B-B14F-4D97-AF65-F5344CB8AC3E}">
        <p14:creationId xmlns:p14="http://schemas.microsoft.com/office/powerpoint/2010/main" val="61205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a:t>I</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BBA1D0-8A34-48D2-9AF4-A35133F8737F}" type="slidenum">
              <a:rPr lang="en-GB" altLang="en-US"/>
              <a:pPr eaLnBrk="1" hangingPunct="1"/>
              <a:t>3</a:t>
            </a:fld>
            <a:endParaRPr lang="en-GB" altLang="en-US"/>
          </a:p>
        </p:txBody>
      </p:sp>
    </p:spTree>
    <p:extLst>
      <p:ext uri="{BB962C8B-B14F-4D97-AF65-F5344CB8AC3E}">
        <p14:creationId xmlns:p14="http://schemas.microsoft.com/office/powerpoint/2010/main" val="91511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C4C5BB-2549-4220-A9CD-0A38B2BD5C19}" type="slidenum">
              <a:rPr lang="en-GB" altLang="en-US"/>
              <a:pPr eaLnBrk="1" hangingPunct="1"/>
              <a:t>5</a:t>
            </a:fld>
            <a:endParaRPr lang="en-GB" altLang="en-US"/>
          </a:p>
        </p:txBody>
      </p:sp>
    </p:spTree>
    <p:extLst>
      <p:ext uri="{BB962C8B-B14F-4D97-AF65-F5344CB8AC3E}">
        <p14:creationId xmlns:p14="http://schemas.microsoft.com/office/powerpoint/2010/main" val="345126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cs typeface="Arial"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cs typeface="Arial"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GB">
                <a:latin typeface="Arial" charset="0"/>
                <a:cs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GB">
                <a:latin typeface="Arial" charset="0"/>
                <a:cs typeface="Arial" charset="0"/>
              </a:endParaRPr>
            </a:p>
          </p:txBody>
        </p:sp>
      </p:grpSp>
      <p:sp>
        <p:nvSpPr>
          <p:cNvPr id="1844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844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lgn="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University of the West of England</a:t>
            </a:r>
          </a:p>
          <a:p>
            <a:pPr>
              <a:defRPr/>
            </a:pPr>
            <a:r>
              <a:rPr lang="en-GB"/>
              <a:t>Katholieke Universiteit Leuven</a:t>
            </a: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ECC9BC70-C116-49E9-B8BB-629EC7996E0F}" type="slidenum">
              <a:rPr lang="en-US" altLang="en-US"/>
              <a:pPr/>
              <a:t>‹#›</a:t>
            </a:fld>
            <a:endParaRPr lang="en-US" altLang="en-US"/>
          </a:p>
        </p:txBody>
      </p:sp>
    </p:spTree>
    <p:extLst>
      <p:ext uri="{BB962C8B-B14F-4D97-AF65-F5344CB8AC3E}">
        <p14:creationId xmlns:p14="http://schemas.microsoft.com/office/powerpoint/2010/main" val="2650295194"/>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5660361A-2850-4CDA-B21E-618C64E4EF76}" type="slidenum">
              <a:rPr lang="en-US" altLang="en-US"/>
              <a:pPr/>
              <a:t>‹#›</a:t>
            </a:fld>
            <a:endParaRPr lang="en-US" altLang="en-US"/>
          </a:p>
        </p:txBody>
      </p:sp>
    </p:spTree>
    <p:extLst>
      <p:ext uri="{BB962C8B-B14F-4D97-AF65-F5344CB8AC3E}">
        <p14:creationId xmlns:p14="http://schemas.microsoft.com/office/powerpoint/2010/main" val="4181665325"/>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46609473-9D39-45B6-B884-D5DAAA49BA95}" type="slidenum">
              <a:rPr lang="en-US" altLang="en-US"/>
              <a:pPr/>
              <a:t>‹#›</a:t>
            </a:fld>
            <a:endParaRPr lang="en-US" altLang="en-US"/>
          </a:p>
        </p:txBody>
      </p:sp>
    </p:spTree>
    <p:extLst>
      <p:ext uri="{BB962C8B-B14F-4D97-AF65-F5344CB8AC3E}">
        <p14:creationId xmlns:p14="http://schemas.microsoft.com/office/powerpoint/2010/main" val="3212714918"/>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2pPr>
              <a:defRPr baseline="0">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p:cNvSpPr>
            <a:spLocks noGrp="1"/>
          </p:cNvSpPr>
          <p:nvPr>
            <p:ph type="sldNum" sz="quarter" idx="10"/>
          </p:nvPr>
        </p:nvSpPr>
        <p:spPr/>
        <p:txBody>
          <a:bodyPr/>
          <a:lstStyle>
            <a:lvl1pPr>
              <a:defRPr/>
            </a:lvl1pPr>
          </a:lstStyle>
          <a:p>
            <a:fld id="{26EFEDB5-DEC2-4ABA-9886-A8FC3BED0EDB}" type="slidenum">
              <a:rPr lang="en-US" altLang="en-US"/>
              <a:pPr/>
              <a:t>‹#›</a:t>
            </a:fld>
            <a:endParaRPr lang="en-US" altLang="en-US"/>
          </a:p>
        </p:txBody>
      </p:sp>
    </p:spTree>
    <p:extLst>
      <p:ext uri="{BB962C8B-B14F-4D97-AF65-F5344CB8AC3E}">
        <p14:creationId xmlns:p14="http://schemas.microsoft.com/office/powerpoint/2010/main" val="2815389806"/>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B3596D46-9D1D-426E-AC3D-D7CA9392EAC3}" type="slidenum">
              <a:rPr lang="en-US" altLang="en-US"/>
              <a:pPr/>
              <a:t>‹#›</a:t>
            </a:fld>
            <a:endParaRPr lang="en-US" altLang="en-US"/>
          </a:p>
        </p:txBody>
      </p:sp>
    </p:spTree>
    <p:extLst>
      <p:ext uri="{BB962C8B-B14F-4D97-AF65-F5344CB8AC3E}">
        <p14:creationId xmlns:p14="http://schemas.microsoft.com/office/powerpoint/2010/main" val="1773553818"/>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2057400"/>
            <a:ext cx="3770313"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60913" y="2057400"/>
            <a:ext cx="3770312"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EE1EEB24-AA13-4383-8DCB-5A421FA0E01B}" type="slidenum">
              <a:rPr lang="en-US" altLang="en-US"/>
              <a:pPr/>
              <a:t>‹#›</a:t>
            </a:fld>
            <a:endParaRPr lang="en-US" altLang="en-US"/>
          </a:p>
        </p:txBody>
      </p:sp>
    </p:spTree>
    <p:extLst>
      <p:ext uri="{BB962C8B-B14F-4D97-AF65-F5344CB8AC3E}">
        <p14:creationId xmlns:p14="http://schemas.microsoft.com/office/powerpoint/2010/main" val="2576304738"/>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9" name="Rectangle 13"/>
          <p:cNvSpPr>
            <a:spLocks noGrp="1" noChangeArrowheads="1"/>
          </p:cNvSpPr>
          <p:nvPr>
            <p:ph type="sldNum" sz="quarter" idx="12"/>
          </p:nvPr>
        </p:nvSpPr>
        <p:spPr>
          <a:ln/>
        </p:spPr>
        <p:txBody>
          <a:bodyPr/>
          <a:lstStyle>
            <a:lvl1pPr>
              <a:defRPr/>
            </a:lvl1pPr>
          </a:lstStyle>
          <a:p>
            <a:fld id="{3F428B53-9E38-4B58-B3D9-9534E079D710}" type="slidenum">
              <a:rPr lang="en-US" altLang="en-US"/>
              <a:pPr/>
              <a:t>‹#›</a:t>
            </a:fld>
            <a:endParaRPr lang="en-US" altLang="en-US"/>
          </a:p>
        </p:txBody>
      </p:sp>
    </p:spTree>
    <p:extLst>
      <p:ext uri="{BB962C8B-B14F-4D97-AF65-F5344CB8AC3E}">
        <p14:creationId xmlns:p14="http://schemas.microsoft.com/office/powerpoint/2010/main" val="3022109968"/>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5" name="Rectangle 13"/>
          <p:cNvSpPr>
            <a:spLocks noGrp="1" noChangeArrowheads="1"/>
          </p:cNvSpPr>
          <p:nvPr>
            <p:ph type="sldNum" sz="quarter" idx="12"/>
          </p:nvPr>
        </p:nvSpPr>
        <p:spPr>
          <a:ln/>
        </p:spPr>
        <p:txBody>
          <a:bodyPr/>
          <a:lstStyle>
            <a:lvl1pPr>
              <a:defRPr/>
            </a:lvl1pPr>
          </a:lstStyle>
          <a:p>
            <a:fld id="{F8620361-3A7C-4D85-B75F-CFCDCF958272}" type="slidenum">
              <a:rPr lang="en-US" altLang="en-US"/>
              <a:pPr/>
              <a:t>‹#›</a:t>
            </a:fld>
            <a:endParaRPr lang="en-US" altLang="en-US"/>
          </a:p>
        </p:txBody>
      </p:sp>
    </p:spTree>
    <p:extLst>
      <p:ext uri="{BB962C8B-B14F-4D97-AF65-F5344CB8AC3E}">
        <p14:creationId xmlns:p14="http://schemas.microsoft.com/office/powerpoint/2010/main" val="3751948806"/>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4" name="Rectangle 13"/>
          <p:cNvSpPr>
            <a:spLocks noGrp="1" noChangeArrowheads="1"/>
          </p:cNvSpPr>
          <p:nvPr>
            <p:ph type="sldNum" sz="quarter" idx="12"/>
          </p:nvPr>
        </p:nvSpPr>
        <p:spPr>
          <a:ln/>
        </p:spPr>
        <p:txBody>
          <a:bodyPr/>
          <a:lstStyle>
            <a:lvl1pPr>
              <a:defRPr/>
            </a:lvl1pPr>
          </a:lstStyle>
          <a:p>
            <a:fld id="{FE73000F-7F17-4B88-98DC-73E00F1043EB}" type="slidenum">
              <a:rPr lang="en-US" altLang="en-US"/>
              <a:pPr/>
              <a:t>‹#›</a:t>
            </a:fld>
            <a:endParaRPr lang="en-US" altLang="en-US"/>
          </a:p>
        </p:txBody>
      </p:sp>
    </p:spTree>
    <p:extLst>
      <p:ext uri="{BB962C8B-B14F-4D97-AF65-F5344CB8AC3E}">
        <p14:creationId xmlns:p14="http://schemas.microsoft.com/office/powerpoint/2010/main" val="1057102761"/>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BE801D84-D5A7-4D6A-873C-F9086AB8DA65}" type="slidenum">
              <a:rPr lang="en-US" altLang="en-US"/>
              <a:pPr/>
              <a:t>‹#›</a:t>
            </a:fld>
            <a:endParaRPr lang="en-US" altLang="en-US"/>
          </a:p>
        </p:txBody>
      </p:sp>
    </p:spTree>
    <p:extLst>
      <p:ext uri="{BB962C8B-B14F-4D97-AF65-F5344CB8AC3E}">
        <p14:creationId xmlns:p14="http://schemas.microsoft.com/office/powerpoint/2010/main" val="3698086079"/>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FC66F84E-3881-4619-BCD3-298EF80FFDE8}" type="slidenum">
              <a:rPr lang="en-US" altLang="en-US"/>
              <a:pPr/>
              <a:t>‹#›</a:t>
            </a:fld>
            <a:endParaRPr lang="en-US" altLang="en-US"/>
          </a:p>
        </p:txBody>
      </p:sp>
    </p:spTree>
    <p:extLst>
      <p:ext uri="{BB962C8B-B14F-4D97-AF65-F5344CB8AC3E}">
        <p14:creationId xmlns:p14="http://schemas.microsoft.com/office/powerpoint/2010/main" val="3174287412"/>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3200400" cy="6858000"/>
            <a:chOff x="0" y="0"/>
            <a:chExt cx="2016" cy="4320"/>
          </a:xfrm>
        </p:grpSpPr>
        <p:sp>
          <p:nvSpPr>
            <p:cNvPr id="1741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GB">
                <a:latin typeface="Arial" charset="0"/>
                <a:cs typeface="Arial" charset="0"/>
              </a:endParaRPr>
            </a:p>
          </p:txBody>
        </p:sp>
        <p:sp>
          <p:nvSpPr>
            <p:cNvPr id="1741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GB">
                <a:latin typeface="Arial" charset="0"/>
                <a:cs typeface="Arial" charset="0"/>
              </a:endParaRPr>
            </a:p>
          </p:txBody>
        </p:sp>
      </p:grpSp>
      <p:grpSp>
        <p:nvGrpSpPr>
          <p:cNvPr id="1027" name="Group 6"/>
          <p:cNvGrpSpPr>
            <a:grpSpLocks/>
          </p:cNvGrpSpPr>
          <p:nvPr/>
        </p:nvGrpSpPr>
        <p:grpSpPr bwMode="auto">
          <a:xfrm>
            <a:off x="228600" y="1524000"/>
            <a:ext cx="7391400" cy="319088"/>
            <a:chOff x="144" y="1248"/>
            <a:chExt cx="4656" cy="201"/>
          </a:xfrm>
        </p:grpSpPr>
        <p:sp>
          <p:nvSpPr>
            <p:cNvPr id="1741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GB">
                <a:latin typeface="Arial" charset="0"/>
                <a:cs typeface="Arial" charset="0"/>
              </a:endParaRPr>
            </a:p>
          </p:txBody>
        </p:sp>
        <p:sp>
          <p:nvSpPr>
            <p:cNvPr id="1741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GB">
                <a:latin typeface="Arial" charset="0"/>
                <a:cs typeface="Arial" charset="0"/>
              </a:endParaRPr>
            </a:p>
          </p:txBody>
        </p:sp>
      </p:grpSp>
      <p:sp>
        <p:nvSpPr>
          <p:cNvPr id="1028" name="AutoShape 9"/>
          <p:cNvSpPr>
            <a:spLocks noGrp="1" noChangeArrowheads="1"/>
          </p:cNvSpPr>
          <p:nvPr>
            <p:ph type="title"/>
          </p:nvPr>
        </p:nvSpPr>
        <p:spPr bwMode="auto">
          <a:xfrm>
            <a:off x="762000" y="762000"/>
            <a:ext cx="79248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10"/>
          <p:cNvSpPr>
            <a:spLocks noGrp="1" noChangeArrowheads="1"/>
          </p:cNvSpPr>
          <p:nvPr>
            <p:ph type="body" idx="1"/>
          </p:nvPr>
        </p:nvSpPr>
        <p:spPr bwMode="auto">
          <a:xfrm>
            <a:off x="838200" y="2057400"/>
            <a:ext cx="76930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9" name="Rectangle 11"/>
          <p:cNvSpPr>
            <a:spLocks noGrp="1" noChangeArrowheads="1"/>
          </p:cNvSpPr>
          <p:nvPr>
            <p:ph type="dt" sz="half" idx="2"/>
          </p:nvPr>
        </p:nvSpPr>
        <p:spPr bwMode="auto">
          <a:xfrm>
            <a:off x="838200" y="6248400"/>
            <a:ext cx="37306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t>Dynavis mid-term review,</a:t>
            </a:r>
          </a:p>
          <a:p>
            <a:pPr>
              <a:defRPr/>
            </a:pPr>
            <a:r>
              <a:rPr lang="en-US"/>
              <a:t> Siegen, 17</a:t>
            </a:r>
            <a:r>
              <a:rPr lang="en-US" baseline="30000"/>
              <a:t>th</a:t>
            </a:r>
            <a:r>
              <a:rPr lang="en-US"/>
              <a:t> April 2007</a:t>
            </a:r>
          </a:p>
        </p:txBody>
      </p:sp>
      <p:sp>
        <p:nvSpPr>
          <p:cNvPr id="17420" name="Rectangle 12"/>
          <p:cNvSpPr>
            <a:spLocks noGrp="1" noChangeArrowheads="1"/>
          </p:cNvSpPr>
          <p:nvPr>
            <p:ph type="ftr" sz="quarter" idx="3"/>
          </p:nvPr>
        </p:nvSpPr>
        <p:spPr bwMode="auto">
          <a:xfrm>
            <a:off x="4800600" y="6248400"/>
            <a:ext cx="37353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t>Task 4.2: Predicting the Success of Learning UWE &amp;  KUL  </a:t>
            </a:r>
          </a:p>
        </p:txBody>
      </p:sp>
      <p:sp>
        <p:nvSpPr>
          <p:cNvPr id="17421"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6948154F-6CD3-43DE-AA77-97F2001B1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spd="med">
    <p:fade thruBlk="1"/>
  </p:transition>
  <p:hf sldNum="0"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2pPr>
      <a:lvl3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3pPr>
      <a:lvl4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4pPr>
      <a:lvl5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chive.ics.uci.edu/ml/index.php"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p:nvPr>
        </p:nvSpPr>
        <p:spPr/>
        <p:txBody>
          <a:bodyPr/>
          <a:lstStyle/>
          <a:p>
            <a:pPr eaLnBrk="1" hangingPunct="1"/>
            <a:r>
              <a:rPr lang="en-GB" altLang="en-US" sz="3200" dirty="0"/>
              <a:t>Machine Learning</a:t>
            </a:r>
            <a:br>
              <a:rPr lang="en-GB" altLang="en-US" sz="3200" dirty="0"/>
            </a:br>
            <a:r>
              <a:rPr lang="en-GB" altLang="en-US" sz="3200" dirty="0"/>
              <a:t>(Review of ML Concepts)</a:t>
            </a:r>
            <a:endParaRPr lang="en-US" altLang="en-US" sz="3200" dirty="0"/>
          </a:p>
        </p:txBody>
      </p:sp>
      <p:sp>
        <p:nvSpPr>
          <p:cNvPr id="4099" name="Rectangle 3"/>
          <p:cNvSpPr>
            <a:spLocks noGrp="1" noChangeArrowheads="1"/>
          </p:cNvSpPr>
          <p:nvPr>
            <p:ph type="subTitle" idx="1"/>
          </p:nvPr>
        </p:nvSpPr>
        <p:spPr>
          <a:xfrm>
            <a:off x="228600" y="4267200"/>
            <a:ext cx="7010400" cy="2406650"/>
          </a:xfrm>
        </p:spPr>
        <p:txBody>
          <a:bodyPr/>
          <a:lstStyle/>
          <a:p>
            <a:pPr eaLnBrk="1" hangingPunct="1"/>
            <a:endParaRPr lang="en-GB" altLang="en-US" sz="2400" dirty="0">
              <a:solidFill>
                <a:schemeClr val="tx1"/>
              </a:solidFill>
            </a:endParaRPr>
          </a:p>
          <a:p>
            <a:pPr eaLnBrk="1" hangingPunct="1"/>
            <a:endParaRPr lang="en-GB" altLang="en-US" sz="2400" dirty="0">
              <a:solidFill>
                <a:schemeClr val="tx1"/>
              </a:solidFill>
            </a:endParaRPr>
          </a:p>
          <a:p>
            <a:pPr eaLnBrk="1" hangingPunct="1"/>
            <a:endParaRPr lang="en-GB" altLang="en-US" sz="2400" dirty="0">
              <a:solidFill>
                <a:schemeClr val="tx1"/>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562" y="898222"/>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828438" y="2057400"/>
            <a:ext cx="7693025" cy="5341680"/>
          </a:xfrm>
        </p:spPr>
        <p:txBody>
          <a:bodyPr/>
          <a:lstStyle/>
          <a:p>
            <a:r>
              <a:rPr lang="en-US" dirty="0"/>
              <a:t>Several standard terms have been defined for the 2 class matrix</a:t>
            </a:r>
          </a:p>
          <a:p>
            <a:endParaRPr lang="en-US" dirty="0"/>
          </a:p>
          <a:p>
            <a:r>
              <a:rPr lang="en-US" dirty="0"/>
              <a:t>The </a:t>
            </a:r>
            <a:r>
              <a:rPr lang="en-US" i="1" dirty="0"/>
              <a:t>accuracy</a:t>
            </a:r>
            <a:r>
              <a:rPr lang="en-US" dirty="0"/>
              <a:t> (</a:t>
            </a:r>
            <a:r>
              <a:rPr lang="en-US" i="1" dirty="0"/>
              <a:t>AC</a:t>
            </a:r>
            <a:r>
              <a:rPr lang="en-US" dirty="0"/>
              <a:t>) is the proportion of the total number of predictions that were correct</a:t>
            </a:r>
          </a:p>
          <a:p>
            <a:endParaRPr lang="en-US" dirty="0"/>
          </a:p>
          <a:p>
            <a:endParaRPr lang="en-US" dirty="0"/>
          </a:p>
          <a:p>
            <a:endParaRPr lang="en-US" dirty="0"/>
          </a:p>
          <a:p>
            <a:r>
              <a:rPr lang="en-US" dirty="0"/>
              <a:t>Accuracy = 3 / 4 = 75%</a:t>
            </a:r>
          </a:p>
        </p:txBody>
      </p:sp>
      <p:graphicFrame>
        <p:nvGraphicFramePr>
          <p:cNvPr id="7" name="Object 6"/>
          <p:cNvGraphicFramePr>
            <a:graphicFrameLocks noChangeAspect="1"/>
          </p:cNvGraphicFramePr>
          <p:nvPr>
            <p:extLst>
              <p:ext uri="{D42A27DB-BD31-4B8C-83A1-F6EECF244321}">
                <p14:modId xmlns:p14="http://schemas.microsoft.com/office/powerpoint/2010/main" val="1553821411"/>
              </p:ext>
            </p:extLst>
          </p:nvPr>
        </p:nvGraphicFramePr>
        <p:xfrm>
          <a:off x="3048000" y="4791188"/>
          <a:ext cx="5008563" cy="982662"/>
        </p:xfrm>
        <a:graphic>
          <a:graphicData uri="http://schemas.openxmlformats.org/presentationml/2006/ole">
            <mc:AlternateContent xmlns:mc="http://schemas.openxmlformats.org/markup-compatibility/2006">
              <mc:Choice xmlns:v="urn:schemas-microsoft-com:vml" Requires="v">
                <p:oleObj spid="_x0000_s1027" name="Equation" r:id="rId3" imgW="2006280" imgH="393480" progId="Equation.3">
                  <p:embed/>
                </p:oleObj>
              </mc:Choice>
              <mc:Fallback>
                <p:oleObj name="Equation" r:id="rId3" imgW="2006280" imgH="39348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791188"/>
                        <a:ext cx="5008563"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355975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a:t>
            </a:r>
            <a:r>
              <a:rPr lang="en-US"/>
              <a:t>with this?</a:t>
            </a:r>
            <a:endParaRPr lang="en-US" dirty="0"/>
          </a:p>
        </p:txBody>
      </p:sp>
      <p:sp>
        <p:nvSpPr>
          <p:cNvPr id="3" name="Content Placeholder 2"/>
          <p:cNvSpPr>
            <a:spLocks noGrp="1"/>
          </p:cNvSpPr>
          <p:nvPr>
            <p:ph idx="1"/>
          </p:nvPr>
        </p:nvSpPr>
        <p:spPr/>
        <p:txBody>
          <a:bodyPr/>
          <a:lstStyle/>
          <a:p>
            <a:r>
              <a:rPr lang="en-US" dirty="0"/>
              <a:t>it may be a poor measure for imbalanced data</a:t>
            </a:r>
          </a:p>
        </p:txBody>
      </p:sp>
      <p:pic>
        <p:nvPicPr>
          <p:cNvPr id="4" name="Picture 3"/>
          <p:cNvPicPr>
            <a:picLocks noChangeAspect="1"/>
          </p:cNvPicPr>
          <p:nvPr/>
        </p:nvPicPr>
        <p:blipFill>
          <a:blip r:embed="rId2"/>
          <a:stretch>
            <a:fillRect/>
          </a:stretch>
        </p:blipFill>
        <p:spPr>
          <a:xfrm>
            <a:off x="2840874" y="2722939"/>
            <a:ext cx="5652357" cy="1638441"/>
          </a:xfrm>
          <a:prstGeom prst="rect">
            <a:avLst/>
          </a:prstGeom>
        </p:spPr>
      </p:pic>
    </p:spTree>
    <p:extLst>
      <p:ext uri="{BB962C8B-B14F-4D97-AF65-F5344CB8AC3E}">
        <p14:creationId xmlns:p14="http://schemas.microsoft.com/office/powerpoint/2010/main" val="2476179772"/>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067" y="990992"/>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642910" y="1524000"/>
            <a:ext cx="7693025" cy="5119710"/>
          </a:xfrm>
        </p:spPr>
        <p:txBody>
          <a:bodyPr/>
          <a:lstStyle/>
          <a:p>
            <a:endParaRPr lang="en-US" sz="2600" dirty="0"/>
          </a:p>
          <a:p>
            <a:r>
              <a:rPr lang="en-US" sz="2600" dirty="0"/>
              <a:t>The </a:t>
            </a:r>
            <a:r>
              <a:rPr lang="en-US" sz="2600" i="1" dirty="0"/>
              <a:t>recall (Sensitivity)</a:t>
            </a:r>
            <a:r>
              <a:rPr lang="en-US" sz="2600" dirty="0"/>
              <a:t> or </a:t>
            </a:r>
            <a:r>
              <a:rPr lang="en-US" sz="2600" i="1" dirty="0"/>
              <a:t>true positive rat</a:t>
            </a:r>
            <a:r>
              <a:rPr lang="en-US" sz="2600" dirty="0"/>
              <a:t>e (</a:t>
            </a:r>
            <a:r>
              <a:rPr lang="en-US" sz="2600" i="1" dirty="0"/>
              <a:t>TPR</a:t>
            </a:r>
            <a:r>
              <a:rPr lang="en-US" sz="2600" dirty="0"/>
              <a:t>) is the proportion of positive cases that were correctly identified</a:t>
            </a:r>
          </a:p>
          <a:p>
            <a:pPr marL="0" indent="0">
              <a:buNone/>
            </a:pPr>
            <a:r>
              <a:rPr lang="en-US" sz="2600" dirty="0"/>
              <a:t>                      True Pos. /# actual pos.</a:t>
            </a:r>
          </a:p>
          <a:p>
            <a:endParaRPr lang="en-US" sz="2600" dirty="0"/>
          </a:p>
          <a:p>
            <a:r>
              <a:rPr lang="en-US" sz="2600" dirty="0"/>
              <a:t>The </a:t>
            </a:r>
            <a:r>
              <a:rPr lang="en-US" sz="2600" i="1" dirty="0"/>
              <a:t>false positive rate</a:t>
            </a:r>
            <a:r>
              <a:rPr lang="en-US" sz="2600" dirty="0"/>
              <a:t> (</a:t>
            </a:r>
            <a:r>
              <a:rPr lang="en-US" sz="2600" i="1" dirty="0"/>
              <a:t>FPR</a:t>
            </a:r>
            <a:r>
              <a:rPr lang="en-US" sz="2600" dirty="0"/>
              <a:t>) is the proportion of negatives cases that were incorrectly classified as positive</a:t>
            </a:r>
          </a:p>
          <a:p>
            <a:endParaRPr lang="en-US" sz="2600" dirty="0"/>
          </a:p>
          <a:p>
            <a:r>
              <a:rPr lang="en-US" sz="2600" dirty="0"/>
              <a:t>TPR or recall = 2 / 3 = 66.7%</a:t>
            </a:r>
          </a:p>
          <a:p>
            <a:r>
              <a:rPr lang="en-US" sz="2600" dirty="0"/>
              <a:t>FPR = 0 / 1 = 0 %</a:t>
            </a:r>
          </a:p>
        </p:txBody>
      </p:sp>
      <p:graphicFrame>
        <p:nvGraphicFramePr>
          <p:cNvPr id="7" name="Object 6"/>
          <p:cNvGraphicFramePr>
            <a:graphicFrameLocks noChangeAspect="1"/>
          </p:cNvGraphicFramePr>
          <p:nvPr>
            <p:extLst>
              <p:ext uri="{D42A27DB-BD31-4B8C-83A1-F6EECF244321}">
                <p14:modId xmlns:p14="http://schemas.microsoft.com/office/powerpoint/2010/main" val="3505308449"/>
              </p:ext>
            </p:extLst>
          </p:nvPr>
        </p:nvGraphicFramePr>
        <p:xfrm>
          <a:off x="5929410" y="2937668"/>
          <a:ext cx="2535237" cy="982663"/>
        </p:xfrm>
        <a:graphic>
          <a:graphicData uri="http://schemas.openxmlformats.org/presentationml/2006/ole">
            <mc:AlternateContent xmlns:mc="http://schemas.openxmlformats.org/markup-compatibility/2006">
              <mc:Choice xmlns:v="urn:schemas-microsoft-com:vml" Requires="v">
                <p:oleObj spid="_x0000_s2052" name="Equation" r:id="rId3" imgW="1015920" imgH="393480" progId="Equation.3">
                  <p:embed/>
                </p:oleObj>
              </mc:Choice>
              <mc:Fallback>
                <p:oleObj name="Equation" r:id="rId3" imgW="1015920" imgH="39348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410" y="2937668"/>
                        <a:ext cx="2535237"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2"/>
          <p:cNvGraphicFramePr>
            <a:graphicFrameLocks noChangeAspect="1"/>
          </p:cNvGraphicFramePr>
          <p:nvPr>
            <p:extLst>
              <p:ext uri="{D42A27DB-BD31-4B8C-83A1-F6EECF244321}">
                <p14:modId xmlns:p14="http://schemas.microsoft.com/office/powerpoint/2010/main" val="2062029961"/>
              </p:ext>
            </p:extLst>
          </p:nvPr>
        </p:nvGraphicFramePr>
        <p:xfrm>
          <a:off x="4448796" y="4985397"/>
          <a:ext cx="2598737" cy="982662"/>
        </p:xfrm>
        <a:graphic>
          <a:graphicData uri="http://schemas.openxmlformats.org/presentationml/2006/ole">
            <mc:AlternateContent xmlns:mc="http://schemas.openxmlformats.org/markup-compatibility/2006">
              <mc:Choice xmlns:v="urn:schemas-microsoft-com:vml" Requires="v">
                <p:oleObj spid="_x0000_s2053" name="Equation" r:id="rId5" imgW="1041120" imgH="393480" progId="Equation.3">
                  <p:embed/>
                </p:oleObj>
              </mc:Choice>
              <mc:Fallback>
                <p:oleObj name="Equation" r:id="rId5" imgW="1041120" imgH="393480" progId="Equation.3">
                  <p:embed/>
                  <p:pic>
                    <p:nvPicPr>
                      <p:cNvPr id="7373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796" y="4985397"/>
                        <a:ext cx="259873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132532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31"/>
                                        </p:tgtEl>
                                        <p:attrNameLst>
                                          <p:attrName>style.visibility</p:attrName>
                                        </p:attrNameLst>
                                      </p:cBhvr>
                                      <p:to>
                                        <p:strVal val="visible"/>
                                      </p:to>
                                    </p:set>
                                    <p:animEffect transition="in" filter="blinds(horizontal)">
                                      <p:cBhvr>
                                        <p:cTn id="27" dur="500"/>
                                        <p:tgtEl>
                                          <p:spTgt spid="737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49" y="924732"/>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642910" y="1905000"/>
            <a:ext cx="7693025" cy="4738710"/>
          </a:xfrm>
        </p:spPr>
        <p:txBody>
          <a:bodyPr/>
          <a:lstStyle/>
          <a:p>
            <a:r>
              <a:rPr lang="en-US" dirty="0"/>
              <a:t>The </a:t>
            </a:r>
            <a:r>
              <a:rPr lang="en-US" i="1" dirty="0"/>
              <a:t>true negative rate</a:t>
            </a:r>
            <a:r>
              <a:rPr lang="en-US" dirty="0"/>
              <a:t> (</a:t>
            </a:r>
            <a:r>
              <a:rPr lang="en-US" i="1" dirty="0"/>
              <a:t>TNR</a:t>
            </a:r>
            <a:r>
              <a:rPr lang="en-US" dirty="0"/>
              <a:t>) is defined as the proportion of negatives cases that were classified correctly,</a:t>
            </a:r>
          </a:p>
          <a:p>
            <a:pPr>
              <a:buNone/>
            </a:pPr>
            <a:endParaRPr lang="en-US" dirty="0"/>
          </a:p>
          <a:p>
            <a:r>
              <a:rPr lang="en-US" dirty="0"/>
              <a:t>The</a:t>
            </a:r>
            <a:r>
              <a:rPr lang="en-US" i="1" dirty="0"/>
              <a:t> false negative rate</a:t>
            </a:r>
            <a:r>
              <a:rPr lang="en-US" dirty="0"/>
              <a:t> (</a:t>
            </a:r>
            <a:r>
              <a:rPr lang="en-US" i="1" dirty="0"/>
              <a:t>FNR</a:t>
            </a:r>
            <a:r>
              <a:rPr lang="en-US" dirty="0"/>
              <a:t>) is the proportion of positives cases that were incorrectly classified as negative</a:t>
            </a:r>
          </a:p>
          <a:p>
            <a:endParaRPr lang="en-US" dirty="0"/>
          </a:p>
          <a:p>
            <a:r>
              <a:rPr lang="en-US" dirty="0"/>
              <a:t>TNR = 1 / 1 = 100%</a:t>
            </a:r>
          </a:p>
          <a:p>
            <a:r>
              <a:rPr lang="en-US" dirty="0"/>
              <a:t>FNR = 1 / 3 = 33.3%</a:t>
            </a:r>
          </a:p>
        </p:txBody>
      </p:sp>
      <p:graphicFrame>
        <p:nvGraphicFramePr>
          <p:cNvPr id="7" name="Object 6"/>
          <p:cNvGraphicFramePr>
            <a:graphicFrameLocks noChangeAspect="1"/>
          </p:cNvGraphicFramePr>
          <p:nvPr>
            <p:extLst>
              <p:ext uri="{D42A27DB-BD31-4B8C-83A1-F6EECF244321}">
                <p14:modId xmlns:p14="http://schemas.microsoft.com/office/powerpoint/2010/main" val="343601945"/>
              </p:ext>
            </p:extLst>
          </p:nvPr>
        </p:nvGraphicFramePr>
        <p:xfrm>
          <a:off x="3176588" y="2777573"/>
          <a:ext cx="2566987" cy="982663"/>
        </p:xfrm>
        <a:graphic>
          <a:graphicData uri="http://schemas.openxmlformats.org/presentationml/2006/ole">
            <mc:AlternateContent xmlns:mc="http://schemas.openxmlformats.org/markup-compatibility/2006">
              <mc:Choice xmlns:v="urn:schemas-microsoft-com:vml" Requires="v">
                <p:oleObj spid="_x0000_s3076" name="Equation" r:id="rId3" imgW="1028520" imgH="393480" progId="Equation.3">
                  <p:embed/>
                </p:oleObj>
              </mc:Choice>
              <mc:Fallback>
                <p:oleObj name="Equation" r:id="rId3" imgW="1028520" imgH="39348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588" y="2777573"/>
                        <a:ext cx="2566987"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2"/>
          <p:cNvGraphicFramePr>
            <a:graphicFrameLocks noChangeAspect="1"/>
          </p:cNvGraphicFramePr>
          <p:nvPr>
            <p:extLst>
              <p:ext uri="{D42A27DB-BD31-4B8C-83A1-F6EECF244321}">
                <p14:modId xmlns:p14="http://schemas.microsoft.com/office/powerpoint/2010/main" val="932358625"/>
              </p:ext>
            </p:extLst>
          </p:nvPr>
        </p:nvGraphicFramePr>
        <p:xfrm>
          <a:off x="3770314" y="4725714"/>
          <a:ext cx="2630487" cy="982662"/>
        </p:xfrm>
        <a:graphic>
          <a:graphicData uri="http://schemas.openxmlformats.org/presentationml/2006/ole">
            <mc:AlternateContent xmlns:mc="http://schemas.openxmlformats.org/markup-compatibility/2006">
              <mc:Choice xmlns:v="urn:schemas-microsoft-com:vml" Requires="v">
                <p:oleObj spid="_x0000_s3077" name="Equation" r:id="rId5" imgW="1054080" imgH="393480" progId="Equation.3">
                  <p:embed/>
                </p:oleObj>
              </mc:Choice>
              <mc:Fallback>
                <p:oleObj name="Equation" r:id="rId5" imgW="1054080" imgH="393480" progId="Equation.3">
                  <p:embed/>
                  <p:pic>
                    <p:nvPicPr>
                      <p:cNvPr id="7373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0314" y="4725714"/>
                        <a:ext cx="263048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736101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1"/>
                                        </p:tgtEl>
                                        <p:attrNameLst>
                                          <p:attrName>style.visibility</p:attrName>
                                        </p:attrNameLst>
                                      </p:cBhvr>
                                      <p:to>
                                        <p:strVal val="visible"/>
                                      </p:to>
                                    </p:set>
                                    <p:animEffect transition="in" filter="blinds(horizontal)">
                                      <p:cBhvr>
                                        <p:cTn id="22" dur="500"/>
                                        <p:tgtEl>
                                          <p:spTgt spid="737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11" y="884973"/>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642910" y="1822560"/>
            <a:ext cx="7693025" cy="4821150"/>
          </a:xfrm>
        </p:spPr>
        <p:txBody>
          <a:bodyPr/>
          <a:lstStyle/>
          <a:p>
            <a:r>
              <a:rPr lang="en-US" i="1" dirty="0"/>
              <a:t>precision</a:t>
            </a:r>
            <a:r>
              <a:rPr lang="en-US" dirty="0"/>
              <a:t> (</a:t>
            </a:r>
            <a:r>
              <a:rPr lang="en-US" i="1" dirty="0"/>
              <a:t>P</a:t>
            </a:r>
            <a:r>
              <a:rPr lang="en-US" dirty="0"/>
              <a:t>) is the proportion of the predicted positive cases that were correct</a:t>
            </a:r>
          </a:p>
          <a:p>
            <a:pPr>
              <a:buNone/>
            </a:pPr>
            <a:r>
              <a:rPr lang="en-US" dirty="0"/>
              <a:t>    </a:t>
            </a:r>
          </a:p>
          <a:p>
            <a:pPr>
              <a:buNone/>
            </a:pPr>
            <a:r>
              <a:rPr lang="en-US" dirty="0"/>
              <a:t>          True pos. / # predicted pos.</a:t>
            </a:r>
          </a:p>
          <a:p>
            <a:pPr>
              <a:buNone/>
            </a:pPr>
            <a:endParaRPr lang="en-US" dirty="0"/>
          </a:p>
          <a:p>
            <a:r>
              <a:rPr lang="en-US" dirty="0"/>
              <a:t>precision = 2/2 = 100%</a:t>
            </a:r>
          </a:p>
          <a:p>
            <a:r>
              <a:rPr lang="en-US" dirty="0"/>
              <a:t>F measure is harmonic mean of precision and recall</a:t>
            </a:r>
          </a:p>
          <a:p>
            <a:endParaRPr lang="en-US" dirty="0"/>
          </a:p>
          <a:p>
            <a:r>
              <a:rPr lang="en-US" dirty="0"/>
              <a:t>F1 = (2 * 1 * 0.667)/(1+0.667) = 0.8</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7043403"/>
              </p:ext>
            </p:extLst>
          </p:nvPr>
        </p:nvGraphicFramePr>
        <p:xfrm>
          <a:off x="5681714" y="3028511"/>
          <a:ext cx="3043237" cy="1046163"/>
        </p:xfrm>
        <a:graphic>
          <a:graphicData uri="http://schemas.openxmlformats.org/presentationml/2006/ole">
            <mc:AlternateContent xmlns:mc="http://schemas.openxmlformats.org/markup-compatibility/2006">
              <mc:Choice xmlns:v="urn:schemas-microsoft-com:vml" Requires="v">
                <p:oleObj spid="_x0000_s4099" name="Equation" r:id="rId3" imgW="1218960" imgH="419040" progId="Equation.3">
                  <p:embed/>
                </p:oleObj>
              </mc:Choice>
              <mc:Fallback>
                <p:oleObj name="Equation" r:id="rId3" imgW="1218960" imgH="41904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714" y="3028511"/>
                        <a:ext cx="3043237"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5781" name="Picture 5"/>
          <p:cNvPicPr>
            <a:picLocks noChangeAspect="1" noChangeArrowheads="1"/>
          </p:cNvPicPr>
          <p:nvPr/>
        </p:nvPicPr>
        <p:blipFill>
          <a:blip r:embed="rId5" cstate="print"/>
          <a:srcRect/>
          <a:stretch>
            <a:fillRect/>
          </a:stretch>
        </p:blipFill>
        <p:spPr bwMode="auto">
          <a:xfrm>
            <a:off x="3000364" y="5512913"/>
            <a:ext cx="3019425" cy="657225"/>
          </a:xfrm>
          <a:prstGeom prst="rect">
            <a:avLst/>
          </a:prstGeom>
          <a:noFill/>
          <a:ln w="9525">
            <a:noFill/>
            <a:miter lim="800000"/>
            <a:headEnd/>
            <a:tailEnd/>
          </a:ln>
          <a:effectLst/>
        </p:spPr>
      </p:pic>
    </p:spTree>
    <p:extLst>
      <p:ext uri="{BB962C8B-B14F-4D97-AF65-F5344CB8AC3E}">
        <p14:creationId xmlns:p14="http://schemas.microsoft.com/office/powerpoint/2010/main" val="32218740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781"/>
                                        </p:tgtEl>
                                        <p:attrNameLst>
                                          <p:attrName>style.visibility</p:attrName>
                                        </p:attrNameLst>
                                      </p:cBhvr>
                                      <p:to>
                                        <p:strVal val="visible"/>
                                      </p:to>
                                    </p:set>
                                    <p:animEffect transition="in" filter="blinds(horizontal)">
                                      <p:cBhvr>
                                        <p:cTn id="37" dur="500"/>
                                        <p:tgtEl>
                                          <p:spTgt spid="7578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A5AC-14D7-144C-FBA7-379D9BAAECCB}"/>
              </a:ext>
            </a:extLst>
          </p:cNvPr>
          <p:cNvSpPr>
            <a:spLocks noGrp="1"/>
          </p:cNvSpPr>
          <p:nvPr>
            <p:ph type="title"/>
          </p:nvPr>
        </p:nvSpPr>
        <p:spPr/>
        <p:txBody>
          <a:bodyPr/>
          <a:lstStyle/>
          <a:p>
            <a:r>
              <a:rPr lang="en-US" dirty="0"/>
              <a:t>Accuracy Vs. Precision Vs. Recall</a:t>
            </a:r>
          </a:p>
        </p:txBody>
      </p:sp>
      <p:sp>
        <p:nvSpPr>
          <p:cNvPr id="3" name="Content Placeholder 2">
            <a:extLst>
              <a:ext uri="{FF2B5EF4-FFF2-40B4-BE49-F238E27FC236}">
                <a16:creationId xmlns:a16="http://schemas.microsoft.com/office/drawing/2014/main" id="{242AC209-DD13-91A4-2F50-2B9039C0A2F6}"/>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Use accuracy only if you have </a:t>
            </a:r>
            <a:r>
              <a:rPr lang="en-US" b="1" i="0" dirty="0">
                <a:solidFill>
                  <a:srgbClr val="000000"/>
                </a:solidFill>
                <a:effectLst/>
                <a:latin typeface="Segoe UI" panose="020B0502040204020203" pitchFamily="34" charset="0"/>
              </a:rPr>
              <a:t>balanced datasets </a:t>
            </a:r>
            <a:r>
              <a:rPr lang="en-US" b="0" i="0" dirty="0">
                <a:solidFill>
                  <a:srgbClr val="000000"/>
                </a:solidFill>
                <a:effectLst/>
                <a:latin typeface="Segoe UI" panose="020B0502040204020203" pitchFamily="34" charset="0"/>
              </a:rPr>
              <a:t>and you give the same importance to 0s and 1s.</a:t>
            </a:r>
          </a:p>
          <a:p>
            <a:r>
              <a:rPr lang="en-US" b="1" i="0" dirty="0">
                <a:solidFill>
                  <a:srgbClr val="212226"/>
                </a:solidFill>
                <a:effectLst/>
                <a:latin typeface="Cardo"/>
              </a:rPr>
              <a:t>Recall</a:t>
            </a:r>
            <a:r>
              <a:rPr lang="en-US" b="0" i="0" dirty="0">
                <a:solidFill>
                  <a:srgbClr val="45484D"/>
                </a:solidFill>
                <a:effectLst/>
                <a:latin typeface="Cardo"/>
              </a:rPr>
              <a:t> is more important where Overlooked Cases (False Negatives) are more costly than False Alarms (False Positive). The focus in these problems is finding the positive cases.</a:t>
            </a:r>
          </a:p>
          <a:p>
            <a:r>
              <a:rPr lang="en-US" b="1" i="0" dirty="0">
                <a:solidFill>
                  <a:srgbClr val="212226"/>
                </a:solidFill>
                <a:effectLst/>
                <a:latin typeface="Cardo"/>
              </a:rPr>
              <a:t>Precision</a:t>
            </a:r>
            <a:r>
              <a:rPr lang="en-US" b="0" i="0" dirty="0">
                <a:solidFill>
                  <a:srgbClr val="45484D"/>
                </a:solidFill>
                <a:effectLst/>
                <a:latin typeface="Cardo"/>
              </a:rPr>
              <a:t> is more important where False Alarms (False Positives) are more costly than Overlooked Cases (False Negatives).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734066150"/>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FC06-9E7E-0D60-547D-5783D4721EE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45B5B32-ACF2-3FD2-7E26-C13BFD583793}"/>
              </a:ext>
            </a:extLst>
          </p:cNvPr>
          <p:cNvSpPr>
            <a:spLocks noGrp="1"/>
          </p:cNvSpPr>
          <p:nvPr>
            <p:ph idx="1"/>
          </p:nvPr>
        </p:nvSpPr>
        <p:spPr/>
        <p:txBody>
          <a:bodyPr/>
          <a:lstStyle/>
          <a:p>
            <a:r>
              <a:rPr lang="en-US" dirty="0">
                <a:solidFill>
                  <a:srgbClr val="000000"/>
                </a:solidFill>
                <a:latin typeface="Segoe UI" panose="020B0502040204020203" pitchFamily="34" charset="0"/>
              </a:rPr>
              <a:t>We are trying to build a classifier to identify whether a particular insurance claim is fraudulent. Recall and precision, which is a better metric for our problem? Why?</a:t>
            </a:r>
          </a:p>
          <a:p>
            <a:pPr lvl="1"/>
            <a:r>
              <a:rPr lang="en-US" dirty="0"/>
              <a:t>Recall	</a:t>
            </a:r>
          </a:p>
          <a:p>
            <a:r>
              <a:rPr lang="en-US" dirty="0">
                <a:solidFill>
                  <a:srgbClr val="000000"/>
                </a:solidFill>
                <a:latin typeface="Segoe UI" panose="020B0502040204020203" pitchFamily="34" charset="0"/>
              </a:rPr>
              <a:t>In marketing campaigns system, which metric is better?</a:t>
            </a:r>
          </a:p>
          <a:p>
            <a:pPr lvl="1"/>
            <a:r>
              <a:rPr lang="en-US" dirty="0"/>
              <a:t>Precision</a:t>
            </a:r>
          </a:p>
        </p:txBody>
      </p:sp>
    </p:spTree>
    <p:extLst>
      <p:ext uri="{BB962C8B-B14F-4D97-AF65-F5344CB8AC3E}">
        <p14:creationId xmlns:p14="http://schemas.microsoft.com/office/powerpoint/2010/main" val="247241476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11FA-0C25-9BB8-80A8-8A4E6CBEA43D}"/>
              </a:ext>
            </a:extLst>
          </p:cNvPr>
          <p:cNvSpPr>
            <a:spLocks noGrp="1"/>
          </p:cNvSpPr>
          <p:nvPr>
            <p:ph type="title"/>
          </p:nvPr>
        </p:nvSpPr>
        <p:spPr/>
        <p:txBody>
          <a:bodyPr/>
          <a:lstStyle/>
          <a:p>
            <a:r>
              <a:rPr lang="en-US" dirty="0" err="1"/>
              <a:t>Fbeta</a:t>
            </a:r>
            <a:r>
              <a:rPr lang="en-US" dirty="0"/>
              <a:t> Measures </a:t>
            </a:r>
          </a:p>
        </p:txBody>
      </p:sp>
      <p:sp>
        <p:nvSpPr>
          <p:cNvPr id="3" name="Content Placeholder 2">
            <a:extLst>
              <a:ext uri="{FF2B5EF4-FFF2-40B4-BE49-F238E27FC236}">
                <a16:creationId xmlns:a16="http://schemas.microsoft.com/office/drawing/2014/main" id="{1E155677-6AB8-6356-3C92-1F2253422887}"/>
              </a:ext>
            </a:extLst>
          </p:cNvPr>
          <p:cNvSpPr>
            <a:spLocks noGrp="1"/>
          </p:cNvSpPr>
          <p:nvPr>
            <p:ph idx="1"/>
          </p:nvPr>
        </p:nvSpPr>
        <p:spPr>
          <a:xfrm>
            <a:off x="1026600" y="1990725"/>
            <a:ext cx="7693025" cy="4410075"/>
          </a:xfrm>
        </p:spPr>
        <p:txBody>
          <a:bodyPr/>
          <a:lstStyle/>
          <a:p>
            <a:r>
              <a:rPr lang="en-US" sz="2400" dirty="0">
                <a:solidFill>
                  <a:srgbClr val="4D5356"/>
                </a:solidFill>
                <a:latin typeface="arial" panose="020B0604020202020204" pitchFamily="34" charset="0"/>
              </a:rPr>
              <a:t>Formula:</a:t>
            </a:r>
          </a:p>
          <a:p>
            <a:endParaRPr lang="en-US" sz="2400" dirty="0">
              <a:solidFill>
                <a:srgbClr val="4D5356"/>
              </a:solidFill>
              <a:latin typeface="arial" panose="020B0604020202020204" pitchFamily="34" charset="0"/>
            </a:endParaRPr>
          </a:p>
          <a:p>
            <a:endParaRPr lang="en-US" sz="2000" b="0" i="0" dirty="0">
              <a:solidFill>
                <a:srgbClr val="4D5356"/>
              </a:solidFill>
              <a:effectLst/>
              <a:latin typeface="arial" panose="020B0604020202020204" pitchFamily="34" charset="0"/>
            </a:endParaRPr>
          </a:p>
          <a:p>
            <a:r>
              <a:rPr lang="en-US" sz="2000" b="0" i="0" dirty="0">
                <a:solidFill>
                  <a:srgbClr val="4D5356"/>
                </a:solidFill>
                <a:effectLst/>
                <a:latin typeface="arial" panose="020B0604020202020204" pitchFamily="34" charset="0"/>
              </a:rPr>
              <a:t>Beta = 1 is the default value. The formula becomes –</a:t>
            </a:r>
            <a:r>
              <a:rPr lang="en-US" sz="2000" dirty="0"/>
              <a:t/>
            </a:r>
            <a:br>
              <a:rPr lang="en-US" sz="2000" dirty="0"/>
            </a:br>
            <a:r>
              <a:rPr lang="en-US" sz="2000" b="0" i="0" dirty="0">
                <a:solidFill>
                  <a:srgbClr val="4D5356"/>
                </a:solidFill>
                <a:effectLst/>
                <a:latin typeface="arial" panose="020B0604020202020204" pitchFamily="34" charset="0"/>
              </a:rPr>
              <a:t>F1 score = (2 * Precision * Recall) / (Precision + Recall)</a:t>
            </a:r>
          </a:p>
          <a:p>
            <a:r>
              <a:rPr lang="en-US" sz="2000" b="0" i="0" dirty="0">
                <a:solidFill>
                  <a:srgbClr val="4D5356"/>
                </a:solidFill>
                <a:effectLst/>
                <a:latin typeface="arial" panose="020B0604020202020204" pitchFamily="34" charset="0"/>
              </a:rPr>
              <a:t>To prioritize precision, you can set a smaller beta value such as 0.5. The formula becomes –</a:t>
            </a:r>
            <a:r>
              <a:rPr lang="en-US" sz="2000" dirty="0"/>
              <a:t/>
            </a:r>
            <a:br>
              <a:rPr lang="en-US" sz="2000" dirty="0"/>
            </a:br>
            <a:r>
              <a:rPr lang="en-US" sz="2000" b="0" i="0" dirty="0">
                <a:solidFill>
                  <a:srgbClr val="4D5356"/>
                </a:solidFill>
                <a:effectLst/>
                <a:latin typeface="arial" panose="020B0604020202020204" pitchFamily="34" charset="0"/>
              </a:rPr>
              <a:t>F0.5 score = (1.25 * Precision * Recall) / (0.25 * Precision + Recall)</a:t>
            </a:r>
          </a:p>
          <a:p>
            <a:r>
              <a:rPr lang="en-US" sz="2000" b="0" i="0" dirty="0">
                <a:solidFill>
                  <a:srgbClr val="4D5356"/>
                </a:solidFill>
                <a:effectLst/>
                <a:latin typeface="arial" panose="020B0604020202020204" pitchFamily="34" charset="0"/>
              </a:rPr>
              <a:t>To prioritize recall, you can set a larger beta value such as 2. The formula becomes –</a:t>
            </a:r>
            <a:r>
              <a:rPr lang="en-US" sz="2000" dirty="0"/>
              <a:t/>
            </a:r>
            <a:br>
              <a:rPr lang="en-US" sz="2000" dirty="0"/>
            </a:br>
            <a:r>
              <a:rPr lang="en-US" sz="2000" b="0" i="0" dirty="0">
                <a:solidFill>
                  <a:srgbClr val="4D5356"/>
                </a:solidFill>
                <a:effectLst/>
                <a:latin typeface="arial" panose="020B0604020202020204" pitchFamily="34" charset="0"/>
              </a:rPr>
              <a:t>F2 score = (5 * Precision * Recall) / (4 * Precision + Recall)</a:t>
            </a:r>
            <a:endParaRPr lang="en-US" sz="2000" dirty="0"/>
          </a:p>
        </p:txBody>
      </p:sp>
      <p:pic>
        <p:nvPicPr>
          <p:cNvPr id="18434" name="Picture 2" descr="classification - Explanation of the F beta formula - Data Science Stack  Exchange">
            <a:extLst>
              <a:ext uri="{FF2B5EF4-FFF2-40B4-BE49-F238E27FC236}">
                <a16:creationId xmlns:a16="http://schemas.microsoft.com/office/drawing/2014/main" id="{7F8BF590-9E25-C407-E207-27FCA59DC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605" y="1890494"/>
            <a:ext cx="4595583" cy="130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661712"/>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Fbeta</a:t>
            </a:r>
            <a:r>
              <a:rPr lang="en-US" dirty="0"/>
              <a:t> Measures </a:t>
            </a:r>
          </a:p>
        </p:txBody>
      </p:sp>
      <p:pic>
        <p:nvPicPr>
          <p:cNvPr id="4" name="Content Placeholder 3"/>
          <p:cNvPicPr>
            <a:picLocks noGrp="1" noChangeAspect="1"/>
          </p:cNvPicPr>
          <p:nvPr>
            <p:ph idx="1"/>
          </p:nvPr>
        </p:nvPicPr>
        <p:blipFill>
          <a:blip r:embed="rId2"/>
          <a:stretch>
            <a:fillRect/>
          </a:stretch>
        </p:blipFill>
        <p:spPr>
          <a:xfrm>
            <a:off x="1129625" y="2057400"/>
            <a:ext cx="7402870" cy="4659054"/>
          </a:xfrm>
          <a:prstGeom prst="rect">
            <a:avLst/>
          </a:prstGeom>
        </p:spPr>
      </p:pic>
      <p:pic>
        <p:nvPicPr>
          <p:cNvPr id="7" name="Picture 2" descr="classification - Explanation of the F beta formula - Data Science Stack  Exchange">
            <a:extLst>
              <a:ext uri="{FF2B5EF4-FFF2-40B4-BE49-F238E27FC236}">
                <a16:creationId xmlns:a16="http://schemas.microsoft.com/office/drawing/2014/main" id="{7279AB75-03A9-0FD2-FD3E-702B936D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82" y="3962400"/>
            <a:ext cx="7879754" cy="273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01580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Receiver Operating Characteristic (ROC) Curve</a:t>
            </a:r>
          </a:p>
        </p:txBody>
      </p:sp>
      <p:sp>
        <p:nvSpPr>
          <p:cNvPr id="3" name="Content Placeholder 2"/>
          <p:cNvSpPr>
            <a:spLocks noGrp="1"/>
          </p:cNvSpPr>
          <p:nvPr>
            <p:ph idx="1"/>
          </p:nvPr>
        </p:nvSpPr>
        <p:spPr/>
        <p:txBody>
          <a:bodyPr/>
          <a:lstStyle/>
          <a:p>
            <a:r>
              <a:rPr lang="en-US" b="1" dirty="0"/>
              <a:t>Purpose:  Analyzing the strength/predictive power of a classifier</a:t>
            </a:r>
            <a:endParaRPr lang="en-US" dirty="0"/>
          </a:p>
          <a:p>
            <a:r>
              <a:rPr lang="en-US" dirty="0"/>
              <a:t>The ROC curve is a plot of True Positive Rate (TPR) on the y-axis Vs False Positive Rate (FPR) on the x-axis.</a:t>
            </a:r>
          </a:p>
          <a:p>
            <a:pPr>
              <a:buNone/>
            </a:pPr>
            <a:r>
              <a:rPr lang="en-US" dirty="0"/>
              <a:t>	TPR = Sensitivity</a:t>
            </a:r>
            <a:br>
              <a:rPr lang="en-US" dirty="0"/>
            </a:br>
            <a:r>
              <a:rPr lang="en-US" dirty="0"/>
              <a:t>FPR = 1-Specificity</a:t>
            </a:r>
          </a:p>
          <a:p>
            <a:r>
              <a:rPr lang="en-US" dirty="0"/>
              <a:t>It is better to understand ROC Curve in their original form, TPR Vs FPR.</a:t>
            </a: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altLang="en-US" sz="3200"/>
              <a:t>Contents</a:t>
            </a:r>
          </a:p>
        </p:txBody>
      </p:sp>
      <p:sp>
        <p:nvSpPr>
          <p:cNvPr id="5123" name="Rectangle 3"/>
          <p:cNvSpPr>
            <a:spLocks noGrp="1" noChangeArrowheads="1"/>
          </p:cNvSpPr>
          <p:nvPr>
            <p:ph type="body" idx="1"/>
          </p:nvPr>
        </p:nvSpPr>
        <p:spPr>
          <a:xfrm>
            <a:off x="838200" y="2057400"/>
            <a:ext cx="7693025" cy="3581400"/>
          </a:xfrm>
        </p:spPr>
        <p:txBody>
          <a:bodyPr/>
          <a:lstStyle/>
          <a:p>
            <a:pPr eaLnBrk="1" hangingPunct="1">
              <a:lnSpc>
                <a:spcPct val="80000"/>
              </a:lnSpc>
            </a:pPr>
            <a:r>
              <a:rPr lang="en-US" altLang="en-US" sz="2400" dirty="0"/>
              <a:t>Data</a:t>
            </a:r>
          </a:p>
          <a:p>
            <a:pPr eaLnBrk="1" hangingPunct="1">
              <a:lnSpc>
                <a:spcPct val="80000"/>
              </a:lnSpc>
            </a:pPr>
            <a:r>
              <a:rPr lang="en-US" altLang="en-US" sz="2400" dirty="0"/>
              <a:t>Model</a:t>
            </a:r>
          </a:p>
          <a:p>
            <a:pPr eaLnBrk="1" hangingPunct="1">
              <a:lnSpc>
                <a:spcPct val="80000"/>
              </a:lnSpc>
            </a:pPr>
            <a:r>
              <a:rPr lang="en-US" altLang="en-US" sz="2400" dirty="0"/>
              <a:t>Evaluation Metrices</a:t>
            </a:r>
          </a:p>
          <a:p>
            <a:pPr eaLnBrk="1" hangingPunct="1">
              <a:lnSpc>
                <a:spcPct val="80000"/>
              </a:lnSpc>
            </a:pPr>
            <a:r>
              <a:rPr lang="en-US" altLang="en-US" sz="2400" dirty="0"/>
              <a:t>Predictive Analysis</a:t>
            </a:r>
          </a:p>
          <a:p>
            <a:pPr eaLnBrk="1" hangingPunct="1">
              <a:lnSpc>
                <a:spcPct val="80000"/>
              </a:lnSpc>
            </a:pPr>
            <a:r>
              <a:rPr lang="en-US" altLang="en-US" sz="2400" dirty="0"/>
              <a:t>Bias Vs. Variance</a:t>
            </a:r>
          </a:p>
          <a:p>
            <a:pPr eaLnBrk="1" hangingPunct="1">
              <a:lnSpc>
                <a:spcPct val="80000"/>
              </a:lnSpc>
            </a:pPr>
            <a:r>
              <a:rPr lang="en-US" altLang="en-US" sz="2400" dirty="0"/>
              <a:t>Parametric Vs. Non-parametric</a:t>
            </a:r>
          </a:p>
          <a:p>
            <a:pPr eaLnBrk="1" hangingPunct="1">
              <a:lnSpc>
                <a:spcPct val="80000"/>
              </a:lnSpc>
            </a:pPr>
            <a:r>
              <a:rPr lang="en-US" altLang="en-US" sz="2400" dirty="0"/>
              <a:t>Hyperparameters</a:t>
            </a:r>
          </a:p>
          <a:p>
            <a:pPr eaLnBrk="1" hangingPunct="1">
              <a:lnSpc>
                <a:spcPct val="80000"/>
              </a:lnSpc>
            </a:pPr>
            <a:r>
              <a:rPr lang="en-US" altLang="en-US" sz="2400" dirty="0"/>
              <a:t>Few more..</a:t>
            </a:r>
          </a:p>
          <a:p>
            <a:pPr eaLnBrk="1" hangingPunct="1">
              <a:lnSpc>
                <a:spcPct val="80000"/>
              </a:lnSpc>
            </a:pPr>
            <a:endParaRPr lang="en-GB" altLang="en-US" sz="2000" dirty="0"/>
          </a:p>
          <a:p>
            <a:pPr eaLnBrk="1" hangingPunct="1">
              <a:lnSpc>
                <a:spcPct val="80000"/>
              </a:lnSpc>
              <a:buFont typeface="Wingdings" panose="05000000000000000000" pitchFamily="2" charset="2"/>
              <a:buNone/>
            </a:pPr>
            <a:r>
              <a:rPr lang="en-GB" altLang="en-US" sz="2000" dirty="0"/>
              <a:t/>
            </a:r>
            <a:br>
              <a:rPr lang="en-GB" altLang="en-US" sz="2000" dirty="0"/>
            </a:br>
            <a:endParaRPr lang="en-US" altLang="en-US" sz="2000"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0418" name="Picture 2"/>
          <p:cNvPicPr>
            <a:picLocks noGrp="1" noChangeAspect="1" noChangeArrowheads="1"/>
          </p:cNvPicPr>
          <p:nvPr>
            <p:ph idx="1"/>
          </p:nvPr>
        </p:nvPicPr>
        <p:blipFill>
          <a:blip r:embed="rId2"/>
          <a:srcRect/>
          <a:stretch>
            <a:fillRect/>
          </a:stretch>
        </p:blipFill>
        <p:spPr bwMode="auto">
          <a:xfrm>
            <a:off x="1154892" y="2133600"/>
            <a:ext cx="7136106" cy="4419600"/>
          </a:xfrm>
          <a:prstGeom prst="rect">
            <a:avLst/>
          </a:prstGeom>
          <a:noFill/>
          <a:ln w="9525">
            <a:noFill/>
            <a:miter lim="800000"/>
            <a:headEnd/>
            <a:tailEnd/>
          </a:ln>
          <a:effectLst/>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AUC-ROC Curve between LR vs. KNN</a:t>
            </a:r>
          </a:p>
        </p:txBody>
      </p:sp>
      <p:pic>
        <p:nvPicPr>
          <p:cNvPr id="61442" name="Picture 2"/>
          <p:cNvPicPr>
            <a:picLocks noGrp="1" noChangeAspect="1" noChangeArrowheads="1"/>
          </p:cNvPicPr>
          <p:nvPr>
            <p:ph idx="1"/>
          </p:nvPr>
        </p:nvPicPr>
        <p:blipFill>
          <a:blip r:embed="rId2"/>
          <a:srcRect/>
          <a:stretch>
            <a:fillRect/>
          </a:stretch>
        </p:blipFill>
        <p:spPr bwMode="auto">
          <a:xfrm>
            <a:off x="1364626" y="1981200"/>
            <a:ext cx="6407774" cy="4495800"/>
          </a:xfrm>
          <a:prstGeom prst="rect">
            <a:avLst/>
          </a:prstGeom>
          <a:noFill/>
          <a:ln w="9525">
            <a:noFill/>
            <a:miter lim="800000"/>
            <a:headEnd/>
            <a:tailEnd/>
          </a:ln>
          <a:effectLst/>
        </p:spPr>
      </p:pic>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696200" cy="4800600"/>
          </a:xfrm>
        </p:spPr>
        <p:txBody>
          <a:bodyPr/>
          <a:lstStyle/>
          <a:p>
            <a:r>
              <a:rPr lang="en-US" sz="2600" b="1" dirty="0"/>
              <a:t>Validation techniques in machine learning</a:t>
            </a:r>
            <a:r>
              <a:rPr lang="en-US" sz="2600" dirty="0"/>
              <a:t> are used to get the </a:t>
            </a:r>
            <a:r>
              <a:rPr lang="en-US" sz="2600" b="1" dirty="0"/>
              <a:t>error rate of the ML model</a:t>
            </a:r>
            <a:r>
              <a:rPr lang="en-US" sz="2600" dirty="0"/>
              <a:t> which can be considered as close to the </a:t>
            </a:r>
            <a:r>
              <a:rPr lang="en-US" sz="2600" b="1" dirty="0"/>
              <a:t>true error rate of the population</a:t>
            </a:r>
            <a:r>
              <a:rPr lang="en-US" sz="2600" dirty="0"/>
              <a:t>.</a:t>
            </a:r>
          </a:p>
          <a:p>
            <a:r>
              <a:rPr lang="en-US" sz="2600" dirty="0"/>
              <a:t>In case the data volume is large enough to be representative of the population, you may not need the validation techniques. </a:t>
            </a:r>
          </a:p>
          <a:p>
            <a:r>
              <a:rPr lang="en-US" sz="2600" dirty="0"/>
              <a:t>However, in real world scenario, we work with the sample of data which may not be the true representative of the population.</a:t>
            </a:r>
          </a:p>
          <a:p>
            <a:r>
              <a:rPr lang="en-US" sz="2600" dirty="0"/>
              <a:t>This is where validation techniques come into the picture.</a:t>
            </a:r>
          </a:p>
        </p:txBody>
      </p:sp>
      <p:sp>
        <p:nvSpPr>
          <p:cNvPr id="2" name="Title 1"/>
          <p:cNvSpPr>
            <a:spLocks noGrp="1"/>
          </p:cNvSpPr>
          <p:nvPr>
            <p:ph type="title"/>
          </p:nvPr>
        </p:nvSpPr>
        <p:spPr/>
        <p:txBody>
          <a:bodyPr/>
          <a:lstStyle/>
          <a:p>
            <a:r>
              <a:rPr lang="en-US" dirty="0"/>
              <a:t>Cross Validation</a:t>
            </a:r>
          </a:p>
        </p:txBody>
      </p:sp>
    </p:spTree>
    <p:extLst>
      <p:ext uri="{BB962C8B-B14F-4D97-AF65-F5344CB8AC3E}">
        <p14:creationId xmlns:p14="http://schemas.microsoft.com/office/powerpoint/2010/main" val="2663844739"/>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4589" y="1058010"/>
            <a:ext cx="8382000" cy="609600"/>
          </a:xfrm>
        </p:spPr>
        <p:txBody>
          <a:bodyPr/>
          <a:lstStyle/>
          <a:p>
            <a:r>
              <a:rPr lang="es-ES_tradnl" dirty="0">
                <a:solidFill>
                  <a:srgbClr val="FF0000"/>
                </a:solidFill>
                <a:latin typeface="Verdana" pitchFamily="34" charset="0"/>
              </a:rPr>
              <a:t/>
            </a:r>
            <a:br>
              <a:rPr lang="es-ES_tradnl" dirty="0">
                <a:solidFill>
                  <a:srgbClr val="FF0000"/>
                </a:solidFill>
                <a:latin typeface="Verdana" pitchFamily="34" charset="0"/>
              </a:rPr>
            </a:br>
            <a:r>
              <a:rPr lang="es-ES_tradnl" dirty="0">
                <a:solidFill>
                  <a:srgbClr val="FF0000"/>
                </a:solidFill>
                <a:latin typeface="Verdana" pitchFamily="34" charset="0"/>
              </a:rPr>
              <a:t> </a:t>
            </a:r>
            <a:r>
              <a:rPr lang="es-ES_tradnl" dirty="0" err="1"/>
              <a:t>Predictive</a:t>
            </a:r>
            <a:r>
              <a:rPr lang="es-ES_tradnl" dirty="0"/>
              <a:t> Accuracy </a:t>
            </a:r>
            <a:r>
              <a:rPr lang="es-ES_tradnl" dirty="0" err="1"/>
              <a:t>Evaluation</a:t>
            </a:r>
            <a:r>
              <a:rPr lang="es-ES_tradnl" dirty="0"/>
              <a:t> (</a:t>
            </a:r>
            <a:r>
              <a:rPr lang="es-ES_tradnl" dirty="0" err="1"/>
              <a:t>Types</a:t>
            </a:r>
            <a:r>
              <a:rPr lang="es-ES_tradnl" dirty="0"/>
              <a:t> of Cross Validation </a:t>
            </a:r>
            <a:r>
              <a:rPr lang="es-ES_tradnl" dirty="0" err="1"/>
              <a:t>Methods</a:t>
            </a:r>
            <a:r>
              <a:rPr lang="es-ES_tradnl" dirty="0"/>
              <a:t>)</a:t>
            </a:r>
            <a:endParaRPr lang="en-US" altLang="zh-CN" dirty="0">
              <a:ea typeface="SimSun" pitchFamily="2" charset="-122"/>
            </a:endParaRPr>
          </a:p>
        </p:txBody>
      </p:sp>
      <p:sp>
        <p:nvSpPr>
          <p:cNvPr id="32771" name="Rectangle 3"/>
          <p:cNvSpPr>
            <a:spLocks noGrp="1" noChangeArrowheads="1"/>
          </p:cNvSpPr>
          <p:nvPr>
            <p:ph type="body" idx="1"/>
          </p:nvPr>
        </p:nvSpPr>
        <p:spPr>
          <a:xfrm>
            <a:off x="755576" y="1628800"/>
            <a:ext cx="7693025" cy="4896544"/>
          </a:xfrm>
        </p:spPr>
        <p:txBody>
          <a:bodyPr/>
          <a:lstStyle/>
          <a:p>
            <a:pPr algn="ctr">
              <a:lnSpc>
                <a:spcPct val="80000"/>
              </a:lnSpc>
              <a:buClr>
                <a:schemeClr val="tx1"/>
              </a:buClr>
              <a:buSzPct val="85000"/>
              <a:buFontTx/>
              <a:buNone/>
            </a:pPr>
            <a:endParaRPr lang="es-ES_tradnl" sz="2400" dirty="0">
              <a:solidFill>
                <a:srgbClr val="FF0000"/>
              </a:solidFill>
              <a:latin typeface="Verdana" pitchFamily="34" charset="0"/>
            </a:endParaRPr>
          </a:p>
          <a:p>
            <a:pPr>
              <a:lnSpc>
                <a:spcPct val="80000"/>
              </a:lnSpc>
              <a:buClr>
                <a:schemeClr val="tx1"/>
              </a:buClr>
              <a:buSzPct val="85000"/>
              <a:buFontTx/>
              <a:buNone/>
            </a:pPr>
            <a:r>
              <a:rPr lang="en-US" altLang="zh-CN" sz="2400" dirty="0">
                <a:latin typeface="Verdana" pitchFamily="34" charset="0"/>
                <a:ea typeface="SimSun" pitchFamily="2" charset="-122"/>
              </a:rPr>
              <a:t>   The main methods of predictive accuracy evaluations are:</a:t>
            </a:r>
          </a:p>
          <a:p>
            <a:pPr>
              <a:lnSpc>
                <a:spcPct val="80000"/>
              </a:lnSpc>
              <a:buClr>
                <a:schemeClr val="tx1"/>
              </a:buClr>
              <a:buSzPct val="85000"/>
              <a:buFontTx/>
              <a:buNone/>
            </a:pPr>
            <a:endParaRPr lang="en-US" altLang="zh-CN" sz="2400" dirty="0">
              <a:latin typeface="Verdana" pitchFamily="34" charset="0"/>
              <a:ea typeface="SimSun" pitchFamily="2" charset="-122"/>
            </a:endParaRPr>
          </a:p>
          <a:p>
            <a:pPr>
              <a:lnSpc>
                <a:spcPct val="80000"/>
              </a:lnSpc>
              <a:buClr>
                <a:schemeClr val="tx1"/>
              </a:buClr>
              <a:buSzPct val="85000"/>
            </a:pPr>
            <a:r>
              <a:rPr lang="en-US" altLang="zh-CN" sz="2400" dirty="0" err="1">
                <a:latin typeface="Verdana" pitchFamily="34" charset="0"/>
                <a:ea typeface="SimSun" pitchFamily="2" charset="-122"/>
              </a:rPr>
              <a:t>Resubstitution</a:t>
            </a:r>
            <a:r>
              <a:rPr lang="en-US" altLang="zh-CN" sz="2400" dirty="0">
                <a:latin typeface="Verdana" pitchFamily="34" charset="0"/>
                <a:ea typeface="SimSun" pitchFamily="2" charset="-122"/>
              </a:rPr>
              <a:t> (N ; N);</a:t>
            </a:r>
          </a:p>
          <a:p>
            <a:pPr>
              <a:lnSpc>
                <a:spcPct val="80000"/>
              </a:lnSpc>
              <a:buClr>
                <a:schemeClr val="tx1"/>
              </a:buClr>
              <a:buSzPct val="85000"/>
            </a:pPr>
            <a:r>
              <a:rPr lang="en-US" altLang="zh-CN" sz="2400" dirty="0">
                <a:latin typeface="Verdana" pitchFamily="34" charset="0"/>
                <a:ea typeface="SimSun" pitchFamily="2" charset="-122"/>
              </a:rPr>
              <a:t>Holdout (2N/3 ; N/3)</a:t>
            </a:r>
          </a:p>
          <a:p>
            <a:pPr>
              <a:lnSpc>
                <a:spcPct val="80000"/>
              </a:lnSpc>
              <a:buClr>
                <a:schemeClr val="tx1"/>
              </a:buClr>
              <a:buSzPct val="85000"/>
            </a:pPr>
            <a:r>
              <a:rPr lang="en-US" altLang="zh-CN" sz="2400" dirty="0">
                <a:latin typeface="Verdana" pitchFamily="34" charset="0"/>
                <a:ea typeface="SimSun" pitchFamily="2" charset="-122"/>
              </a:rPr>
              <a:t>k-fold cross-validation (N-N/k ; N/k)</a:t>
            </a:r>
          </a:p>
          <a:p>
            <a:pPr>
              <a:lnSpc>
                <a:spcPct val="80000"/>
              </a:lnSpc>
              <a:buClr>
                <a:schemeClr val="tx1"/>
              </a:buClr>
              <a:buSzPct val="85000"/>
            </a:pPr>
            <a:r>
              <a:rPr lang="en-US" altLang="zh-CN" sz="2400" dirty="0">
                <a:latin typeface="Verdana" pitchFamily="34" charset="0"/>
                <a:ea typeface="SimSun" pitchFamily="2" charset="-122"/>
              </a:rPr>
              <a:t>Leave-one-out (N-1 ; 1)</a:t>
            </a:r>
          </a:p>
          <a:p>
            <a:pPr>
              <a:lnSpc>
                <a:spcPct val="80000"/>
              </a:lnSpc>
              <a:buClr>
                <a:schemeClr val="tx1"/>
              </a:buClr>
              <a:buSzPct val="85000"/>
              <a:buFontTx/>
              <a:buNone/>
            </a:pPr>
            <a:r>
              <a:rPr lang="en-US" altLang="zh-CN" sz="2400" dirty="0">
                <a:latin typeface="Verdana" pitchFamily="34" charset="0"/>
                <a:ea typeface="SimSun" pitchFamily="2" charset="-122"/>
              </a:rPr>
              <a:t> </a:t>
            </a:r>
          </a:p>
          <a:p>
            <a:pPr>
              <a:lnSpc>
                <a:spcPct val="80000"/>
              </a:lnSpc>
              <a:buClr>
                <a:schemeClr val="tx1"/>
              </a:buClr>
              <a:buSzPct val="85000"/>
              <a:buFontTx/>
              <a:buNone/>
            </a:pPr>
            <a:r>
              <a:rPr lang="en-US" altLang="zh-CN" sz="2400" dirty="0">
                <a:latin typeface="Verdana" pitchFamily="34" charset="0"/>
                <a:ea typeface="SimSun" pitchFamily="2" charset="-122"/>
              </a:rPr>
              <a:t>   where</a:t>
            </a:r>
            <a:r>
              <a:rPr lang="es-ES_tradnl" sz="2400" dirty="0">
                <a:latin typeface="Verdana" pitchFamily="34" charset="0"/>
              </a:rPr>
              <a:t> </a:t>
            </a:r>
            <a:r>
              <a:rPr lang="es-ES_tradnl" sz="2400" i="1" dirty="0">
                <a:latin typeface="Verdana" pitchFamily="34" charset="0"/>
              </a:rPr>
              <a:t>N</a:t>
            </a:r>
            <a:r>
              <a:rPr lang="es-ES_tradnl" sz="2400" dirty="0">
                <a:latin typeface="Verdana" pitchFamily="34" charset="0"/>
              </a:rPr>
              <a:t> </a:t>
            </a:r>
            <a:r>
              <a:rPr lang="es-ES_tradnl" sz="2400" dirty="0" err="1">
                <a:latin typeface="Verdana" pitchFamily="34" charset="0"/>
              </a:rPr>
              <a:t>is</a:t>
            </a:r>
            <a:r>
              <a:rPr lang="es-ES_tradnl" sz="2400" dirty="0">
                <a:latin typeface="Verdana" pitchFamily="34" charset="0"/>
              </a:rPr>
              <a:t>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number</a:t>
            </a:r>
            <a:r>
              <a:rPr lang="es-ES_tradnl" sz="2400" dirty="0">
                <a:latin typeface="Verdana" pitchFamily="34" charset="0"/>
              </a:rPr>
              <a:t> of </a:t>
            </a:r>
            <a:r>
              <a:rPr lang="es-ES_tradnl" sz="2400" dirty="0" err="1">
                <a:latin typeface="Verdana" pitchFamily="34" charset="0"/>
              </a:rPr>
              <a:t>instances</a:t>
            </a:r>
            <a:r>
              <a:rPr lang="es-ES_tradnl" sz="2400" dirty="0">
                <a:latin typeface="Verdana" pitchFamily="34" charset="0"/>
              </a:rPr>
              <a:t> in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dataset</a:t>
            </a:r>
            <a:endParaRPr lang="es-ES_tradnl" sz="2400" dirty="0">
              <a:latin typeface="Verdana" pitchFamily="34" charset="0"/>
            </a:endParaRPr>
          </a:p>
        </p:txBody>
      </p:sp>
    </p:spTree>
    <p:extLst>
      <p:ext uri="{BB962C8B-B14F-4D97-AF65-F5344CB8AC3E}">
        <p14:creationId xmlns:p14="http://schemas.microsoft.com/office/powerpoint/2010/main" val="28293867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17" dur="500"/>
                                        <p:tgtEl>
                                          <p:spTgt spid="327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2" dur="500"/>
                                        <p:tgtEl>
                                          <p:spTgt spid="32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27" dur="500"/>
                                        <p:tgtEl>
                                          <p:spTgt spid="327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32" dur="500"/>
                                        <p:tgtEl>
                                          <p:spTgt spid="327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71">
                                            <p:txEl>
                                              <p:pRg st="8" end="8"/>
                                            </p:txEl>
                                          </p:spTgt>
                                        </p:tgtEl>
                                        <p:attrNameLst>
                                          <p:attrName>style.visibility</p:attrName>
                                        </p:attrNameLst>
                                      </p:cBhvr>
                                      <p:to>
                                        <p:strVal val="visible"/>
                                      </p:to>
                                    </p:set>
                                    <p:animEffect transition="in" filter="blinds(horizontal)">
                                      <p:cBhvr>
                                        <p:cTn id="37"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528" y="764704"/>
            <a:ext cx="8382000" cy="609600"/>
          </a:xfrm>
        </p:spPr>
        <p:txBody>
          <a:bodyPr/>
          <a:lstStyle/>
          <a:p>
            <a:r>
              <a:rPr lang="es-ES_tradnl" dirty="0">
                <a:solidFill>
                  <a:srgbClr val="FF0000"/>
                </a:solidFill>
                <a:latin typeface="Verdana" pitchFamily="34" charset="0"/>
              </a:rPr>
              <a:t/>
            </a:r>
            <a:br>
              <a:rPr lang="es-ES_tradnl" dirty="0">
                <a:solidFill>
                  <a:srgbClr val="FF0000"/>
                </a:solidFill>
                <a:latin typeface="Verdana" pitchFamily="34" charset="0"/>
              </a:rPr>
            </a:br>
            <a:r>
              <a:rPr lang="es-ES_tradnl" dirty="0">
                <a:solidFill>
                  <a:srgbClr val="FF0000"/>
                </a:solidFill>
                <a:latin typeface="Verdana" pitchFamily="34" charset="0"/>
              </a:rPr>
              <a:t>  </a:t>
            </a:r>
            <a:r>
              <a:rPr lang="es-ES_tradnl" dirty="0" err="1"/>
              <a:t>Predictive</a:t>
            </a:r>
            <a:r>
              <a:rPr lang="es-ES_tradnl" dirty="0"/>
              <a:t> Accuracy </a:t>
            </a:r>
            <a:r>
              <a:rPr lang="es-ES_tradnl" dirty="0" err="1"/>
              <a:t>Evaluation</a:t>
            </a:r>
            <a:r>
              <a:rPr lang="es-ES_tradnl" dirty="0"/>
              <a:t> </a:t>
            </a:r>
            <a:endParaRPr lang="en-US" altLang="zh-CN" dirty="0">
              <a:ea typeface="SimSun" pitchFamily="2" charset="-122"/>
            </a:endParaRPr>
          </a:p>
        </p:txBody>
      </p:sp>
      <p:sp>
        <p:nvSpPr>
          <p:cNvPr id="32771" name="Rectangle 3"/>
          <p:cNvSpPr>
            <a:spLocks noGrp="1" noChangeArrowheads="1"/>
          </p:cNvSpPr>
          <p:nvPr>
            <p:ph type="body" idx="1"/>
          </p:nvPr>
        </p:nvSpPr>
        <p:spPr>
          <a:xfrm>
            <a:off x="755576" y="1628800"/>
            <a:ext cx="7693025" cy="4896544"/>
          </a:xfrm>
        </p:spPr>
        <p:txBody>
          <a:bodyPr/>
          <a:lstStyle/>
          <a:p>
            <a:pPr algn="ctr">
              <a:lnSpc>
                <a:spcPct val="80000"/>
              </a:lnSpc>
              <a:buClr>
                <a:schemeClr val="tx1"/>
              </a:buClr>
              <a:buSzPct val="85000"/>
              <a:buFontTx/>
              <a:buNone/>
            </a:pPr>
            <a:endParaRPr lang="es-ES_tradnl" sz="2400" dirty="0">
              <a:solidFill>
                <a:srgbClr val="FF0000"/>
              </a:solidFill>
              <a:latin typeface="Verdana" pitchFamily="34" charset="0"/>
            </a:endParaRPr>
          </a:p>
          <a:p>
            <a:pPr>
              <a:lnSpc>
                <a:spcPct val="80000"/>
              </a:lnSpc>
              <a:buClr>
                <a:schemeClr val="tx1"/>
              </a:buClr>
              <a:buSzPct val="85000"/>
              <a:buFontTx/>
              <a:buNone/>
            </a:pPr>
            <a:r>
              <a:rPr lang="en-US" altLang="zh-CN" sz="2400" dirty="0">
                <a:latin typeface="Verdana" pitchFamily="34" charset="0"/>
                <a:ea typeface="SimSun" pitchFamily="2" charset="-122"/>
              </a:rPr>
              <a:t>N = 100</a:t>
            </a:r>
          </a:p>
          <a:p>
            <a:pPr>
              <a:lnSpc>
                <a:spcPct val="80000"/>
              </a:lnSpc>
              <a:buClr>
                <a:schemeClr val="tx1"/>
              </a:buClr>
              <a:buSzPct val="85000"/>
              <a:buFontTx/>
              <a:buNone/>
            </a:pPr>
            <a:endParaRPr lang="en-US" altLang="zh-CN" sz="2400" dirty="0">
              <a:latin typeface="Verdana" pitchFamily="34" charset="0"/>
              <a:ea typeface="SimSun" pitchFamily="2" charset="-122"/>
            </a:endParaRPr>
          </a:p>
          <a:p>
            <a:pPr>
              <a:lnSpc>
                <a:spcPct val="80000"/>
              </a:lnSpc>
              <a:buClr>
                <a:schemeClr val="tx1"/>
              </a:buClr>
              <a:buSzPct val="85000"/>
              <a:buNone/>
            </a:pPr>
            <a:r>
              <a:rPr lang="en-US" altLang="zh-CN" sz="2400" dirty="0" err="1">
                <a:latin typeface="Verdana" pitchFamily="34" charset="0"/>
                <a:ea typeface="SimSun" pitchFamily="2" charset="-122"/>
              </a:rPr>
              <a:t>Resubstitution</a:t>
            </a:r>
            <a:r>
              <a:rPr lang="en-US" altLang="zh-CN" sz="2400" dirty="0">
                <a:latin typeface="Verdana" pitchFamily="34" charset="0"/>
                <a:ea typeface="SimSun" pitchFamily="2" charset="-122"/>
              </a:rPr>
              <a:t> (100 ; 100);</a:t>
            </a:r>
          </a:p>
          <a:p>
            <a:pPr>
              <a:lnSpc>
                <a:spcPct val="80000"/>
              </a:lnSpc>
              <a:buClr>
                <a:schemeClr val="tx1"/>
              </a:buClr>
              <a:buSzPct val="85000"/>
              <a:buNone/>
            </a:pPr>
            <a:r>
              <a:rPr lang="en-US" altLang="zh-CN" sz="2400" dirty="0">
                <a:latin typeface="Verdana" pitchFamily="34" charset="0"/>
                <a:ea typeface="SimSun" pitchFamily="2" charset="-122"/>
              </a:rPr>
              <a:t>Holdout (70 ; 30)</a:t>
            </a:r>
          </a:p>
          <a:p>
            <a:pPr>
              <a:lnSpc>
                <a:spcPct val="80000"/>
              </a:lnSpc>
              <a:buClr>
                <a:schemeClr val="tx1"/>
              </a:buClr>
              <a:buSzPct val="85000"/>
              <a:buNone/>
            </a:pPr>
            <a:r>
              <a:rPr lang="en-US" altLang="zh-CN" sz="2400" dirty="0">
                <a:latin typeface="Verdana" pitchFamily="34" charset="0"/>
                <a:ea typeface="SimSun" pitchFamily="2" charset="-122"/>
              </a:rPr>
              <a:t>k-fold cross-validation (90 ; 10); </a:t>
            </a:r>
          </a:p>
          <a:p>
            <a:pPr>
              <a:lnSpc>
                <a:spcPct val="80000"/>
              </a:lnSpc>
              <a:buClr>
                <a:schemeClr val="tx1"/>
              </a:buClr>
              <a:buSzPct val="85000"/>
              <a:buNone/>
            </a:pPr>
            <a:r>
              <a:rPr lang="en-US" altLang="zh-CN" sz="2400" dirty="0">
                <a:latin typeface="Verdana" pitchFamily="34" charset="0"/>
                <a:ea typeface="SimSun" pitchFamily="2" charset="-122"/>
              </a:rPr>
              <a:t>Leave-one-out (99 ; 1); </a:t>
            </a:r>
          </a:p>
          <a:p>
            <a:pPr>
              <a:lnSpc>
                <a:spcPct val="80000"/>
              </a:lnSpc>
              <a:buClr>
                <a:schemeClr val="tx1"/>
              </a:buClr>
              <a:buSzPct val="85000"/>
              <a:buFontTx/>
              <a:buNone/>
            </a:pPr>
            <a:r>
              <a:rPr lang="en-US" altLang="zh-CN" sz="2400" dirty="0">
                <a:latin typeface="Verdana" pitchFamily="34" charset="0"/>
                <a:ea typeface="SimSun" pitchFamily="2" charset="-122"/>
              </a:rPr>
              <a:t> </a:t>
            </a:r>
          </a:p>
          <a:p>
            <a:pPr>
              <a:lnSpc>
                <a:spcPct val="80000"/>
              </a:lnSpc>
              <a:buClr>
                <a:schemeClr val="tx1"/>
              </a:buClr>
              <a:buSzPct val="85000"/>
              <a:buFontTx/>
              <a:buNone/>
            </a:pPr>
            <a:r>
              <a:rPr lang="en-US" altLang="zh-CN" sz="2400" dirty="0">
                <a:latin typeface="Verdana" pitchFamily="34" charset="0"/>
                <a:ea typeface="SimSun" pitchFamily="2" charset="-122"/>
              </a:rPr>
              <a:t>   where</a:t>
            </a:r>
            <a:r>
              <a:rPr lang="es-ES_tradnl" sz="2400" dirty="0">
                <a:latin typeface="Verdana" pitchFamily="34" charset="0"/>
              </a:rPr>
              <a:t> N </a:t>
            </a:r>
            <a:r>
              <a:rPr lang="es-ES_tradnl" sz="2400" dirty="0" err="1">
                <a:latin typeface="Verdana" pitchFamily="34" charset="0"/>
              </a:rPr>
              <a:t>is</a:t>
            </a:r>
            <a:r>
              <a:rPr lang="es-ES_tradnl" sz="2400" dirty="0">
                <a:latin typeface="Verdana" pitchFamily="34" charset="0"/>
              </a:rPr>
              <a:t>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number</a:t>
            </a:r>
            <a:r>
              <a:rPr lang="es-ES_tradnl" sz="2400" dirty="0">
                <a:latin typeface="Verdana" pitchFamily="34" charset="0"/>
              </a:rPr>
              <a:t> of </a:t>
            </a:r>
            <a:r>
              <a:rPr lang="es-ES_tradnl" sz="2400" dirty="0" err="1">
                <a:latin typeface="Verdana" pitchFamily="34" charset="0"/>
              </a:rPr>
              <a:t>instances</a:t>
            </a:r>
            <a:r>
              <a:rPr lang="es-ES_tradnl" sz="2400" dirty="0">
                <a:latin typeface="Verdana" pitchFamily="34" charset="0"/>
              </a:rPr>
              <a:t> in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dataset</a:t>
            </a:r>
            <a:endParaRPr lang="es-ES_tradnl" sz="2400" dirty="0">
              <a:latin typeface="Verdana" pitchFamily="34" charset="0"/>
            </a:endParaRPr>
          </a:p>
        </p:txBody>
      </p:sp>
    </p:spTree>
    <p:extLst>
      <p:ext uri="{BB962C8B-B14F-4D97-AF65-F5344CB8AC3E}">
        <p14:creationId xmlns:p14="http://schemas.microsoft.com/office/powerpoint/2010/main" val="2643188640"/>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FD7C-A8FD-D9A3-701A-B3A3EF00A948}"/>
              </a:ext>
            </a:extLst>
          </p:cNvPr>
          <p:cNvSpPr>
            <a:spLocks noGrp="1"/>
          </p:cNvSpPr>
          <p:nvPr>
            <p:ph type="title"/>
          </p:nvPr>
        </p:nvSpPr>
        <p:spPr/>
        <p:txBody>
          <a:bodyPr/>
          <a:lstStyle/>
          <a:p>
            <a:r>
              <a:rPr lang="en-US" dirty="0"/>
              <a:t>Training and Testing </a:t>
            </a:r>
          </a:p>
        </p:txBody>
      </p:sp>
      <p:sp>
        <p:nvSpPr>
          <p:cNvPr id="3" name="Content Placeholder 2">
            <a:extLst>
              <a:ext uri="{FF2B5EF4-FFF2-40B4-BE49-F238E27FC236}">
                <a16:creationId xmlns:a16="http://schemas.microsoft.com/office/drawing/2014/main" id="{9F5BCFAF-CD9C-C8D6-9A3F-0F68AF9544E0}"/>
              </a:ext>
            </a:extLst>
          </p:cNvPr>
          <p:cNvSpPr>
            <a:spLocks noGrp="1"/>
          </p:cNvSpPr>
          <p:nvPr>
            <p:ph idx="1"/>
          </p:nvPr>
        </p:nvSpPr>
        <p:spPr/>
        <p:txBody>
          <a:bodyPr/>
          <a:lstStyle/>
          <a:p>
            <a:r>
              <a:rPr lang="en-US" dirty="0"/>
              <a:t>REMEMBER: </a:t>
            </a:r>
            <a:r>
              <a:rPr lang="en-US" dirty="0">
                <a:solidFill>
                  <a:srgbClr val="FF0000"/>
                </a:solidFill>
              </a:rPr>
              <a:t>we must know the classification (class attribute values) of all instances (records) used in the test procedure.</a:t>
            </a:r>
          </a:p>
          <a:p>
            <a:r>
              <a:rPr lang="en-US" dirty="0">
                <a:solidFill>
                  <a:srgbClr val="FF0000"/>
                </a:solidFill>
              </a:rPr>
              <a:t>Basic Concepts Success:</a:t>
            </a:r>
            <a:r>
              <a:rPr lang="en-US" dirty="0"/>
              <a:t> instance (record) class is predicted correctly </a:t>
            </a:r>
          </a:p>
          <a:p>
            <a:r>
              <a:rPr lang="en-US" dirty="0">
                <a:solidFill>
                  <a:srgbClr val="FF0000"/>
                </a:solidFill>
              </a:rPr>
              <a:t>Error: </a:t>
            </a:r>
            <a:r>
              <a:rPr lang="en-US" dirty="0"/>
              <a:t>instance class is predicted incorrectly </a:t>
            </a:r>
          </a:p>
          <a:p>
            <a:r>
              <a:rPr lang="en-US" dirty="0">
                <a:solidFill>
                  <a:srgbClr val="FF0000"/>
                </a:solidFill>
              </a:rPr>
              <a:t>Error rate: </a:t>
            </a:r>
            <a:r>
              <a:rPr lang="en-US" dirty="0"/>
              <a:t>a percentage of errors made over the whole set of instances (records) used for testing</a:t>
            </a:r>
          </a:p>
          <a:p>
            <a:r>
              <a:rPr lang="en-US" dirty="0"/>
              <a:t> </a:t>
            </a:r>
            <a:r>
              <a:rPr lang="en-US" dirty="0">
                <a:solidFill>
                  <a:srgbClr val="FF0000"/>
                </a:solidFill>
              </a:rPr>
              <a:t>Predictive Accuracy: </a:t>
            </a:r>
            <a:r>
              <a:rPr lang="en-US" dirty="0"/>
              <a:t>a percentage of well classified data in the testing data set.</a:t>
            </a:r>
          </a:p>
        </p:txBody>
      </p:sp>
    </p:spTree>
    <p:extLst>
      <p:ext uri="{BB962C8B-B14F-4D97-AF65-F5344CB8AC3E}">
        <p14:creationId xmlns:p14="http://schemas.microsoft.com/office/powerpoint/2010/main" val="276986392"/>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err="1">
                <a:solidFill>
                  <a:srgbClr val="FF0000"/>
                </a:solidFill>
                <a:ea typeface="SimSun" pitchFamily="2" charset="-122"/>
              </a:rPr>
              <a:t>Resubstitution</a:t>
            </a:r>
            <a:r>
              <a:rPr lang="en-US" altLang="zh-CN" dirty="0">
                <a:solidFill>
                  <a:srgbClr val="FF0000"/>
                </a:solidFill>
                <a:ea typeface="SimSun" pitchFamily="2" charset="-122"/>
              </a:rPr>
              <a:t> (N ; N)</a:t>
            </a:r>
          </a:p>
        </p:txBody>
      </p:sp>
      <p:graphicFrame>
        <p:nvGraphicFramePr>
          <p:cNvPr id="4099" name="Object 3"/>
          <p:cNvGraphicFramePr>
            <a:graphicFrameLocks noGrp="1" noChangeAspect="1"/>
          </p:cNvGraphicFramePr>
          <p:nvPr>
            <p:ph idx="1"/>
          </p:nvPr>
        </p:nvGraphicFramePr>
        <p:xfrm>
          <a:off x="899592" y="1772816"/>
          <a:ext cx="7488238" cy="3384550"/>
        </p:xfrm>
        <a:graphic>
          <a:graphicData uri="http://schemas.openxmlformats.org/presentationml/2006/ole">
            <mc:AlternateContent xmlns:mc="http://schemas.openxmlformats.org/markup-compatibility/2006">
              <mc:Choice xmlns:v="urn:schemas-microsoft-com:vml" Requires="v">
                <p:oleObj spid="_x0000_s5123" name="Bitmap Image" r:id="rId3" imgW="5514286" imgH="1704762" progId="PBrush">
                  <p:embed/>
                </p:oleObj>
              </mc:Choice>
              <mc:Fallback>
                <p:oleObj name="Bitmap Image" r:id="rId3" imgW="5514286" imgH="1704762" progId="PBrush">
                  <p:embed/>
                  <p:pic>
                    <p:nvPicPr>
                      <p:cNvPr id="40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772816"/>
                        <a:ext cx="7488238" cy="338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8567495"/>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a:solidFill>
                  <a:srgbClr val="FF0000"/>
                </a:solidFill>
                <a:ea typeface="SimSun" pitchFamily="2" charset="-122"/>
              </a:rPr>
              <a:t>Resubstitution</a:t>
            </a:r>
            <a:r>
              <a:rPr lang="en-US" altLang="zh-CN" dirty="0">
                <a:solidFill>
                  <a:srgbClr val="FF0000"/>
                </a:solidFill>
                <a:ea typeface="SimSun" pitchFamily="2" charset="-122"/>
              </a:rPr>
              <a:t> Error Rate</a:t>
            </a:r>
          </a:p>
        </p:txBody>
      </p:sp>
      <p:sp>
        <p:nvSpPr>
          <p:cNvPr id="14339" name="Rectangle 3"/>
          <p:cNvSpPr>
            <a:spLocks noGrp="1" noChangeArrowheads="1"/>
          </p:cNvSpPr>
          <p:nvPr>
            <p:ph type="body" idx="1"/>
          </p:nvPr>
        </p:nvSpPr>
        <p:spPr/>
        <p:txBody>
          <a:bodyPr/>
          <a:lstStyle/>
          <a:p>
            <a:r>
              <a:rPr lang="en-US" altLang="zh-CN" dirty="0">
                <a:ea typeface="SimSun" pitchFamily="2" charset="-122"/>
              </a:rPr>
              <a:t>Error rate  is obtained  from </a:t>
            </a:r>
            <a:r>
              <a:rPr lang="en-US" altLang="zh-CN" dirty="0">
                <a:solidFill>
                  <a:srgbClr val="FF0000"/>
                </a:solidFill>
                <a:ea typeface="SimSun" pitchFamily="2" charset="-122"/>
              </a:rPr>
              <a:t>training data</a:t>
            </a:r>
          </a:p>
          <a:p>
            <a:r>
              <a:rPr lang="en-US" altLang="zh-CN" dirty="0">
                <a:ea typeface="SimSun" pitchFamily="2" charset="-122"/>
              </a:rPr>
              <a:t>NOT always 0% error rate, but  usually (and hopefully) very low!</a:t>
            </a:r>
          </a:p>
          <a:p>
            <a:r>
              <a:rPr lang="en-US" altLang="zh-CN" dirty="0" err="1">
                <a:ea typeface="SimSun" pitchFamily="2" charset="-122"/>
              </a:rPr>
              <a:t>Resubstitution</a:t>
            </a:r>
            <a:r>
              <a:rPr lang="en-US" altLang="zh-CN" dirty="0">
                <a:ea typeface="SimSun" pitchFamily="2" charset="-122"/>
              </a:rPr>
              <a:t> error rate indicates only how good (bad ) are our results (rules, patterns, NN) on the TRAINING data; expresses some knowledge about the algorithm used</a:t>
            </a:r>
          </a:p>
        </p:txBody>
      </p:sp>
    </p:spTree>
    <p:extLst>
      <p:ext uri="{BB962C8B-B14F-4D97-AF65-F5344CB8AC3E}">
        <p14:creationId xmlns:p14="http://schemas.microsoft.com/office/powerpoint/2010/main" val="388455508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25E5-B8FF-9AA6-6E2F-BB8586356F9A}"/>
              </a:ext>
            </a:extLst>
          </p:cNvPr>
          <p:cNvSpPr>
            <a:spLocks noGrp="1"/>
          </p:cNvSpPr>
          <p:nvPr>
            <p:ph type="title"/>
          </p:nvPr>
        </p:nvSpPr>
        <p:spPr/>
        <p:txBody>
          <a:bodyPr/>
          <a:lstStyle/>
          <a:p>
            <a:r>
              <a:rPr lang="en-US" altLang="zh-CN" dirty="0" err="1">
                <a:solidFill>
                  <a:srgbClr val="FF0000"/>
                </a:solidFill>
                <a:ea typeface="SimSun" pitchFamily="2" charset="-122"/>
              </a:rPr>
              <a:t>Resubstitution</a:t>
            </a:r>
            <a:r>
              <a:rPr lang="en-US" altLang="zh-CN" dirty="0">
                <a:solidFill>
                  <a:srgbClr val="FF0000"/>
                </a:solidFill>
                <a:ea typeface="SimSun" pitchFamily="2" charset="-122"/>
              </a:rPr>
              <a:t> Error Rate</a:t>
            </a:r>
            <a:endParaRPr lang="en-US" dirty="0"/>
          </a:p>
        </p:txBody>
      </p:sp>
      <p:sp>
        <p:nvSpPr>
          <p:cNvPr id="3" name="Content Placeholder 2">
            <a:extLst>
              <a:ext uri="{FF2B5EF4-FFF2-40B4-BE49-F238E27FC236}">
                <a16:creationId xmlns:a16="http://schemas.microsoft.com/office/drawing/2014/main" id="{8592FAE5-8509-3A36-BFCD-87AF9091AFC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79916B-553C-76C7-266F-EC73C315252E}"/>
              </a:ext>
            </a:extLst>
          </p:cNvPr>
          <p:cNvPicPr>
            <a:picLocks noChangeAspect="1"/>
          </p:cNvPicPr>
          <p:nvPr/>
        </p:nvPicPr>
        <p:blipFill>
          <a:blip r:embed="rId2"/>
          <a:stretch>
            <a:fillRect/>
          </a:stretch>
        </p:blipFill>
        <p:spPr>
          <a:xfrm>
            <a:off x="705538" y="1844824"/>
            <a:ext cx="7394854" cy="4477520"/>
          </a:xfrm>
          <a:prstGeom prst="rect">
            <a:avLst/>
          </a:prstGeom>
        </p:spPr>
      </p:pic>
    </p:spTree>
    <p:extLst>
      <p:ext uri="{BB962C8B-B14F-4D97-AF65-F5344CB8AC3E}">
        <p14:creationId xmlns:p14="http://schemas.microsoft.com/office/powerpoint/2010/main" val="3499502861"/>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2858-ECD9-AE9B-0F3C-A178FF1786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BCA625-7D33-1F96-CD02-E330B8F5C1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6CFBD7-4C98-9F1D-6670-51BB4E848E62}"/>
              </a:ext>
            </a:extLst>
          </p:cNvPr>
          <p:cNvPicPr>
            <a:picLocks noChangeAspect="1"/>
          </p:cNvPicPr>
          <p:nvPr/>
        </p:nvPicPr>
        <p:blipFill>
          <a:blip r:embed="rId2"/>
          <a:stretch>
            <a:fillRect/>
          </a:stretch>
        </p:blipFill>
        <p:spPr>
          <a:xfrm>
            <a:off x="838200" y="724541"/>
            <a:ext cx="7543800" cy="5671380"/>
          </a:xfrm>
          <a:prstGeom prst="rect">
            <a:avLst/>
          </a:prstGeom>
        </p:spPr>
      </p:pic>
    </p:spTree>
    <p:extLst>
      <p:ext uri="{BB962C8B-B14F-4D97-AF65-F5344CB8AC3E}">
        <p14:creationId xmlns:p14="http://schemas.microsoft.com/office/powerpoint/2010/main" val="381668167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en-US" dirty="0"/>
              <a:t>Data</a:t>
            </a:r>
          </a:p>
        </p:txBody>
      </p:sp>
      <p:sp>
        <p:nvSpPr>
          <p:cNvPr id="6147" name="Content Placeholder 2"/>
          <p:cNvSpPr>
            <a:spLocks noGrp="1"/>
          </p:cNvSpPr>
          <p:nvPr>
            <p:ph idx="1"/>
          </p:nvPr>
        </p:nvSpPr>
        <p:spPr>
          <a:xfrm>
            <a:off x="838200" y="2057401"/>
            <a:ext cx="7693025" cy="1066800"/>
          </a:xfrm>
        </p:spPr>
        <p:txBody>
          <a:bodyPr/>
          <a:lstStyle/>
          <a:p>
            <a:r>
              <a:rPr lang="en-US" dirty="0"/>
              <a:t>The foundation of machine learning, data comprises training examples used to teach models. It includes features (input variables) and labels (the target or output variable).</a:t>
            </a:r>
          </a:p>
          <a:p>
            <a:r>
              <a:rPr lang="en-GB" altLang="en-US" dirty="0"/>
              <a:t>Few famous datasets:</a:t>
            </a:r>
          </a:p>
          <a:p>
            <a:pPr lvl="1"/>
            <a:r>
              <a:rPr lang="en-US" sz="2000" b="1" dirty="0"/>
              <a:t>Kaggle Datasets (</a:t>
            </a:r>
            <a:r>
              <a:rPr lang="en-US" sz="2000" b="1" dirty="0">
                <a:hlinkClick r:id="rId3">
                  <a:extLst>
                    <a:ext uri="{A12FA001-AC4F-418D-AE19-62706E023703}">
                      <ahyp:hlinkClr xmlns="" xmlns:ahyp="http://schemas.microsoft.com/office/drawing/2018/hyperlinkcolor" val="tx"/>
                    </a:ext>
                  </a:extLst>
                </a:hlinkClick>
              </a:rPr>
              <a:t>https://www.kaggle.com/datasets</a:t>
            </a:r>
            <a:r>
              <a:rPr lang="en-US" sz="2000" b="1" dirty="0"/>
              <a:t>)</a:t>
            </a:r>
          </a:p>
          <a:p>
            <a:pPr lvl="1"/>
            <a:r>
              <a:rPr lang="en-US" sz="2000" b="1" dirty="0"/>
              <a:t> UCI Machine Learning Repository </a:t>
            </a:r>
          </a:p>
          <a:p>
            <a:pPr marL="457200" lvl="1" indent="0">
              <a:buNone/>
            </a:pPr>
            <a:r>
              <a:rPr lang="en-US" sz="2000" b="1" dirty="0"/>
              <a:t>	( </a:t>
            </a:r>
            <a:r>
              <a:rPr lang="en-US" sz="2000" b="1" dirty="0">
                <a:hlinkClick r:id="rId4">
                  <a:extLst>
                    <a:ext uri="{A12FA001-AC4F-418D-AE19-62706E023703}">
                      <ahyp:hlinkClr xmlns="" xmlns:ahyp="http://schemas.microsoft.com/office/drawing/2018/hyperlinkcolor" val="tx"/>
                    </a:ext>
                  </a:extLst>
                </a:hlinkClick>
              </a:rPr>
              <a:t>https://archive.ics.uci.edu/ml/index.php</a:t>
            </a:r>
            <a:r>
              <a:rPr lang="en-US" sz="2000" b="1" dirty="0"/>
              <a:t>)</a:t>
            </a:r>
          </a:p>
          <a:p>
            <a:pPr lvl="1"/>
            <a:r>
              <a:rPr lang="en-US" sz="2000" b="1" dirty="0"/>
              <a:t>Bioinformatics Datasets (NCBI, CCLE, GDSC, etc.)</a:t>
            </a:r>
          </a:p>
          <a:p>
            <a:pPr lvl="1"/>
            <a:r>
              <a:rPr lang="en-US" sz="2000" b="1" dirty="0"/>
              <a:t>Amazon Datasets</a:t>
            </a:r>
          </a:p>
          <a:p>
            <a:pPr lvl="1"/>
            <a:r>
              <a:rPr lang="en-US" sz="2000" b="1" dirty="0"/>
              <a:t>Microsoft Datasets</a:t>
            </a:r>
          </a:p>
          <a:p>
            <a:pPr lvl="1"/>
            <a:r>
              <a:rPr lang="en-US" sz="2000" b="1" dirty="0"/>
              <a:t>Google Datasets (https://datasetsearch.research.google.com/)</a:t>
            </a:r>
          </a:p>
          <a:p>
            <a:pPr lvl="1"/>
            <a:endParaRPr lang="en-US" sz="2000" b="1" dirty="0"/>
          </a:p>
          <a:p>
            <a:pPr lvl="1"/>
            <a:endParaRPr lang="en-GB" altLang="en-US" dirty="0">
              <a:solidFill>
                <a:schemeClr val="tx1"/>
              </a:solidFill>
              <a:ea typeface="+mn-ea"/>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40B9-A504-CDDF-8BD5-A8C9224C5C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ADEB60-13D0-880C-48CD-331BFE518F5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12C1E83-E7B4-424E-8C7A-F23EBEB83792}"/>
              </a:ext>
            </a:extLst>
          </p:cNvPr>
          <p:cNvPicPr>
            <a:picLocks noChangeAspect="1"/>
          </p:cNvPicPr>
          <p:nvPr/>
        </p:nvPicPr>
        <p:blipFill>
          <a:blip r:embed="rId2"/>
          <a:stretch>
            <a:fillRect/>
          </a:stretch>
        </p:blipFill>
        <p:spPr>
          <a:xfrm>
            <a:off x="1142521" y="947391"/>
            <a:ext cx="6858957" cy="4963218"/>
          </a:xfrm>
          <a:prstGeom prst="rect">
            <a:avLst/>
          </a:prstGeom>
        </p:spPr>
      </p:pic>
    </p:spTree>
    <p:extLst>
      <p:ext uri="{BB962C8B-B14F-4D97-AF65-F5344CB8AC3E}">
        <p14:creationId xmlns:p14="http://schemas.microsoft.com/office/powerpoint/2010/main" val="3156384972"/>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2711-5B6E-2F6A-64C5-9923C0192F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1921DE-B03A-2C8D-F784-2D2CBDA9A2F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DFBD7F-8743-D968-A661-051B674FB63C}"/>
              </a:ext>
            </a:extLst>
          </p:cNvPr>
          <p:cNvPicPr>
            <a:picLocks noChangeAspect="1"/>
          </p:cNvPicPr>
          <p:nvPr/>
        </p:nvPicPr>
        <p:blipFill>
          <a:blip r:embed="rId2"/>
          <a:stretch>
            <a:fillRect/>
          </a:stretch>
        </p:blipFill>
        <p:spPr>
          <a:xfrm>
            <a:off x="482599" y="946841"/>
            <a:ext cx="8048626" cy="5506495"/>
          </a:xfrm>
          <a:prstGeom prst="rect">
            <a:avLst/>
          </a:prstGeom>
        </p:spPr>
      </p:pic>
    </p:spTree>
    <p:extLst>
      <p:ext uri="{BB962C8B-B14F-4D97-AF65-F5344CB8AC3E}">
        <p14:creationId xmlns:p14="http://schemas.microsoft.com/office/powerpoint/2010/main" val="1577332169"/>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7C52-659B-E1CA-E662-42BCB306E3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6DA65A-14A3-BC38-7B8A-B6EEF34E35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D8D0DCF-D809-580C-46B5-9ABA3504DE11}"/>
              </a:ext>
            </a:extLst>
          </p:cNvPr>
          <p:cNvPicPr>
            <a:picLocks noChangeAspect="1"/>
          </p:cNvPicPr>
          <p:nvPr/>
        </p:nvPicPr>
        <p:blipFill>
          <a:blip r:embed="rId2"/>
          <a:stretch>
            <a:fillRect/>
          </a:stretch>
        </p:blipFill>
        <p:spPr>
          <a:xfrm>
            <a:off x="612775" y="852127"/>
            <a:ext cx="7924800" cy="6010339"/>
          </a:xfrm>
          <a:prstGeom prst="rect">
            <a:avLst/>
          </a:prstGeom>
        </p:spPr>
      </p:pic>
    </p:spTree>
    <p:extLst>
      <p:ext uri="{BB962C8B-B14F-4D97-AF65-F5344CB8AC3E}">
        <p14:creationId xmlns:p14="http://schemas.microsoft.com/office/powerpoint/2010/main" val="2151479384"/>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ea typeface="SimSun" pitchFamily="2" charset="-122"/>
              </a:rPr>
              <a:t>Holdout (2N/3 ; N/3)</a:t>
            </a:r>
          </a:p>
        </p:txBody>
      </p:sp>
      <p:sp>
        <p:nvSpPr>
          <p:cNvPr id="5123" name="Rectangle 3"/>
          <p:cNvSpPr>
            <a:spLocks noGrp="1" noChangeArrowheads="1"/>
          </p:cNvSpPr>
          <p:nvPr>
            <p:ph type="body" idx="1"/>
          </p:nvPr>
        </p:nvSpPr>
        <p:spPr/>
        <p:txBody>
          <a:bodyPr/>
          <a:lstStyle/>
          <a:p>
            <a:r>
              <a:rPr lang="en-US" altLang="zh-CN" dirty="0">
                <a:ea typeface="SimSun" pitchFamily="2" charset="-122"/>
              </a:rPr>
              <a:t>The holdout method reserves a certain amount for testing and uses the remainder for training – so they are </a:t>
            </a:r>
            <a:r>
              <a:rPr lang="en-US" altLang="zh-CN" dirty="0">
                <a:solidFill>
                  <a:srgbClr val="FF0000"/>
                </a:solidFill>
                <a:ea typeface="SimSun" pitchFamily="2" charset="-122"/>
              </a:rPr>
              <a:t>disjoint</a:t>
            </a:r>
            <a:r>
              <a:rPr lang="en-US" altLang="zh-CN" dirty="0">
                <a:ea typeface="SimSun" pitchFamily="2" charset="-122"/>
              </a:rPr>
              <a:t>! </a:t>
            </a:r>
          </a:p>
          <a:p>
            <a:r>
              <a:rPr lang="en-US" altLang="zh-CN" dirty="0">
                <a:ea typeface="SimSun" pitchFamily="2" charset="-122"/>
              </a:rPr>
              <a:t>Usually, one third for testing, and the rest for training</a:t>
            </a:r>
          </a:p>
          <a:p>
            <a:r>
              <a:rPr lang="en-US" altLang="zh-CN" dirty="0">
                <a:ea typeface="SimSun" pitchFamily="2" charset="-122"/>
              </a:rPr>
              <a:t>Train-and-test; repeat</a:t>
            </a:r>
          </a:p>
          <a:p>
            <a:endParaRPr lang="en-US" altLang="zh-CN" dirty="0">
              <a:ea typeface="SimSun" pitchFamily="2" charset="-122"/>
            </a:endParaRPr>
          </a:p>
        </p:txBody>
      </p:sp>
    </p:spTree>
    <p:extLst>
      <p:ext uri="{BB962C8B-B14F-4D97-AF65-F5344CB8AC3E}">
        <p14:creationId xmlns:p14="http://schemas.microsoft.com/office/powerpoint/2010/main" val="384787972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6835" y="344556"/>
            <a:ext cx="8229600" cy="1143000"/>
          </a:xfrm>
        </p:spPr>
        <p:txBody>
          <a:bodyPr/>
          <a:lstStyle/>
          <a:p>
            <a:r>
              <a:rPr lang="en-US" altLang="zh-CN" dirty="0">
                <a:ea typeface="SimSun" pitchFamily="2" charset="-122"/>
              </a:rPr>
              <a:t>Holdout (2N/3 ; N/3)</a:t>
            </a:r>
          </a:p>
        </p:txBody>
      </p:sp>
      <p:sp>
        <p:nvSpPr>
          <p:cNvPr id="20483" name="Rectangle 3"/>
          <p:cNvSpPr>
            <a:spLocks noGrp="1" noChangeArrowheads="1"/>
          </p:cNvSpPr>
          <p:nvPr>
            <p:ph type="body" idx="1"/>
          </p:nvPr>
        </p:nvSpPr>
        <p:spPr>
          <a:xfrm>
            <a:off x="539552" y="1988840"/>
            <a:ext cx="8229600" cy="5257800"/>
          </a:xfrm>
        </p:spPr>
        <p:txBody>
          <a:bodyPr/>
          <a:lstStyle/>
          <a:p>
            <a:pPr>
              <a:lnSpc>
                <a:spcPct val="80000"/>
              </a:lnSpc>
            </a:pPr>
            <a:r>
              <a:rPr lang="en-US" altLang="zh-CN" sz="2400" dirty="0">
                <a:solidFill>
                  <a:srgbClr val="FF0000"/>
                </a:solidFill>
                <a:ea typeface="SimSun" pitchFamily="2" charset="-122"/>
              </a:rPr>
              <a:t>Generally</a:t>
            </a:r>
            <a:r>
              <a:rPr lang="en-US" altLang="zh-CN" sz="2400" dirty="0">
                <a:ea typeface="SimSun" pitchFamily="2" charset="-122"/>
              </a:rPr>
              <a:t>, the larger is  the training the better is  the classifier </a:t>
            </a:r>
          </a:p>
          <a:p>
            <a:pPr>
              <a:lnSpc>
                <a:spcPct val="80000"/>
              </a:lnSpc>
            </a:pPr>
            <a:r>
              <a:rPr lang="en-US" altLang="zh-CN" sz="2400" dirty="0">
                <a:ea typeface="SimSun" pitchFamily="2" charset="-122"/>
              </a:rPr>
              <a:t>The larger the test data the more accurate the error estimate</a:t>
            </a:r>
          </a:p>
          <a:p>
            <a:pPr>
              <a:lnSpc>
                <a:spcPct val="80000"/>
              </a:lnSpc>
            </a:pPr>
            <a:endParaRPr lang="en-US" altLang="zh-CN" sz="2400" dirty="0">
              <a:ea typeface="SimSun" pitchFamily="2" charset="-122"/>
            </a:endParaRPr>
          </a:p>
          <a:p>
            <a:pPr>
              <a:lnSpc>
                <a:spcPct val="80000"/>
              </a:lnSpc>
            </a:pPr>
            <a:r>
              <a:rPr lang="en-US" altLang="zh-CN" sz="2400" b="1" i="1" dirty="0">
                <a:solidFill>
                  <a:srgbClr val="FF0000"/>
                </a:solidFill>
                <a:ea typeface="SimSun" pitchFamily="2" charset="-122"/>
              </a:rPr>
              <a:t>Holdout</a:t>
            </a:r>
            <a:r>
              <a:rPr lang="en-US" altLang="zh-CN" sz="2400" dirty="0">
                <a:solidFill>
                  <a:srgbClr val="FF0000"/>
                </a:solidFill>
                <a:ea typeface="SimSun" pitchFamily="2" charset="-122"/>
              </a:rPr>
              <a:t> </a:t>
            </a:r>
            <a:r>
              <a:rPr lang="en-US" altLang="zh-CN" sz="2400" b="1" dirty="0">
                <a:solidFill>
                  <a:srgbClr val="FF0000"/>
                </a:solidFill>
                <a:ea typeface="SimSun" pitchFamily="2" charset="-122"/>
              </a:rPr>
              <a:t>procedure</a:t>
            </a:r>
            <a:r>
              <a:rPr lang="en-US" altLang="zh-CN" sz="2400" b="1" dirty="0">
                <a:ea typeface="SimSun" pitchFamily="2" charset="-122"/>
              </a:rPr>
              <a:t>:  </a:t>
            </a:r>
            <a:r>
              <a:rPr lang="en-US" altLang="zh-CN" sz="2400" dirty="0">
                <a:ea typeface="SimSun" pitchFamily="2" charset="-122"/>
              </a:rPr>
              <a:t>a method of splitting original data into training and test set</a:t>
            </a:r>
          </a:p>
          <a:p>
            <a:pPr>
              <a:lnSpc>
                <a:spcPct val="80000"/>
              </a:lnSpc>
            </a:pPr>
            <a:endParaRPr lang="en-US" altLang="zh-CN" sz="2400" dirty="0">
              <a:ea typeface="SimSun" pitchFamily="2" charset="-122"/>
            </a:endParaRPr>
          </a:p>
          <a:p>
            <a:pPr>
              <a:lnSpc>
                <a:spcPct val="80000"/>
              </a:lnSpc>
            </a:pPr>
            <a:r>
              <a:rPr lang="en-US" altLang="zh-CN" sz="2400" dirty="0">
                <a:solidFill>
                  <a:srgbClr val="FF0000"/>
                </a:solidFill>
                <a:ea typeface="SimSun" pitchFamily="2" charset="-122"/>
              </a:rPr>
              <a:t>Dilemma</a:t>
            </a:r>
            <a:r>
              <a:rPr lang="en-US" altLang="zh-CN" sz="2400" dirty="0">
                <a:ea typeface="SimSun" pitchFamily="2" charset="-122"/>
              </a:rPr>
              <a:t>: ideally both training and test set should be large! What to do if the amount of data is limited?</a:t>
            </a:r>
          </a:p>
          <a:p>
            <a:pPr>
              <a:lnSpc>
                <a:spcPct val="80000"/>
              </a:lnSpc>
            </a:pPr>
            <a:r>
              <a:rPr lang="en-US" altLang="zh-CN" sz="2400" dirty="0">
                <a:ea typeface="SimSun" pitchFamily="2" charset="-122"/>
              </a:rPr>
              <a:t> How to split?</a:t>
            </a:r>
          </a:p>
          <a:p>
            <a:pPr>
              <a:lnSpc>
                <a:spcPct val="80000"/>
              </a:lnSpc>
            </a:pPr>
            <a:endParaRPr lang="en-US" altLang="zh-CN" sz="2400" dirty="0">
              <a:ea typeface="SimSun" pitchFamily="2" charset="-122"/>
            </a:endParaRPr>
          </a:p>
        </p:txBody>
      </p:sp>
    </p:spTree>
    <p:extLst>
      <p:ext uri="{BB962C8B-B14F-4D97-AF65-F5344CB8AC3E}">
        <p14:creationId xmlns:p14="http://schemas.microsoft.com/office/powerpoint/2010/main" val="152521018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2" dur="500"/>
                                        <p:tgtEl>
                                          <p:spTgt spid="20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7"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Holdout Method</a:t>
            </a:r>
          </a:p>
        </p:txBody>
      </p:sp>
      <p:sp>
        <p:nvSpPr>
          <p:cNvPr id="3" name="Content Placeholder 2"/>
          <p:cNvSpPr>
            <a:spLocks noGrp="1"/>
          </p:cNvSpPr>
          <p:nvPr>
            <p:ph idx="1"/>
          </p:nvPr>
        </p:nvSpPr>
        <p:spPr/>
        <p:txBody>
          <a:bodyPr/>
          <a:lstStyle/>
          <a:p>
            <a:r>
              <a:rPr lang="en-US" b="1" i="1" dirty="0"/>
              <a:t>Problem: </a:t>
            </a:r>
            <a:r>
              <a:rPr lang="en-US" dirty="0"/>
              <a:t>the samples might not be representative </a:t>
            </a:r>
          </a:p>
          <a:p>
            <a:pPr lvl="1"/>
            <a:r>
              <a:rPr lang="en-US" dirty="0"/>
              <a:t>Example: a class might be missing in the test data </a:t>
            </a:r>
          </a:p>
          <a:p>
            <a:r>
              <a:rPr lang="en-US" dirty="0"/>
              <a:t>Advanced version uses stratification</a:t>
            </a:r>
          </a:p>
          <a:p>
            <a:pPr lvl="1"/>
            <a:r>
              <a:rPr lang="en-US" dirty="0"/>
              <a:t>Ensures that each class is represented with approximately equal proportions in both subsets</a:t>
            </a:r>
          </a:p>
          <a:p>
            <a:pPr lvl="1"/>
            <a:r>
              <a:rPr lang="en-US" dirty="0">
                <a:solidFill>
                  <a:srgbClr val="FF0000"/>
                </a:solidFill>
              </a:rPr>
              <a:t>It doesn’t prevent bias in the training and test sets</a:t>
            </a:r>
          </a:p>
        </p:txBody>
      </p:sp>
    </p:spTree>
    <p:extLst>
      <p:ext uri="{BB962C8B-B14F-4D97-AF65-F5344CB8AC3E}">
        <p14:creationId xmlns:p14="http://schemas.microsoft.com/office/powerpoint/2010/main" val="2896256815"/>
      </p:ext>
    </p:extLst>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Error Rate with Holdout Method</a:t>
            </a:r>
          </a:p>
        </p:txBody>
      </p:sp>
      <p:pic>
        <p:nvPicPr>
          <p:cNvPr id="4" name="Content Placeholder 3"/>
          <p:cNvPicPr>
            <a:picLocks noGrp="1" noChangeAspect="1"/>
          </p:cNvPicPr>
          <p:nvPr>
            <p:ph idx="1"/>
          </p:nvPr>
        </p:nvPicPr>
        <p:blipFill>
          <a:blip r:embed="rId2"/>
          <a:stretch>
            <a:fillRect/>
          </a:stretch>
        </p:blipFill>
        <p:spPr>
          <a:xfrm>
            <a:off x="813364" y="1844824"/>
            <a:ext cx="8010890" cy="4608512"/>
          </a:xfrm>
          <a:prstGeom prst="rect">
            <a:avLst/>
          </a:prstGeom>
        </p:spPr>
      </p:pic>
    </p:spTree>
    <p:extLst>
      <p:ext uri="{BB962C8B-B14F-4D97-AF65-F5344CB8AC3E}">
        <p14:creationId xmlns:p14="http://schemas.microsoft.com/office/powerpoint/2010/main" val="930609513"/>
      </p:ext>
    </p:extLst>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Holdout Method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1788" y="1700809"/>
            <a:ext cx="7819374" cy="4797054"/>
          </a:xfrm>
          <a:prstGeom prst="rect">
            <a:avLst/>
          </a:prstGeom>
        </p:spPr>
      </p:pic>
    </p:spTree>
    <p:extLst>
      <p:ext uri="{BB962C8B-B14F-4D97-AF65-F5344CB8AC3E}">
        <p14:creationId xmlns:p14="http://schemas.microsoft.com/office/powerpoint/2010/main" val="3196037563"/>
      </p:ext>
    </p:extLst>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87622" y="836712"/>
            <a:ext cx="7924800" cy="609600"/>
          </a:xfrm>
        </p:spPr>
        <p:txBody>
          <a:bodyPr/>
          <a:lstStyle/>
          <a:p>
            <a:r>
              <a:rPr lang="en-US" altLang="zh-CN" sz="4000" dirty="0">
                <a:ea typeface="SimSun" pitchFamily="2" charset="-122"/>
              </a:rPr>
              <a:t>k-fold cross-validation (N-N/k ; N/k)</a:t>
            </a:r>
          </a:p>
        </p:txBody>
      </p:sp>
      <p:sp>
        <p:nvSpPr>
          <p:cNvPr id="6147" name="Rectangle 3"/>
          <p:cNvSpPr>
            <a:spLocks noGrp="1" noChangeArrowheads="1"/>
          </p:cNvSpPr>
          <p:nvPr>
            <p:ph type="body" idx="1"/>
          </p:nvPr>
        </p:nvSpPr>
        <p:spPr>
          <a:xfrm>
            <a:off x="487622" y="2132856"/>
            <a:ext cx="8229600" cy="4852988"/>
          </a:xfrm>
        </p:spPr>
        <p:txBody>
          <a:bodyPr/>
          <a:lstStyle/>
          <a:p>
            <a:pPr>
              <a:lnSpc>
                <a:spcPct val="90000"/>
              </a:lnSpc>
            </a:pPr>
            <a:r>
              <a:rPr lang="en-US" altLang="zh-CN" sz="2800" dirty="0">
                <a:ea typeface="SimSun" pitchFamily="2" charset="-122"/>
              </a:rPr>
              <a:t>cross-validation is used </a:t>
            </a:r>
            <a:r>
              <a:rPr lang="en-US" altLang="zh-CN" sz="2800" dirty="0">
                <a:solidFill>
                  <a:schemeClr val="hlink"/>
                </a:solidFill>
                <a:ea typeface="SimSun" pitchFamily="2" charset="-122"/>
              </a:rPr>
              <a:t> </a:t>
            </a:r>
            <a:r>
              <a:rPr lang="en-US" altLang="zh-CN" sz="2800" dirty="0">
                <a:ea typeface="SimSun" pitchFamily="2" charset="-122"/>
              </a:rPr>
              <a:t>to prevent the </a:t>
            </a:r>
            <a:r>
              <a:rPr lang="en-US" altLang="zh-CN" sz="2800" dirty="0">
                <a:solidFill>
                  <a:srgbClr val="FF0000"/>
                </a:solidFill>
                <a:ea typeface="SimSun" pitchFamily="2" charset="-122"/>
              </a:rPr>
              <a:t>overlap</a:t>
            </a:r>
            <a:r>
              <a:rPr lang="en-US" altLang="zh-CN" sz="2800" dirty="0">
                <a:ea typeface="SimSun" pitchFamily="2" charset="-122"/>
              </a:rPr>
              <a:t>!</a:t>
            </a:r>
          </a:p>
          <a:p>
            <a:pPr>
              <a:lnSpc>
                <a:spcPct val="90000"/>
              </a:lnSpc>
            </a:pPr>
            <a:r>
              <a:rPr lang="en-US" altLang="zh-CN" sz="2800" dirty="0">
                <a:solidFill>
                  <a:srgbClr val="FF0000"/>
                </a:solidFill>
                <a:ea typeface="SimSun" pitchFamily="2" charset="-122"/>
              </a:rPr>
              <a:t>cross-validation</a:t>
            </a:r>
            <a:r>
              <a:rPr lang="en-US" altLang="zh-CN" sz="2800" dirty="0">
                <a:ea typeface="SimSun" pitchFamily="2" charset="-122"/>
              </a:rPr>
              <a:t> avoids overlapping test sets:</a:t>
            </a:r>
          </a:p>
          <a:p>
            <a:pPr>
              <a:lnSpc>
                <a:spcPct val="90000"/>
              </a:lnSpc>
              <a:buFontTx/>
              <a:buNone/>
            </a:pPr>
            <a:r>
              <a:rPr lang="en-US" altLang="zh-CN" sz="2800" dirty="0">
                <a:ea typeface="SimSun" pitchFamily="2" charset="-122"/>
              </a:rPr>
              <a:t>   </a:t>
            </a:r>
          </a:p>
          <a:p>
            <a:pPr lvl="1">
              <a:lnSpc>
                <a:spcPct val="90000"/>
              </a:lnSpc>
              <a:buFont typeface="Arial" pitchFamily="34" charset="0"/>
              <a:buChar char="•"/>
            </a:pPr>
            <a:r>
              <a:rPr lang="en-US" altLang="zh-CN" sz="2400" dirty="0">
                <a:ea typeface="SimSun" pitchFamily="2" charset="-122"/>
              </a:rPr>
              <a:t> </a:t>
            </a:r>
            <a:r>
              <a:rPr lang="en-US" altLang="zh-CN" sz="2400" dirty="0">
                <a:solidFill>
                  <a:srgbClr val="FF0000"/>
                </a:solidFill>
                <a:ea typeface="SimSun" pitchFamily="2" charset="-122"/>
              </a:rPr>
              <a:t>first step:</a:t>
            </a:r>
            <a:r>
              <a:rPr lang="en-US" altLang="zh-CN" sz="2400" dirty="0">
                <a:ea typeface="SimSun" pitchFamily="2" charset="-122"/>
              </a:rPr>
              <a:t> split data into k subsets of equal size</a:t>
            </a:r>
          </a:p>
          <a:p>
            <a:pPr lvl="1">
              <a:lnSpc>
                <a:spcPct val="90000"/>
              </a:lnSpc>
              <a:buNone/>
            </a:pPr>
            <a:endParaRPr lang="en-US" altLang="zh-CN" sz="2400" dirty="0">
              <a:ea typeface="SimSun" pitchFamily="2" charset="-122"/>
            </a:endParaRPr>
          </a:p>
          <a:p>
            <a:pPr lvl="1">
              <a:lnSpc>
                <a:spcPct val="90000"/>
              </a:lnSpc>
              <a:buFont typeface="Arial" pitchFamily="34" charset="0"/>
              <a:buChar char="•"/>
            </a:pPr>
            <a:r>
              <a:rPr lang="en-US" altLang="zh-CN" sz="2400" dirty="0">
                <a:solidFill>
                  <a:srgbClr val="FF0000"/>
                </a:solidFill>
                <a:ea typeface="SimSun" pitchFamily="2" charset="-122"/>
              </a:rPr>
              <a:t>second step:</a:t>
            </a:r>
            <a:r>
              <a:rPr lang="en-US" altLang="zh-CN" sz="2400" dirty="0">
                <a:ea typeface="SimSun" pitchFamily="2" charset="-122"/>
              </a:rPr>
              <a:t> use each subset in turn for testing, the remainder for training   </a:t>
            </a:r>
          </a:p>
          <a:p>
            <a:pPr lvl="1">
              <a:lnSpc>
                <a:spcPct val="90000"/>
              </a:lnSpc>
              <a:buFont typeface="Arial" pitchFamily="34" charset="0"/>
              <a:buChar char="•"/>
            </a:pPr>
            <a:r>
              <a:rPr lang="en-US" altLang="zh-CN" sz="2400" dirty="0">
                <a:ea typeface="SimSun" pitchFamily="2" charset="-122"/>
              </a:rPr>
              <a:t>The error estimates are averaged to yield an </a:t>
            </a:r>
            <a:r>
              <a:rPr lang="en-US" altLang="zh-CN" sz="2400" dirty="0">
                <a:solidFill>
                  <a:srgbClr val="FF0000"/>
                </a:solidFill>
                <a:ea typeface="SimSun" pitchFamily="2" charset="-122"/>
              </a:rPr>
              <a:t>overall error estimate</a:t>
            </a:r>
          </a:p>
        </p:txBody>
      </p:sp>
    </p:spTree>
    <p:extLst>
      <p:ext uri="{BB962C8B-B14F-4D97-AF65-F5344CB8AC3E}">
        <p14:creationId xmlns:p14="http://schemas.microsoft.com/office/powerpoint/2010/main" val="121997567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3" dur="500"/>
                                        <p:tgtEl>
                                          <p:spTgt spid="6147">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ea typeface="SimSun" pitchFamily="2" charset="-122"/>
              </a:rPr>
              <a:t>Cross-validation</a:t>
            </a:r>
          </a:p>
        </p:txBody>
      </p:sp>
      <p:sp>
        <p:nvSpPr>
          <p:cNvPr id="24579" name="Rectangle 3"/>
          <p:cNvSpPr>
            <a:spLocks noGrp="1" noChangeArrowheads="1"/>
          </p:cNvSpPr>
          <p:nvPr>
            <p:ph type="body" idx="1"/>
          </p:nvPr>
        </p:nvSpPr>
        <p:spPr/>
        <p:txBody>
          <a:bodyPr/>
          <a:lstStyle/>
          <a:p>
            <a:r>
              <a:rPr lang="en-US" altLang="zh-CN" sz="3600" dirty="0">
                <a:ea typeface="SimSun" pitchFamily="2" charset="-122"/>
              </a:rPr>
              <a:t>Standard cross-validation: 10-fold cross-validation</a:t>
            </a:r>
          </a:p>
          <a:p>
            <a:r>
              <a:rPr lang="en-US" altLang="zh-CN" dirty="0">
                <a:ea typeface="SimSun" pitchFamily="2" charset="-122"/>
              </a:rPr>
              <a:t>Why </a:t>
            </a:r>
            <a:r>
              <a:rPr lang="en-US" altLang="zh-CN" dirty="0">
                <a:solidFill>
                  <a:srgbClr val="FF0000"/>
                </a:solidFill>
                <a:ea typeface="SimSun" pitchFamily="2" charset="-122"/>
              </a:rPr>
              <a:t>10</a:t>
            </a:r>
            <a:r>
              <a:rPr lang="en-US" altLang="zh-CN" dirty="0">
                <a:ea typeface="SimSun" pitchFamily="2" charset="-122"/>
              </a:rPr>
              <a:t>?</a:t>
            </a:r>
          </a:p>
          <a:p>
            <a:pPr>
              <a:buFontTx/>
              <a:buNone/>
            </a:pPr>
            <a:r>
              <a:rPr lang="en-US" altLang="zh-CN" sz="3600" dirty="0">
                <a:ea typeface="SimSun" pitchFamily="2" charset="-122"/>
              </a:rPr>
              <a:t>     </a:t>
            </a:r>
            <a:r>
              <a:rPr lang="en-US" altLang="zh-CN" sz="2800" dirty="0">
                <a:ea typeface="SimSun" pitchFamily="2" charset="-122"/>
              </a:rPr>
              <a:t>Extensive experiments have shown that this is the best choice to get an accurate estimate. There is also some theoretical evidence for this. </a:t>
            </a:r>
            <a:r>
              <a:rPr lang="en-US" altLang="zh-CN" sz="2800" i="1" dirty="0">
                <a:ea typeface="SimSun" pitchFamily="2" charset="-122"/>
              </a:rPr>
              <a:t>So interesting!</a:t>
            </a:r>
            <a:endParaRPr lang="en-US" altLang="zh-CN" sz="3600" dirty="0">
              <a:ea typeface="SimSun" pitchFamily="2" charset="-122"/>
            </a:endParaRPr>
          </a:p>
        </p:txBody>
      </p:sp>
    </p:spTree>
    <p:extLst>
      <p:ext uri="{BB962C8B-B14F-4D97-AF65-F5344CB8AC3E}">
        <p14:creationId xmlns:p14="http://schemas.microsoft.com/office/powerpoint/2010/main" val="178216158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A6D-97AA-4392-80E8-0855BB18840D}"/>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D52EEEDC-D0E9-46B7-EAFD-BF45BB38A01C}"/>
              </a:ext>
            </a:extLst>
          </p:cNvPr>
          <p:cNvSpPr>
            <a:spLocks noGrp="1"/>
          </p:cNvSpPr>
          <p:nvPr>
            <p:ph idx="1"/>
          </p:nvPr>
        </p:nvSpPr>
        <p:spPr/>
        <p:txBody>
          <a:bodyPr/>
          <a:lstStyle/>
          <a:p>
            <a:r>
              <a:rPr lang="en-US" b="1" i="0" dirty="0">
                <a:effectLst/>
                <a:latin typeface="Söhne"/>
              </a:rPr>
              <a:t>Model:</a:t>
            </a:r>
            <a:r>
              <a:rPr lang="en-US" b="0" i="0" dirty="0">
                <a:solidFill>
                  <a:srgbClr val="374151"/>
                </a:solidFill>
                <a:effectLst/>
                <a:latin typeface="Söhne"/>
              </a:rPr>
              <a:t> A mathematical representation of a system that learns patterns from data. It can be a decision tree, neural network, support vector machine, etc.</a:t>
            </a:r>
          </a:p>
          <a:p>
            <a:r>
              <a:rPr lang="en-US" b="1" dirty="0">
                <a:latin typeface="Söhne"/>
              </a:rPr>
              <a:t>Training: </a:t>
            </a:r>
            <a:r>
              <a:rPr lang="en-US" b="0" i="0" dirty="0">
                <a:solidFill>
                  <a:srgbClr val="374151"/>
                </a:solidFill>
                <a:effectLst/>
                <a:latin typeface="Söhne"/>
              </a:rPr>
              <a:t>It refers to the process of teaching a model to make predictions or decisions by learning patterns and relationships from data.</a:t>
            </a:r>
          </a:p>
          <a:p>
            <a:r>
              <a:rPr lang="en-US" b="0" i="0" dirty="0">
                <a:solidFill>
                  <a:srgbClr val="374151"/>
                </a:solidFill>
                <a:effectLst/>
                <a:latin typeface="Söhne"/>
              </a:rPr>
              <a:t> </a:t>
            </a:r>
            <a:r>
              <a:rPr lang="en-US" b="1" i="0" dirty="0">
                <a:effectLst/>
                <a:latin typeface="Söhne"/>
              </a:rPr>
              <a:t>Testing/Evaluation:</a:t>
            </a:r>
            <a:r>
              <a:rPr lang="en-US" b="0" i="0" dirty="0">
                <a:solidFill>
                  <a:srgbClr val="374151"/>
                </a:solidFill>
                <a:effectLst/>
                <a:latin typeface="Söhne"/>
              </a:rPr>
              <a:t> Assessing a model's performance on unseen data to gauge its predictive accuracy.</a:t>
            </a:r>
          </a:p>
          <a:p>
            <a:endParaRPr lang="en-US" dirty="0"/>
          </a:p>
        </p:txBody>
      </p:sp>
    </p:spTree>
    <p:extLst>
      <p:ext uri="{BB962C8B-B14F-4D97-AF65-F5344CB8AC3E}">
        <p14:creationId xmlns:p14="http://schemas.microsoft.com/office/powerpoint/2010/main" val="1857609296"/>
      </p:ext>
    </p:extLst>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ea typeface="SimSun" pitchFamily="2" charset="-122"/>
              </a:rPr>
              <a:t>Improve cross-validation</a:t>
            </a:r>
          </a:p>
        </p:txBody>
      </p:sp>
      <p:sp>
        <p:nvSpPr>
          <p:cNvPr id="25603" name="Rectangle 3"/>
          <p:cNvSpPr>
            <a:spLocks noGrp="1" noChangeArrowheads="1"/>
          </p:cNvSpPr>
          <p:nvPr>
            <p:ph type="body" idx="1"/>
          </p:nvPr>
        </p:nvSpPr>
        <p:spPr/>
        <p:txBody>
          <a:bodyPr/>
          <a:lstStyle/>
          <a:p>
            <a:r>
              <a:rPr lang="en-US" altLang="zh-CN" dirty="0">
                <a:ea typeface="SimSun" pitchFamily="2" charset="-122"/>
              </a:rPr>
              <a:t>Even better: </a:t>
            </a:r>
            <a:r>
              <a:rPr lang="en-US" altLang="zh-CN" i="1" dirty="0">
                <a:solidFill>
                  <a:srgbClr val="FF0000"/>
                </a:solidFill>
                <a:ea typeface="SimSun" pitchFamily="2" charset="-122"/>
              </a:rPr>
              <a:t>repeated</a:t>
            </a:r>
            <a:r>
              <a:rPr lang="en-US" altLang="zh-CN" dirty="0">
                <a:solidFill>
                  <a:srgbClr val="FF0000"/>
                </a:solidFill>
                <a:ea typeface="SimSun" pitchFamily="2" charset="-122"/>
              </a:rPr>
              <a:t> cross-validation</a:t>
            </a:r>
          </a:p>
          <a:p>
            <a:endParaRPr lang="en-US" altLang="zh-CN" dirty="0">
              <a:solidFill>
                <a:srgbClr val="FF0000"/>
              </a:solidFill>
              <a:ea typeface="SimSun" pitchFamily="2" charset="-122"/>
            </a:endParaRPr>
          </a:p>
          <a:p>
            <a:pPr>
              <a:buFontTx/>
              <a:buNone/>
            </a:pPr>
            <a:r>
              <a:rPr lang="en-US" altLang="zh-CN" dirty="0">
                <a:ea typeface="SimSun" pitchFamily="2" charset="-122"/>
              </a:rPr>
              <a:t>   Example:</a:t>
            </a:r>
          </a:p>
          <a:p>
            <a:pPr>
              <a:buFontTx/>
              <a:buNone/>
            </a:pPr>
            <a:r>
              <a:rPr lang="en-US" altLang="zh-CN" dirty="0">
                <a:ea typeface="SimSun" pitchFamily="2" charset="-122"/>
              </a:rPr>
              <a:t>       10-fold cross-validation is repeated 10 times and results are averaged (reduce the variance)</a:t>
            </a:r>
          </a:p>
          <a:p>
            <a:pPr>
              <a:buFontTx/>
              <a:buNone/>
            </a:pPr>
            <a:endParaRPr lang="en-US" altLang="zh-CN" dirty="0">
              <a:ea typeface="SimSun" pitchFamily="2" charset="-122"/>
            </a:endParaRPr>
          </a:p>
        </p:txBody>
      </p:sp>
    </p:spTree>
    <p:extLst>
      <p:ext uri="{BB962C8B-B14F-4D97-AF65-F5344CB8AC3E}">
        <p14:creationId xmlns:p14="http://schemas.microsoft.com/office/powerpoint/2010/main" val="250256468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0" dur="500"/>
                                        <p:tgtEl>
                                          <p:spTgt spid="256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3" dur="500"/>
                                        <p:tgtEl>
                                          <p:spTgt spid="256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18" dur="500"/>
                                        <p:tgtEl>
                                          <p:spTgt spid="2560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3" dur="500"/>
                                        <p:tgtEl>
                                          <p:spTgt spid="256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8"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4000" dirty="0">
                <a:ea typeface="SimSun" pitchFamily="2" charset="-122"/>
              </a:rPr>
              <a:t>A particular form of cross-validation</a:t>
            </a:r>
          </a:p>
        </p:txBody>
      </p:sp>
      <p:sp>
        <p:nvSpPr>
          <p:cNvPr id="26627" name="Rectangle 3"/>
          <p:cNvSpPr>
            <a:spLocks noGrp="1" noChangeArrowheads="1"/>
          </p:cNvSpPr>
          <p:nvPr>
            <p:ph type="body" idx="1"/>
          </p:nvPr>
        </p:nvSpPr>
        <p:spPr/>
        <p:txBody>
          <a:bodyPr/>
          <a:lstStyle/>
          <a:p>
            <a:r>
              <a:rPr lang="en-US" altLang="zh-CN" dirty="0">
                <a:ea typeface="SimSun" pitchFamily="2" charset="-122"/>
              </a:rPr>
              <a:t>k-fold cross-validation:  (N-N/k ; N/k)</a:t>
            </a:r>
            <a:endParaRPr lang="en-US" altLang="zh-CN" sz="4400" dirty="0">
              <a:ea typeface="SimSun" pitchFamily="2" charset="-122"/>
            </a:endParaRPr>
          </a:p>
          <a:p>
            <a:r>
              <a:rPr lang="en-US" altLang="zh-CN" sz="4400" dirty="0">
                <a:ea typeface="SimSun" pitchFamily="2" charset="-122"/>
              </a:rPr>
              <a:t>If k= N, what happens?</a:t>
            </a:r>
          </a:p>
          <a:p>
            <a:r>
              <a:rPr lang="en-US" altLang="zh-CN" sz="4400" dirty="0">
                <a:ea typeface="SimSun" pitchFamily="2" charset="-122"/>
              </a:rPr>
              <a:t>We get:</a:t>
            </a:r>
          </a:p>
          <a:p>
            <a:r>
              <a:rPr lang="en-US" altLang="zh-CN" sz="4400" dirty="0">
                <a:ea typeface="SimSun" pitchFamily="2" charset="-122"/>
              </a:rPr>
              <a:t> (N-1; 1) </a:t>
            </a:r>
          </a:p>
          <a:p>
            <a:r>
              <a:rPr lang="en-US" altLang="zh-CN" sz="4000" dirty="0">
                <a:solidFill>
                  <a:srgbClr val="FF0000"/>
                </a:solidFill>
                <a:ea typeface="SimSun" pitchFamily="2" charset="-122"/>
              </a:rPr>
              <a:t>   </a:t>
            </a:r>
            <a:r>
              <a:rPr lang="en-US" altLang="zh-CN" sz="4000" b="1" dirty="0">
                <a:solidFill>
                  <a:srgbClr val="FF0000"/>
                </a:solidFill>
                <a:ea typeface="SimSun" pitchFamily="2" charset="-122"/>
              </a:rPr>
              <a:t>It is called “leave –one –out”</a:t>
            </a:r>
          </a:p>
        </p:txBody>
      </p:sp>
    </p:spTree>
    <p:extLst>
      <p:ext uri="{BB962C8B-B14F-4D97-AF65-F5344CB8AC3E}">
        <p14:creationId xmlns:p14="http://schemas.microsoft.com/office/powerpoint/2010/main" val="201108052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ea typeface="SimSun" pitchFamily="2" charset="-122"/>
              </a:rPr>
              <a:t>Leave-one-out (N-1 ; 1)</a:t>
            </a:r>
          </a:p>
        </p:txBody>
      </p:sp>
      <p:graphicFrame>
        <p:nvGraphicFramePr>
          <p:cNvPr id="7171" name="Object 3"/>
          <p:cNvGraphicFramePr>
            <a:graphicFrameLocks noGrp="1" noChangeAspect="1"/>
          </p:cNvGraphicFramePr>
          <p:nvPr>
            <p:ph idx="1"/>
          </p:nvPr>
        </p:nvGraphicFramePr>
        <p:xfrm>
          <a:off x="395288" y="1412875"/>
          <a:ext cx="8280400" cy="4968875"/>
        </p:xfrm>
        <a:graphic>
          <a:graphicData uri="http://schemas.openxmlformats.org/presentationml/2006/ole">
            <mc:AlternateContent xmlns:mc="http://schemas.openxmlformats.org/markup-compatibility/2006">
              <mc:Choice xmlns:v="urn:schemas-microsoft-com:vml" Requires="v">
                <p:oleObj spid="_x0000_s6147" name="Bitmap Image" r:id="rId3" imgW="7028571" imgH="3010320" progId="PBrush">
                  <p:embed/>
                </p:oleObj>
              </mc:Choice>
              <mc:Fallback>
                <p:oleObj name="Bitmap Image" r:id="rId3" imgW="7028571" imgH="3010320" progId="PBrush">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12875"/>
                        <a:ext cx="8280400" cy="496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676500"/>
      </p:ext>
    </p:extLst>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DF9A-0A43-CB12-4F7A-75F993B62DE5}"/>
              </a:ext>
            </a:extLst>
          </p:cNvPr>
          <p:cNvSpPr>
            <a:spLocks noGrp="1"/>
          </p:cNvSpPr>
          <p:nvPr>
            <p:ph type="title"/>
          </p:nvPr>
        </p:nvSpPr>
        <p:spPr/>
        <p:txBody>
          <a:bodyPr/>
          <a:lstStyle/>
          <a:p>
            <a:r>
              <a:rPr lang="en-US" dirty="0"/>
              <a:t>Overfitting Vs. Underfitting</a:t>
            </a:r>
          </a:p>
        </p:txBody>
      </p:sp>
      <p:sp>
        <p:nvSpPr>
          <p:cNvPr id="3" name="Content Placeholder 2">
            <a:extLst>
              <a:ext uri="{FF2B5EF4-FFF2-40B4-BE49-F238E27FC236}">
                <a16:creationId xmlns:a16="http://schemas.microsoft.com/office/drawing/2014/main" id="{E4045970-D616-A95E-1E4B-3D70E87E8780}"/>
              </a:ext>
            </a:extLst>
          </p:cNvPr>
          <p:cNvSpPr>
            <a:spLocks noGrp="1"/>
          </p:cNvSpPr>
          <p:nvPr>
            <p:ph idx="1"/>
          </p:nvPr>
        </p:nvSpPr>
        <p:spPr/>
        <p:txBody>
          <a:bodyPr/>
          <a:lstStyle/>
          <a:p>
            <a:r>
              <a:rPr lang="en-US" i="0" dirty="0">
                <a:solidFill>
                  <a:srgbClr val="242424"/>
                </a:solidFill>
                <a:effectLst/>
                <a:latin typeface="source-serif-pro"/>
              </a:rPr>
              <a:t>A model that is </a:t>
            </a:r>
            <a:r>
              <a:rPr lang="en-US" b="1" i="0" dirty="0">
                <a:solidFill>
                  <a:srgbClr val="242424"/>
                </a:solidFill>
                <a:effectLst/>
                <a:latin typeface="source-serif-pro"/>
              </a:rPr>
              <a:t>underfit</a:t>
            </a:r>
            <a:r>
              <a:rPr lang="en-US" i="0" dirty="0">
                <a:solidFill>
                  <a:srgbClr val="242424"/>
                </a:solidFill>
                <a:effectLst/>
                <a:latin typeface="source-serif-pro"/>
              </a:rPr>
              <a:t> will have high training and high testing error while an </a:t>
            </a:r>
            <a:r>
              <a:rPr lang="en-US" b="1" i="0" dirty="0">
                <a:solidFill>
                  <a:srgbClr val="242424"/>
                </a:solidFill>
                <a:effectLst/>
                <a:latin typeface="source-serif-pro"/>
              </a:rPr>
              <a:t>overfit</a:t>
            </a:r>
            <a:r>
              <a:rPr lang="en-US" i="0" dirty="0">
                <a:solidFill>
                  <a:srgbClr val="242424"/>
                </a:solidFill>
                <a:effectLst/>
                <a:latin typeface="source-serif-pro"/>
              </a:rPr>
              <a:t> model will have extremely low training error but a high testing error.</a:t>
            </a:r>
            <a:endParaRPr lang="en-US" dirty="0"/>
          </a:p>
        </p:txBody>
      </p:sp>
      <p:pic>
        <p:nvPicPr>
          <p:cNvPr id="5" name="Picture 4">
            <a:extLst>
              <a:ext uri="{FF2B5EF4-FFF2-40B4-BE49-F238E27FC236}">
                <a16:creationId xmlns:a16="http://schemas.microsoft.com/office/drawing/2014/main" id="{96F749E4-4768-96E4-6124-E42E68553CE1}"/>
              </a:ext>
            </a:extLst>
          </p:cNvPr>
          <p:cNvPicPr>
            <a:picLocks noChangeAspect="1"/>
          </p:cNvPicPr>
          <p:nvPr/>
        </p:nvPicPr>
        <p:blipFill>
          <a:blip r:embed="rId2"/>
          <a:stretch>
            <a:fillRect/>
          </a:stretch>
        </p:blipFill>
        <p:spPr>
          <a:xfrm>
            <a:off x="2971800" y="3886200"/>
            <a:ext cx="3462633" cy="2809875"/>
          </a:xfrm>
          <a:prstGeom prst="rect">
            <a:avLst/>
          </a:prstGeom>
        </p:spPr>
      </p:pic>
    </p:spTree>
    <p:extLst>
      <p:ext uri="{BB962C8B-B14F-4D97-AF65-F5344CB8AC3E}">
        <p14:creationId xmlns:p14="http://schemas.microsoft.com/office/powerpoint/2010/main" val="214584353"/>
      </p:ext>
    </p:extLst>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E5C4-ECDE-5591-64A6-AB911BA8EFAF}"/>
              </a:ext>
            </a:extLst>
          </p:cNvPr>
          <p:cNvSpPr>
            <a:spLocks noGrp="1"/>
          </p:cNvSpPr>
          <p:nvPr>
            <p:ph type="title"/>
          </p:nvPr>
        </p:nvSpPr>
        <p:spPr/>
        <p:txBody>
          <a:bodyPr/>
          <a:lstStyle/>
          <a:p>
            <a:r>
              <a:rPr lang="en-US" dirty="0"/>
              <a:t>Bias Vs Variance</a:t>
            </a:r>
          </a:p>
        </p:txBody>
      </p:sp>
      <p:sp>
        <p:nvSpPr>
          <p:cNvPr id="3" name="Content Placeholder 2">
            <a:extLst>
              <a:ext uri="{FF2B5EF4-FFF2-40B4-BE49-F238E27FC236}">
                <a16:creationId xmlns:a16="http://schemas.microsoft.com/office/drawing/2014/main" id="{89FCE405-3EDB-041F-1656-0E699A8B2AE8}"/>
              </a:ext>
            </a:extLst>
          </p:cNvPr>
          <p:cNvSpPr>
            <a:spLocks noGrp="1"/>
          </p:cNvSpPr>
          <p:nvPr>
            <p:ph idx="1"/>
          </p:nvPr>
        </p:nvSpPr>
        <p:spPr/>
        <p:txBody>
          <a:bodyPr/>
          <a:lstStyle/>
          <a:p>
            <a:endParaRPr lang="en-US"/>
          </a:p>
        </p:txBody>
      </p:sp>
      <p:pic>
        <p:nvPicPr>
          <p:cNvPr id="1026" name="Picture 2" descr="The intuition behind bias and variance | by Seth Mottaghinejad | Towards  Data Science">
            <a:extLst>
              <a:ext uri="{FF2B5EF4-FFF2-40B4-BE49-F238E27FC236}">
                <a16:creationId xmlns:a16="http://schemas.microsoft.com/office/drawing/2014/main" id="{A4525C2C-3FBB-612C-2CDE-15A430DB5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4" y="1752601"/>
            <a:ext cx="84105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996293"/>
      </p:ext>
    </p:extLst>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0EC1-58F2-0AD2-A5EC-2CD2680D751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5C668DBE-9466-35CB-6AFF-27FD89E401A1}"/>
              </a:ext>
            </a:extLst>
          </p:cNvPr>
          <p:cNvSpPr>
            <a:spLocks noGrp="1"/>
          </p:cNvSpPr>
          <p:nvPr>
            <p:ph idx="1"/>
          </p:nvPr>
        </p:nvSpPr>
        <p:spPr/>
        <p:txBody>
          <a:bodyPr/>
          <a:lstStyle/>
          <a:p>
            <a:endParaRPr lang="en-US"/>
          </a:p>
        </p:txBody>
      </p:sp>
      <p:pic>
        <p:nvPicPr>
          <p:cNvPr id="2050" name="Picture 2" descr="Understanding the Bias-Variance Tradeoff | by Seema Singh | Towards Data  Science">
            <a:extLst>
              <a:ext uri="{FF2B5EF4-FFF2-40B4-BE49-F238E27FC236}">
                <a16:creationId xmlns:a16="http://schemas.microsoft.com/office/drawing/2014/main" id="{B8A0FDC7-BF73-19D5-0F02-A13A3731A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2819400"/>
            <a:ext cx="79057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81624"/>
      </p:ext>
    </p:extLst>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73EF-C423-AFF1-A742-6A0677E1EF1F}"/>
              </a:ext>
            </a:extLst>
          </p:cNvPr>
          <p:cNvSpPr>
            <a:spLocks noGrp="1"/>
          </p:cNvSpPr>
          <p:nvPr>
            <p:ph type="title"/>
          </p:nvPr>
        </p:nvSpPr>
        <p:spPr/>
        <p:txBody>
          <a:bodyPr/>
          <a:lstStyle/>
          <a:p>
            <a:r>
              <a:rPr lang="en-US" dirty="0"/>
              <a:t>Parametric Vs. Non-Parametric Algorithms</a:t>
            </a:r>
          </a:p>
        </p:txBody>
      </p:sp>
      <p:sp>
        <p:nvSpPr>
          <p:cNvPr id="3" name="Content Placeholder 2">
            <a:extLst>
              <a:ext uri="{FF2B5EF4-FFF2-40B4-BE49-F238E27FC236}">
                <a16:creationId xmlns:a16="http://schemas.microsoft.com/office/drawing/2014/main" id="{61597FE9-324D-05C0-E6F4-6BEBE5262AD3}"/>
              </a:ext>
            </a:extLst>
          </p:cNvPr>
          <p:cNvSpPr>
            <a:spLocks noGrp="1"/>
          </p:cNvSpPr>
          <p:nvPr>
            <p:ph idx="1"/>
          </p:nvPr>
        </p:nvSpPr>
        <p:spPr/>
        <p:txBody>
          <a:bodyPr/>
          <a:lstStyle/>
          <a:p>
            <a:r>
              <a:rPr lang="en-US" b="0" i="0" dirty="0">
                <a:solidFill>
                  <a:srgbClr val="374151"/>
                </a:solidFill>
                <a:effectLst/>
                <a:latin typeface="Söhne"/>
              </a:rPr>
              <a:t>Parametric and non-parametric algorithms are two different approaches in statistical and machine learning modeling. </a:t>
            </a:r>
          </a:p>
          <a:p>
            <a:r>
              <a:rPr lang="en-US" b="0" i="0" dirty="0">
                <a:solidFill>
                  <a:srgbClr val="374151"/>
                </a:solidFill>
                <a:effectLst/>
                <a:latin typeface="Söhne"/>
              </a:rPr>
              <a:t>They differ in how they make assumptions about the underlying data distribution and how they learn from data. </a:t>
            </a:r>
            <a:endParaRPr lang="en-US" dirty="0"/>
          </a:p>
        </p:txBody>
      </p:sp>
    </p:spTree>
    <p:extLst>
      <p:ext uri="{BB962C8B-B14F-4D97-AF65-F5344CB8AC3E}">
        <p14:creationId xmlns:p14="http://schemas.microsoft.com/office/powerpoint/2010/main" val="1236569069"/>
      </p:ext>
    </p:extLst>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6D06-3C2D-C4A5-D3D6-9C1ED2671A6D}"/>
              </a:ext>
            </a:extLst>
          </p:cNvPr>
          <p:cNvSpPr>
            <a:spLocks noGrp="1"/>
          </p:cNvSpPr>
          <p:nvPr>
            <p:ph type="title"/>
          </p:nvPr>
        </p:nvSpPr>
        <p:spPr/>
        <p:txBody>
          <a:bodyPr/>
          <a:lstStyle/>
          <a:p>
            <a:r>
              <a:rPr lang="en-US" dirty="0"/>
              <a:t>Parametric Algorithms</a:t>
            </a:r>
          </a:p>
        </p:txBody>
      </p:sp>
      <p:sp>
        <p:nvSpPr>
          <p:cNvPr id="3" name="Content Placeholder 2">
            <a:extLst>
              <a:ext uri="{FF2B5EF4-FFF2-40B4-BE49-F238E27FC236}">
                <a16:creationId xmlns:a16="http://schemas.microsoft.com/office/drawing/2014/main" id="{B1F021E5-D89D-94EE-5195-FCC0D389A4D3}"/>
              </a:ext>
            </a:extLst>
          </p:cNvPr>
          <p:cNvSpPr>
            <a:spLocks noGrp="1"/>
          </p:cNvSpPr>
          <p:nvPr>
            <p:ph idx="1"/>
          </p:nvPr>
        </p:nvSpPr>
        <p:spPr>
          <a:xfrm>
            <a:off x="1143000" y="1752600"/>
            <a:ext cx="7543799" cy="3276600"/>
          </a:xfrm>
        </p:spPr>
        <p:txBody>
          <a:bodyPr/>
          <a:lstStyle/>
          <a:p>
            <a:pPr algn="l">
              <a:buFont typeface="+mj-lt"/>
              <a:buAutoNum type="arabicPeriod"/>
            </a:pPr>
            <a:r>
              <a:rPr lang="en-US" sz="1800" b="1" i="0" dirty="0">
                <a:solidFill>
                  <a:srgbClr val="374151"/>
                </a:solidFill>
                <a:effectLst/>
                <a:latin typeface="Söhne"/>
              </a:rPr>
              <a:t>Assumption of Data Distribution:</a:t>
            </a:r>
            <a:r>
              <a:rPr lang="en-US" sz="1800" b="0" i="0" dirty="0">
                <a:solidFill>
                  <a:srgbClr val="374151"/>
                </a:solidFill>
                <a:effectLst/>
                <a:latin typeface="Söhne"/>
              </a:rPr>
              <a:t> Parametric algorithms make strong assumptions about the data distribution. They assume that the data follows a specific probability distribution, such as Gaussian (normal) distribution.</a:t>
            </a:r>
          </a:p>
          <a:p>
            <a:pPr algn="l">
              <a:buFont typeface="+mj-lt"/>
              <a:buAutoNum type="arabicPeriod"/>
            </a:pPr>
            <a:r>
              <a:rPr lang="en-US" sz="1800" b="1" i="0" dirty="0">
                <a:solidFill>
                  <a:srgbClr val="374151"/>
                </a:solidFill>
                <a:effectLst/>
                <a:latin typeface="Söhne"/>
              </a:rPr>
              <a:t>Fixed Number of Parameters:</a:t>
            </a:r>
            <a:r>
              <a:rPr lang="en-US" sz="1800" b="0" i="0" dirty="0">
                <a:solidFill>
                  <a:srgbClr val="374151"/>
                </a:solidFill>
                <a:effectLst/>
                <a:latin typeface="Söhne"/>
              </a:rPr>
              <a:t> In parametric models, the number of parameters used to describe the data is fixed and does not grow with the size of the dataset. For example, linear regression assumes a linear relationship between input features and the target variable.</a:t>
            </a:r>
          </a:p>
          <a:p>
            <a:pPr algn="l">
              <a:buFont typeface="+mj-lt"/>
              <a:buAutoNum type="arabicPeriod"/>
            </a:pPr>
            <a:r>
              <a:rPr lang="en-US" sz="1800" b="1" i="0" dirty="0">
                <a:solidFill>
                  <a:srgbClr val="374151"/>
                </a:solidFill>
                <a:effectLst/>
                <a:latin typeface="Söhne"/>
              </a:rPr>
              <a:t>Model Complexity:</a:t>
            </a:r>
            <a:r>
              <a:rPr lang="en-US" sz="1800" b="0" i="0" dirty="0">
                <a:solidFill>
                  <a:srgbClr val="374151"/>
                </a:solidFill>
                <a:effectLst/>
                <a:latin typeface="Söhne"/>
              </a:rPr>
              <a:t> Parametric models are often simpler and have a limited capacity to capture complex patterns in data. They are suitable for situations where the underlying assumptions are met.</a:t>
            </a:r>
          </a:p>
          <a:p>
            <a:pPr algn="l">
              <a:buFont typeface="+mj-lt"/>
              <a:buAutoNum type="arabicPeriod"/>
            </a:pPr>
            <a:r>
              <a:rPr lang="en-US" sz="1800" b="1" i="0" dirty="0">
                <a:solidFill>
                  <a:srgbClr val="374151"/>
                </a:solidFill>
                <a:effectLst/>
                <a:latin typeface="Söhne"/>
              </a:rPr>
              <a:t>Efficiency:</a:t>
            </a:r>
            <a:r>
              <a:rPr lang="en-US" sz="1800" b="0" i="0" dirty="0">
                <a:solidFill>
                  <a:srgbClr val="374151"/>
                </a:solidFill>
                <a:effectLst/>
                <a:latin typeface="Söhne"/>
              </a:rPr>
              <a:t> Parametric models are computationally efficient and require less data for training because of their simplicity.</a:t>
            </a:r>
          </a:p>
          <a:p>
            <a:pPr algn="l">
              <a:buFont typeface="+mj-lt"/>
              <a:buAutoNum type="arabicPeriod"/>
            </a:pPr>
            <a:r>
              <a:rPr lang="en-US" sz="1800" b="1" i="0" dirty="0">
                <a:solidFill>
                  <a:srgbClr val="374151"/>
                </a:solidFill>
                <a:effectLst/>
                <a:latin typeface="Söhne"/>
              </a:rPr>
              <a:t>Examples:</a:t>
            </a:r>
            <a:r>
              <a:rPr lang="en-US" sz="1800" b="0" i="0" dirty="0">
                <a:solidFill>
                  <a:srgbClr val="374151"/>
                </a:solidFill>
                <a:effectLst/>
                <a:latin typeface="Söhne"/>
              </a:rPr>
              <a:t> Linear regression, logistic regression, Gaussian Naive Bayes, and linear discriminant analysis are examples of parametric models.</a:t>
            </a:r>
          </a:p>
          <a:p>
            <a:endParaRPr lang="en-US" sz="1800" dirty="0"/>
          </a:p>
        </p:txBody>
      </p:sp>
    </p:spTree>
    <p:extLst>
      <p:ext uri="{BB962C8B-B14F-4D97-AF65-F5344CB8AC3E}">
        <p14:creationId xmlns:p14="http://schemas.microsoft.com/office/powerpoint/2010/main" val="1760041070"/>
      </p:ext>
    </p:extLst>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31FD-FB17-8826-470D-0217FF54F046}"/>
              </a:ext>
            </a:extLst>
          </p:cNvPr>
          <p:cNvSpPr>
            <a:spLocks noGrp="1"/>
          </p:cNvSpPr>
          <p:nvPr>
            <p:ph type="title"/>
          </p:nvPr>
        </p:nvSpPr>
        <p:spPr/>
        <p:txBody>
          <a:bodyPr/>
          <a:lstStyle/>
          <a:p>
            <a:r>
              <a:rPr lang="en-US" dirty="0"/>
              <a:t>Nonparametric Algorithms</a:t>
            </a:r>
          </a:p>
        </p:txBody>
      </p:sp>
      <p:sp>
        <p:nvSpPr>
          <p:cNvPr id="3" name="Content Placeholder 2">
            <a:extLst>
              <a:ext uri="{FF2B5EF4-FFF2-40B4-BE49-F238E27FC236}">
                <a16:creationId xmlns:a16="http://schemas.microsoft.com/office/drawing/2014/main" id="{DA32110F-E276-EF6F-D726-72AA443F12AE}"/>
              </a:ext>
            </a:extLst>
          </p:cNvPr>
          <p:cNvSpPr>
            <a:spLocks noGrp="1"/>
          </p:cNvSpPr>
          <p:nvPr>
            <p:ph idx="1"/>
          </p:nvPr>
        </p:nvSpPr>
        <p:spPr/>
        <p:txBody>
          <a:bodyPr/>
          <a:lstStyle/>
          <a:p>
            <a:pPr algn="l">
              <a:buFont typeface="+mj-lt"/>
              <a:buAutoNum type="arabicPeriod"/>
            </a:pPr>
            <a:r>
              <a:rPr lang="en-US" sz="1800" b="1" i="0" dirty="0">
                <a:solidFill>
                  <a:srgbClr val="374151"/>
                </a:solidFill>
                <a:effectLst/>
                <a:latin typeface="Söhne"/>
              </a:rPr>
              <a:t>No Assumption of Data Distribution:</a:t>
            </a:r>
            <a:r>
              <a:rPr lang="en-US" sz="1800" b="0" i="0" dirty="0">
                <a:solidFill>
                  <a:srgbClr val="374151"/>
                </a:solidFill>
                <a:effectLst/>
                <a:latin typeface="Söhne"/>
              </a:rPr>
              <a:t> Non-parametric algorithms do not assume a specific data distribution. They are more flexible and make fewer assumptions about the data.</a:t>
            </a:r>
          </a:p>
          <a:p>
            <a:pPr algn="l">
              <a:buFont typeface="+mj-lt"/>
              <a:buAutoNum type="arabicPeriod"/>
            </a:pPr>
            <a:r>
              <a:rPr lang="en-US" sz="1800" b="1" i="0" dirty="0">
                <a:solidFill>
                  <a:srgbClr val="374151"/>
                </a:solidFill>
                <a:effectLst/>
                <a:latin typeface="Söhne"/>
              </a:rPr>
              <a:t>Variable Number of Parameters:</a:t>
            </a:r>
            <a:r>
              <a:rPr lang="en-US" sz="1800" b="0" i="0" dirty="0">
                <a:solidFill>
                  <a:srgbClr val="374151"/>
                </a:solidFill>
                <a:effectLst/>
                <a:latin typeface="Söhne"/>
              </a:rPr>
              <a:t> Non-parametric models have a variable number of parameters, which can adapt and grow as more data is provided. This adaptability allows them to capture complex patterns.</a:t>
            </a:r>
          </a:p>
          <a:p>
            <a:pPr algn="l">
              <a:buFont typeface="+mj-lt"/>
              <a:buAutoNum type="arabicPeriod"/>
            </a:pPr>
            <a:r>
              <a:rPr lang="en-US" sz="1800" b="1" i="0" dirty="0">
                <a:solidFill>
                  <a:srgbClr val="374151"/>
                </a:solidFill>
                <a:effectLst/>
                <a:latin typeface="Söhne"/>
              </a:rPr>
              <a:t>Model Complexity:</a:t>
            </a:r>
            <a:r>
              <a:rPr lang="en-US" sz="1800" b="0" i="0" dirty="0">
                <a:solidFill>
                  <a:srgbClr val="374151"/>
                </a:solidFill>
                <a:effectLst/>
                <a:latin typeface="Söhne"/>
              </a:rPr>
              <a:t> Non-parametric models tend to be more complex and can capture intricate relationships in data, making them suitable for a wide range of situations, including those where the underlying distribution is unknown.</a:t>
            </a:r>
          </a:p>
          <a:p>
            <a:pPr algn="l">
              <a:buFont typeface="+mj-lt"/>
              <a:buAutoNum type="arabicPeriod"/>
            </a:pPr>
            <a:r>
              <a:rPr lang="en-US" sz="1800" b="1" i="0" dirty="0">
                <a:solidFill>
                  <a:srgbClr val="374151"/>
                </a:solidFill>
                <a:effectLst/>
                <a:latin typeface="Söhne"/>
              </a:rPr>
              <a:t>Data Efficiency:</a:t>
            </a:r>
            <a:r>
              <a:rPr lang="en-US" sz="1800" b="0" i="0" dirty="0">
                <a:solidFill>
                  <a:srgbClr val="374151"/>
                </a:solidFill>
                <a:effectLst/>
                <a:latin typeface="Söhne"/>
              </a:rPr>
              <a:t> Non-parametric models may require more data for training because they are flexible and can capture complex relationships. They are less data-efficient than parametric models.</a:t>
            </a:r>
          </a:p>
          <a:p>
            <a:pPr algn="l">
              <a:buFont typeface="+mj-lt"/>
              <a:buAutoNum type="arabicPeriod"/>
            </a:pPr>
            <a:r>
              <a:rPr lang="en-US" sz="1800" b="1" i="0" dirty="0">
                <a:solidFill>
                  <a:srgbClr val="374151"/>
                </a:solidFill>
                <a:effectLst/>
                <a:latin typeface="Söhne"/>
              </a:rPr>
              <a:t>Examples:</a:t>
            </a:r>
            <a:r>
              <a:rPr lang="en-US" sz="1800" b="0" i="0" dirty="0">
                <a:solidFill>
                  <a:srgbClr val="374151"/>
                </a:solidFill>
                <a:effectLst/>
                <a:latin typeface="Söhne"/>
              </a:rPr>
              <a:t> Decision trees, k-nearest neighbors (KNN), support vector machines (SVM), and kernel density estimation are examples of non-parametric models.</a:t>
            </a:r>
          </a:p>
          <a:p>
            <a:endParaRPr lang="en-US" sz="1800" dirty="0"/>
          </a:p>
        </p:txBody>
      </p:sp>
    </p:spTree>
    <p:extLst>
      <p:ext uri="{BB962C8B-B14F-4D97-AF65-F5344CB8AC3E}">
        <p14:creationId xmlns:p14="http://schemas.microsoft.com/office/powerpoint/2010/main" val="2352145945"/>
      </p:ext>
    </p:extLst>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FBCC-714B-6800-9613-3350B6447A42}"/>
              </a:ext>
            </a:extLst>
          </p:cNvPr>
          <p:cNvSpPr>
            <a:spLocks noGrp="1"/>
          </p:cNvSpPr>
          <p:nvPr>
            <p:ph type="title"/>
          </p:nvPr>
        </p:nvSpPr>
        <p:spPr/>
        <p:txBody>
          <a:bodyPr/>
          <a:lstStyle/>
          <a:p>
            <a:r>
              <a:rPr lang="en-US" b="1" i="0" dirty="0">
                <a:effectLst/>
                <a:latin typeface="Söhne"/>
              </a:rPr>
              <a:t>Hyperparameters</a:t>
            </a:r>
            <a:endParaRPr lang="en-US" dirty="0"/>
          </a:p>
        </p:txBody>
      </p:sp>
      <p:sp>
        <p:nvSpPr>
          <p:cNvPr id="3" name="Content Placeholder 2">
            <a:extLst>
              <a:ext uri="{FF2B5EF4-FFF2-40B4-BE49-F238E27FC236}">
                <a16:creationId xmlns:a16="http://schemas.microsoft.com/office/drawing/2014/main" id="{FB86DE87-AB4D-3F23-0498-C87029A6213A}"/>
              </a:ext>
            </a:extLst>
          </p:cNvPr>
          <p:cNvSpPr>
            <a:spLocks noGrp="1"/>
          </p:cNvSpPr>
          <p:nvPr>
            <p:ph idx="1"/>
          </p:nvPr>
        </p:nvSpPr>
        <p:spPr/>
        <p:txBody>
          <a:bodyPr/>
          <a:lstStyle/>
          <a:p>
            <a:r>
              <a:rPr lang="en-US" b="0" i="1" dirty="0">
                <a:solidFill>
                  <a:srgbClr val="FF0000"/>
                </a:solidFill>
                <a:effectLst/>
                <a:latin typeface="source-serif-pro"/>
              </a:rPr>
              <a:t>Anything in machine learning and deep learning that you decide their values or choose their configuration before training begins and whose values or configuration will remain the same when training ends is a </a:t>
            </a:r>
            <a:r>
              <a:rPr lang="en-US" b="1" i="1" dirty="0">
                <a:solidFill>
                  <a:srgbClr val="FF0000"/>
                </a:solidFill>
                <a:effectLst/>
                <a:latin typeface="source-serif-pro"/>
              </a:rPr>
              <a:t>hyperparameter.</a:t>
            </a:r>
          </a:p>
          <a:p>
            <a:pPr algn="l"/>
            <a:r>
              <a:rPr lang="en-US" b="1" i="0" dirty="0">
                <a:solidFill>
                  <a:srgbClr val="242424"/>
                </a:solidFill>
                <a:effectLst/>
                <a:latin typeface="sohne"/>
              </a:rPr>
              <a:t>Here are some common examples</a:t>
            </a:r>
          </a:p>
          <a:p>
            <a:pPr algn="l">
              <a:buFont typeface="Arial" panose="020B0604020202020204" pitchFamily="34" charset="0"/>
              <a:buChar char="•"/>
            </a:pPr>
            <a:r>
              <a:rPr lang="en-US" sz="2400" b="0" i="0" dirty="0">
                <a:solidFill>
                  <a:srgbClr val="242424"/>
                </a:solidFill>
                <a:effectLst/>
                <a:latin typeface="source-serif-pro"/>
              </a:rPr>
              <a:t>Train-test split ratio, Learning rate, Choice of activation function in </a:t>
            </a:r>
            <a:r>
              <a:rPr lang="en-US" sz="2400" b="0" i="0" dirty="0" err="1">
                <a:solidFill>
                  <a:srgbClr val="242424"/>
                </a:solidFill>
                <a:effectLst/>
                <a:latin typeface="source-serif-pro"/>
              </a:rPr>
              <a:t>nn</a:t>
            </a:r>
            <a:r>
              <a:rPr lang="en-US" sz="2400" b="0" i="0" dirty="0">
                <a:solidFill>
                  <a:srgbClr val="242424"/>
                </a:solidFill>
                <a:effectLst/>
                <a:latin typeface="source-serif-pro"/>
              </a:rPr>
              <a:t> layer, cost or loss function, Number of hidden layers &amp; activation units in each layer,  drop-out rate in </a:t>
            </a:r>
            <a:r>
              <a:rPr lang="en-US" sz="2400" b="0" i="0" dirty="0" err="1">
                <a:solidFill>
                  <a:srgbClr val="242424"/>
                </a:solidFill>
                <a:effectLst/>
                <a:latin typeface="source-serif-pro"/>
              </a:rPr>
              <a:t>nn</a:t>
            </a:r>
            <a:r>
              <a:rPr lang="en-US" sz="2400" b="0" i="0" dirty="0">
                <a:solidFill>
                  <a:srgbClr val="242424"/>
                </a:solidFill>
                <a:effectLst/>
                <a:latin typeface="source-serif-pro"/>
              </a:rPr>
              <a:t> (dropout probability), Number of iterations (epochs), etc.</a:t>
            </a:r>
            <a:endParaRPr lang="en-US" dirty="0">
              <a:solidFill>
                <a:schemeClr val="tx1">
                  <a:lumMod val="50000"/>
                </a:schemeClr>
              </a:solidFill>
            </a:endParaRPr>
          </a:p>
        </p:txBody>
      </p:sp>
    </p:spTree>
    <p:extLst>
      <p:ext uri="{BB962C8B-B14F-4D97-AF65-F5344CB8AC3E}">
        <p14:creationId xmlns:p14="http://schemas.microsoft.com/office/powerpoint/2010/main" val="41940751"/>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dirty="0"/>
              <a:t>Evaluation Metrics</a:t>
            </a:r>
          </a:p>
        </p:txBody>
      </p:sp>
      <p:sp>
        <p:nvSpPr>
          <p:cNvPr id="7171" name="Content Placeholder 2"/>
          <p:cNvSpPr>
            <a:spLocks noGrp="1"/>
          </p:cNvSpPr>
          <p:nvPr>
            <p:ph idx="1"/>
          </p:nvPr>
        </p:nvSpPr>
        <p:spPr>
          <a:xfrm>
            <a:off x="990600" y="2133600"/>
            <a:ext cx="7693025" cy="4724400"/>
          </a:xfrm>
        </p:spPr>
        <p:txBody>
          <a:bodyPr/>
          <a:lstStyle/>
          <a:p>
            <a:r>
              <a:rPr lang="en-US" sz="2300" b="1" dirty="0"/>
              <a:t>Classification (Predict Category):</a:t>
            </a:r>
          </a:p>
          <a:p>
            <a:pPr lvl="1"/>
            <a:r>
              <a:rPr lang="en-US" sz="2300" dirty="0"/>
              <a:t>Simple Accuracy</a:t>
            </a:r>
          </a:p>
          <a:p>
            <a:pPr lvl="1"/>
            <a:r>
              <a:rPr lang="en-US" sz="2300" dirty="0"/>
              <a:t>Precision</a:t>
            </a:r>
          </a:p>
          <a:p>
            <a:pPr lvl="1"/>
            <a:r>
              <a:rPr lang="en-US" sz="2300" dirty="0"/>
              <a:t>Recall</a:t>
            </a:r>
          </a:p>
          <a:p>
            <a:pPr lvl="1"/>
            <a:r>
              <a:rPr lang="en-US" sz="2300" dirty="0"/>
              <a:t>F Measure</a:t>
            </a:r>
          </a:p>
          <a:p>
            <a:pPr lvl="1"/>
            <a:r>
              <a:rPr lang="en-US" sz="2300" dirty="0"/>
              <a:t>F beta Measure</a:t>
            </a:r>
          </a:p>
          <a:p>
            <a:pPr lvl="1"/>
            <a:r>
              <a:rPr lang="en-US" sz="2300" dirty="0"/>
              <a:t>ROC (and AUC)</a:t>
            </a:r>
          </a:p>
          <a:p>
            <a:r>
              <a:rPr lang="en-US" sz="2300" b="1" dirty="0"/>
              <a:t>Regression (Predict Value)</a:t>
            </a:r>
          </a:p>
          <a:p>
            <a:pPr lvl="1"/>
            <a:r>
              <a:rPr lang="en-US" sz="2300" dirty="0"/>
              <a:t>Sum of Squares Error</a:t>
            </a:r>
          </a:p>
          <a:p>
            <a:pPr lvl="1"/>
            <a:r>
              <a:rPr lang="en-US" sz="2300" dirty="0"/>
              <a:t>Mean Absolute Error</a:t>
            </a:r>
          </a:p>
          <a:p>
            <a:pPr lvl="1"/>
            <a:r>
              <a:rPr lang="en-US" sz="2300" dirty="0"/>
              <a:t>RMSE</a:t>
            </a:r>
          </a:p>
          <a:p>
            <a:pPr lvl="1"/>
            <a:endParaRPr lang="en-GB" altLang="en-US" dirty="0"/>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6A6D-F858-745E-CA82-A93BF564F175}"/>
              </a:ext>
            </a:extLst>
          </p:cNvPr>
          <p:cNvSpPr>
            <a:spLocks noGrp="1"/>
          </p:cNvSpPr>
          <p:nvPr>
            <p:ph type="title"/>
          </p:nvPr>
        </p:nvSpPr>
        <p:spPr/>
        <p:txBody>
          <a:bodyPr/>
          <a:lstStyle/>
          <a:p>
            <a:r>
              <a:rPr lang="en-US" dirty="0"/>
              <a:t>Few more concepts</a:t>
            </a:r>
          </a:p>
        </p:txBody>
      </p:sp>
      <p:sp>
        <p:nvSpPr>
          <p:cNvPr id="3" name="Content Placeholder 2">
            <a:extLst>
              <a:ext uri="{FF2B5EF4-FFF2-40B4-BE49-F238E27FC236}">
                <a16:creationId xmlns:a16="http://schemas.microsoft.com/office/drawing/2014/main" id="{E70B9543-5A75-DE09-0DEB-B166705084F6}"/>
              </a:ext>
            </a:extLst>
          </p:cNvPr>
          <p:cNvSpPr>
            <a:spLocks noGrp="1"/>
          </p:cNvSpPr>
          <p:nvPr>
            <p:ph idx="1"/>
          </p:nvPr>
        </p:nvSpPr>
        <p:spPr/>
        <p:txBody>
          <a:bodyPr/>
          <a:lstStyle/>
          <a:p>
            <a:pPr algn="l">
              <a:buFont typeface="+mj-lt"/>
              <a:buAutoNum type="arabicPeriod"/>
            </a:pPr>
            <a:r>
              <a:rPr lang="en-US" sz="2000" b="1" i="0" dirty="0">
                <a:solidFill>
                  <a:srgbClr val="374151"/>
                </a:solidFill>
                <a:effectLst/>
                <a:latin typeface="Söhne"/>
              </a:rPr>
              <a:t>Feature Selection:</a:t>
            </a:r>
            <a:r>
              <a:rPr lang="en-US" sz="2000" b="0" i="0" dirty="0">
                <a:solidFill>
                  <a:srgbClr val="374151"/>
                </a:solidFill>
                <a:effectLst/>
                <a:latin typeface="Söhne"/>
              </a:rPr>
              <a:t> The process of choosing a subset of relevant features to reduce dimensionality and improve model performance.</a:t>
            </a:r>
          </a:p>
          <a:p>
            <a:pPr algn="l">
              <a:buFont typeface="+mj-lt"/>
              <a:buAutoNum type="arabicPeriod"/>
            </a:pPr>
            <a:r>
              <a:rPr lang="en-US" sz="2000" b="1" i="0" dirty="0">
                <a:solidFill>
                  <a:srgbClr val="374151"/>
                </a:solidFill>
                <a:effectLst/>
                <a:latin typeface="Söhne"/>
              </a:rPr>
              <a:t>Ensemble Learning:</a:t>
            </a:r>
            <a:r>
              <a:rPr lang="en-US" sz="2000" b="0" i="0" dirty="0">
                <a:solidFill>
                  <a:srgbClr val="374151"/>
                </a:solidFill>
                <a:effectLst/>
                <a:latin typeface="Söhne"/>
              </a:rPr>
              <a:t> Combining the predictions of multiple models to improve accuracy and reduce overfitting. Common techniques include bagging and boosting.</a:t>
            </a:r>
          </a:p>
          <a:p>
            <a:pPr algn="l">
              <a:buFont typeface="+mj-lt"/>
              <a:buAutoNum type="arabicPeriod"/>
            </a:pPr>
            <a:r>
              <a:rPr lang="en-US" sz="2000" b="1" i="0" dirty="0">
                <a:solidFill>
                  <a:srgbClr val="374151"/>
                </a:solidFill>
                <a:effectLst/>
                <a:latin typeface="Söhne"/>
              </a:rPr>
              <a:t>Deep Learning:</a:t>
            </a:r>
            <a:r>
              <a:rPr lang="en-US" sz="2000" b="0" i="0" dirty="0">
                <a:solidFill>
                  <a:srgbClr val="374151"/>
                </a:solidFill>
                <a:effectLst/>
                <a:latin typeface="Söhne"/>
              </a:rPr>
              <a:t> A subset of machine learning involving neural networks with multiple layers, used for complex tasks like image and speech recognition.</a:t>
            </a:r>
          </a:p>
          <a:p>
            <a:pPr algn="l">
              <a:buFont typeface="+mj-lt"/>
              <a:buAutoNum type="arabicPeriod"/>
            </a:pPr>
            <a:r>
              <a:rPr lang="en-US" sz="2000" b="1" i="0" dirty="0">
                <a:solidFill>
                  <a:srgbClr val="374151"/>
                </a:solidFill>
                <a:effectLst/>
                <a:latin typeface="Söhne"/>
              </a:rPr>
              <a:t>Gradient Descent:</a:t>
            </a:r>
            <a:r>
              <a:rPr lang="en-US" sz="2000" b="0" i="0" dirty="0">
                <a:solidFill>
                  <a:srgbClr val="374151"/>
                </a:solidFill>
                <a:effectLst/>
                <a:latin typeface="Söhne"/>
              </a:rPr>
              <a:t> An optimization algorithm used to update model parameters to minimize the error between predicted and actual values.</a:t>
            </a:r>
          </a:p>
          <a:p>
            <a:pPr algn="l">
              <a:buFont typeface="+mj-lt"/>
              <a:buAutoNum type="arabicPeriod"/>
            </a:pPr>
            <a:r>
              <a:rPr lang="en-US" sz="2000" b="1" i="0" dirty="0">
                <a:solidFill>
                  <a:srgbClr val="374151"/>
                </a:solidFill>
                <a:effectLst/>
                <a:latin typeface="Söhne"/>
              </a:rPr>
              <a:t>Regularization:</a:t>
            </a:r>
            <a:r>
              <a:rPr lang="en-US" sz="2000" b="0" i="0" dirty="0">
                <a:solidFill>
                  <a:srgbClr val="374151"/>
                </a:solidFill>
                <a:effectLst/>
                <a:latin typeface="Söhne"/>
              </a:rPr>
              <a:t> Techniques like L1 (Lasso) and L2 (Ridge) regularization to prevent overfitting by adding penalty terms to the model's loss function.</a:t>
            </a:r>
          </a:p>
          <a:p>
            <a:endParaRPr lang="en-US" sz="2000" dirty="0"/>
          </a:p>
        </p:txBody>
      </p:sp>
    </p:spTree>
    <p:extLst>
      <p:ext uri="{BB962C8B-B14F-4D97-AF65-F5344CB8AC3E}">
        <p14:creationId xmlns:p14="http://schemas.microsoft.com/office/powerpoint/2010/main" val="3644129795"/>
      </p:ext>
    </p:extLst>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2438400" y="28194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t>Questions!</a:t>
            </a: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ar-SA" dirty="0"/>
          </a:p>
        </p:txBody>
      </p:sp>
      <p:sp>
        <p:nvSpPr>
          <p:cNvPr id="3" name="Content Placeholder 2"/>
          <p:cNvSpPr>
            <a:spLocks noGrp="1"/>
          </p:cNvSpPr>
          <p:nvPr>
            <p:ph idx="1"/>
          </p:nvPr>
        </p:nvSpPr>
        <p:spPr>
          <a:xfrm>
            <a:off x="725487" y="2024271"/>
            <a:ext cx="7693025" cy="1371599"/>
          </a:xfrm>
        </p:spPr>
        <p:txBody>
          <a:bodyPr/>
          <a:lstStyle/>
          <a:p>
            <a:r>
              <a:rPr lang="en-US" dirty="0"/>
              <a:t>In the field of </a:t>
            </a:r>
            <a:r>
              <a:rPr lang="en-US" dirty="0">
                <a:solidFill>
                  <a:srgbClr val="FF0000"/>
                </a:solidFill>
              </a:rPr>
              <a:t>machine learning</a:t>
            </a:r>
            <a:r>
              <a:rPr lang="en-US" dirty="0"/>
              <a:t>, a </a:t>
            </a:r>
            <a:r>
              <a:rPr lang="en-US" b="1" dirty="0"/>
              <a:t>confusion matrix</a:t>
            </a:r>
            <a:r>
              <a:rPr lang="en-US" dirty="0"/>
              <a:t> is a specific table layout that allows visualization of the performance of an algorithm</a:t>
            </a:r>
          </a:p>
          <a:p>
            <a:endParaRPr lang="en-GB" dirty="0"/>
          </a:p>
          <a:p>
            <a:endParaRPr lang="en-GB" dirty="0"/>
          </a:p>
          <a:p>
            <a:endParaRPr lang="en-GB" dirty="0"/>
          </a:p>
          <a:p>
            <a:endParaRPr lang="en-GB" dirty="0"/>
          </a:p>
          <a:p>
            <a:endParaRPr lang="ar-SA" dirty="0"/>
          </a:p>
        </p:txBody>
      </p:sp>
      <p:graphicFrame>
        <p:nvGraphicFramePr>
          <p:cNvPr id="10" name="Table 9"/>
          <p:cNvGraphicFramePr>
            <a:graphicFrameLocks noGrp="1"/>
          </p:cNvGraphicFramePr>
          <p:nvPr/>
        </p:nvGraphicFramePr>
        <p:xfrm>
          <a:off x="936687" y="3573016"/>
          <a:ext cx="7575426" cy="1200150"/>
        </p:xfrm>
        <a:graphic>
          <a:graphicData uri="http://schemas.openxmlformats.org/drawingml/2006/table">
            <a:tbl>
              <a:tblPr>
                <a:tableStyleId>{5C22544A-7EE6-4342-B048-85BDC9FD1C3A}</a:tableStyleId>
              </a:tblPr>
              <a:tblGrid>
                <a:gridCol w="2630875">
                  <a:extLst>
                    <a:ext uri="{9D8B030D-6E8A-4147-A177-3AD203B41FA5}">
                      <a16:colId xmlns:a16="http://schemas.microsoft.com/office/drawing/2014/main" val="3142027764"/>
                    </a:ext>
                  </a:extLst>
                </a:gridCol>
                <a:gridCol w="2675655">
                  <a:extLst>
                    <a:ext uri="{9D8B030D-6E8A-4147-A177-3AD203B41FA5}">
                      <a16:colId xmlns:a16="http://schemas.microsoft.com/office/drawing/2014/main" val="3371564450"/>
                    </a:ext>
                  </a:extLst>
                </a:gridCol>
                <a:gridCol w="2268896">
                  <a:extLst>
                    <a:ext uri="{9D8B030D-6E8A-4147-A177-3AD203B41FA5}">
                      <a16:colId xmlns:a16="http://schemas.microsoft.com/office/drawing/2014/main" val="2451397545"/>
                    </a:ext>
                  </a:extLst>
                </a:gridCol>
              </a:tblGrid>
              <a:tr h="400050">
                <a:tc>
                  <a:txBody>
                    <a:bodyPr/>
                    <a:lstStyle/>
                    <a:p>
                      <a:pPr algn="l"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effectLst/>
                        </a:rPr>
                        <a:t>Predicted Negative</a:t>
                      </a:r>
                      <a:endParaRPr lang="en-GB"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effectLst/>
                        </a:rPr>
                        <a:t>Predicted Positive</a:t>
                      </a:r>
                      <a:endParaRPr lang="en-GB"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5218492"/>
                  </a:ext>
                </a:extLst>
              </a:tr>
              <a:tr h="400050">
                <a:tc>
                  <a:txBody>
                    <a:bodyPr/>
                    <a:lstStyle/>
                    <a:p>
                      <a:pPr algn="l" fontAlgn="b"/>
                      <a:r>
                        <a:rPr lang="en-GB" sz="2400" u="none" strike="noStrike">
                          <a:effectLst/>
                        </a:rPr>
                        <a:t>Actual Negative</a:t>
                      </a:r>
                      <a:endParaRPr lang="en-GB" sz="2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True Negative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False Positive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9418871"/>
                  </a:ext>
                </a:extLst>
              </a:tr>
              <a:tr h="400050">
                <a:tc>
                  <a:txBody>
                    <a:bodyPr/>
                    <a:lstStyle/>
                    <a:p>
                      <a:pPr algn="l" fontAlgn="b"/>
                      <a:r>
                        <a:rPr lang="en-GB" sz="2400" u="none" strike="noStrike">
                          <a:effectLst/>
                        </a:rPr>
                        <a:t>Actual Positive</a:t>
                      </a:r>
                      <a:endParaRPr lang="en-GB" sz="2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False Negative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True Positive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5967146"/>
                  </a:ext>
                </a:extLst>
              </a:tr>
            </a:tbl>
          </a:graphicData>
        </a:graphic>
      </p:graphicFrame>
    </p:spTree>
    <p:extLst>
      <p:ext uri="{BB962C8B-B14F-4D97-AF65-F5344CB8AC3E}">
        <p14:creationId xmlns:p14="http://schemas.microsoft.com/office/powerpoint/2010/main" val="295849910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ar-SA" dirty="0"/>
          </a:p>
        </p:txBody>
      </p:sp>
      <p:sp>
        <p:nvSpPr>
          <p:cNvPr id="3" name="Content Placeholder 2"/>
          <p:cNvSpPr>
            <a:spLocks noGrp="1"/>
          </p:cNvSpPr>
          <p:nvPr>
            <p:ph idx="1"/>
          </p:nvPr>
        </p:nvSpPr>
        <p:spPr>
          <a:xfrm>
            <a:off x="838200" y="2057400"/>
            <a:ext cx="7693025" cy="4086243"/>
          </a:xfrm>
        </p:spPr>
        <p:txBody>
          <a:bodyPr/>
          <a:lstStyle/>
          <a:p>
            <a:r>
              <a:rPr lang="en-US" i="1" u="sng" dirty="0">
                <a:solidFill>
                  <a:srgbClr val="FF0000"/>
                </a:solidFill>
              </a:rPr>
              <a:t>TN</a:t>
            </a:r>
            <a:r>
              <a:rPr lang="en-US" dirty="0"/>
              <a:t> is the number of correct predictions that an instance is negative</a:t>
            </a:r>
          </a:p>
          <a:p>
            <a:r>
              <a:rPr lang="en-US" i="1" u="sng" dirty="0">
                <a:solidFill>
                  <a:srgbClr val="FF0000"/>
                </a:solidFill>
              </a:rPr>
              <a:t>FP</a:t>
            </a:r>
            <a:r>
              <a:rPr lang="en-US" dirty="0"/>
              <a:t> is the number of incorrect predictions that an instance is positive</a:t>
            </a:r>
          </a:p>
          <a:p>
            <a:r>
              <a:rPr lang="en-US" i="1" u="sng" dirty="0">
                <a:solidFill>
                  <a:srgbClr val="FF0000"/>
                </a:solidFill>
              </a:rPr>
              <a:t>FN</a:t>
            </a:r>
            <a:r>
              <a:rPr lang="en-US" dirty="0"/>
              <a:t> is the number of incorrect predictions that an instance is negative</a:t>
            </a:r>
          </a:p>
          <a:p>
            <a:r>
              <a:rPr lang="en-US" i="1" u="sng" dirty="0">
                <a:solidFill>
                  <a:srgbClr val="FF0000"/>
                </a:solidFill>
              </a:rPr>
              <a:t>TP</a:t>
            </a:r>
            <a:r>
              <a:rPr lang="en-US" dirty="0"/>
              <a:t> is the number of correct predictions that an instance is positive</a:t>
            </a:r>
          </a:p>
          <a:p>
            <a:endParaRPr lang="ar-SA" dirty="0"/>
          </a:p>
        </p:txBody>
      </p:sp>
    </p:spTree>
    <p:extLst>
      <p:ext uri="{BB962C8B-B14F-4D97-AF65-F5344CB8AC3E}">
        <p14:creationId xmlns:p14="http://schemas.microsoft.com/office/powerpoint/2010/main" val="183816573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527F-FDD7-1323-BEE3-B6E38AD7FCE0}"/>
              </a:ext>
            </a:extLst>
          </p:cNvPr>
          <p:cNvSpPr>
            <a:spLocks noGrp="1"/>
          </p:cNvSpPr>
          <p:nvPr>
            <p:ph type="title"/>
          </p:nvPr>
        </p:nvSpPr>
        <p:spPr/>
        <p:txBody>
          <a:bodyPr/>
          <a:lstStyle/>
          <a:p>
            <a:r>
              <a:rPr lang="en-US" dirty="0"/>
              <a:t>COVID-19 Example</a:t>
            </a:r>
          </a:p>
        </p:txBody>
      </p:sp>
      <p:sp>
        <p:nvSpPr>
          <p:cNvPr id="3" name="Content Placeholder 2">
            <a:extLst>
              <a:ext uri="{FF2B5EF4-FFF2-40B4-BE49-F238E27FC236}">
                <a16:creationId xmlns:a16="http://schemas.microsoft.com/office/drawing/2014/main" id="{4816AC03-3D17-98C1-F9F9-67F59A000942}"/>
              </a:ext>
            </a:extLst>
          </p:cNvPr>
          <p:cNvSpPr>
            <a:spLocks noGrp="1"/>
          </p:cNvSpPr>
          <p:nvPr>
            <p:ph idx="1"/>
          </p:nvPr>
        </p:nvSpPr>
        <p:spPr/>
        <p:txBody>
          <a:bodyPr/>
          <a:lstStyle/>
          <a:p>
            <a:pPr algn="l">
              <a:buFont typeface="+mj-lt"/>
              <a:buAutoNum type="arabicPeriod"/>
            </a:pPr>
            <a:r>
              <a:rPr lang="en-US" b="1" i="0" dirty="0">
                <a:solidFill>
                  <a:srgbClr val="292929"/>
                </a:solidFill>
                <a:effectLst/>
                <a:latin typeface="source-serif-pro"/>
              </a:rPr>
              <a:t>True Positive: </a:t>
            </a:r>
            <a:r>
              <a:rPr lang="en-US" b="0" i="0" dirty="0">
                <a:solidFill>
                  <a:srgbClr val="292929"/>
                </a:solidFill>
                <a:effectLst/>
                <a:latin typeface="source-serif-pro"/>
              </a:rPr>
              <a:t>You have COVID-19 and you are tested positive.</a:t>
            </a:r>
          </a:p>
          <a:p>
            <a:pPr algn="l">
              <a:buFont typeface="+mj-lt"/>
              <a:buAutoNum type="arabicPeriod"/>
            </a:pPr>
            <a:r>
              <a:rPr lang="en-US" b="1" i="0" dirty="0">
                <a:solidFill>
                  <a:srgbClr val="292929"/>
                </a:solidFill>
                <a:effectLst/>
                <a:latin typeface="source-serif-pro"/>
              </a:rPr>
              <a:t>True Negative: </a:t>
            </a:r>
            <a:r>
              <a:rPr lang="en-US" b="0" i="0" dirty="0">
                <a:solidFill>
                  <a:srgbClr val="292929"/>
                </a:solidFill>
                <a:effectLst/>
                <a:latin typeface="source-serif-pro"/>
              </a:rPr>
              <a:t>You don’t have COVID-19 and you are tested negative.</a:t>
            </a:r>
          </a:p>
          <a:p>
            <a:pPr algn="l">
              <a:buFont typeface="+mj-lt"/>
              <a:buAutoNum type="arabicPeriod"/>
            </a:pPr>
            <a:r>
              <a:rPr lang="en-US" b="1" dirty="0">
                <a:solidFill>
                  <a:srgbClr val="292929"/>
                </a:solidFill>
                <a:latin typeface="source-serif-pro"/>
              </a:rPr>
              <a:t>False Positive: </a:t>
            </a:r>
            <a:r>
              <a:rPr lang="en-US" b="0" i="0" dirty="0">
                <a:solidFill>
                  <a:srgbClr val="292929"/>
                </a:solidFill>
                <a:effectLst/>
                <a:latin typeface="source-serif-pro"/>
              </a:rPr>
              <a:t>You don’t have COVID-19 but you are tested positive.</a:t>
            </a:r>
          </a:p>
          <a:p>
            <a:pPr algn="l">
              <a:buFont typeface="+mj-lt"/>
              <a:buAutoNum type="arabicPeriod"/>
            </a:pPr>
            <a:r>
              <a:rPr lang="en-US" b="1" dirty="0">
                <a:solidFill>
                  <a:srgbClr val="292929"/>
                </a:solidFill>
                <a:latin typeface="source-serif-pro"/>
              </a:rPr>
              <a:t>False Negative: </a:t>
            </a:r>
            <a:r>
              <a:rPr lang="en-US" b="0" i="0" dirty="0">
                <a:solidFill>
                  <a:srgbClr val="292929"/>
                </a:solidFill>
                <a:effectLst/>
                <a:latin typeface="source-serif-pro"/>
              </a:rPr>
              <a:t>You have COVID-19 but you are tested negative.</a:t>
            </a:r>
          </a:p>
          <a:p>
            <a:endParaRPr lang="en-US" dirty="0"/>
          </a:p>
        </p:txBody>
      </p:sp>
    </p:spTree>
    <p:extLst>
      <p:ext uri="{BB962C8B-B14F-4D97-AF65-F5344CB8AC3E}">
        <p14:creationId xmlns:p14="http://schemas.microsoft.com/office/powerpoint/2010/main" val="2843837943"/>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9" y="1004246"/>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1080235" y="1875372"/>
            <a:ext cx="7693025" cy="1157286"/>
          </a:xfrm>
        </p:spPr>
        <p:txBody>
          <a:bodyPr/>
          <a:lstStyle/>
          <a:p>
            <a:r>
              <a:rPr lang="en-US" dirty="0"/>
              <a:t>Confusion Matrix from the example of KNN (without Normalization)</a:t>
            </a:r>
            <a:endParaRPr lang="ar-SA" dirty="0"/>
          </a:p>
        </p:txBody>
      </p:sp>
      <p:graphicFrame>
        <p:nvGraphicFramePr>
          <p:cNvPr id="4" name="Table 3"/>
          <p:cNvGraphicFramePr>
            <a:graphicFrameLocks noGrp="1"/>
          </p:cNvGraphicFramePr>
          <p:nvPr>
            <p:extLst>
              <p:ext uri="{D42A27DB-BD31-4B8C-83A1-F6EECF244321}">
                <p14:modId xmlns:p14="http://schemas.microsoft.com/office/powerpoint/2010/main" val="1260433867"/>
              </p:ext>
            </p:extLst>
          </p:nvPr>
        </p:nvGraphicFramePr>
        <p:xfrm>
          <a:off x="2640746" y="2870366"/>
          <a:ext cx="4572001" cy="185420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358904">
                  <a:extLst>
                    <a:ext uri="{9D8B030D-6E8A-4147-A177-3AD203B41FA5}">
                      <a16:colId xmlns:a16="http://schemas.microsoft.com/office/drawing/2014/main" val="20001"/>
                    </a:ext>
                  </a:extLst>
                </a:gridCol>
                <a:gridCol w="1689097">
                  <a:extLst>
                    <a:ext uri="{9D8B030D-6E8A-4147-A177-3AD203B41FA5}">
                      <a16:colId xmlns:a16="http://schemas.microsoft.com/office/drawing/2014/main" val="20002"/>
                    </a:ext>
                  </a:extLst>
                </a:gridCol>
              </a:tblGrid>
              <a:tr h="370841">
                <a:tc>
                  <a:txBody>
                    <a:bodyPr/>
                    <a:lstStyle/>
                    <a:p>
                      <a:r>
                        <a:rPr lang="en-GB" dirty="0"/>
                        <a:t>ID</a:t>
                      </a:r>
                    </a:p>
                  </a:txBody>
                  <a:tcPr/>
                </a:tc>
                <a:tc>
                  <a:txBody>
                    <a:bodyPr/>
                    <a:lstStyle/>
                    <a:p>
                      <a:r>
                        <a:rPr lang="en-GB" dirty="0"/>
                        <a:t>Actual</a:t>
                      </a:r>
                    </a:p>
                  </a:txBody>
                  <a:tcPr/>
                </a:tc>
                <a:tc>
                  <a:txBody>
                    <a:bodyPr/>
                    <a:lstStyle/>
                    <a:p>
                      <a:r>
                        <a:rPr lang="en-GB" dirty="0"/>
                        <a:t>Predicted</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1</a:t>
                      </a:r>
                    </a:p>
                  </a:txBody>
                  <a:tcPr/>
                </a:tc>
                <a:tc>
                  <a:txBody>
                    <a:bodyPr/>
                    <a:lstStyle/>
                    <a:p>
                      <a:r>
                        <a:rPr lang="en-GB" dirty="0"/>
                        <a:t>0 </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91213646"/>
              </p:ext>
            </p:extLst>
          </p:nvPr>
        </p:nvGraphicFramePr>
        <p:xfrm>
          <a:off x="2008929" y="4933336"/>
          <a:ext cx="6096000" cy="1112520"/>
        </p:xfrm>
        <a:graphic>
          <a:graphicData uri="http://schemas.openxmlformats.org/drawingml/2006/table">
            <a:tbl>
              <a:tblPr rtl="1"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rtl="1"/>
                      <a:r>
                        <a:rPr lang="en-US" dirty="0"/>
                        <a:t>Positive</a:t>
                      </a:r>
                      <a:endParaRPr lang="ar-SA" dirty="0"/>
                    </a:p>
                  </a:txBody>
                  <a:tcPr/>
                </a:tc>
                <a:tc>
                  <a:txBody>
                    <a:bodyPr/>
                    <a:lstStyle/>
                    <a:p>
                      <a:pPr rtl="1"/>
                      <a:r>
                        <a:rPr lang="en-US" dirty="0"/>
                        <a:t>Negative</a:t>
                      </a:r>
                      <a:endParaRPr lang="ar-SA" dirty="0"/>
                    </a:p>
                  </a:txBody>
                  <a:tcPr/>
                </a:tc>
                <a:tc>
                  <a:txBody>
                    <a:bodyPr/>
                    <a:lstStyle/>
                    <a:p>
                      <a:pPr rtl="1"/>
                      <a:endParaRPr lang="ar-SA" dirty="0"/>
                    </a:p>
                  </a:txBody>
                  <a:tcPr/>
                </a:tc>
                <a:extLst>
                  <a:ext uri="{0D108BD9-81ED-4DB2-BD59-A6C34878D82A}">
                    <a16:rowId xmlns:a16="http://schemas.microsoft.com/office/drawing/2014/main" val="10000"/>
                  </a:ext>
                </a:extLst>
              </a:tr>
              <a:tr h="370840">
                <a:tc>
                  <a:txBody>
                    <a:bodyPr/>
                    <a:lstStyle/>
                    <a:p>
                      <a:pPr rtl="1"/>
                      <a:r>
                        <a:rPr lang="en-US" dirty="0"/>
                        <a:t>0</a:t>
                      </a:r>
                      <a:endParaRPr lang="ar-SA" dirty="0"/>
                    </a:p>
                  </a:txBody>
                  <a:tcPr/>
                </a:tc>
                <a:tc>
                  <a:txBody>
                    <a:bodyPr/>
                    <a:lstStyle/>
                    <a:p>
                      <a:pPr rtl="1"/>
                      <a:r>
                        <a:rPr lang="en-US" dirty="0"/>
                        <a:t>1</a:t>
                      </a:r>
                      <a:endParaRPr lang="ar-SA" dirty="0"/>
                    </a:p>
                  </a:txBody>
                  <a:tcPr/>
                </a:tc>
                <a:tc>
                  <a:txBody>
                    <a:bodyPr/>
                    <a:lstStyle/>
                    <a:p>
                      <a:pPr rtl="1"/>
                      <a:r>
                        <a:rPr lang="en-US" dirty="0"/>
                        <a:t>Negative</a:t>
                      </a:r>
                      <a:endParaRPr lang="ar-SA" dirty="0"/>
                    </a:p>
                  </a:txBody>
                  <a:tcPr/>
                </a:tc>
                <a:extLst>
                  <a:ext uri="{0D108BD9-81ED-4DB2-BD59-A6C34878D82A}">
                    <a16:rowId xmlns:a16="http://schemas.microsoft.com/office/drawing/2014/main" val="10001"/>
                  </a:ext>
                </a:extLst>
              </a:tr>
              <a:tr h="370840">
                <a:tc>
                  <a:txBody>
                    <a:bodyPr/>
                    <a:lstStyle/>
                    <a:p>
                      <a:pPr rtl="1"/>
                      <a:r>
                        <a:rPr lang="en-US" dirty="0"/>
                        <a:t>2</a:t>
                      </a:r>
                      <a:endParaRPr lang="ar-SA" dirty="0"/>
                    </a:p>
                  </a:txBody>
                  <a:tcPr/>
                </a:tc>
                <a:tc>
                  <a:txBody>
                    <a:bodyPr/>
                    <a:lstStyle/>
                    <a:p>
                      <a:pPr rtl="1"/>
                      <a:r>
                        <a:rPr lang="en-US" dirty="0"/>
                        <a:t>1</a:t>
                      </a:r>
                      <a:endParaRPr lang="ar-SA" dirty="0"/>
                    </a:p>
                  </a:txBody>
                  <a:tcPr/>
                </a:tc>
                <a:tc>
                  <a:txBody>
                    <a:bodyPr/>
                    <a:lstStyle/>
                    <a:p>
                      <a:pPr rtl="1"/>
                      <a:r>
                        <a:rPr lang="en-US" dirty="0"/>
                        <a:t>Positive</a:t>
                      </a:r>
                      <a:endParaRPr lang="ar-SA"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716040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34608</TotalTime>
  <Words>1680</Words>
  <Application>Microsoft Office PowerPoint</Application>
  <PresentationFormat>On-screen Show (4:3)</PresentationFormat>
  <Paragraphs>260</Paragraphs>
  <Slides>51</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6" baseType="lpstr">
      <vt:lpstr>SimSun</vt:lpstr>
      <vt:lpstr>Arial</vt:lpstr>
      <vt:lpstr>Arial</vt:lpstr>
      <vt:lpstr>Calibri</vt:lpstr>
      <vt:lpstr>Cardo</vt:lpstr>
      <vt:lpstr>Segoe UI</vt:lpstr>
      <vt:lpstr>sohne</vt:lpstr>
      <vt:lpstr>Söhne</vt:lpstr>
      <vt:lpstr>source-serif-pro</vt:lpstr>
      <vt:lpstr>Times New Roman</vt:lpstr>
      <vt:lpstr>Verdana</vt:lpstr>
      <vt:lpstr>Wingdings</vt:lpstr>
      <vt:lpstr>Capsules</vt:lpstr>
      <vt:lpstr>Equation</vt:lpstr>
      <vt:lpstr>Bitmap Image</vt:lpstr>
      <vt:lpstr>Machine Learning (Review of ML Concepts)</vt:lpstr>
      <vt:lpstr>Contents</vt:lpstr>
      <vt:lpstr>Data</vt:lpstr>
      <vt:lpstr>Model</vt:lpstr>
      <vt:lpstr>Evaluation Metrics</vt:lpstr>
      <vt:lpstr>Confusion Matrix</vt:lpstr>
      <vt:lpstr>Confusion Matrix</vt:lpstr>
      <vt:lpstr>COVID-19 Example</vt:lpstr>
      <vt:lpstr>Confusion Matrix</vt:lpstr>
      <vt:lpstr>Confusion Matrix</vt:lpstr>
      <vt:lpstr>What’s wrong with this?</vt:lpstr>
      <vt:lpstr>Confusion Matrix</vt:lpstr>
      <vt:lpstr>Confusion Matrix</vt:lpstr>
      <vt:lpstr>Confusion Matrix</vt:lpstr>
      <vt:lpstr>Accuracy Vs. Precision Vs. Recall</vt:lpstr>
      <vt:lpstr>Example</vt:lpstr>
      <vt:lpstr>Fbeta Measures </vt:lpstr>
      <vt:lpstr>Fbeta Measures </vt:lpstr>
      <vt:lpstr>Receiver Operating Characteristic (ROC) Curve</vt:lpstr>
      <vt:lpstr>PowerPoint Presentation</vt:lpstr>
      <vt:lpstr>AUC-ROC Curve between LR vs. KNN</vt:lpstr>
      <vt:lpstr>Cross Validation</vt:lpstr>
      <vt:lpstr>  Predictive Accuracy Evaluation (Types of Cross Validation Methods)</vt:lpstr>
      <vt:lpstr>   Predictive Accuracy Evaluation </vt:lpstr>
      <vt:lpstr>Training and Testing </vt:lpstr>
      <vt:lpstr>Resubstitution (N ; N)</vt:lpstr>
      <vt:lpstr>Resubstitution Error Rate</vt:lpstr>
      <vt:lpstr>Resubstitution Error Rate</vt:lpstr>
      <vt:lpstr>PowerPoint Presentation</vt:lpstr>
      <vt:lpstr>PowerPoint Presentation</vt:lpstr>
      <vt:lpstr>PowerPoint Presentation</vt:lpstr>
      <vt:lpstr>PowerPoint Presentation</vt:lpstr>
      <vt:lpstr>Holdout (2N/3 ; N/3)</vt:lpstr>
      <vt:lpstr>Holdout (2N/3 ; N/3)</vt:lpstr>
      <vt:lpstr>Holdout Method</vt:lpstr>
      <vt:lpstr>Estimate Error Rate with Holdout Method</vt:lpstr>
      <vt:lpstr>Repeated Holdout Method</vt:lpstr>
      <vt:lpstr>k-fold cross-validation (N-N/k ; N/k)</vt:lpstr>
      <vt:lpstr>Cross-validation</vt:lpstr>
      <vt:lpstr>Improve cross-validation</vt:lpstr>
      <vt:lpstr>A particular form of cross-validation</vt:lpstr>
      <vt:lpstr>Leave-one-out (N-1 ; 1)</vt:lpstr>
      <vt:lpstr>Overfitting Vs. Underfitting</vt:lpstr>
      <vt:lpstr>Bias Vs Variance</vt:lpstr>
      <vt:lpstr>Continued</vt:lpstr>
      <vt:lpstr>Parametric Vs. Non-Parametric Algorithms</vt:lpstr>
      <vt:lpstr>Parametric Algorithms</vt:lpstr>
      <vt:lpstr>Nonparametric Algorithms</vt:lpstr>
      <vt:lpstr>Hyperparameters</vt:lpstr>
      <vt:lpstr>Few more concepts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Tahir</dc:creator>
  <cp:lastModifiedBy>basilkhang0709@gmail.com</cp:lastModifiedBy>
  <cp:revision>377</cp:revision>
  <cp:lastPrinted>1601-01-01T00:00:00Z</cp:lastPrinted>
  <dcterms:created xsi:type="dcterms:W3CDTF">1601-01-01T00:00:00Z</dcterms:created>
  <dcterms:modified xsi:type="dcterms:W3CDTF">2023-12-30T13:35:59Z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