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260" r:id="rId3"/>
    <p:sldId id="261" r:id="rId4"/>
    <p:sldId id="262" r:id="rId5"/>
    <p:sldId id="263" r:id="rId6"/>
    <p:sldId id="265" r:id="rId7"/>
    <p:sldId id="266" r:id="rId8"/>
    <p:sldId id="268" r:id="rId9"/>
    <p:sldId id="269" r:id="rId10"/>
    <p:sldId id="270" r:id="rId11"/>
    <p:sldId id="273" r:id="rId12"/>
    <p:sldId id="271"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343" autoAdjust="0"/>
  </p:normalViewPr>
  <p:slideViewPr>
    <p:cSldViewPr snapToGrid="0">
      <p:cViewPr varScale="1">
        <p:scale>
          <a:sx n="69" d="100"/>
          <a:sy n="69" d="100"/>
        </p:scale>
        <p:origin x="798" y="66"/>
      </p:cViewPr>
      <p:guideLst/>
    </p:cSldViewPr>
  </p:slideViewPr>
  <p:outlineViewPr>
    <p:cViewPr>
      <p:scale>
        <a:sx n="33" d="100"/>
        <a:sy n="33" d="100"/>
      </p:scale>
      <p:origin x="0" y="-3318"/>
    </p:cViewPr>
  </p:outlin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dgm:t>
        <a:bodyPr/>
        <a:lstStyle/>
        <a:p>
          <a:r>
            <a:rPr lang="en-US" sz="2000" b="1" i="0" dirty="0" smtClean="0">
              <a:latin typeface="Times New Roman" panose="02020603050405020304" pitchFamily="18" charset="0"/>
              <a:cs typeface="Times New Roman" panose="02020603050405020304" pitchFamily="18" charset="0"/>
            </a:rPr>
            <a:t>Data Collection and Preprocessing</a:t>
          </a:r>
          <a:endParaRPr lang="en-US" sz="2000" dirty="0">
            <a:latin typeface="Times New Roman" panose="02020603050405020304" pitchFamily="18" charset="0"/>
            <a:cs typeface="Times New Roman" panose="02020603050405020304" pitchFamily="18" charset="0"/>
          </a:endParaRP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dgm:t>
        <a:bodyPr/>
        <a:lstStyle/>
        <a:p>
          <a:r>
            <a:rPr lang="en-US" b="1" i="0" dirty="0" smtClean="0">
              <a:latin typeface="Times New Roman" panose="02020603050405020304" pitchFamily="18" charset="0"/>
              <a:cs typeface="Times New Roman" panose="02020603050405020304" pitchFamily="18" charset="0"/>
            </a:rPr>
            <a:t>Exploratory Data Analysis (EDA)</a:t>
          </a:r>
          <a:endParaRPr lang="en-US" dirty="0">
            <a:latin typeface="Times New Roman" panose="02020603050405020304" pitchFamily="18" charset="0"/>
            <a:cs typeface="Times New Roman" panose="02020603050405020304" pitchFamily="18" charset="0"/>
          </a:endParaRP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custT="1"/>
      <dgm:spPr/>
      <dgm:t>
        <a:bodyPr/>
        <a:lstStyle/>
        <a:p>
          <a:r>
            <a:rPr lang="en-US" sz="2000" b="1" i="0" dirty="0" smtClean="0">
              <a:latin typeface="Times New Roman" panose="02020603050405020304" pitchFamily="18" charset="0"/>
              <a:cs typeface="Times New Roman" panose="02020603050405020304" pitchFamily="18" charset="0"/>
            </a:rPr>
            <a:t>Models Training</a:t>
          </a:r>
          <a:endParaRPr lang="en-US" sz="2000" dirty="0">
            <a:latin typeface="Times New Roman" panose="02020603050405020304" pitchFamily="18" charset="0"/>
            <a:cs typeface="Times New Roman" panose="02020603050405020304" pitchFamily="18" charset="0"/>
          </a:endParaRP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F3256203-D9D1-492A-B801-68C1A32486F0}">
      <dgm:prSet phldrT="[Text]"/>
      <dgm:spPr/>
      <dgm:t>
        <a:bodyPr/>
        <a:lstStyle/>
        <a:p>
          <a:r>
            <a:rPr lang="en-US" sz="1500" b="0" i="0" dirty="0" smtClean="0">
              <a:latin typeface="Times New Roman" panose="02020603050405020304" pitchFamily="18" charset="0"/>
              <a:cs typeface="Times New Roman" panose="02020603050405020304" pitchFamily="18" charset="0"/>
            </a:rPr>
            <a:t>Initializing and training Naive Bayes classifiers </a:t>
          </a:r>
          <a:r>
            <a:rPr lang="fr-FR" sz="1500" b="0" i="0" dirty="0" smtClean="0">
              <a:latin typeface="Times New Roman" panose="02020603050405020304" pitchFamily="18" charset="0"/>
              <a:cs typeface="Times New Roman" panose="02020603050405020304" pitchFamily="18" charset="0"/>
            </a:rPr>
            <a:t>Bernoulli Naive Bayes Classifier (‘</a:t>
          </a:r>
          <a:r>
            <a:rPr lang="en-US" sz="1500" b="0" i="0" dirty="0" smtClean="0">
              <a:latin typeface="Times New Roman" panose="02020603050405020304" pitchFamily="18" charset="0"/>
              <a:cs typeface="Times New Roman" panose="02020603050405020304" pitchFamily="18" charset="0"/>
            </a:rPr>
            <a:t>BernoulliNB</a:t>
          </a:r>
          <a:r>
            <a:rPr lang="fr-FR" sz="1500" b="0" i="0" dirty="0" smtClean="0">
              <a:latin typeface="Times New Roman" panose="02020603050405020304" pitchFamily="18" charset="0"/>
              <a:cs typeface="Times New Roman" panose="02020603050405020304" pitchFamily="18" charset="0"/>
            </a:rPr>
            <a:t>’), Gaussian Naïve Bayes Classifier (‘</a:t>
          </a:r>
          <a:r>
            <a:rPr lang="en-US" sz="1500" b="0" i="0" dirty="0" smtClean="0">
              <a:latin typeface="Times New Roman" panose="02020603050405020304" pitchFamily="18" charset="0"/>
              <a:cs typeface="Times New Roman" panose="02020603050405020304" pitchFamily="18" charset="0"/>
            </a:rPr>
            <a:t>GaussianNB</a:t>
          </a:r>
          <a:r>
            <a:rPr lang="fr-FR" sz="1500" b="0" i="0" dirty="0" smtClean="0">
              <a:latin typeface="Times New Roman" panose="02020603050405020304" pitchFamily="18" charset="0"/>
              <a:cs typeface="Times New Roman" panose="02020603050405020304" pitchFamily="18" charset="0"/>
            </a:rPr>
            <a:t>’)</a:t>
          </a:r>
          <a:r>
            <a:rPr lang="en-US" sz="1500" b="0" i="0" dirty="0" smtClean="0">
              <a:latin typeface="Times New Roman" panose="02020603050405020304" pitchFamily="18" charset="0"/>
              <a:cs typeface="Times New Roman" panose="02020603050405020304" pitchFamily="18" charset="0"/>
            </a:rPr>
            <a:t> using the transformed feature matrices and associated labels (e.g., sentiments) from the training dataset</a:t>
          </a:r>
          <a:r>
            <a:rPr lang="en-US" sz="1500" b="0" i="0" dirty="0" smtClean="0"/>
            <a:t>.</a:t>
          </a:r>
          <a:endParaRPr lang="en-US" sz="1500" dirty="0"/>
        </a:p>
      </dgm:t>
    </dgm:pt>
    <dgm:pt modelId="{E9A20291-2E30-4C14-BB7D-DC095A20ECB6}" type="parTrans" cxnId="{1B8E71B0-2D3A-4AB0-8843-CFDACEDC3198}">
      <dgm:prSet/>
      <dgm:spPr/>
      <dgm:t>
        <a:bodyPr/>
        <a:lstStyle/>
        <a:p>
          <a:endParaRPr lang="en-US"/>
        </a:p>
      </dgm:t>
    </dgm:pt>
    <dgm:pt modelId="{6C9440D0-8847-40C0-98BC-2B5EA5745C3A}" type="sibTrans" cxnId="{1B8E71B0-2D3A-4AB0-8843-CFDACEDC3198}">
      <dgm:prSet/>
      <dgm:spPr/>
      <dgm:t>
        <a:bodyPr/>
        <a:lstStyle/>
        <a:p>
          <a:endParaRPr lang="en-US"/>
        </a:p>
      </dgm:t>
    </dgm:pt>
    <dgm:pt modelId="{E5E95E82-EF79-43CA-AA86-43B0E1CBCD3F}">
      <dgm:prSet phldrT="[Text]" custT="1"/>
      <dgm:spPr/>
      <dgm:t>
        <a:bodyPr/>
        <a:lstStyle/>
        <a:p>
          <a:r>
            <a:rPr lang="en-US" sz="2000" b="1" i="0" dirty="0" smtClean="0">
              <a:latin typeface="Times New Roman" panose="02020603050405020304" pitchFamily="18" charset="0"/>
              <a:cs typeface="Times New Roman" panose="02020603050405020304" pitchFamily="18" charset="0"/>
            </a:rPr>
            <a:t>Model Evaluation</a:t>
          </a:r>
          <a:endParaRPr lang="en-US" sz="2000" dirty="0">
            <a:latin typeface="Times New Roman" panose="02020603050405020304" pitchFamily="18" charset="0"/>
            <a:cs typeface="Times New Roman" panose="02020603050405020304" pitchFamily="18" charset="0"/>
          </a:endParaRP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23A0DE4A-FE92-496E-B335-3433CEFB74E9}">
      <dgm:prSet phldrT="[Text]" custT="1"/>
      <dgm:spPr/>
      <dgm:t>
        <a:bodyPr/>
        <a:lstStyle/>
        <a:p>
          <a:r>
            <a:rPr lang="en-US" sz="1600" b="0" i="0" dirty="0" smtClean="0">
              <a:latin typeface="Times New Roman" panose="02020603050405020304" pitchFamily="18" charset="0"/>
              <a:cs typeface="Times New Roman" panose="02020603050405020304" pitchFamily="18" charset="0"/>
            </a:rPr>
            <a:t>Acquiring a dataset containing product details, prices, ratings, reviews, and sentiments. Data preprocessing involves cleaning, handling missing values, and converting data into suitable formats for analysis.</a:t>
          </a:r>
          <a:endParaRPr lang="en-US" sz="1600" dirty="0">
            <a:latin typeface="Times New Roman" panose="02020603050405020304" pitchFamily="18" charset="0"/>
            <a:cs typeface="Times New Roman" panose="02020603050405020304" pitchFamily="18" charset="0"/>
          </a:endParaRPr>
        </a:p>
      </dgm:t>
    </dgm:pt>
    <dgm:pt modelId="{55DF926D-029A-4E18-95C4-77A5A37CAE40}" type="sibTrans" cxnId="{67A03D8F-F327-4A9F-ABBC-1EB67EFD1ECB}">
      <dgm:prSet/>
      <dgm:spPr/>
      <dgm:t>
        <a:bodyPr/>
        <a:lstStyle/>
        <a:p>
          <a:endParaRPr lang="en-US"/>
        </a:p>
      </dgm:t>
    </dgm:pt>
    <dgm:pt modelId="{68935D38-FEDC-4CD3-8002-43CB3944BEAF}" type="parTrans" cxnId="{67A03D8F-F327-4A9F-ABBC-1EB67EFD1ECB}">
      <dgm:prSet/>
      <dgm:spPr/>
      <dgm:t>
        <a:bodyPr/>
        <a:lstStyle/>
        <a:p>
          <a:endParaRPr lang="en-US"/>
        </a:p>
      </dgm:t>
    </dgm:pt>
    <dgm:pt modelId="{CBCC21F5-552F-4D39-812E-6FCD4A366F58}">
      <dgm:prSet phldrT="[Text]"/>
      <dgm:spPr/>
      <dgm:t>
        <a:bodyPr/>
        <a:lstStyle/>
        <a:p>
          <a:r>
            <a:rPr lang="en-US" b="0" i="0" dirty="0" smtClean="0">
              <a:latin typeface="Times New Roman" panose="02020603050405020304" pitchFamily="18" charset="0"/>
              <a:cs typeface="Times New Roman" panose="02020603050405020304" pitchFamily="18" charset="0"/>
            </a:rPr>
            <a:t>Visualizing sentiment distribution, word frequency analysis, and feature extraction using CountVectorizer and TfidfVectorizer to comprehend the language patterns and sentiment distribution within the reviews.</a:t>
          </a:r>
          <a:endParaRPr lang="en-US" dirty="0">
            <a:latin typeface="Times New Roman" panose="02020603050405020304" pitchFamily="18" charset="0"/>
            <a:cs typeface="Times New Roman" panose="02020603050405020304" pitchFamily="18" charset="0"/>
          </a:endParaRPr>
        </a:p>
      </dgm:t>
    </dgm:pt>
    <dgm:pt modelId="{3640B940-6901-481F-ADF7-6B77DEEED764}" type="sibTrans" cxnId="{3C41F2E0-4620-40B4-9857-68872B278EFB}">
      <dgm:prSet/>
      <dgm:spPr/>
      <dgm:t>
        <a:bodyPr/>
        <a:lstStyle/>
        <a:p>
          <a:endParaRPr lang="en-US"/>
        </a:p>
      </dgm:t>
    </dgm:pt>
    <dgm:pt modelId="{4A973A1C-85F1-4969-A536-D29940229E2C}" type="parTrans" cxnId="{3C41F2E0-4620-40B4-9857-68872B278EFB}">
      <dgm:prSet/>
      <dgm:spPr/>
      <dgm:t>
        <a:bodyPr/>
        <a:lstStyle/>
        <a:p>
          <a:endParaRPr lang="en-US"/>
        </a:p>
      </dgm:t>
    </dgm:pt>
    <dgm:pt modelId="{A81358E0-3DE7-41AD-A28C-ABB22548B1F6}">
      <dgm:prSet phldrT="[Text]"/>
      <dgm:spPr/>
      <dgm:t>
        <a:bodyPr/>
        <a:lstStyle/>
        <a:p>
          <a:r>
            <a:rPr lang="en-US" sz="1500" b="0" i="0" dirty="0" smtClean="0">
              <a:latin typeface="Times New Roman" panose="02020603050405020304" pitchFamily="18" charset="0"/>
              <a:cs typeface="Times New Roman" panose="02020603050405020304" pitchFamily="18" charset="0"/>
            </a:rPr>
            <a:t>Evaluating the trained models using various metrics like accuracy, precision, recall, and confusion matrices to assess their performance on test/validation data.</a:t>
          </a:r>
          <a:endParaRPr lang="en-US" sz="1500" dirty="0">
            <a:latin typeface="Times New Roman" panose="02020603050405020304" pitchFamily="18" charset="0"/>
            <a:cs typeface="Times New Roman" panose="02020603050405020304" pitchFamily="18" charset="0"/>
          </a:endParaRPr>
        </a:p>
      </dgm:t>
    </dgm:pt>
    <dgm:pt modelId="{77756FBB-BF6C-4D78-803E-BCC851F1DA03}" type="sibTrans" cxnId="{FB8541C0-3895-4553-A4C7-34B81A3C4A0B}">
      <dgm:prSet/>
      <dgm:spPr/>
      <dgm:t>
        <a:bodyPr/>
        <a:lstStyle/>
        <a:p>
          <a:endParaRPr lang="en-US"/>
        </a:p>
      </dgm:t>
    </dgm:pt>
    <dgm:pt modelId="{262E0B94-6EA9-4797-B705-959D7B185F91}" type="parTrans" cxnId="{FB8541C0-3895-4553-A4C7-34B81A3C4A0B}">
      <dgm:prSet/>
      <dgm:spPr/>
      <dgm:t>
        <a:bodyPr/>
        <a:lstStyle/>
        <a:p>
          <a:endParaRPr lang="en-US"/>
        </a:p>
      </dgm:t>
    </dgm:pt>
    <dgm:pt modelId="{32CC0AFB-3762-4BBD-91B6-6A035F708CE1}">
      <dgm:prSet/>
      <dgm:spPr/>
      <dgm:t>
        <a:bodyPr/>
        <a:lstStyle/>
        <a:p>
          <a:r>
            <a:rPr lang="en-US" sz="1500" b="0" i="0" dirty="0" smtClean="0">
              <a:latin typeface="Times New Roman" panose="02020603050405020304" pitchFamily="18" charset="0"/>
              <a:cs typeface="Times New Roman" panose="02020603050405020304" pitchFamily="18" charset="0"/>
            </a:rPr>
            <a:t>Analyzing the model's effectiveness in correctly predicting sentiment labels for unseen text data</a:t>
          </a:r>
          <a:r>
            <a:rPr lang="en-US" sz="1500" b="0" i="0" dirty="0" smtClean="0"/>
            <a:t>.</a:t>
          </a:r>
          <a:endParaRPr lang="en-US" sz="1500" b="0" i="0" dirty="0"/>
        </a:p>
      </dgm:t>
    </dgm:pt>
    <dgm:pt modelId="{CB49F691-8F11-40E0-BE9F-263E2C0D9042}" type="parTrans" cxnId="{E04FC135-BF70-432B-B5A6-6157BD1BA494}">
      <dgm:prSet/>
      <dgm:spPr/>
      <dgm:t>
        <a:bodyPr/>
        <a:lstStyle/>
        <a:p>
          <a:endParaRPr lang="en-US"/>
        </a:p>
      </dgm:t>
    </dgm:pt>
    <dgm:pt modelId="{CBB411F0-043F-4533-AA89-5CBD00CF0053}" type="sibTrans" cxnId="{E04FC135-BF70-432B-B5A6-6157BD1BA494}">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t>
        <a:bodyPr/>
        <a:lstStyle/>
        <a:p>
          <a:endParaRPr lang="en-US"/>
        </a:p>
      </dgm:t>
    </dgm:pt>
    <dgm:pt modelId="{98302F07-D6A9-46A5-9807-EBF6C9F5B2DD}" type="pres">
      <dgm:prSet presAssocID="{082E8A29-955A-4C7C-A174-3E9DCD4DC89B}" presName="node" presStyleLbl="node1" presStyleIdx="0" presStyleCnt="4">
        <dgm:presLayoutVars>
          <dgm:bulletEnabled val="1"/>
        </dgm:presLayoutVars>
      </dgm:prSet>
      <dgm:spPr/>
      <dgm:t>
        <a:bodyPr/>
        <a:lstStyle/>
        <a:p>
          <a:endParaRPr lang="en-US"/>
        </a:p>
      </dgm:t>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t>
        <a:bodyPr/>
        <a:lstStyle/>
        <a:p>
          <a:endParaRPr lang="en-US"/>
        </a:p>
      </dgm:t>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dgm:presLayoutVars>
          <dgm:bulletEnabled val="1"/>
        </dgm:presLayoutVars>
      </dgm:prSet>
      <dgm:spPr/>
      <dgm:t>
        <a:bodyPr/>
        <a:lstStyle/>
        <a:p>
          <a:endParaRPr lang="en-US"/>
        </a:p>
      </dgm:t>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dgm:presLayoutVars>
          <dgm:bulletEnabled val="1"/>
        </dgm:presLayoutVars>
      </dgm:prSet>
      <dgm:spPr/>
      <dgm:t>
        <a:bodyPr/>
        <a:lstStyle/>
        <a:p>
          <a:endParaRPr lang="en-US"/>
        </a:p>
      </dgm:t>
    </dgm:pt>
  </dgm:ptLst>
  <dgm:cxnLst>
    <dgm:cxn modelId="{1B8E71B0-2D3A-4AB0-8843-CFDACEDC3198}" srcId="{6D0E5D9F-7263-4526-A227-51301233F549}" destId="{F3256203-D9D1-492A-B801-68C1A32486F0}" srcOrd="0" destOrd="0" parTransId="{E9A20291-2E30-4C14-BB7D-DC095A20ECB6}" sibTransId="{6C9440D0-8847-40C0-98BC-2B5EA5745C3A}"/>
    <dgm:cxn modelId="{C8C462C6-33A3-4E8B-91FE-36DBE92F1C4A}" srcId="{CF9055CF-8DEB-4A02-949A-DE72B6AC5D37}" destId="{6D0E5D9F-7263-4526-A227-51301233F549}" srcOrd="2" destOrd="0" parTransId="{23416D07-25F8-426C-BC65-639E6BCF4D6D}" sibTransId="{DE289E29-1989-4D8E-8AA6-F030105B3F13}"/>
    <dgm:cxn modelId="{A76240AD-13F6-40C0-BD9B-102D5EC0AE51}" srcId="{CF9055CF-8DEB-4A02-949A-DE72B6AC5D37}" destId="{E5E95E82-EF79-43CA-AA86-43B0E1CBCD3F}" srcOrd="3" destOrd="0" parTransId="{FD76A3AE-1B6C-45A0-8E84-63160283749F}" sibTransId="{BF76010C-5523-4E13-B3E7-886DCE6AEBD4}"/>
    <dgm:cxn modelId="{FB8541C0-3895-4553-A4C7-34B81A3C4A0B}" srcId="{E5E95E82-EF79-43CA-AA86-43B0E1CBCD3F}" destId="{A81358E0-3DE7-41AD-A28C-ABB22548B1F6}" srcOrd="0" destOrd="0" parTransId="{262E0B94-6EA9-4797-B705-959D7B185F91}" sibTransId="{77756FBB-BF6C-4D78-803E-BCC851F1DA03}"/>
    <dgm:cxn modelId="{CC1A92EB-2672-4443-858D-BCA16F76F740}" type="presOf" srcId="{F3256203-D9D1-492A-B801-68C1A32486F0}" destId="{25A33852-3C4B-4406-8856-3A4D6201948C}" srcOrd="0" destOrd="1" presId="urn:microsoft.com/office/officeart/2005/8/layout/hList6"/>
    <dgm:cxn modelId="{2FA258D4-5B38-426D-B0D7-CD8F217A1137}" type="presOf" srcId="{E5E95E82-EF79-43CA-AA86-43B0E1CBCD3F}" destId="{86146B22-5360-4D1B-AC91-3378F10134EE}" srcOrd="0" destOrd="0" presId="urn:microsoft.com/office/officeart/2005/8/layout/hList6"/>
    <dgm:cxn modelId="{CAB4C07E-E750-4C15-85F7-5D58F3B76AE3}" type="presOf" srcId="{32CC0AFB-3762-4BBD-91B6-6A035F708CE1}" destId="{86146B22-5360-4D1B-AC91-3378F10134EE}" srcOrd="0" destOrd="2" presId="urn:microsoft.com/office/officeart/2005/8/layout/hList6"/>
    <dgm:cxn modelId="{F4F3BD4C-7DE7-449F-8ECF-B43B2B86F2EB}" type="presOf" srcId="{CBCC21F5-552F-4D39-812E-6FCD4A366F58}" destId="{DAD9059A-916A-4916-A2A8-B42491568DD3}" srcOrd="0" destOrd="1" presId="urn:microsoft.com/office/officeart/2005/8/layout/hList6"/>
    <dgm:cxn modelId="{67A03D8F-F327-4A9F-ABBC-1EB67EFD1ECB}" srcId="{082E8A29-955A-4C7C-A174-3E9DCD4DC89B}" destId="{23A0DE4A-FE92-496E-B335-3433CEFB74E9}" srcOrd="0" destOrd="0" parTransId="{68935D38-FEDC-4CD3-8002-43CB3944BEAF}" sibTransId="{55DF926D-029A-4E18-95C4-77A5A37CAE40}"/>
    <dgm:cxn modelId="{2986897A-7787-444F-B6C8-41F3823EF3C1}" srcId="{CF9055CF-8DEB-4A02-949A-DE72B6AC5D37}" destId="{082E8A29-955A-4C7C-A174-3E9DCD4DC89B}" srcOrd="0" destOrd="0" parTransId="{BA7938E6-8DFA-40B7-B4C4-EACC6D85FC31}" sibTransId="{C2176686-D23E-48EB-9D1B-1A1B46236638}"/>
    <dgm:cxn modelId="{5351B217-259B-4E6A-85F5-2E408BEB0764}" type="presOf" srcId="{082E8A29-955A-4C7C-A174-3E9DCD4DC89B}" destId="{98302F07-D6A9-46A5-9807-EBF6C9F5B2DD}" srcOrd="0" destOrd="0" presId="urn:microsoft.com/office/officeart/2005/8/layout/hList6"/>
    <dgm:cxn modelId="{0676BA07-1135-49D0-993A-27A9F99FC0CD}" type="presOf" srcId="{B6E26FFC-9977-4BBC-BEC7-3D6B63754E52}" destId="{DAD9059A-916A-4916-A2A8-B42491568DD3}" srcOrd="0" destOrd="0" presId="urn:microsoft.com/office/officeart/2005/8/layout/hList6"/>
    <dgm:cxn modelId="{DC53BA63-76BA-413A-ACCE-B7609C3FDC8E}" type="presOf" srcId="{A81358E0-3DE7-41AD-A28C-ABB22548B1F6}" destId="{86146B22-5360-4D1B-AC91-3378F10134EE}" srcOrd="0" destOrd="1" presId="urn:microsoft.com/office/officeart/2005/8/layout/hList6"/>
    <dgm:cxn modelId="{C06DA1C3-D38F-43B1-B24E-E80592CC29EC}" type="presOf" srcId="{23A0DE4A-FE92-496E-B335-3433CEFB74E9}" destId="{98302F07-D6A9-46A5-9807-EBF6C9F5B2DD}" srcOrd="0" destOrd="1" presId="urn:microsoft.com/office/officeart/2005/8/layout/hList6"/>
    <dgm:cxn modelId="{24179AE2-AA7E-4702-A358-E95F80152CCA}" type="presOf" srcId="{CF9055CF-8DEB-4A02-949A-DE72B6AC5D37}" destId="{6F1872F4-A030-4D64-A17C-72EA1ABBD62E}" srcOrd="0" destOrd="0" presId="urn:microsoft.com/office/officeart/2005/8/layout/hList6"/>
    <dgm:cxn modelId="{17E73148-9C08-4999-B21E-F3C5A0E3FC0C}" srcId="{CF9055CF-8DEB-4A02-949A-DE72B6AC5D37}" destId="{B6E26FFC-9977-4BBC-BEC7-3D6B63754E52}" srcOrd="1" destOrd="0" parTransId="{5CEFBD89-2F4F-4B51-A98A-0F3C86494166}" sibTransId="{48634C00-2335-4923-9072-EB7482323D9C}"/>
    <dgm:cxn modelId="{3C41F2E0-4620-40B4-9857-68872B278EFB}" srcId="{B6E26FFC-9977-4BBC-BEC7-3D6B63754E52}" destId="{CBCC21F5-552F-4D39-812E-6FCD4A366F58}" srcOrd="0" destOrd="0" parTransId="{4A973A1C-85F1-4969-A536-D29940229E2C}" sibTransId="{3640B940-6901-481F-ADF7-6B77DEEED764}"/>
    <dgm:cxn modelId="{77BD0D2D-7C4E-49B3-9A72-0FD33F32D294}" type="presOf" srcId="{6D0E5D9F-7263-4526-A227-51301233F549}" destId="{25A33852-3C4B-4406-8856-3A4D6201948C}" srcOrd="0" destOrd="0" presId="urn:microsoft.com/office/officeart/2005/8/layout/hList6"/>
    <dgm:cxn modelId="{E04FC135-BF70-432B-B5A6-6157BD1BA494}" srcId="{E5E95E82-EF79-43CA-AA86-43B0E1CBCD3F}" destId="{32CC0AFB-3762-4BBD-91B6-6A035F708CE1}" srcOrd="1" destOrd="0" parTransId="{CB49F691-8F11-40E0-BE9F-263E2C0D9042}" sibTransId="{CBB411F0-043F-4533-AA89-5CBD00CF0053}"/>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1031552" y="1034094"/>
          <a:ext cx="4562068" cy="249387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lvl="0" algn="l" defTabSz="889000">
            <a:lnSpc>
              <a:spcPct val="90000"/>
            </a:lnSpc>
            <a:spcBef>
              <a:spcPct val="0"/>
            </a:spcBef>
            <a:spcAft>
              <a:spcPct val="35000"/>
            </a:spcAft>
          </a:pPr>
          <a:r>
            <a:rPr lang="en-US" sz="2000" b="1" i="0" kern="1200" dirty="0" smtClean="0">
              <a:latin typeface="Times New Roman" panose="02020603050405020304" pitchFamily="18" charset="0"/>
              <a:cs typeface="Times New Roman" panose="02020603050405020304" pitchFamily="18" charset="0"/>
            </a:rPr>
            <a:t>Data Collection and Preprocessing</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dirty="0" smtClean="0">
              <a:latin typeface="Times New Roman" panose="02020603050405020304" pitchFamily="18" charset="0"/>
              <a:cs typeface="Times New Roman" panose="02020603050405020304" pitchFamily="18" charset="0"/>
            </a:rPr>
            <a:t>Acquiring a dataset containing product details, prices, ratings, reviews, and sentiments. Data preprocessing involves cleaning, handling missing values, and converting data into suitable formats for analysis.</a:t>
          </a:r>
          <a:endParaRPr lang="en-US" sz="1600" kern="1200" dirty="0">
            <a:latin typeface="Times New Roman" panose="02020603050405020304" pitchFamily="18" charset="0"/>
            <a:cs typeface="Times New Roman" panose="02020603050405020304" pitchFamily="18" charset="0"/>
          </a:endParaRPr>
        </a:p>
      </dsp:txBody>
      <dsp:txXfrm rot="5400000">
        <a:off x="2542" y="912414"/>
        <a:ext cx="2493879" cy="2737240"/>
      </dsp:txXfrm>
    </dsp:sp>
    <dsp:sp modelId="{DAD9059A-916A-4916-A2A8-B42491568DD3}">
      <dsp:nvSpPr>
        <dsp:cNvPr id="0" name=""/>
        <dsp:cNvSpPr/>
      </dsp:nvSpPr>
      <dsp:spPr>
        <a:xfrm rot="16200000">
          <a:off x="1649368" y="1034094"/>
          <a:ext cx="4562068" cy="249387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0" tIns="0" rIns="127744" bIns="0" numCol="1" spcCol="1270" anchor="t" anchorCtr="0">
          <a:noAutofit/>
        </a:bodyPr>
        <a:lstStyle/>
        <a:p>
          <a:pPr lvl="0" algn="l" defTabSz="889000">
            <a:lnSpc>
              <a:spcPct val="90000"/>
            </a:lnSpc>
            <a:spcBef>
              <a:spcPct val="0"/>
            </a:spcBef>
            <a:spcAft>
              <a:spcPct val="35000"/>
            </a:spcAft>
          </a:pPr>
          <a:r>
            <a:rPr lang="en-US" sz="2000" b="1" i="0" kern="1200" dirty="0" smtClean="0">
              <a:latin typeface="Times New Roman" panose="02020603050405020304" pitchFamily="18" charset="0"/>
              <a:cs typeface="Times New Roman" panose="02020603050405020304" pitchFamily="18" charset="0"/>
            </a:rPr>
            <a:t>Exploratory Data Analysis (EDA)</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dirty="0" smtClean="0">
              <a:latin typeface="Times New Roman" panose="02020603050405020304" pitchFamily="18" charset="0"/>
              <a:cs typeface="Times New Roman" panose="02020603050405020304" pitchFamily="18" charset="0"/>
            </a:rPr>
            <a:t>Visualizing sentiment distribution, word frequency analysis, and feature extraction using CountVectorizer and TfidfVectorizer to comprehend the language patterns and sentiment distribution within the reviews.</a:t>
          </a:r>
          <a:endParaRPr lang="en-US" sz="1600" kern="1200" dirty="0">
            <a:latin typeface="Times New Roman" panose="02020603050405020304" pitchFamily="18" charset="0"/>
            <a:cs typeface="Times New Roman" panose="02020603050405020304" pitchFamily="18" charset="0"/>
          </a:endParaRPr>
        </a:p>
      </dsp:txBody>
      <dsp:txXfrm rot="5400000">
        <a:off x="2683462" y="912414"/>
        <a:ext cx="2493879" cy="2737240"/>
      </dsp:txXfrm>
    </dsp:sp>
    <dsp:sp modelId="{25A33852-3C4B-4406-8856-3A4D6201948C}">
      <dsp:nvSpPr>
        <dsp:cNvPr id="0" name=""/>
        <dsp:cNvSpPr/>
      </dsp:nvSpPr>
      <dsp:spPr>
        <a:xfrm rot="16200000">
          <a:off x="4330288" y="1034094"/>
          <a:ext cx="4562068" cy="249387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i="0" kern="1200" dirty="0" smtClean="0">
              <a:latin typeface="Times New Roman" panose="02020603050405020304" pitchFamily="18" charset="0"/>
              <a:cs typeface="Times New Roman" panose="02020603050405020304" pitchFamily="18" charset="0"/>
            </a:rPr>
            <a:t>Models Training</a:t>
          </a:r>
          <a:endParaRPr lang="en-US" sz="20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Char char="••"/>
          </a:pPr>
          <a:r>
            <a:rPr lang="en-US" sz="1500" b="0" i="0" kern="1200" dirty="0" smtClean="0">
              <a:latin typeface="Times New Roman" panose="02020603050405020304" pitchFamily="18" charset="0"/>
              <a:cs typeface="Times New Roman" panose="02020603050405020304" pitchFamily="18" charset="0"/>
            </a:rPr>
            <a:t>Initializing and training Naive Bayes classifiers </a:t>
          </a:r>
          <a:r>
            <a:rPr lang="fr-FR" sz="1500" b="0" i="0" kern="1200" dirty="0" smtClean="0">
              <a:latin typeface="Times New Roman" panose="02020603050405020304" pitchFamily="18" charset="0"/>
              <a:cs typeface="Times New Roman" panose="02020603050405020304" pitchFamily="18" charset="0"/>
            </a:rPr>
            <a:t>Bernoulli Naive Bayes Classifier (‘</a:t>
          </a:r>
          <a:r>
            <a:rPr lang="en-US" sz="1500" b="0" i="0" kern="1200" dirty="0" smtClean="0">
              <a:latin typeface="Times New Roman" panose="02020603050405020304" pitchFamily="18" charset="0"/>
              <a:cs typeface="Times New Roman" panose="02020603050405020304" pitchFamily="18" charset="0"/>
            </a:rPr>
            <a:t>BernoulliNB</a:t>
          </a:r>
          <a:r>
            <a:rPr lang="fr-FR" sz="1500" b="0" i="0" kern="1200" dirty="0" smtClean="0">
              <a:latin typeface="Times New Roman" panose="02020603050405020304" pitchFamily="18" charset="0"/>
              <a:cs typeface="Times New Roman" panose="02020603050405020304" pitchFamily="18" charset="0"/>
            </a:rPr>
            <a:t>’), Gaussian Naïve Bayes Classifier (‘</a:t>
          </a:r>
          <a:r>
            <a:rPr lang="en-US" sz="1500" b="0" i="0" kern="1200" dirty="0" smtClean="0">
              <a:latin typeface="Times New Roman" panose="02020603050405020304" pitchFamily="18" charset="0"/>
              <a:cs typeface="Times New Roman" panose="02020603050405020304" pitchFamily="18" charset="0"/>
            </a:rPr>
            <a:t>GaussianNB</a:t>
          </a:r>
          <a:r>
            <a:rPr lang="fr-FR" sz="1500" b="0" i="0" kern="1200" dirty="0" smtClean="0">
              <a:latin typeface="Times New Roman" panose="02020603050405020304" pitchFamily="18" charset="0"/>
              <a:cs typeface="Times New Roman" panose="02020603050405020304" pitchFamily="18" charset="0"/>
            </a:rPr>
            <a:t>’)</a:t>
          </a:r>
          <a:r>
            <a:rPr lang="en-US" sz="1500" b="0" i="0" kern="1200" dirty="0" smtClean="0">
              <a:latin typeface="Times New Roman" panose="02020603050405020304" pitchFamily="18" charset="0"/>
              <a:cs typeface="Times New Roman" panose="02020603050405020304" pitchFamily="18" charset="0"/>
            </a:rPr>
            <a:t> using the transformed feature matrices and associated labels (e.g., sentiments) from the training dataset</a:t>
          </a:r>
          <a:r>
            <a:rPr lang="en-US" sz="1500" b="0" i="0" kern="1200" dirty="0" smtClean="0"/>
            <a:t>.</a:t>
          </a:r>
          <a:endParaRPr lang="en-US" sz="1500" kern="1200" dirty="0"/>
        </a:p>
      </dsp:txBody>
      <dsp:txXfrm rot="5400000">
        <a:off x="5364382" y="912414"/>
        <a:ext cx="2493879" cy="2737240"/>
      </dsp:txXfrm>
    </dsp:sp>
    <dsp:sp modelId="{86146B22-5360-4D1B-AC91-3378F10134EE}">
      <dsp:nvSpPr>
        <dsp:cNvPr id="0" name=""/>
        <dsp:cNvSpPr/>
      </dsp:nvSpPr>
      <dsp:spPr>
        <a:xfrm rot="16200000">
          <a:off x="7011209" y="1034094"/>
          <a:ext cx="4562068" cy="249387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en-US" sz="2000" b="1" i="0" kern="1200" dirty="0" smtClean="0">
              <a:latin typeface="Times New Roman" panose="02020603050405020304" pitchFamily="18" charset="0"/>
              <a:cs typeface="Times New Roman" panose="02020603050405020304" pitchFamily="18" charset="0"/>
            </a:rPr>
            <a:t>Model Evaluation</a:t>
          </a:r>
          <a:endParaRPr lang="en-US" sz="20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Char char="••"/>
          </a:pPr>
          <a:r>
            <a:rPr lang="en-US" sz="1500" b="0" i="0" kern="1200" dirty="0" smtClean="0">
              <a:latin typeface="Times New Roman" panose="02020603050405020304" pitchFamily="18" charset="0"/>
              <a:cs typeface="Times New Roman" panose="02020603050405020304" pitchFamily="18" charset="0"/>
            </a:rPr>
            <a:t>Evaluating the trained models using various metrics like accuracy, precision, recall, and confusion matrices to assess their performance on test/validation data.</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90000"/>
            </a:lnSpc>
            <a:spcBef>
              <a:spcPct val="0"/>
            </a:spcBef>
            <a:spcAft>
              <a:spcPct val="15000"/>
            </a:spcAft>
            <a:buChar char="••"/>
          </a:pPr>
          <a:r>
            <a:rPr lang="en-US" sz="1500" b="0" i="0" kern="1200" dirty="0" smtClean="0">
              <a:latin typeface="Times New Roman" panose="02020603050405020304" pitchFamily="18" charset="0"/>
              <a:cs typeface="Times New Roman" panose="02020603050405020304" pitchFamily="18" charset="0"/>
            </a:rPr>
            <a:t>Analyzing the model's effectiveness in correctly predicting sentiment labels for unseen text data</a:t>
          </a:r>
          <a:r>
            <a:rPr lang="en-US" sz="1500" b="0" i="0" kern="1200" dirty="0" smtClean="0"/>
            <a:t>.</a:t>
          </a:r>
          <a:endParaRPr lang="en-US" sz="1500" b="0" i="0" kern="1200" dirty="0"/>
        </a:p>
      </dsp:txBody>
      <dsp:txXfrm rot="5400000">
        <a:off x="8045303" y="912414"/>
        <a:ext cx="2493879" cy="273724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12/13/2023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12/13/2023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12/13/2023</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12/13/2023</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12/13/2023</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12/13/2023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12/13/2023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12/13/2023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12/13/2023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12/13/2023</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0406" y="966651"/>
            <a:ext cx="9653994" cy="2959842"/>
          </a:xfrm>
        </p:spPr>
        <p:txBody>
          <a:bodyPr>
            <a:noAutofit/>
          </a:bodyPr>
          <a:lstStyle/>
          <a:p>
            <a:pPr algn="ctr"/>
            <a:r>
              <a:rPr lang="en-US" sz="4800" dirty="0">
                <a:latin typeface="Times New Roman" panose="02020603050405020304" pitchFamily="18" charset="0"/>
                <a:cs typeface="Times New Roman" panose="02020603050405020304" pitchFamily="18" charset="0"/>
              </a:rPr>
              <a:t>A Comparative Study </a:t>
            </a:r>
            <a:r>
              <a:rPr lang="en-US" sz="4800" dirty="0" smtClean="0">
                <a:latin typeface="Times New Roman" panose="02020603050405020304" pitchFamily="18" charset="0"/>
                <a:cs typeface="Times New Roman" panose="02020603050405020304" pitchFamily="18" charset="0"/>
              </a:rPr>
              <a:t>of Sentiment </a:t>
            </a:r>
            <a:r>
              <a:rPr lang="en-US" sz="4800" dirty="0">
                <a:latin typeface="Times New Roman" panose="02020603050405020304" pitchFamily="18" charset="0"/>
                <a:cs typeface="Times New Roman" panose="02020603050405020304" pitchFamily="18" charset="0"/>
              </a:rPr>
              <a:t>Analysis on Flipkart Dataset using Naïve Bayes Classifier Algorithm</a:t>
            </a:r>
          </a:p>
        </p:txBody>
      </p:sp>
      <p:sp>
        <p:nvSpPr>
          <p:cNvPr id="3" name="Subtitle 2"/>
          <p:cNvSpPr>
            <a:spLocks noGrp="1"/>
          </p:cNvSpPr>
          <p:nvPr>
            <p:ph type="subTitle" idx="1"/>
          </p:nvPr>
        </p:nvSpPr>
        <p:spPr>
          <a:xfrm>
            <a:off x="3057630" y="4539593"/>
            <a:ext cx="3081911" cy="865321"/>
          </a:xfrm>
        </p:spPr>
        <p:txBody>
          <a:bodyPr>
            <a:noAutofit/>
          </a:bodyPr>
          <a:lstStyle/>
          <a:p>
            <a:pPr algn="ctr"/>
            <a:r>
              <a:rPr lang="en-US" sz="2000" i="1" dirty="0" smtClean="0">
                <a:latin typeface="Times New Roman" panose="02020603050405020304" pitchFamily="18" charset="0"/>
                <a:cs typeface="Times New Roman" panose="02020603050405020304" pitchFamily="18" charset="0"/>
              </a:rPr>
              <a:t>Mohammad Basil Ali Khan</a:t>
            </a:r>
          </a:p>
          <a:p>
            <a:pPr algn="ctr"/>
            <a:r>
              <a:rPr lang="en-US" sz="2000" i="1" dirty="0" smtClean="0">
                <a:latin typeface="Times New Roman" panose="02020603050405020304" pitchFamily="18" charset="0"/>
                <a:cs typeface="Times New Roman" panose="02020603050405020304" pitchFamily="18" charset="0"/>
              </a:rPr>
              <a:t>20K-0477</a:t>
            </a:r>
            <a:endParaRPr lang="en-US" sz="2000" i="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345827" y="4539593"/>
            <a:ext cx="2985135" cy="86532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Wingdings" panose="05000000000000000000" pitchFamily="2" charset="2"/>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9pPr>
          </a:lstStyle>
          <a:p>
            <a:pPr algn="ctr"/>
            <a:r>
              <a:rPr lang="en-US" sz="2000" i="1" dirty="0" smtClean="0">
                <a:latin typeface="Times New Roman" panose="02020603050405020304" pitchFamily="18" charset="0"/>
                <a:cs typeface="Times New Roman" panose="02020603050405020304" pitchFamily="18" charset="0"/>
              </a:rPr>
              <a:t>Applied Machine Learning</a:t>
            </a:r>
          </a:p>
          <a:p>
            <a:pPr algn="ctr"/>
            <a:r>
              <a:rPr lang="en-US" sz="2000" i="1" dirty="0">
                <a:latin typeface="Times New Roman" panose="02020603050405020304" pitchFamily="18" charset="0"/>
                <a:cs typeface="Times New Roman" panose="02020603050405020304" pitchFamily="18" charset="0"/>
              </a:rPr>
              <a:t>CS4104</a:t>
            </a:r>
            <a:endParaRPr lang="en-US" sz="2000" i="1" dirty="0" smtClean="0">
              <a:latin typeface="Times New Roman" panose="02020603050405020304" pitchFamily="18" charset="0"/>
              <a:cs typeface="Times New Roman" panose="02020603050405020304" pitchFamily="18" charset="0"/>
            </a:endParaRPr>
          </a:p>
          <a:p>
            <a:pPr algn="ctr"/>
            <a:endParaRPr lang="en-US" i="1"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9537248" y="4539593"/>
            <a:ext cx="2654752" cy="86532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Wingdings" panose="05000000000000000000" pitchFamily="2" charset="2"/>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3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3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0"/>
              </a:spcBef>
              <a:buFont typeface="Wingdings" panose="05000000000000000000" pitchFamily="2" charset="2"/>
              <a:buNone/>
              <a:defRPr sz="1600" kern="1200">
                <a:solidFill>
                  <a:schemeClr val="tx1"/>
                </a:solidFill>
                <a:latin typeface="+mn-lt"/>
                <a:ea typeface="+mn-ea"/>
                <a:cs typeface="+mn-cs"/>
              </a:defRPr>
            </a:lvl9pPr>
          </a:lstStyle>
          <a:p>
            <a:pPr algn="ctr"/>
            <a:r>
              <a:rPr lang="en-US" sz="2000" i="1" dirty="0" smtClean="0">
                <a:latin typeface="Times New Roman" panose="02020603050405020304" pitchFamily="18" charset="0"/>
                <a:cs typeface="Times New Roman" panose="02020603050405020304" pitchFamily="18" charset="0"/>
              </a:rPr>
              <a:t>Course Instructor</a:t>
            </a:r>
          </a:p>
          <a:p>
            <a:pPr algn="ctr"/>
            <a:r>
              <a:rPr lang="en-US" sz="2000" i="1" dirty="0" smtClean="0">
                <a:latin typeface="Times New Roman" panose="02020603050405020304" pitchFamily="18" charset="0"/>
                <a:cs typeface="Times New Roman" panose="02020603050405020304" pitchFamily="18" charset="0"/>
              </a:rPr>
              <a:t>Sir M. Shahzad</a:t>
            </a:r>
          </a:p>
          <a:p>
            <a:pPr algn="ct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49" y="410918"/>
            <a:ext cx="10924170" cy="1362113"/>
          </a:xfrm>
        </p:spPr>
        <p:txBody>
          <a:bodyPr>
            <a:normAutofit/>
          </a:bodyPr>
          <a:lstStyle/>
          <a:p>
            <a:r>
              <a:rPr lang="en-US" sz="5400" dirty="0" smtClean="0">
                <a:solidFill>
                  <a:schemeClr val="bg2"/>
                </a:solidFill>
                <a:latin typeface="Times New Roman" panose="02020603050405020304" pitchFamily="18" charset="0"/>
                <a:cs typeface="Times New Roman" panose="02020603050405020304" pitchFamily="18" charset="0"/>
              </a:rPr>
              <a:t>Model Evaluation: </a:t>
            </a:r>
            <a:r>
              <a:rPr lang="en-US" sz="3600" dirty="0" smtClean="0">
                <a:solidFill>
                  <a:schemeClr val="bg2"/>
                </a:solidFill>
                <a:latin typeface="Times New Roman" panose="02020603050405020304" pitchFamily="18" charset="0"/>
                <a:cs typeface="Times New Roman" panose="02020603050405020304" pitchFamily="18" charset="0"/>
              </a:rPr>
              <a:t>Classification Report</a:t>
            </a:r>
            <a:endParaRPr lang="en-US" sz="5400" dirty="0">
              <a:solidFill>
                <a:schemeClr val="bg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361702" y="1952912"/>
            <a:ext cx="4861463" cy="527288"/>
          </a:xfrm>
        </p:spPr>
        <p:txBody>
          <a:bodyPr>
            <a:noAutofit/>
          </a:body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CountVectorizer</a:t>
            </a:r>
          </a:p>
          <a:p>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49" y="2480200"/>
            <a:ext cx="5153889" cy="184265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02" y="4974123"/>
            <a:ext cx="5526409" cy="1592931"/>
          </a:xfrm>
          <a:prstGeom prst="rect">
            <a:avLst/>
          </a:prstGeom>
        </p:spPr>
      </p:pic>
      <p:sp>
        <p:nvSpPr>
          <p:cNvPr id="10" name="Text Placeholder 2"/>
          <p:cNvSpPr txBox="1">
            <a:spLocks/>
          </p:cNvSpPr>
          <p:nvPr/>
        </p:nvSpPr>
        <p:spPr>
          <a:xfrm>
            <a:off x="361702" y="4516688"/>
            <a:ext cx="3862072" cy="5272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b="1" u="sng" dirty="0" smtClean="0">
                <a:latin typeface="Times New Roman" panose="02020603050405020304" pitchFamily="18" charset="0"/>
                <a:cs typeface="Times New Roman" panose="02020603050405020304" pitchFamily="18" charset="0"/>
              </a:rPr>
              <a:t>GaussianNB using TFIDF</a:t>
            </a:r>
          </a:p>
          <a:p>
            <a:endParaRPr lang="en-US" dirty="0"/>
          </a:p>
        </p:txBody>
      </p:sp>
      <p:sp>
        <p:nvSpPr>
          <p:cNvPr id="13" name="Text Placeholder 2"/>
          <p:cNvSpPr txBox="1">
            <a:spLocks/>
          </p:cNvSpPr>
          <p:nvPr/>
        </p:nvSpPr>
        <p:spPr>
          <a:xfrm>
            <a:off x="6471556" y="1952912"/>
            <a:ext cx="4861463" cy="52728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TFIDF (</a:t>
            </a:r>
            <a:r>
              <a:rPr lang="en-US" sz="2400" b="1" u="sng" dirty="0" err="1" smtClean="0">
                <a:latin typeface="Times New Roman" panose="02020603050405020304" pitchFamily="18" charset="0"/>
                <a:cs typeface="Times New Roman" panose="02020603050405020304" pitchFamily="18" charset="0"/>
              </a:rPr>
              <a:t>ngrams</a:t>
            </a:r>
            <a:r>
              <a:rPr lang="en-US" sz="2400" b="1" u="sng" dirty="0" smtClean="0">
                <a:latin typeface="Times New Roman" panose="02020603050405020304" pitchFamily="18" charset="0"/>
                <a:cs typeface="Times New Roman" panose="02020603050405020304" pitchFamily="18" charset="0"/>
              </a:rPr>
              <a:t>(1,2)</a:t>
            </a:r>
          </a:p>
          <a:p>
            <a:endParaRPr lang="en-US" sz="1800" dirty="0"/>
          </a:p>
        </p:txBody>
      </p:sp>
      <p:pic>
        <p:nvPicPr>
          <p:cNvPr id="14" name="Picture 13"/>
          <p:cNvPicPr>
            <a:picLocks noChangeAspect="1"/>
          </p:cNvPicPr>
          <p:nvPr/>
        </p:nvPicPr>
        <p:blipFill>
          <a:blip r:embed="rId4"/>
          <a:stretch>
            <a:fillRect/>
          </a:stretch>
        </p:blipFill>
        <p:spPr>
          <a:xfrm>
            <a:off x="6607615" y="2937678"/>
            <a:ext cx="5438076" cy="1842654"/>
          </a:xfrm>
          <a:prstGeom prst="rect">
            <a:avLst/>
          </a:prstGeom>
        </p:spPr>
      </p:pic>
    </p:spTree>
    <p:extLst>
      <p:ext uri="{BB962C8B-B14F-4D97-AF65-F5344CB8AC3E}">
        <p14:creationId xmlns:p14="http://schemas.microsoft.com/office/powerpoint/2010/main" val="286178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0688" y="508000"/>
            <a:ext cx="3223057" cy="1362075"/>
          </a:xfrm>
        </p:spPr>
        <p:txBody>
          <a:bodyPr>
            <a:normAutofit/>
          </a:bodyPr>
          <a:lstStyle/>
          <a:p>
            <a:r>
              <a:rPr lang="en-US" sz="3600" dirty="0" smtClean="0">
                <a:latin typeface="Times New Roman" panose="02020603050405020304" pitchFamily="18" charset="0"/>
                <a:cs typeface="Times New Roman" panose="02020603050405020304" pitchFamily="18" charset="0"/>
              </a:rPr>
              <a:t>Accuracy</a:t>
            </a:r>
            <a:endParaRPr lang="en-US" sz="3600" dirty="0">
              <a:latin typeface="Times New Roman" panose="02020603050405020304" pitchFamily="18" charset="0"/>
              <a:cs typeface="Times New Roman" panose="02020603050405020304" pitchFamily="18" charset="0"/>
            </a:endParaRPr>
          </a:p>
        </p:txBody>
      </p:sp>
      <p:sp>
        <p:nvSpPr>
          <p:cNvPr id="6" name="Text Placeholder 2"/>
          <p:cNvSpPr>
            <a:spLocks noGrp="1"/>
          </p:cNvSpPr>
          <p:nvPr>
            <p:ph type="body" sz="half" idx="2"/>
          </p:nvPr>
        </p:nvSpPr>
        <p:spPr>
          <a:xfrm>
            <a:off x="420688" y="1952912"/>
            <a:ext cx="4861463" cy="527288"/>
          </a:xfrm>
        </p:spPr>
        <p:txBody>
          <a:bodyPr>
            <a:noAutofit/>
          </a:body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CountVectorizer</a:t>
            </a:r>
          </a:p>
          <a:p>
            <a:endParaRPr lang="en-US" sz="1800" dirty="0"/>
          </a:p>
        </p:txBody>
      </p:sp>
      <p:sp>
        <p:nvSpPr>
          <p:cNvPr id="7" name="Text Placeholder 2"/>
          <p:cNvSpPr txBox="1">
            <a:spLocks/>
          </p:cNvSpPr>
          <p:nvPr/>
        </p:nvSpPr>
        <p:spPr>
          <a:xfrm>
            <a:off x="420688" y="3550630"/>
            <a:ext cx="4171154" cy="5272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u="sng" dirty="0" smtClean="0">
                <a:latin typeface="Times New Roman" panose="02020603050405020304" pitchFamily="18" charset="0"/>
                <a:cs typeface="Times New Roman" panose="02020603050405020304" pitchFamily="18" charset="0"/>
              </a:rPr>
              <a:t>GaussianNB using TFIDF</a:t>
            </a:r>
          </a:p>
          <a:p>
            <a:endParaRPr lang="en-US" sz="2400" dirty="0"/>
          </a:p>
        </p:txBody>
      </p:sp>
      <p:sp>
        <p:nvSpPr>
          <p:cNvPr id="8" name="Text Placeholder 2"/>
          <p:cNvSpPr txBox="1">
            <a:spLocks/>
          </p:cNvSpPr>
          <p:nvPr/>
        </p:nvSpPr>
        <p:spPr>
          <a:xfrm>
            <a:off x="420688" y="5231481"/>
            <a:ext cx="6343900" cy="65409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TFIDF (</a:t>
            </a:r>
            <a:r>
              <a:rPr lang="en-US" sz="2400" b="1" u="sng" dirty="0" err="1" smtClean="0">
                <a:latin typeface="Times New Roman" panose="02020603050405020304" pitchFamily="18" charset="0"/>
                <a:cs typeface="Times New Roman" panose="02020603050405020304" pitchFamily="18" charset="0"/>
              </a:rPr>
              <a:t>ngrams</a:t>
            </a:r>
            <a:r>
              <a:rPr lang="en-US" sz="2400" b="1" u="sng" dirty="0" smtClean="0">
                <a:latin typeface="Times New Roman" panose="02020603050405020304" pitchFamily="18" charset="0"/>
                <a:cs typeface="Times New Roman" panose="02020603050405020304" pitchFamily="18" charset="0"/>
              </a:rPr>
              <a:t>(1,2)</a:t>
            </a:r>
          </a:p>
          <a:p>
            <a:endParaRPr lang="en-US" sz="1800" dirty="0"/>
          </a:p>
        </p:txBody>
      </p:sp>
      <p:pic>
        <p:nvPicPr>
          <p:cNvPr id="2" name="Picture 1"/>
          <p:cNvPicPr>
            <a:picLocks noChangeAspect="1"/>
          </p:cNvPicPr>
          <p:nvPr/>
        </p:nvPicPr>
        <p:blipFill>
          <a:blip r:embed="rId2"/>
          <a:stretch>
            <a:fillRect/>
          </a:stretch>
        </p:blipFill>
        <p:spPr>
          <a:xfrm>
            <a:off x="528203" y="2636466"/>
            <a:ext cx="5432743" cy="787354"/>
          </a:xfrm>
          <a:prstGeom prst="rect">
            <a:avLst/>
          </a:prstGeom>
        </p:spPr>
      </p:pic>
      <p:pic>
        <p:nvPicPr>
          <p:cNvPr id="3" name="Picture 2"/>
          <p:cNvPicPr>
            <a:picLocks noChangeAspect="1"/>
          </p:cNvPicPr>
          <p:nvPr/>
        </p:nvPicPr>
        <p:blipFill>
          <a:blip r:embed="rId3"/>
          <a:stretch>
            <a:fillRect/>
          </a:stretch>
        </p:blipFill>
        <p:spPr>
          <a:xfrm>
            <a:off x="501654" y="4318037"/>
            <a:ext cx="5568829" cy="641890"/>
          </a:xfrm>
          <a:prstGeom prst="rect">
            <a:avLst/>
          </a:prstGeom>
        </p:spPr>
      </p:pic>
      <p:pic>
        <p:nvPicPr>
          <p:cNvPr id="4" name="Picture 3"/>
          <p:cNvPicPr>
            <a:picLocks noChangeAspect="1"/>
          </p:cNvPicPr>
          <p:nvPr/>
        </p:nvPicPr>
        <p:blipFill>
          <a:blip r:embed="rId4"/>
          <a:stretch>
            <a:fillRect/>
          </a:stretch>
        </p:blipFill>
        <p:spPr>
          <a:xfrm>
            <a:off x="501654" y="6113489"/>
            <a:ext cx="5767473" cy="564401"/>
          </a:xfrm>
          <a:prstGeom prst="rect">
            <a:avLst/>
          </a:prstGeom>
        </p:spPr>
      </p:pic>
    </p:spTree>
    <p:extLst>
      <p:ext uri="{BB962C8B-B14F-4D97-AF65-F5344CB8AC3E}">
        <p14:creationId xmlns:p14="http://schemas.microsoft.com/office/powerpoint/2010/main" val="5616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05" y="494052"/>
            <a:ext cx="4344786" cy="1362113"/>
          </a:xfrm>
        </p:spPr>
        <p:txBody>
          <a:bodyPr>
            <a:normAutofit/>
          </a:bodyPr>
          <a:lstStyle/>
          <a:p>
            <a:r>
              <a:rPr lang="en-US" sz="3600" dirty="0" smtClean="0">
                <a:latin typeface="Times New Roman" panose="02020603050405020304" pitchFamily="18" charset="0"/>
                <a:cs typeface="Times New Roman" panose="02020603050405020304" pitchFamily="18" charset="0"/>
              </a:rPr>
              <a:t>Confusion Matrix</a:t>
            </a:r>
            <a:endParaRPr lang="en-US" sz="3600" dirty="0">
              <a:latin typeface="Times New Roman" panose="02020603050405020304" pitchFamily="18" charset="0"/>
              <a:cs typeface="Times New Roman" panose="02020603050405020304" pitchFamily="18" charset="0"/>
            </a:endParaRPr>
          </a:p>
        </p:txBody>
      </p:sp>
      <p:sp>
        <p:nvSpPr>
          <p:cNvPr id="5" name="Text Placeholder 2"/>
          <p:cNvSpPr>
            <a:spLocks noGrp="1"/>
          </p:cNvSpPr>
          <p:nvPr>
            <p:ph type="body" sz="half" idx="2"/>
          </p:nvPr>
        </p:nvSpPr>
        <p:spPr>
          <a:xfrm>
            <a:off x="504305" y="1952912"/>
            <a:ext cx="4861463" cy="527288"/>
          </a:xfrm>
        </p:spPr>
        <p:txBody>
          <a:bodyPr>
            <a:noAutofit/>
          </a:body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CountVectorizer</a:t>
            </a:r>
          </a:p>
          <a:p>
            <a:endParaRPr lang="en-US" sz="1800" dirty="0"/>
          </a:p>
        </p:txBody>
      </p:sp>
      <p:sp>
        <p:nvSpPr>
          <p:cNvPr id="6" name="Text Placeholder 2"/>
          <p:cNvSpPr txBox="1">
            <a:spLocks/>
          </p:cNvSpPr>
          <p:nvPr/>
        </p:nvSpPr>
        <p:spPr>
          <a:xfrm>
            <a:off x="6649246" y="1952912"/>
            <a:ext cx="4171154" cy="5272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u="sng" dirty="0" smtClean="0">
                <a:latin typeface="Times New Roman" panose="02020603050405020304" pitchFamily="18" charset="0"/>
                <a:cs typeface="Times New Roman" panose="02020603050405020304" pitchFamily="18" charset="0"/>
              </a:rPr>
              <a:t>GaussianNB using TFIDF</a:t>
            </a:r>
          </a:p>
          <a:p>
            <a:endParaRPr lang="en-US" sz="2400" dirty="0"/>
          </a:p>
        </p:txBody>
      </p:sp>
      <p:pic>
        <p:nvPicPr>
          <p:cNvPr id="8" name="Picture 7"/>
          <p:cNvPicPr>
            <a:picLocks noChangeAspect="1"/>
          </p:cNvPicPr>
          <p:nvPr/>
        </p:nvPicPr>
        <p:blipFill>
          <a:blip r:embed="rId2"/>
          <a:stretch>
            <a:fillRect/>
          </a:stretch>
        </p:blipFill>
        <p:spPr>
          <a:xfrm>
            <a:off x="504305" y="2480200"/>
            <a:ext cx="4906570" cy="3962164"/>
          </a:xfrm>
          <a:prstGeom prst="rect">
            <a:avLst/>
          </a:prstGeom>
        </p:spPr>
      </p:pic>
      <p:pic>
        <p:nvPicPr>
          <p:cNvPr id="9" name="Picture 8"/>
          <p:cNvPicPr>
            <a:picLocks noChangeAspect="1"/>
          </p:cNvPicPr>
          <p:nvPr/>
        </p:nvPicPr>
        <p:blipFill>
          <a:blip r:embed="rId3"/>
          <a:stretch>
            <a:fillRect/>
          </a:stretch>
        </p:blipFill>
        <p:spPr>
          <a:xfrm>
            <a:off x="6649246" y="2480199"/>
            <a:ext cx="5014266" cy="3962165"/>
          </a:xfrm>
          <a:prstGeom prst="rect">
            <a:avLst/>
          </a:prstGeom>
        </p:spPr>
      </p:pic>
    </p:spTree>
    <p:extLst>
      <p:ext uri="{BB962C8B-B14F-4D97-AF65-F5344CB8AC3E}">
        <p14:creationId xmlns:p14="http://schemas.microsoft.com/office/powerpoint/2010/main" val="12663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3381990" y="1906394"/>
            <a:ext cx="6343900" cy="65409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u="sng" dirty="0" err="1" smtClean="0">
                <a:latin typeface="Times New Roman" panose="02020603050405020304" pitchFamily="18" charset="0"/>
                <a:cs typeface="Times New Roman" panose="02020603050405020304" pitchFamily="18" charset="0"/>
              </a:rPr>
              <a:t>BernouliNB</a:t>
            </a:r>
            <a:r>
              <a:rPr lang="en-US" sz="2400" b="1" u="sng" dirty="0" smtClean="0">
                <a:latin typeface="Times New Roman" panose="02020603050405020304" pitchFamily="18" charset="0"/>
                <a:cs typeface="Times New Roman" panose="02020603050405020304" pitchFamily="18" charset="0"/>
              </a:rPr>
              <a:t> using TFIDF (</a:t>
            </a:r>
            <a:r>
              <a:rPr lang="en-US" sz="2400" b="1" u="sng" dirty="0" err="1" smtClean="0">
                <a:latin typeface="Times New Roman" panose="02020603050405020304" pitchFamily="18" charset="0"/>
                <a:cs typeface="Times New Roman" panose="02020603050405020304" pitchFamily="18" charset="0"/>
              </a:rPr>
              <a:t>ngrams</a:t>
            </a:r>
            <a:r>
              <a:rPr lang="en-US" sz="2400" b="1" u="sng" dirty="0" smtClean="0">
                <a:latin typeface="Times New Roman" panose="02020603050405020304" pitchFamily="18" charset="0"/>
                <a:cs typeface="Times New Roman" panose="02020603050405020304" pitchFamily="18" charset="0"/>
              </a:rPr>
              <a:t>(1,2)</a:t>
            </a:r>
          </a:p>
          <a:p>
            <a:endParaRPr lang="en-US" sz="1800" dirty="0"/>
          </a:p>
        </p:txBody>
      </p:sp>
      <p:sp>
        <p:nvSpPr>
          <p:cNvPr id="6" name="Title 1"/>
          <p:cNvSpPr>
            <a:spLocks noGrp="1"/>
          </p:cNvSpPr>
          <p:nvPr>
            <p:ph type="title"/>
          </p:nvPr>
        </p:nvSpPr>
        <p:spPr>
          <a:xfrm>
            <a:off x="504304" y="494052"/>
            <a:ext cx="5591696" cy="1362113"/>
          </a:xfrm>
        </p:spPr>
        <p:txBody>
          <a:bodyPr>
            <a:normAutofit/>
          </a:bodyPr>
          <a:lstStyle/>
          <a:p>
            <a:r>
              <a:rPr lang="en-US" sz="3600" dirty="0">
                <a:latin typeface="Times New Roman" panose="02020603050405020304" pitchFamily="18" charset="0"/>
                <a:cs typeface="Times New Roman" panose="02020603050405020304" pitchFamily="18" charset="0"/>
              </a:rPr>
              <a:t>Confusion Matrix </a:t>
            </a:r>
            <a:r>
              <a:rPr lang="en-US" sz="3600" dirty="0" smtClean="0">
                <a:latin typeface="Times New Roman" panose="02020603050405020304" pitchFamily="18" charset="0"/>
                <a:cs typeface="Times New Roman" panose="02020603050405020304" pitchFamily="18" charset="0"/>
              </a:rPr>
              <a:t>Contd.</a:t>
            </a:r>
            <a:endParaRPr lang="en-US" sz="3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437408" y="2560493"/>
            <a:ext cx="5336860" cy="4152194"/>
          </a:xfrm>
          <a:prstGeom prst="rect">
            <a:avLst/>
          </a:prstGeom>
        </p:spPr>
      </p:pic>
    </p:spTree>
    <p:extLst>
      <p:ext uri="{BB962C8B-B14F-4D97-AF65-F5344CB8AC3E}">
        <p14:creationId xmlns:p14="http://schemas.microsoft.com/office/powerpoint/2010/main" val="41612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578" y="494052"/>
            <a:ext cx="9628632" cy="1362113"/>
          </a:xfrm>
        </p:spPr>
        <p:txBody>
          <a:bodyPr>
            <a:normAutofit/>
          </a:bodyPr>
          <a:lstStyle/>
          <a:p>
            <a:r>
              <a:rPr lang="en-US" sz="5400" dirty="0" smtClean="0">
                <a:latin typeface="Times New Roman" panose="02020603050405020304" pitchFamily="18" charset="0"/>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6" name="Rectangle 5"/>
          <p:cNvSpPr/>
          <p:nvPr/>
        </p:nvSpPr>
        <p:spPr>
          <a:xfrm>
            <a:off x="249383" y="1856165"/>
            <a:ext cx="11582399" cy="4801314"/>
          </a:xfrm>
          <a:prstGeom prst="rect">
            <a:avLst/>
          </a:prstGeom>
        </p:spPr>
        <p:txBody>
          <a:bodyPr wrap="square">
            <a:spAutoFit/>
          </a:bodyPr>
          <a:lstStyle/>
          <a:p>
            <a:pPr algn="just"/>
            <a:r>
              <a:rPr lang="en-US" dirty="0">
                <a:solidFill>
                  <a:schemeClr val="tx2"/>
                </a:solidFill>
                <a:latin typeface="Times New Roman" panose="02020603050405020304" pitchFamily="18" charset="0"/>
                <a:cs typeface="Times New Roman" panose="02020603050405020304" pitchFamily="18" charset="0"/>
              </a:rPr>
              <a:t>The project focused on sentiment analysis using a dataset comprising product </a:t>
            </a:r>
            <a:r>
              <a:rPr lang="en-US" dirty="0" smtClean="0">
                <a:solidFill>
                  <a:schemeClr val="tx2"/>
                </a:solidFill>
                <a:latin typeface="Times New Roman" panose="02020603050405020304" pitchFamily="18" charset="0"/>
                <a:cs typeface="Times New Roman" panose="02020603050405020304" pitchFamily="18" charset="0"/>
              </a:rPr>
              <a:t>Through </a:t>
            </a:r>
            <a:r>
              <a:rPr lang="en-US" dirty="0">
                <a:solidFill>
                  <a:schemeClr val="tx2"/>
                </a:solidFill>
                <a:latin typeface="Times New Roman" panose="02020603050405020304" pitchFamily="18" charset="0"/>
                <a:cs typeface="Times New Roman" panose="02020603050405020304" pitchFamily="18" charset="0"/>
              </a:rPr>
              <a:t>the implementation of various natural language processing (NLP) techniques and machine learning models, several key findings and outcomes were observed:</a:t>
            </a:r>
          </a:p>
          <a:p>
            <a:pPr algn="just"/>
            <a:endParaRPr lang="en-US" dirty="0">
              <a:solidFill>
                <a:schemeClr val="tx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Times New Roman" panose="02020603050405020304" pitchFamily="18" charset="0"/>
                <a:cs typeface="Times New Roman" panose="02020603050405020304" pitchFamily="18" charset="0"/>
              </a:rPr>
              <a:t>The </a:t>
            </a:r>
            <a:r>
              <a:rPr lang="en-US" dirty="0">
                <a:solidFill>
                  <a:schemeClr val="tx2"/>
                </a:solidFill>
                <a:latin typeface="Times New Roman" panose="02020603050405020304" pitchFamily="18" charset="0"/>
                <a:cs typeface="Times New Roman" panose="02020603050405020304" pitchFamily="18" charset="0"/>
              </a:rPr>
              <a:t>initial steps involved data loading, exploration, and preprocessing. This included handling missing values, visualizing the distribution of sentiments, and filtering out neutral sentiments to create a more balanced dataset</a:t>
            </a:r>
            <a:r>
              <a:rPr lang="en-US" dirty="0" smtClean="0">
                <a:solidFill>
                  <a:schemeClr val="tx2"/>
                </a:solidFill>
                <a:latin typeface="Times New Roman" panose="02020603050405020304" pitchFamily="18" charset="0"/>
                <a:cs typeface="Times New Roman" panose="02020603050405020304" pitchFamily="18" charset="0"/>
              </a:rPr>
              <a:t>.</a:t>
            </a:r>
          </a:p>
          <a:p>
            <a:pPr algn="just"/>
            <a:endParaRPr lang="en-US" dirty="0">
              <a:solidFill>
                <a:schemeClr val="tx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Times New Roman" panose="02020603050405020304" pitchFamily="18" charset="0"/>
                <a:cs typeface="Times New Roman" panose="02020603050405020304" pitchFamily="18" charset="0"/>
              </a:rPr>
              <a:t>Multiple </a:t>
            </a:r>
            <a:r>
              <a:rPr lang="en-US" dirty="0">
                <a:solidFill>
                  <a:schemeClr val="tx2"/>
                </a:solidFill>
                <a:latin typeface="Times New Roman" panose="02020603050405020304" pitchFamily="18" charset="0"/>
                <a:cs typeface="Times New Roman" panose="02020603050405020304" pitchFamily="18" charset="0"/>
              </a:rPr>
              <a:t>methods were employed for feature extraction, such as CountVectorizer and TF-IDFVectorizer. These techniques transformed text data into numerical representations suitable for machine learning models. Additionally, the use of stemming and n-gram generation helped in capturing essential linguistic patterns</a:t>
            </a:r>
            <a:r>
              <a:rPr lang="en-US" dirty="0" smtClean="0">
                <a:solidFill>
                  <a:schemeClr val="tx2"/>
                </a:solidFill>
                <a:latin typeface="Times New Roman" panose="02020603050405020304" pitchFamily="18" charset="0"/>
                <a:cs typeface="Times New Roman" panose="02020603050405020304" pitchFamily="18" charset="0"/>
              </a:rPr>
              <a:t>.</a:t>
            </a:r>
          </a:p>
          <a:p>
            <a:pPr algn="just"/>
            <a:endParaRPr lang="en-US" dirty="0">
              <a:solidFill>
                <a:schemeClr val="tx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Times New Roman" panose="02020603050405020304" pitchFamily="18" charset="0"/>
                <a:cs typeface="Times New Roman" panose="02020603050405020304" pitchFamily="18" charset="0"/>
              </a:rPr>
              <a:t>Various </a:t>
            </a:r>
            <a:r>
              <a:rPr lang="en-US" dirty="0">
                <a:solidFill>
                  <a:schemeClr val="tx2"/>
                </a:solidFill>
                <a:latin typeface="Times New Roman" panose="02020603050405020304" pitchFamily="18" charset="0"/>
                <a:cs typeface="Times New Roman" panose="02020603050405020304" pitchFamily="18" charset="0"/>
              </a:rPr>
              <a:t>classifiers were employed, including Bernoulli Naive Bayes and Gaussian Naive Bayes. These models were trained on the extracted features and evaluated based on classification reports, confusion matrices, and accuracy scores</a:t>
            </a:r>
            <a:r>
              <a:rPr lang="en-US" dirty="0" smtClean="0">
                <a:solidFill>
                  <a:schemeClr val="tx2"/>
                </a:solidFill>
                <a:latin typeface="Times New Roman" panose="02020603050405020304" pitchFamily="18" charset="0"/>
                <a:cs typeface="Times New Roman" panose="02020603050405020304" pitchFamily="18" charset="0"/>
              </a:rPr>
              <a:t>.</a:t>
            </a:r>
          </a:p>
          <a:p>
            <a:pPr algn="just"/>
            <a:endParaRPr lang="en-US" dirty="0">
              <a:solidFill>
                <a:schemeClr val="tx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smtClean="0">
                <a:solidFill>
                  <a:schemeClr val="tx2"/>
                </a:solidFill>
                <a:latin typeface="Times New Roman" panose="02020603050405020304" pitchFamily="18" charset="0"/>
                <a:cs typeface="Times New Roman" panose="02020603050405020304" pitchFamily="18" charset="0"/>
              </a:rPr>
              <a:t>Both </a:t>
            </a:r>
            <a:r>
              <a:rPr lang="en-US" dirty="0">
                <a:solidFill>
                  <a:schemeClr val="tx2"/>
                </a:solidFill>
                <a:latin typeface="Times New Roman" panose="02020603050405020304" pitchFamily="18" charset="0"/>
                <a:cs typeface="Times New Roman" panose="02020603050405020304" pitchFamily="18" charset="0"/>
              </a:rPr>
              <a:t>count-based (CountVectorizer) and frequency-based (TF-IDFVectorizer) methods were utilized for feature extraction. The TF-IDF method considered the importance of words based on their frequency in the document and across the </a:t>
            </a:r>
            <a:r>
              <a:rPr lang="en-US" dirty="0" smtClean="0">
                <a:solidFill>
                  <a:schemeClr val="tx2"/>
                </a:solidFill>
                <a:latin typeface="Times New Roman" panose="02020603050405020304" pitchFamily="18" charset="0"/>
                <a:cs typeface="Times New Roman" panose="02020603050405020304" pitchFamily="18" charset="0"/>
              </a:rPr>
              <a:t>dataset, </a:t>
            </a:r>
            <a:r>
              <a:rPr lang="en-US" dirty="0">
                <a:solidFill>
                  <a:schemeClr val="tx2"/>
                </a:solidFill>
                <a:latin typeface="Times New Roman" panose="02020603050405020304" pitchFamily="18" charset="0"/>
                <a:cs typeface="Times New Roman" panose="02020603050405020304" pitchFamily="18" charset="0"/>
              </a:rPr>
              <a:t>showcasing the importance of unique terms</a:t>
            </a:r>
            <a:r>
              <a:rPr lang="en-US" dirty="0" smtClean="0">
                <a:solidFill>
                  <a:schemeClr val="tx2"/>
                </a:solidFill>
                <a:latin typeface="Times New Roman" panose="02020603050405020304" pitchFamily="18" charset="0"/>
                <a:cs typeface="Times New Roman" panose="02020603050405020304" pitchFamily="18" charset="0"/>
              </a:rPr>
              <a: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7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628996" y="452489"/>
            <a:ext cx="9628632" cy="1362113"/>
          </a:xfrm>
        </p:spPr>
        <p:txBody>
          <a:bodyPr>
            <a:normAutofit/>
          </a:bodyPr>
          <a:lstStyle/>
          <a:p>
            <a:r>
              <a:rPr lang="en-US" sz="5400" b="1" dirty="0" smtClean="0">
                <a:latin typeface="Times New Roman" panose="02020603050405020304" pitchFamily="18" charset="0"/>
                <a:cs typeface="Times New Roman" panose="02020603050405020304" pitchFamily="18" charset="0"/>
              </a:rPr>
              <a:t>CONTENTS</a:t>
            </a:r>
            <a:endParaRPr lang="en-US" sz="5400" b="1" dirty="0">
              <a:latin typeface="Times New Roman" panose="02020603050405020304" pitchFamily="18" charset="0"/>
              <a:cs typeface="Times New Roman" panose="02020603050405020304" pitchFamily="18" charset="0"/>
            </a:endParaRPr>
          </a:p>
        </p:txBody>
      </p:sp>
      <p:sp>
        <p:nvSpPr>
          <p:cNvPr id="14" name="Content Placeholder 2"/>
          <p:cNvSpPr>
            <a:spLocks noGrp="1"/>
          </p:cNvSpPr>
          <p:nvPr>
            <p:ph idx="1"/>
          </p:nvPr>
        </p:nvSpPr>
        <p:spPr>
          <a:xfrm>
            <a:off x="628996" y="2010640"/>
            <a:ext cx="11022678" cy="4847360"/>
          </a:xfrm>
        </p:spPr>
        <p:txBody>
          <a:bodyPr>
            <a:normAutofit fontScale="70000" lnSpcReduction="20000"/>
          </a:bodyPr>
          <a:lstStyle/>
          <a:p>
            <a:r>
              <a:rPr lang="en-US" sz="2600" dirty="0" smtClean="0">
                <a:latin typeface="Times New Roman" panose="02020603050405020304" pitchFamily="18" charset="0"/>
                <a:cs typeface="Times New Roman" panose="02020603050405020304" pitchFamily="18" charset="0"/>
              </a:rPr>
              <a:t>Overview</a:t>
            </a:r>
          </a:p>
          <a:p>
            <a:r>
              <a:rPr lang="en-US" sz="2600" dirty="0" smtClean="0">
                <a:latin typeface="Times New Roman" panose="02020603050405020304" pitchFamily="18" charset="0"/>
                <a:cs typeface="Times New Roman" panose="02020603050405020304" pitchFamily="18" charset="0"/>
              </a:rPr>
              <a:t>Objectives</a:t>
            </a:r>
          </a:p>
          <a:p>
            <a:r>
              <a:rPr lang="en-US" sz="2600" dirty="0" smtClean="0">
                <a:latin typeface="Times New Roman" panose="02020603050405020304" pitchFamily="18" charset="0"/>
                <a:cs typeface="Times New Roman" panose="02020603050405020304" pitchFamily="18" charset="0"/>
              </a:rPr>
              <a:t>Key Components and Steps</a:t>
            </a:r>
          </a:p>
          <a:p>
            <a:r>
              <a:rPr lang="en-US" sz="2600" dirty="0" smtClean="0">
                <a:latin typeface="Times New Roman" panose="02020603050405020304" pitchFamily="18" charset="0"/>
                <a:cs typeface="Times New Roman" panose="02020603050405020304" pitchFamily="18" charset="0"/>
              </a:rPr>
              <a:t>Key Steps</a:t>
            </a:r>
          </a:p>
          <a:p>
            <a:r>
              <a:rPr lang="en-US" sz="2600" dirty="0" smtClean="0">
                <a:latin typeface="Times New Roman" panose="02020603050405020304" pitchFamily="18" charset="0"/>
                <a:cs typeface="Times New Roman" panose="02020603050405020304" pitchFamily="18" charset="0"/>
              </a:rPr>
              <a:t>Dataset Used</a:t>
            </a:r>
          </a:p>
          <a:p>
            <a:r>
              <a:rPr lang="en-US" sz="2600" dirty="0" smtClean="0">
                <a:latin typeface="Times New Roman" panose="02020603050405020304" pitchFamily="18" charset="0"/>
                <a:cs typeface="Times New Roman" panose="02020603050405020304" pitchFamily="18" charset="0"/>
              </a:rPr>
              <a:t>Data Preprocessing</a:t>
            </a:r>
          </a:p>
          <a:p>
            <a:r>
              <a:rPr lang="en-US" sz="2600" dirty="0" smtClean="0">
                <a:latin typeface="Times New Roman" panose="02020603050405020304" pitchFamily="18" charset="0"/>
                <a:cs typeface="Times New Roman" panose="02020603050405020304" pitchFamily="18" charset="0"/>
              </a:rPr>
              <a:t>Feature Extraction</a:t>
            </a:r>
          </a:p>
          <a:p>
            <a:r>
              <a:rPr lang="en-US" sz="2600" dirty="0" smtClean="0">
                <a:latin typeface="Times New Roman" panose="02020603050405020304" pitchFamily="18" charset="0"/>
                <a:cs typeface="Times New Roman" panose="02020603050405020304" pitchFamily="18" charset="0"/>
              </a:rPr>
              <a:t>Algorithm Used</a:t>
            </a:r>
          </a:p>
          <a:p>
            <a:r>
              <a:rPr lang="en-US" sz="2600" dirty="0" smtClean="0">
                <a:latin typeface="Times New Roman" panose="02020603050405020304" pitchFamily="18" charset="0"/>
                <a:cs typeface="Times New Roman" panose="02020603050405020304" pitchFamily="18" charset="0"/>
              </a:rPr>
              <a:t>Model Evaluation</a:t>
            </a:r>
          </a:p>
          <a:p>
            <a:pPr lvl="1"/>
            <a:r>
              <a:rPr lang="en-US" sz="2600" dirty="0" smtClean="0">
                <a:latin typeface="Times New Roman" panose="02020603050405020304" pitchFamily="18" charset="0"/>
                <a:cs typeface="Times New Roman" panose="02020603050405020304" pitchFamily="18" charset="0"/>
              </a:rPr>
              <a:t>Confusion Matrix</a:t>
            </a:r>
          </a:p>
          <a:p>
            <a:pPr lvl="1"/>
            <a:r>
              <a:rPr lang="en-US" sz="2600" dirty="0" smtClean="0">
                <a:latin typeface="Times New Roman" panose="02020603050405020304" pitchFamily="18" charset="0"/>
                <a:cs typeface="Times New Roman" panose="02020603050405020304" pitchFamily="18" charset="0"/>
              </a:rPr>
              <a:t>Accuracy</a:t>
            </a:r>
          </a:p>
          <a:p>
            <a:pPr lvl="1"/>
            <a:r>
              <a:rPr lang="en-US" sz="2600" dirty="0" smtClean="0">
                <a:latin typeface="Times New Roman" panose="02020603050405020304" pitchFamily="18" charset="0"/>
                <a:cs typeface="Times New Roman" panose="02020603050405020304" pitchFamily="18" charset="0"/>
              </a:rPr>
              <a:t>Heat map</a:t>
            </a:r>
          </a:p>
          <a:p>
            <a:r>
              <a:rPr lang="en-US" sz="2600" dirty="0" smtClean="0">
                <a:latin typeface="Times New Roman" panose="02020603050405020304" pitchFamily="18" charset="0"/>
                <a:cs typeface="Times New Roman" panose="02020603050405020304" pitchFamily="18" charset="0"/>
              </a:rPr>
              <a:t>Conclusion</a:t>
            </a:r>
          </a:p>
          <a:p>
            <a:pPr marL="0" indent="0">
              <a:buNone/>
            </a:pP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466343"/>
            <a:ext cx="9628632" cy="1362113"/>
          </a:xfrm>
        </p:spPr>
        <p:txBody>
          <a:bodyPr>
            <a:normAutofit/>
          </a:bodyPr>
          <a:lstStyle/>
          <a:p>
            <a:r>
              <a:rPr lang="en-US" sz="5400" dirty="0" smtClean="0">
                <a:latin typeface="Times New Roman" panose="02020603050405020304" pitchFamily="18" charset="0"/>
                <a:cs typeface="Times New Roman" panose="02020603050405020304" pitchFamily="18" charset="0"/>
              </a:rPr>
              <a:t>Overview</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3508" y="1946366"/>
            <a:ext cx="11639006" cy="4297679"/>
          </a:xfrm>
        </p:spPr>
        <p:txBody>
          <a:bodyPr>
            <a:normAutofit/>
          </a:bodyPr>
          <a:lstStyle/>
          <a:p>
            <a:pPr marL="0" indent="0" algn="just">
              <a:buNone/>
            </a:pPr>
            <a:r>
              <a:rPr lang="en-US" sz="2800" b="1" u="sng" dirty="0" smtClean="0">
                <a:solidFill>
                  <a:schemeClr val="tx2"/>
                </a:solidFill>
                <a:latin typeface="Times New Roman" panose="02020603050405020304" pitchFamily="18" charset="0"/>
                <a:cs typeface="Times New Roman" panose="02020603050405020304" pitchFamily="18" charset="0"/>
              </a:rPr>
              <a:t>Introduction:</a:t>
            </a:r>
          </a:p>
          <a:p>
            <a:pPr marL="0" indent="0" algn="just">
              <a:buNone/>
            </a:pPr>
            <a:r>
              <a:rPr lang="en-US" sz="2000" dirty="0" smtClean="0">
                <a:solidFill>
                  <a:schemeClr val="tx2"/>
                </a:solidFill>
                <a:latin typeface="Times New Roman" panose="02020603050405020304" pitchFamily="18" charset="0"/>
                <a:cs typeface="Times New Roman" panose="02020603050405020304" pitchFamily="18" charset="0"/>
              </a:rPr>
              <a:t>The </a:t>
            </a:r>
            <a:r>
              <a:rPr lang="en-US" sz="2000" dirty="0">
                <a:solidFill>
                  <a:schemeClr val="tx2"/>
                </a:solidFill>
                <a:latin typeface="Times New Roman" panose="02020603050405020304" pitchFamily="18" charset="0"/>
                <a:cs typeface="Times New Roman" panose="02020603050405020304" pitchFamily="18" charset="0"/>
              </a:rPr>
              <a:t>Sentiment Analysis on Flipkart Product Reviews project aims to analyze customer sentiments expressed in reviews of various products available on the Flipkart e-commerce platform. Leveraging Natural Language Processing (NLP) techniques and machine learning algorithms, this project aims to extract insights from customer feedback to understand their sentiments towards different products.</a:t>
            </a:r>
          </a:p>
        </p:txBody>
      </p:sp>
      <p:sp>
        <p:nvSpPr>
          <p:cNvPr id="5" name="Content Placeholder 2"/>
          <p:cNvSpPr txBox="1">
            <a:spLocks/>
          </p:cNvSpPr>
          <p:nvPr/>
        </p:nvSpPr>
        <p:spPr>
          <a:xfrm>
            <a:off x="313508" y="4284617"/>
            <a:ext cx="11639006" cy="220762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lgn="just">
              <a:buNone/>
            </a:pPr>
            <a:r>
              <a:rPr lang="en-US" sz="2800" b="1" u="sng" kern="0" spc="-35" dirty="0" smtClean="0">
                <a:solidFill>
                  <a:schemeClr val="tx2"/>
                </a:solidFill>
                <a:latin typeface="Times New Roman" panose="02020603050405020304" pitchFamily="18" charset="0"/>
                <a:ea typeface="Inter" pitchFamily="34" charset="-122"/>
                <a:cs typeface="Times New Roman" panose="02020603050405020304" pitchFamily="18" charset="0"/>
              </a:rPr>
              <a:t>Sentiment Analysis:</a:t>
            </a:r>
          </a:p>
          <a:p>
            <a:pPr marL="0" indent="0" algn="just">
              <a:buNone/>
            </a:pPr>
            <a:r>
              <a:rPr lang="en-US" sz="2000" kern="0" spc="-35" dirty="0" smtClean="0">
                <a:solidFill>
                  <a:schemeClr val="tx2"/>
                </a:solidFill>
                <a:latin typeface="Times New Roman" panose="02020603050405020304" pitchFamily="18" charset="0"/>
                <a:ea typeface="Inter" pitchFamily="34" charset="-122"/>
                <a:cs typeface="Times New Roman" panose="02020603050405020304" pitchFamily="18" charset="0"/>
              </a:rPr>
              <a:t>Sentiment </a:t>
            </a:r>
            <a:r>
              <a:rPr lang="en-US" sz="2000" kern="0" spc="-35" dirty="0">
                <a:solidFill>
                  <a:schemeClr val="tx2"/>
                </a:solidFill>
                <a:latin typeface="Times New Roman" panose="02020603050405020304" pitchFamily="18" charset="0"/>
                <a:ea typeface="Inter" pitchFamily="34" charset="-122"/>
                <a:cs typeface="Times New Roman" panose="02020603050405020304" pitchFamily="18" charset="0"/>
              </a:rPr>
              <a:t>analysis is the process of analyzing and classifying opinions, emotions, and attitudes expressed in text. With the exponential increase of data available online, it has become essential to employ sentiment analysis to extract meaningful information from this data.</a:t>
            </a:r>
            <a:endParaRPr lang="en-US" sz="2000" dirty="0">
              <a:solidFill>
                <a:schemeClr val="tx2"/>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492469"/>
            <a:ext cx="9628632" cy="1362113"/>
          </a:xfrm>
        </p:spPr>
        <p:txBody>
          <a:bodyPr/>
          <a:lstStyle/>
          <a:p>
            <a:r>
              <a:rPr lang="en-US" sz="5400"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40080" y="2871216"/>
            <a:ext cx="10816046" cy="3986784"/>
          </a:xfrm>
        </p:spPr>
        <p:txBody>
          <a:bodyPr>
            <a:normAutofit/>
          </a:bodyPr>
          <a:lstStyle/>
          <a:p>
            <a:pPr marL="0" indent="0" algn="just">
              <a:buNone/>
            </a:pPr>
            <a:r>
              <a:rPr lang="en-US" sz="2400" dirty="0">
                <a:solidFill>
                  <a:schemeClr val="tx2"/>
                </a:solidFill>
                <a:latin typeface="Times New Roman" panose="02020603050405020304" pitchFamily="18" charset="0"/>
                <a:cs typeface="Times New Roman" panose="02020603050405020304" pitchFamily="18" charset="0"/>
              </a:rPr>
              <a:t>The primary objective of this project is to develop a sentiment analysis model capable of categorizing customer sentiments expressed in text reviews into positive, negative, or neutral sentiments. By employing various NLP methodologies and machine learning models, the project seeks to provide valuable insights into customer perceptions and preferences regarding different products.</a:t>
            </a:r>
          </a:p>
        </p:txBody>
      </p:sp>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13" y="387966"/>
            <a:ext cx="9628632" cy="1362113"/>
          </a:xfrm>
        </p:spPr>
        <p:txBody>
          <a:bodyPr>
            <a:normAutofit/>
          </a:bodyPr>
          <a:lstStyle/>
          <a:p>
            <a:r>
              <a:rPr lang="en-US" sz="5400" dirty="0" smtClean="0">
                <a:latin typeface="Times New Roman" panose="02020603050405020304" pitchFamily="18" charset="0"/>
                <a:cs typeface="Times New Roman" panose="02020603050405020304" pitchFamily="18" charset="0"/>
              </a:rPr>
              <a:t>Key Steps</a:t>
            </a:r>
            <a:endParaRPr lang="en-US" sz="5400" dirty="0">
              <a:latin typeface="Times New Roman" panose="02020603050405020304" pitchFamily="18" charset="0"/>
              <a:cs typeface="Times New Roman" panose="02020603050405020304" pitchFamily="18" charset="0"/>
            </a:endParaRP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4266316552"/>
              </p:ext>
            </p:extLst>
          </p:nvPr>
        </p:nvGraphicFramePr>
        <p:xfrm>
          <a:off x="823613" y="2060802"/>
          <a:ext cx="10541725" cy="4562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4" y="492468"/>
            <a:ext cx="9628632" cy="1362113"/>
          </a:xfrm>
        </p:spPr>
        <p:txBody>
          <a:bodyPr>
            <a:normAutofit/>
          </a:bodyPr>
          <a:lstStyle/>
          <a:p>
            <a:r>
              <a:rPr lang="en-US" sz="5400" dirty="0" smtClean="0">
                <a:latin typeface="Times New Roman" panose="02020603050405020304" pitchFamily="18" charset="0"/>
                <a:cs typeface="Times New Roman" panose="02020603050405020304" pitchFamily="18" charset="0"/>
              </a:rPr>
              <a:t>Dataset Used </a:t>
            </a:r>
            <a:endParaRPr lang="en-US" sz="5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339634" y="1946366"/>
            <a:ext cx="11443063" cy="2847703"/>
          </a:xfrm>
        </p:spPr>
        <p:txBody>
          <a:bodyPr>
            <a:normAutofit fontScale="92500" lnSpcReduction="20000"/>
          </a:bodyPr>
          <a:lstStyle/>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dataset contains information related to reviews and sentiments for a specific </a:t>
            </a:r>
            <a:r>
              <a:rPr lang="en-US" sz="1800" dirty="0" smtClean="0">
                <a:latin typeface="Times New Roman" panose="02020603050405020304" pitchFamily="18" charset="0"/>
                <a:cs typeface="Times New Roman" panose="02020603050405020304" pitchFamily="18" charset="0"/>
              </a:rPr>
              <a:t>product. </a:t>
            </a:r>
            <a:r>
              <a:rPr lang="en-US" sz="1800" dirty="0">
                <a:latin typeface="Times New Roman" panose="02020603050405020304" pitchFamily="18" charset="0"/>
                <a:cs typeface="Times New Roman" panose="02020603050405020304" pitchFamily="18" charset="0"/>
              </a:rPr>
              <a:t>It comprises the following columns:</a:t>
            </a:r>
          </a:p>
          <a:p>
            <a:r>
              <a:rPr lang="en-US" sz="1800" b="1" dirty="0">
                <a:latin typeface="Times New Roman" panose="02020603050405020304" pitchFamily="18" charset="0"/>
                <a:cs typeface="Times New Roman" panose="02020603050405020304" pitchFamily="18" charset="0"/>
              </a:rPr>
              <a:t>product_name:</a:t>
            </a:r>
            <a:r>
              <a:rPr lang="en-US" sz="1800" dirty="0">
                <a:latin typeface="Times New Roman" panose="02020603050405020304" pitchFamily="18" charset="0"/>
                <a:cs typeface="Times New Roman" panose="02020603050405020304" pitchFamily="18" charset="0"/>
              </a:rPr>
              <a:t> Description or name of the product </a:t>
            </a: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product_price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Price of the product (e.g., 3999).</a:t>
            </a:r>
          </a:p>
          <a:p>
            <a:r>
              <a:rPr lang="en-US" sz="1800" b="1" dirty="0">
                <a:latin typeface="Times New Roman" panose="02020603050405020304" pitchFamily="18" charset="0"/>
                <a:cs typeface="Times New Roman" panose="02020603050405020304" pitchFamily="18" charset="0"/>
              </a:rPr>
              <a:t>Rate:</a:t>
            </a:r>
            <a:r>
              <a:rPr lang="en-US" sz="1800" dirty="0">
                <a:latin typeface="Times New Roman" panose="02020603050405020304" pitchFamily="18" charset="0"/>
                <a:cs typeface="Times New Roman" panose="02020603050405020304" pitchFamily="18" charset="0"/>
              </a:rPr>
              <a:t> Rating given to the product (e.g., 5 for highly positive, 1 for highly negative).</a:t>
            </a:r>
          </a:p>
          <a:p>
            <a:r>
              <a:rPr lang="en-US" sz="1800" b="1" dirty="0">
                <a:latin typeface="Times New Roman" panose="02020603050405020304" pitchFamily="18" charset="0"/>
                <a:cs typeface="Times New Roman" panose="02020603050405020304" pitchFamily="18" charset="0"/>
              </a:rPr>
              <a:t>Review:</a:t>
            </a:r>
            <a:r>
              <a:rPr lang="en-US" sz="1800" dirty="0">
                <a:latin typeface="Times New Roman" panose="02020603050405020304" pitchFamily="18" charset="0"/>
                <a:cs typeface="Times New Roman" panose="02020603050405020304" pitchFamily="18" charset="0"/>
              </a:rPr>
              <a:t> Textual content containing user reviews or opinions about the product.</a:t>
            </a:r>
          </a:p>
          <a:p>
            <a:r>
              <a:rPr lang="en-US" sz="1800" b="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Brief summary or condensed description of the review content.</a:t>
            </a:r>
          </a:p>
          <a:p>
            <a:r>
              <a:rPr lang="en-US" sz="1800" b="1" dirty="0">
                <a:latin typeface="Times New Roman" panose="02020603050405020304" pitchFamily="18" charset="0"/>
                <a:cs typeface="Times New Roman" panose="02020603050405020304" pitchFamily="18" charset="0"/>
              </a:rPr>
              <a:t>Sentiment:</a:t>
            </a:r>
            <a:r>
              <a:rPr lang="en-US" sz="1800" dirty="0">
                <a:latin typeface="Times New Roman" panose="02020603050405020304" pitchFamily="18" charset="0"/>
                <a:cs typeface="Times New Roman" panose="02020603050405020304" pitchFamily="18" charset="0"/>
              </a:rPr>
              <a:t> Categorized sentiment derived from the review (e.g., positive, negative, neutral) based on the expressed opinions.</a:t>
            </a:r>
          </a:p>
        </p:txBody>
      </p:sp>
      <p:pic>
        <p:nvPicPr>
          <p:cNvPr id="7" name="Picture 6"/>
          <p:cNvPicPr>
            <a:picLocks noChangeAspect="1"/>
          </p:cNvPicPr>
          <p:nvPr/>
        </p:nvPicPr>
        <p:blipFill>
          <a:blip r:embed="rId2"/>
          <a:stretch>
            <a:fillRect/>
          </a:stretch>
        </p:blipFill>
        <p:spPr>
          <a:xfrm>
            <a:off x="822960" y="4689566"/>
            <a:ext cx="10255650" cy="1972491"/>
          </a:xfrm>
          <a:prstGeom prst="rect">
            <a:avLst/>
          </a:prstGeom>
        </p:spPr>
      </p:pic>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453281"/>
            <a:ext cx="9628632" cy="1362113"/>
          </a:xfrm>
        </p:spPr>
        <p:txBody>
          <a:bodyPr>
            <a:normAutofit/>
          </a:bodyPr>
          <a:lstStyle/>
          <a:p>
            <a:r>
              <a:rPr lang="en-US" sz="5400" dirty="0" smtClean="0">
                <a:latin typeface="Times New Roman" panose="02020603050405020304" pitchFamily="18" charset="0"/>
                <a:cs typeface="Times New Roman" panose="02020603050405020304" pitchFamily="18" charset="0"/>
              </a:rPr>
              <a:t>Data Preprocessing</a:t>
            </a:r>
            <a:endParaRPr lang="en-US" sz="54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59831336"/>
              </p:ext>
            </p:extLst>
          </p:nvPr>
        </p:nvGraphicFramePr>
        <p:xfrm>
          <a:off x="195943" y="1998616"/>
          <a:ext cx="11743508" cy="4660459"/>
        </p:xfrm>
        <a:graphic>
          <a:graphicData uri="http://schemas.openxmlformats.org/drawingml/2006/table">
            <a:tbl>
              <a:tblPr firstRow="1" bandRow="1">
                <a:tableStyleId>{D7AC3CCA-C797-4891-BE02-D94E43425B78}</a:tableStyleId>
              </a:tblPr>
              <a:tblGrid>
                <a:gridCol w="5871754">
                  <a:extLst>
                    <a:ext uri="{9D8B030D-6E8A-4147-A177-3AD203B41FA5}">
                      <a16:colId xmlns:a16="http://schemas.microsoft.com/office/drawing/2014/main" val="3879293255"/>
                    </a:ext>
                  </a:extLst>
                </a:gridCol>
                <a:gridCol w="5871754">
                  <a:extLst>
                    <a:ext uri="{9D8B030D-6E8A-4147-A177-3AD203B41FA5}">
                      <a16:colId xmlns:a16="http://schemas.microsoft.com/office/drawing/2014/main" val="763239028"/>
                    </a:ext>
                  </a:extLst>
                </a:gridCol>
              </a:tblGrid>
              <a:tr h="1764859">
                <a:tc>
                  <a:txBody>
                    <a:bodyPr/>
                    <a:lstStyle/>
                    <a:p>
                      <a:pPr algn="just"/>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Data Loading and Inspection</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loading the dataset using Pandas.</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Basic data inspection using data.info() and data.head() allows understanding the dataset's structure and the first few entries.</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Text Preprocessing</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Tokenization splits the text into individual words or tokens.</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Stop word removal eliminates common English stop words that do not carry significant meaning in sentiment analysis.</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Stemming (PorterStemmer) reduces words to their base or root form to normalize the text data and reduce dimensionality.</a:t>
                      </a:r>
                    </a:p>
                  </a:txBody>
                  <a:tcPr/>
                </a:tc>
                <a:extLst>
                  <a:ext uri="{0D108BD9-81ED-4DB2-BD59-A6C34878D82A}">
                    <a16:rowId xmlns:a16="http://schemas.microsoft.com/office/drawing/2014/main" val="4123452500"/>
                  </a:ext>
                </a:extLst>
              </a:tr>
              <a:tr h="1519524">
                <a:tc>
                  <a:txBody>
                    <a:bodyPr/>
                    <a:lstStyle/>
                    <a:p>
                      <a:pPr algn="just"/>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Handling Missing Values</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Identified and addressed missing or null values in the dataset, ensuring data completeness and reliability.</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using mode imputation (df = df.fillna(</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df.mode</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iloc</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[0])) to fill missing values with the most frequent entry in those columns.</a:t>
                      </a: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Feature Extraction:</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Feature extraction techniques, such as </a:t>
                      </a:r>
                      <a:r>
                        <a:rPr lang="en-US" sz="1600" dirty="0" smtClean="0">
                          <a:latin typeface="Times New Roman" panose="02020603050405020304" pitchFamily="18" charset="0"/>
                          <a:cs typeface="Times New Roman" panose="02020603050405020304" pitchFamily="18" charset="0"/>
                        </a:rPr>
                        <a:t>CountVectorizer</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or </a:t>
                      </a:r>
                      <a:r>
                        <a:rPr lang="en-US" sz="1600" dirty="0" smtClean="0">
                          <a:latin typeface="Times New Roman" panose="02020603050405020304" pitchFamily="18" charset="0"/>
                          <a:cs typeface="Times New Roman" panose="02020603050405020304" pitchFamily="18" charset="0"/>
                        </a:rPr>
                        <a:t>TfidfVectorizer</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transform the text into numerical representations (e.g., word frequencies, TF-IDF values), enabling machine learning models to process the data effectively.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724027"/>
                  </a:ext>
                </a:extLst>
              </a:tr>
              <a:tr h="1261492">
                <a:tc>
                  <a:txBody>
                    <a:bodyPr/>
                    <a:lstStyle/>
                    <a:p>
                      <a:pPr algn="just"/>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Filtering Sentiments</a:t>
                      </a:r>
                    </a:p>
                    <a:p>
                      <a:pPr marL="285750" indent="-285750" algn="just">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Filtered the dataset to exclude entries categorized as 'neutral' sentiments (</a:t>
                      </a:r>
                      <a:r>
                        <a:rPr lang="en-US" sz="1600" dirty="0" smtClean="0">
                          <a:latin typeface="Times New Roman" panose="02020603050405020304" pitchFamily="18" charset="0"/>
                          <a:cs typeface="Times New Roman" panose="02020603050405020304" pitchFamily="18" charset="0"/>
                        </a:rPr>
                        <a:t>dataset = dataset[</a:t>
                      </a:r>
                      <a:r>
                        <a:rPr lang="en-US" sz="1600" dirty="0" err="1" smtClean="0">
                          <a:latin typeface="Times New Roman" panose="02020603050405020304" pitchFamily="18" charset="0"/>
                          <a:cs typeface="Times New Roman" panose="02020603050405020304" pitchFamily="18" charset="0"/>
                        </a:rPr>
                        <a:t>dataset.Sentiment.isin</a:t>
                      </a:r>
                      <a:r>
                        <a:rPr lang="en-US" sz="1600" dirty="0" smtClean="0">
                          <a:latin typeface="Times New Roman" panose="02020603050405020304" pitchFamily="18" charset="0"/>
                          <a:cs typeface="Times New Roman" panose="02020603050405020304" pitchFamily="18" charset="0"/>
                        </a:rPr>
                        <a:t>(['neutral']) == False]</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potentially focusing on instances with clear positive or negative sentiments for analysis purposes.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Custom Tokenization and Feature Extraction</a:t>
                      </a:r>
                    </a:p>
                    <a:p>
                      <a:pPr marL="285750" indent="-285750">
                        <a:buFont typeface="Arial" panose="020B0604020202020204" pitchFamily="34" charset="0"/>
                        <a:buChar cha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Utilized custom tokenization functions (</a:t>
                      </a:r>
                      <a:r>
                        <a:rPr lang="en-US" sz="1600" dirty="0" smtClean="0">
                          <a:latin typeface="Times New Roman" panose="02020603050405020304" pitchFamily="18" charset="0"/>
                          <a:cs typeface="Times New Roman" panose="02020603050405020304" pitchFamily="18" charset="0"/>
                        </a:rPr>
                        <a:t>get_stemmed_tokens</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stemmed_words</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in </a:t>
                      </a:r>
                      <a:r>
                        <a:rPr lang="en-US" sz="1600" dirty="0" smtClean="0">
                          <a:latin typeface="Times New Roman" panose="02020603050405020304" pitchFamily="18" charset="0"/>
                          <a:cs typeface="Times New Roman" panose="02020603050405020304" pitchFamily="18" charset="0"/>
                        </a:rPr>
                        <a:t>TfidfVectorizer</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to perform specialized text preprocessing tasks, enhancing the quality of features extracted from the text data.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6762912"/>
                  </a:ext>
                </a:extLst>
              </a:tr>
            </a:tbl>
          </a:graphicData>
        </a:graphic>
      </p:graphicFrame>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Feature Extraction</a:t>
            </a:r>
            <a:endParaRPr lang="en-US" sz="5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416606" y="2465293"/>
            <a:ext cx="5370239" cy="3711669"/>
          </a:xfrm>
        </p:spPr>
        <p:txBody>
          <a:bodyPr>
            <a:noAutofit/>
          </a:bodyPr>
          <a:lstStyle/>
          <a:p>
            <a:r>
              <a:rPr lang="en-US" sz="2400" b="1" dirty="0">
                <a:latin typeface="Times New Roman" panose="02020603050405020304" pitchFamily="18" charset="0"/>
                <a:cs typeface="Times New Roman" panose="02020603050405020304" pitchFamily="18" charset="0"/>
              </a:rPr>
              <a:t>CountVectorizer:</a:t>
            </a:r>
            <a:endParaRPr lang="en-US" sz="1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u="sng" dirty="0" smtClean="0">
                <a:latin typeface="Times New Roman" panose="02020603050405020304" pitchFamily="18" charset="0"/>
                <a:cs typeface="Times New Roman" panose="02020603050405020304" pitchFamily="18" charset="0"/>
              </a:rPr>
              <a:t>Functionality</a:t>
            </a:r>
            <a:r>
              <a:rPr lang="en-US" sz="1800" dirty="0">
                <a:latin typeface="Times New Roman" panose="02020603050405020304" pitchFamily="18" charset="0"/>
                <a:cs typeface="Times New Roman" panose="02020603050405020304" pitchFamily="18" charset="0"/>
              </a:rPr>
              <a:t>: Utilized CountVectorizer from Scikit-learn to convert text data into a matrix of token counts.</a:t>
            </a:r>
          </a:p>
          <a:p>
            <a:pPr marL="342900" indent="-3429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Tokenized the text into individual words (or tokens) and created a matrix representing word frequencies across documents.</a:t>
            </a:r>
          </a:p>
          <a:p>
            <a:pPr marL="342900" indent="-3429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Enables the creation of a numerical feature matrix based on the occurrence of words in the text corpus.</a:t>
            </a:r>
          </a:p>
        </p:txBody>
      </p:sp>
      <p:sp>
        <p:nvSpPr>
          <p:cNvPr id="8" name="Text Placeholder 3"/>
          <p:cNvSpPr txBox="1">
            <a:spLocks/>
          </p:cNvSpPr>
          <p:nvPr/>
        </p:nvSpPr>
        <p:spPr>
          <a:xfrm>
            <a:off x="6525669" y="2461706"/>
            <a:ext cx="5505222" cy="371166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sz="2400" b="1" dirty="0" smtClean="0">
                <a:latin typeface="Times New Roman" panose="02020603050405020304" pitchFamily="18" charset="0"/>
                <a:cs typeface="Times New Roman" panose="02020603050405020304" pitchFamily="18" charset="0"/>
              </a:rPr>
              <a:t>TfidfVectorizer:</a:t>
            </a:r>
          </a:p>
          <a:p>
            <a:r>
              <a:rPr lang="en-US" sz="1800" u="sng" dirty="0" smtClean="0">
                <a:latin typeface="Times New Roman" panose="02020603050405020304" pitchFamily="18" charset="0"/>
                <a:cs typeface="Times New Roman" panose="02020603050405020304" pitchFamily="18" charset="0"/>
              </a:rPr>
              <a:t>Functionality</a:t>
            </a:r>
            <a:r>
              <a:rPr lang="en-US" sz="1800" dirty="0">
                <a:latin typeface="Times New Roman" panose="02020603050405020304" pitchFamily="18" charset="0"/>
                <a:cs typeface="Times New Roman" panose="02020603050405020304" pitchFamily="18" charset="0"/>
              </a:rPr>
              <a:t>: Employed TfidfVectorizer to convert text data into a TF-IDF (Term Frequency-Inverse Document Frequency) representation.</a:t>
            </a:r>
          </a:p>
          <a:p>
            <a:r>
              <a:rPr lang="en-US" sz="1800" u="sng"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Transformed text documents into numerical feature vectors using TF-IDF values, considering word frequencies and importance across documents.</a:t>
            </a:r>
          </a:p>
          <a:p>
            <a:r>
              <a:rPr lang="en-US" sz="1800" u="sng" dirty="0" smtClean="0">
                <a:latin typeface="Times New Roman" panose="02020603050405020304" pitchFamily="18" charset="0"/>
                <a:cs typeface="Times New Roman" panose="02020603050405020304" pitchFamily="18" charset="0"/>
              </a:rPr>
              <a:t>Advantages</a:t>
            </a:r>
            <a:r>
              <a:rPr lang="en-US" sz="1800" dirty="0" smtClean="0">
                <a:latin typeface="Times New Roman" panose="02020603050405020304" pitchFamily="18" charset="0"/>
                <a:cs typeface="Times New Roman" panose="02020603050405020304" pitchFamily="18" charset="0"/>
              </a:rPr>
              <a:t>: Weighs the importance of words by their occurrence frequency while considering their rarity in the entire corpus.</a:t>
            </a:r>
          </a:p>
        </p:txBody>
      </p:sp>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Algorithm Used</a:t>
            </a:r>
            <a:endParaRPr lang="en-US" sz="5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462129" y="2198889"/>
            <a:ext cx="5356779" cy="4354312"/>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Bernoulli Naive Bayes (BernoulliNB</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dirty="0"/>
          </a:p>
          <a:p>
            <a:r>
              <a:rPr lang="en-US" u="sng" dirty="0">
                <a:latin typeface="Times New Roman" panose="02020603050405020304" pitchFamily="18" charset="0"/>
                <a:cs typeface="Times New Roman" panose="02020603050405020304" pitchFamily="18" charset="0"/>
              </a:rPr>
              <a:t>Functionality: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Implemented </a:t>
            </a:r>
            <a:r>
              <a:rPr lang="en-US" dirty="0">
                <a:latin typeface="Times New Roman" panose="02020603050405020304" pitchFamily="18" charset="0"/>
                <a:cs typeface="Times New Roman" panose="02020603050405020304" pitchFamily="18" charset="0"/>
              </a:rPr>
              <a:t>BernoulliNB classifier from Scikit-learn for sentiment classification.</a:t>
            </a:r>
          </a:p>
          <a:p>
            <a:r>
              <a:rPr lang="en-US" u="sng" dirty="0">
                <a:latin typeface="Times New Roman" panose="02020603050405020304" pitchFamily="18" charset="0"/>
                <a:cs typeface="Times New Roman" panose="02020603050405020304" pitchFamily="18" charset="0"/>
              </a:rPr>
              <a:t>Features: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Suited </a:t>
            </a:r>
            <a:r>
              <a:rPr lang="en-US" dirty="0">
                <a:latin typeface="Times New Roman" panose="02020603050405020304" pitchFamily="18" charset="0"/>
                <a:cs typeface="Times New Roman" panose="02020603050405020304" pitchFamily="18" charset="0"/>
              </a:rPr>
              <a:t>for binary features (presence or absence of words), typically used for text classification tasks.</a:t>
            </a:r>
          </a:p>
          <a:p>
            <a:r>
              <a:rPr lang="en-US" u="sng" dirty="0">
                <a:latin typeface="Times New Roman" panose="02020603050405020304" pitchFamily="18" charset="0"/>
                <a:cs typeface="Times New Roman" panose="02020603050405020304" pitchFamily="18" charset="0"/>
              </a:rPr>
              <a:t>Training: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Trained </a:t>
            </a:r>
            <a:r>
              <a:rPr lang="en-US" dirty="0">
                <a:latin typeface="Times New Roman" panose="02020603050405020304" pitchFamily="18" charset="0"/>
                <a:cs typeface="Times New Roman" panose="02020603050405020304" pitchFamily="18" charset="0"/>
              </a:rPr>
              <a:t>the Bernoulli Naive Bayes model using the feature matrices obtained from TF-IDF or CountVectorizer.</a:t>
            </a:r>
          </a:p>
        </p:txBody>
      </p:sp>
      <p:sp>
        <p:nvSpPr>
          <p:cNvPr id="6" name="Text Placeholder 3"/>
          <p:cNvSpPr txBox="1">
            <a:spLocks/>
          </p:cNvSpPr>
          <p:nvPr/>
        </p:nvSpPr>
        <p:spPr>
          <a:xfrm>
            <a:off x="6488460" y="2198888"/>
            <a:ext cx="5204776" cy="435431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500"/>
              </a:spcBef>
              <a:buFont typeface="Wingdings" panose="05000000000000000000" pitchFamily="2" charset="2"/>
              <a:buNone/>
              <a:defRPr sz="2200" kern="1200">
                <a:solidFill>
                  <a:schemeClr val="tx1"/>
                </a:solidFill>
                <a:latin typeface="+mn-lt"/>
                <a:ea typeface="+mn-ea"/>
                <a:cs typeface="+mn-cs"/>
              </a:defRPr>
            </a:lvl1pPr>
            <a:lvl2pPr marL="457200" indent="0" algn="l" defTabSz="914400" rtl="0" eaLnBrk="1" latinLnBrk="0" hangingPunct="1">
              <a:lnSpc>
                <a:spcPct val="100000"/>
              </a:lnSpc>
              <a:spcBef>
                <a:spcPts val="300"/>
              </a:spcBef>
              <a:buFont typeface="Wingdings" panose="05000000000000000000" pitchFamily="2" charset="2"/>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300"/>
              </a:spcBef>
              <a:buFont typeface="Wingdings" panose="05000000000000000000" pitchFamily="2" charset="2"/>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8pPr>
            <a:lvl9pPr marL="3657600" indent="0" algn="l" defTabSz="914400" rtl="0" eaLnBrk="1" latinLnBrk="0" hangingPunct="1">
              <a:lnSpc>
                <a:spcPct val="100000"/>
              </a:lnSpc>
              <a:spcBef>
                <a:spcPts val="0"/>
              </a:spcBef>
              <a:buFont typeface="Wingdings" panose="05000000000000000000" pitchFamily="2" charset="2"/>
              <a:buNone/>
              <a:defRPr sz="10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Gaussian Naive Bayes (GaussianNB</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endParaRPr lang="en-US" dirty="0"/>
          </a:p>
          <a:p>
            <a:r>
              <a:rPr lang="en-US" u="sng" dirty="0">
                <a:latin typeface="Times New Roman" panose="02020603050405020304" pitchFamily="18" charset="0"/>
                <a:cs typeface="Times New Roman" panose="02020603050405020304" pitchFamily="18" charset="0"/>
              </a:rPr>
              <a:t>Functionality: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Naive Bayes classifier (GaussianNB) considered for sentiment classification.</a:t>
            </a:r>
          </a:p>
          <a:p>
            <a:r>
              <a:rPr lang="en-US" u="sng" dirty="0">
                <a:latin typeface="Times New Roman" panose="02020603050405020304" pitchFamily="18" charset="0"/>
                <a:cs typeface="Times New Roman" panose="02020603050405020304" pitchFamily="18" charset="0"/>
              </a:rPr>
              <a:t>Features: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Assumes </a:t>
            </a:r>
            <a:r>
              <a:rPr lang="en-US" dirty="0">
                <a:latin typeface="Times New Roman" panose="02020603050405020304" pitchFamily="18" charset="0"/>
                <a:cs typeface="Times New Roman" panose="02020603050405020304" pitchFamily="18" charset="0"/>
              </a:rPr>
              <a:t>features follow a Gaussian distribution, works well with continuous features.</a:t>
            </a:r>
          </a:p>
          <a:p>
            <a:r>
              <a:rPr lang="en-US" u="sng" dirty="0">
                <a:latin typeface="Times New Roman" panose="02020603050405020304" pitchFamily="18" charset="0"/>
                <a:cs typeface="Times New Roman" panose="02020603050405020304" pitchFamily="18" charset="0"/>
              </a:rPr>
              <a:t>Training: </a:t>
            </a:r>
            <a:endParaRPr lang="en-US" u="sng"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Explored </a:t>
            </a:r>
            <a:r>
              <a:rPr lang="en-US" dirty="0">
                <a:latin typeface="Times New Roman" panose="02020603050405020304" pitchFamily="18" charset="0"/>
                <a:cs typeface="Times New Roman" panose="02020603050405020304" pitchFamily="18" charset="0"/>
              </a:rPr>
              <a:t>as an alternative model for sentiment analysis, possibly for comparison with Bernoulli Naive Bayes..</a:t>
            </a:r>
          </a:p>
        </p:txBody>
      </p:sp>
    </p:spTree>
    <p:extLst>
      <p:ext uri="{BB962C8B-B14F-4D97-AF65-F5344CB8AC3E}">
        <p14:creationId xmlns:p14="http://schemas.microsoft.com/office/powerpoint/2010/main" val="373419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449</TotalTime>
  <Words>1198</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Inter</vt:lpstr>
      <vt:lpstr>Times New Roman</vt:lpstr>
      <vt:lpstr>Wingdings</vt:lpstr>
      <vt:lpstr>Educational subjects 16x9</vt:lpstr>
      <vt:lpstr>A Comparative Study of Sentiment Analysis on Flipkart Dataset using Naïve Bayes Classifier Algorithm</vt:lpstr>
      <vt:lpstr>CONTENTS</vt:lpstr>
      <vt:lpstr>Overview</vt:lpstr>
      <vt:lpstr>Objective</vt:lpstr>
      <vt:lpstr>Key Steps</vt:lpstr>
      <vt:lpstr>Dataset Used </vt:lpstr>
      <vt:lpstr>Data Preprocessing</vt:lpstr>
      <vt:lpstr>Feature Extraction</vt:lpstr>
      <vt:lpstr>Algorithm Used</vt:lpstr>
      <vt:lpstr>Model Evaluation: Classification Report</vt:lpstr>
      <vt:lpstr>Accuracy</vt:lpstr>
      <vt:lpstr>Confusion Matrix</vt:lpstr>
      <vt:lpstr>Confusion Matrix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Sentiment Analysis on Flipkart Dataset using Naïve Bayes Classifier Algorithm</dc:title>
  <dc:creator>basilkhang0709@gmail.com</dc:creator>
  <cp:lastModifiedBy>basilkhang0709@gmail.com</cp:lastModifiedBy>
  <cp:revision>52</cp:revision>
  <dcterms:created xsi:type="dcterms:W3CDTF">2023-11-29T13:25:02Z</dcterms:created>
  <dcterms:modified xsi:type="dcterms:W3CDTF">2023-12-13T07:09:54Z</dcterms:modified>
</cp:coreProperties>
</file>