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93" r:id="rId3"/>
    <p:sldId id="494" r:id="rId4"/>
    <p:sldId id="495" r:id="rId5"/>
    <p:sldId id="496" r:id="rId6"/>
    <p:sldId id="497" r:id="rId7"/>
    <p:sldId id="498" r:id="rId8"/>
    <p:sldId id="499" r:id="rId9"/>
    <p:sldId id="500" r:id="rId10"/>
    <p:sldId id="29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9" d="100"/>
          <a:sy n="69" d="100"/>
        </p:scale>
        <p:origin x="-738"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48138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49F61-1BBA-413F-8B34-FC7D0260EB10}"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29491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14393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879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713085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098520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91338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606121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59631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6295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79749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49F61-1BBA-413F-8B34-FC7D0260EB10}"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404994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49F61-1BBA-413F-8B34-FC7D0260EB10}"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11970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69174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22386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449F61-1BBA-413F-8B34-FC7D0260EB10}" type="datetimeFigureOut">
              <a:rPr lang="en-US" smtClean="0"/>
              <a:t>9/7/2021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43403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49F61-1BBA-413F-8B34-FC7D0260EB10}"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40148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449F61-1BBA-413F-8B34-FC7D0260EB10}" type="datetimeFigureOut">
              <a:rPr lang="en-US" smtClean="0"/>
              <a:t>9/7/2021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E41B3E-8148-4E28-80B5-5709C4A2A9A4}" type="slidenum">
              <a:rPr lang="en-US" smtClean="0"/>
              <a:t>‹#›</a:t>
            </a:fld>
            <a:endParaRPr lang="en-US"/>
          </a:p>
        </p:txBody>
      </p:sp>
    </p:spTree>
    <p:extLst>
      <p:ext uri="{BB962C8B-B14F-4D97-AF65-F5344CB8AC3E}">
        <p14:creationId xmlns:p14="http://schemas.microsoft.com/office/powerpoint/2010/main" val="5906656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80303"/>
            <a:ext cx="9144000" cy="4277497"/>
          </a:xfrm>
        </p:spPr>
        <p:txBody>
          <a:bodyPr>
            <a:normAutofit/>
          </a:bodyPr>
          <a:lstStyle/>
          <a:p>
            <a:pPr algn="ctr"/>
            <a:r>
              <a:rPr lang="en-US" sz="4800" b="1" dirty="0">
                <a:solidFill>
                  <a:schemeClr val="tx1"/>
                </a:solidFill>
                <a:effectLst>
                  <a:outerShdw blurRad="38100" dist="38100" dir="2700000" algn="tl">
                    <a:srgbClr val="000000">
                      <a:alpha val="43137"/>
                    </a:srgbClr>
                  </a:outerShdw>
                </a:effectLst>
              </a:rPr>
              <a:t>Hello!!</a:t>
            </a:r>
          </a:p>
          <a:p>
            <a:pPr algn="ctr"/>
            <a:r>
              <a:rPr lang="en-US" sz="4800" b="1" dirty="0">
                <a:solidFill>
                  <a:schemeClr val="tx1"/>
                </a:solidFill>
                <a:effectLst>
                  <a:outerShdw blurRad="38100" dist="38100" dir="2700000" algn="tl">
                    <a:srgbClr val="000000">
                      <a:alpha val="43137"/>
                    </a:srgbClr>
                  </a:outerShdw>
                </a:effectLst>
              </a:rPr>
              <a:t>I’m ERUM SHAHEEN</a:t>
            </a:r>
            <a:r>
              <a:rPr lang="en-US" sz="4800" dirty="0">
                <a:solidFill>
                  <a:schemeClr val="tx1"/>
                </a:solidFill>
                <a:effectLst>
                  <a:outerShdw blurRad="38100" dist="38100" dir="2700000" algn="tl">
                    <a:srgbClr val="000000">
                      <a:alpha val="43137"/>
                    </a:srgbClr>
                  </a:outerShdw>
                </a:effectLst>
              </a:rPr>
              <a:t/>
            </a:r>
            <a:br>
              <a:rPr lang="en-US" sz="4800" dirty="0">
                <a:solidFill>
                  <a:schemeClr val="tx1"/>
                </a:solidFill>
                <a:effectLst>
                  <a:outerShdw blurRad="38100" dist="38100" dir="2700000" algn="tl">
                    <a:srgbClr val="000000">
                      <a:alpha val="43137"/>
                    </a:srgbClr>
                  </a:outerShdw>
                </a:effectLst>
              </a:rPr>
            </a:br>
            <a:endParaRPr lang="en-US" b="1" dirty="0">
              <a:solidFill>
                <a:schemeClr val="tx1"/>
              </a:solidFill>
              <a:effectLst>
                <a:outerShdw blurRad="38100" dist="38100" dir="2700000" algn="tl">
                  <a:srgbClr val="000000">
                    <a:alpha val="43137"/>
                  </a:srgbClr>
                </a:outerShdw>
              </a:effectLst>
            </a:endParaRPr>
          </a:p>
          <a:p>
            <a:endParaRPr lang="en-US" dirty="0">
              <a:solidFill>
                <a:schemeClr val="tx1"/>
              </a:solidFill>
            </a:endParaRPr>
          </a:p>
          <a:p>
            <a:pPr algn="ctr"/>
            <a:r>
              <a:rPr lang="en-US" b="1" dirty="0">
                <a:solidFill>
                  <a:schemeClr val="tx1"/>
                </a:solidFill>
              </a:rPr>
              <a:t>Where you can find me:</a:t>
            </a:r>
          </a:p>
          <a:p>
            <a:pPr algn="ctr"/>
            <a:r>
              <a:rPr lang="en-US" dirty="0">
                <a:solidFill>
                  <a:schemeClr val="tx1"/>
                </a:solidFill>
              </a:rPr>
              <a:t>Room#: Female Instructor Room</a:t>
            </a:r>
          </a:p>
          <a:p>
            <a:pPr algn="ctr"/>
            <a:r>
              <a:rPr lang="en-US" dirty="0">
                <a:solidFill>
                  <a:schemeClr val="tx1"/>
                </a:solidFill>
              </a:rPr>
              <a:t>Email: ERUM.SHAHEEN@nu.edu.pk</a:t>
            </a:r>
          </a:p>
          <a:p>
            <a:pPr algn="ctr"/>
            <a:r>
              <a:rPr lang="en-US" dirty="0">
                <a:solidFill>
                  <a:schemeClr val="tx1"/>
                </a:solidFill>
              </a:rPr>
              <a:t>Ext: 293</a:t>
            </a:r>
          </a:p>
        </p:txBody>
      </p:sp>
    </p:spTree>
    <p:extLst>
      <p:ext uri="{BB962C8B-B14F-4D97-AF65-F5344CB8AC3E}">
        <p14:creationId xmlns:p14="http://schemas.microsoft.com/office/powerpoint/2010/main" val="154112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0758CB71-DE08-42DA-B329-936F5847D628}"/>
              </a:ext>
            </a:extLst>
          </p:cNvPr>
          <p:cNvSpPr>
            <a:spLocks noGrp="1" noChangeArrowheads="1"/>
          </p:cNvSpPr>
          <p:nvPr>
            <p:ph type="title"/>
          </p:nvPr>
        </p:nvSpPr>
        <p:spPr>
          <a:xfrm>
            <a:off x="3493863" y="2231585"/>
            <a:ext cx="5204273" cy="1400530"/>
          </a:xfrm>
        </p:spPr>
        <p:txBody>
          <a:bodyPr/>
          <a:lstStyle/>
          <a:p>
            <a:pPr algn="ctr">
              <a:defRPr/>
            </a:pPr>
            <a:r>
              <a:rPr lang="en-US" altLang="en-US" sz="11500" dirty="0">
                <a:solidFill>
                  <a:schemeClr val="tx1">
                    <a:lumMod val="75000"/>
                    <a:lumOff val="25000"/>
                  </a:schemeClr>
                </a:solidFill>
              </a:rPr>
              <a:t>Q &amp;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 and Reference Material</a:t>
            </a:r>
          </a:p>
        </p:txBody>
      </p:sp>
      <p:sp>
        <p:nvSpPr>
          <p:cNvPr id="3" name="Content Placeholder 2"/>
          <p:cNvSpPr>
            <a:spLocks noGrp="1"/>
          </p:cNvSpPr>
          <p:nvPr>
            <p:ph idx="1"/>
          </p:nvPr>
        </p:nvSpPr>
        <p:spPr/>
        <p:txBody>
          <a:bodyPr/>
          <a:lstStyle/>
          <a:p>
            <a:r>
              <a:rPr lang="en-US" dirty="0"/>
              <a:t>Google class room Code:</a:t>
            </a:r>
            <a:r>
              <a:rPr lang="en-US" sz="2800" b="1" i="0" dirty="0">
                <a:solidFill>
                  <a:schemeClr val="bg1"/>
                </a:solidFill>
                <a:effectLst/>
                <a:latin typeface="Google Sans Display"/>
              </a:rPr>
              <a:t>c7m6nue</a:t>
            </a:r>
            <a:endParaRPr lang="en-US" sz="2800" b="1" dirty="0">
              <a:solidFill>
                <a:schemeClr val="bg1"/>
              </a:solidFill>
            </a:endParaRPr>
          </a:p>
          <a:p>
            <a:r>
              <a:rPr lang="en-US" dirty="0" err="1"/>
              <a:t>TextBook:Data</a:t>
            </a:r>
            <a:r>
              <a:rPr lang="en-US" dirty="0"/>
              <a:t> Structures and Algorithms in C++ 4th Edition by Adam </a:t>
            </a:r>
            <a:r>
              <a:rPr lang="en-US" dirty="0" err="1"/>
              <a:t>Drozdek</a:t>
            </a:r>
            <a:endParaRPr lang="en-US" dirty="0"/>
          </a:p>
          <a:p>
            <a:r>
              <a:rPr lang="en-US" dirty="0"/>
              <a:t>Reference Data Structures &amp; Algorithms Made Easy 5th Edition by </a:t>
            </a:r>
            <a:r>
              <a:rPr lang="en-US" dirty="0" err="1"/>
              <a:t>Narasimha</a:t>
            </a:r>
            <a:r>
              <a:rPr lang="en-US" dirty="0"/>
              <a:t> </a:t>
            </a:r>
            <a:r>
              <a:rPr lang="en-US" dirty="0" err="1"/>
              <a:t>Karumanchi</a:t>
            </a:r>
            <a:r>
              <a:rPr lang="en-US" dirty="0"/>
              <a:t> </a:t>
            </a:r>
          </a:p>
          <a:p>
            <a:r>
              <a:rPr lang="en-US" dirty="0"/>
              <a:t>Data Structures with C by </a:t>
            </a:r>
            <a:r>
              <a:rPr lang="en-US" dirty="0" err="1"/>
              <a:t>Schaum's</a:t>
            </a:r>
            <a:r>
              <a:rPr lang="en-US" dirty="0"/>
              <a:t> series</a:t>
            </a:r>
          </a:p>
        </p:txBody>
      </p:sp>
    </p:spTree>
    <p:extLst>
      <p:ext uri="{BB962C8B-B14F-4D97-AF65-F5344CB8AC3E}">
        <p14:creationId xmlns:p14="http://schemas.microsoft.com/office/powerpoint/2010/main" val="55185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2784" y="60325"/>
            <a:ext cx="10515600" cy="1325563"/>
          </a:xfrm>
        </p:spPr>
        <p:txBody>
          <a:bodyPr/>
          <a:lstStyle/>
          <a:p>
            <a:r>
              <a:rPr lang="en-US" dirty="0"/>
              <a:t>Week Plan</a:t>
            </a:r>
          </a:p>
        </p:txBody>
      </p:sp>
      <p:pic>
        <p:nvPicPr>
          <p:cNvPr id="2" name="Picture 1"/>
          <p:cNvPicPr>
            <a:picLocks noChangeAspect="1"/>
          </p:cNvPicPr>
          <p:nvPr/>
        </p:nvPicPr>
        <p:blipFill>
          <a:blip r:embed="rId2"/>
          <a:stretch>
            <a:fillRect/>
          </a:stretch>
        </p:blipFill>
        <p:spPr>
          <a:xfrm>
            <a:off x="1885821" y="1104900"/>
            <a:ext cx="7629525" cy="5257800"/>
          </a:xfrm>
          <a:prstGeom prst="rect">
            <a:avLst/>
          </a:prstGeom>
        </p:spPr>
      </p:pic>
    </p:spTree>
    <p:extLst>
      <p:ext uri="{BB962C8B-B14F-4D97-AF65-F5344CB8AC3E}">
        <p14:creationId xmlns:p14="http://schemas.microsoft.com/office/powerpoint/2010/main" val="20562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810" y="1109339"/>
            <a:ext cx="7192379" cy="4639322"/>
          </a:xfrm>
          <a:prstGeom prst="rect">
            <a:avLst/>
          </a:prstGeom>
        </p:spPr>
      </p:pic>
    </p:spTree>
    <p:extLst>
      <p:ext uri="{BB962C8B-B14F-4D97-AF65-F5344CB8AC3E}">
        <p14:creationId xmlns:p14="http://schemas.microsoft.com/office/powerpoint/2010/main" val="249152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Marks Distribution</a:t>
            </a:r>
          </a:p>
        </p:txBody>
      </p:sp>
      <p:sp>
        <p:nvSpPr>
          <p:cNvPr id="3" name="Content Placeholder 2"/>
          <p:cNvSpPr>
            <a:spLocks noGrp="1"/>
          </p:cNvSpPr>
          <p:nvPr>
            <p:ph idx="1"/>
          </p:nvPr>
        </p:nvSpPr>
        <p:spPr/>
        <p:txBody>
          <a:bodyPr/>
          <a:lstStyle/>
          <a:p>
            <a:r>
              <a:rPr lang="en-US" dirty="0"/>
              <a:t>Lab Activities: </a:t>
            </a:r>
          </a:p>
          <a:p>
            <a:r>
              <a:rPr lang="en-US" dirty="0"/>
              <a:t>Mid exam: 25</a:t>
            </a:r>
          </a:p>
          <a:p>
            <a:r>
              <a:rPr lang="en-US" dirty="0"/>
              <a:t>Lab work: 20</a:t>
            </a:r>
          </a:p>
          <a:p>
            <a:r>
              <a:rPr lang="en-US" dirty="0"/>
              <a:t>Performance:5</a:t>
            </a:r>
          </a:p>
          <a:p>
            <a:r>
              <a:rPr lang="en-US" dirty="0"/>
              <a:t>Final: 50</a:t>
            </a:r>
          </a:p>
          <a:p>
            <a:r>
              <a:rPr lang="en-US" dirty="0"/>
              <a:t>Task submission of current lab will be before next lab.</a:t>
            </a:r>
          </a:p>
          <a:p>
            <a:r>
              <a:rPr lang="en-US" dirty="0">
                <a:solidFill>
                  <a:srgbClr val="FF0000"/>
                </a:solidFill>
              </a:rPr>
              <a:t>Late Submission of labs will result in deduction of marks.</a:t>
            </a:r>
          </a:p>
        </p:txBody>
      </p:sp>
    </p:spTree>
    <p:extLst>
      <p:ext uri="{BB962C8B-B14F-4D97-AF65-F5344CB8AC3E}">
        <p14:creationId xmlns:p14="http://schemas.microsoft.com/office/powerpoint/2010/main" val="139253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BB8A4-E8A6-4DD0-A9E5-4C46C1998F55}"/>
              </a:ext>
            </a:extLst>
          </p:cNvPr>
          <p:cNvSpPr>
            <a:spLocks noGrp="1"/>
          </p:cNvSpPr>
          <p:nvPr>
            <p:ph type="title"/>
          </p:nvPr>
        </p:nvSpPr>
        <p:spPr>
          <a:xfrm>
            <a:off x="604547" y="161773"/>
            <a:ext cx="9404723" cy="877318"/>
          </a:xfrm>
        </p:spPr>
        <p:txBody>
          <a:bodyPr/>
          <a:lstStyle/>
          <a:p>
            <a:r>
              <a:rPr lang="en-US" dirty="0"/>
              <a:t>Command line Arguments</a:t>
            </a:r>
            <a:endParaRPr lang="x-none" dirty="0"/>
          </a:p>
        </p:txBody>
      </p:sp>
      <p:sp>
        <p:nvSpPr>
          <p:cNvPr id="3" name="Content Placeholder 2">
            <a:extLst>
              <a:ext uri="{FF2B5EF4-FFF2-40B4-BE49-F238E27FC236}">
                <a16:creationId xmlns:a16="http://schemas.microsoft.com/office/drawing/2014/main" xmlns="" id="{502CB443-10C5-4040-A3E5-78BE21076035}"/>
              </a:ext>
            </a:extLst>
          </p:cNvPr>
          <p:cNvSpPr>
            <a:spLocks noGrp="1"/>
          </p:cNvSpPr>
          <p:nvPr>
            <p:ph idx="1"/>
          </p:nvPr>
        </p:nvSpPr>
        <p:spPr>
          <a:xfrm>
            <a:off x="1089458" y="858983"/>
            <a:ext cx="9855633" cy="5860472"/>
          </a:xfrm>
        </p:spPr>
        <p:txBody>
          <a:bodyPr>
            <a:noAutofit/>
          </a:bodyPr>
          <a:lstStyle/>
          <a:p>
            <a:pPr>
              <a:spcAft>
                <a:spcPts val="0"/>
              </a:spcAft>
            </a:pPr>
            <a:r>
              <a:rPr lang="en-US" sz="2400" dirty="0">
                <a:effectLst/>
                <a:latin typeface="Times New Roman" panose="02020603050405020304" pitchFamily="18" charset="0"/>
                <a:ea typeface="Times New Roman" panose="02020603050405020304" pitchFamily="18" charset="0"/>
              </a:rPr>
              <a:t>The main() in C/C++ is a very vital function. It is the main entry point for a program. There will be only one main in a program. It is generally defined with a return type of int and without parameters</a:t>
            </a:r>
            <a:r>
              <a:rPr lang="en-US" sz="2400" dirty="0" smtClean="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a:spcAft>
                <a:spcPts val="0"/>
              </a:spcAft>
            </a:pPr>
            <a:r>
              <a:rPr lang="en-US" sz="2400" dirty="0">
                <a:effectLst/>
                <a:latin typeface="Times New Roman" panose="02020603050405020304" pitchFamily="18" charset="0"/>
                <a:ea typeface="Times New Roman" panose="02020603050405020304" pitchFamily="18" charset="0"/>
              </a:rPr>
              <a:t>int main() { /* ... */ } </a:t>
            </a:r>
            <a:endParaRPr lang="x-none" sz="2400" dirty="0">
              <a:effectLst/>
              <a:latin typeface="Times New Roman" panose="02020603050405020304" pitchFamily="18" charset="0"/>
              <a:ea typeface="Times New Roman" panose="02020603050405020304" pitchFamily="18" charset="0"/>
            </a:endParaRPr>
          </a:p>
          <a:p>
            <a:pPr>
              <a:spcAft>
                <a:spcPts val="0"/>
              </a:spcAft>
            </a:pPr>
            <a:r>
              <a:rPr lang="en-US" sz="2400" dirty="0">
                <a:effectLst/>
                <a:latin typeface="Times New Roman" panose="02020603050405020304" pitchFamily="18" charset="0"/>
                <a:ea typeface="Times New Roman" panose="02020603050405020304" pitchFamily="18" charset="0"/>
              </a:rPr>
              <a:t>We can also give command-line arguments in C and C++. Command-line arguments are given after the name of the program in command-line shell of Operating Systems.</a:t>
            </a:r>
          </a:p>
          <a:p>
            <a:pPr>
              <a:spcAft>
                <a:spcPts val="0"/>
              </a:spcAft>
            </a:pPr>
            <a:r>
              <a:rPr lang="en-US" sz="2400" dirty="0">
                <a:latin typeface="Times New Roman" panose="02020603050405020304" pitchFamily="18" charset="0"/>
                <a:ea typeface="Times New Roman" panose="02020603050405020304" pitchFamily="18" charset="0"/>
              </a:rPr>
              <a:t>For </a:t>
            </a:r>
            <a:r>
              <a:rPr lang="en-US" sz="2400" dirty="0" err="1">
                <a:latin typeface="Times New Roman" panose="02020603050405020304" pitchFamily="18" charset="0"/>
                <a:ea typeface="Times New Roman" panose="02020603050405020304" pitchFamily="18" charset="0"/>
              </a:rPr>
              <a:t>Example:C</a:t>
            </a:r>
            <a:r>
              <a:rPr lang="en-US" sz="2400" dirty="0">
                <a:latin typeface="Times New Roman" panose="02020603050405020304" pitchFamily="18" charset="0"/>
                <a:ea typeface="Times New Roman" panose="02020603050405020304" pitchFamily="18" charset="0"/>
              </a:rPr>
              <a:t>:\Users\Erum\Documents\Untitled1.exe hi this is </a:t>
            </a:r>
            <a:r>
              <a:rPr lang="en-US" sz="2400" dirty="0" err="1">
                <a:latin typeface="Times New Roman" panose="02020603050405020304" pitchFamily="18" charset="0"/>
                <a:ea typeface="Times New Roman" panose="02020603050405020304" pitchFamily="18" charset="0"/>
              </a:rPr>
              <a:t>erum</a:t>
            </a:r>
            <a:endParaRPr lang="en-US" sz="2400" dirty="0">
              <a:latin typeface="Times New Roman" panose="02020603050405020304" pitchFamily="18" charset="0"/>
              <a:ea typeface="Times New Roman" panose="02020603050405020304" pitchFamily="18" charset="0"/>
            </a:endParaRPr>
          </a:p>
          <a:p>
            <a:pPr>
              <a:spcAft>
                <a:spcPts val="0"/>
              </a:spcAft>
            </a:pPr>
            <a:r>
              <a:rPr lang="en-US" sz="2400" dirty="0">
                <a:latin typeface="Times New Roman" panose="02020603050405020304" pitchFamily="18" charset="0"/>
                <a:ea typeface="Times New Roman" panose="02020603050405020304" pitchFamily="18" charset="0"/>
              </a:rPr>
              <a:t>you have entered 5arguments</a:t>
            </a:r>
          </a:p>
          <a:p>
            <a:pPr>
              <a:spcAft>
                <a:spcPts val="0"/>
              </a:spcAft>
            </a:pPr>
            <a:r>
              <a:rPr lang="en-US" sz="2400" dirty="0">
                <a:latin typeface="Times New Roman" panose="02020603050405020304" pitchFamily="18" charset="0"/>
                <a:ea typeface="Times New Roman" panose="02020603050405020304" pitchFamily="18" charset="0"/>
              </a:rPr>
              <a:t>hi</a:t>
            </a:r>
          </a:p>
          <a:p>
            <a:pPr>
              <a:spcAft>
                <a:spcPts val="0"/>
              </a:spcAft>
            </a:pPr>
            <a:r>
              <a:rPr lang="en-US" sz="2400" dirty="0">
                <a:latin typeface="Times New Roman" panose="02020603050405020304" pitchFamily="18" charset="0"/>
                <a:ea typeface="Times New Roman" panose="02020603050405020304" pitchFamily="18" charset="0"/>
              </a:rPr>
              <a:t>this</a:t>
            </a:r>
          </a:p>
          <a:p>
            <a:pPr>
              <a:spcAft>
                <a:spcPts val="0"/>
              </a:spcAft>
            </a:pPr>
            <a:r>
              <a:rPr lang="en-US" sz="2400" dirty="0">
                <a:latin typeface="Times New Roman" panose="02020603050405020304" pitchFamily="18" charset="0"/>
                <a:ea typeface="Times New Roman" panose="02020603050405020304" pitchFamily="18" charset="0"/>
              </a:rPr>
              <a:t>is</a:t>
            </a:r>
          </a:p>
          <a:p>
            <a:pPr>
              <a:spcAft>
                <a:spcPts val="0"/>
              </a:spcAft>
            </a:pPr>
            <a:r>
              <a:rPr lang="en-US" sz="2400" dirty="0" err="1">
                <a:latin typeface="Times New Roman" panose="02020603050405020304" pitchFamily="18" charset="0"/>
                <a:ea typeface="Times New Roman" panose="02020603050405020304" pitchFamily="18" charset="0"/>
              </a:rPr>
              <a:t>erum</a:t>
            </a:r>
            <a:endParaRPr lang="x-none" sz="2400" dirty="0">
              <a:effectLst/>
              <a:latin typeface="Times New Roman" panose="02020603050405020304" pitchFamily="18" charset="0"/>
              <a:ea typeface="Times New Roman" panose="02020603050405020304" pitchFamily="18" charset="0"/>
            </a:endParaRPr>
          </a:p>
          <a:p>
            <a:endParaRPr lang="x-none" sz="2400" dirty="0"/>
          </a:p>
        </p:txBody>
      </p:sp>
    </p:spTree>
    <p:extLst>
      <p:ext uri="{BB962C8B-B14F-4D97-AF65-F5344CB8AC3E}">
        <p14:creationId xmlns:p14="http://schemas.microsoft.com/office/powerpoint/2010/main" val="151276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09B1B-88A8-4B29-A21C-7ACC3D7A648F}"/>
              </a:ext>
            </a:extLst>
          </p:cNvPr>
          <p:cNvSpPr>
            <a:spLocks noGrp="1"/>
          </p:cNvSpPr>
          <p:nvPr>
            <p:ph type="title"/>
          </p:nvPr>
        </p:nvSpPr>
        <p:spPr/>
        <p:txBody>
          <a:bodyPr/>
          <a:lstStyle/>
          <a:p>
            <a:r>
              <a:rPr lang="en-US" dirty="0"/>
              <a:t>Syntax in Main()</a:t>
            </a:r>
            <a:br>
              <a:rPr lang="en-US" dirty="0"/>
            </a:br>
            <a:endParaRPr lang="x-none" dirty="0"/>
          </a:p>
        </p:txBody>
      </p:sp>
      <p:sp>
        <p:nvSpPr>
          <p:cNvPr id="3" name="Content Placeholder 2">
            <a:extLst>
              <a:ext uri="{FF2B5EF4-FFF2-40B4-BE49-F238E27FC236}">
                <a16:creationId xmlns:a16="http://schemas.microsoft.com/office/drawing/2014/main" xmlns="" id="{C8A39033-401F-4F1E-A2B6-250E1D2C56BA}"/>
              </a:ext>
            </a:extLst>
          </p:cNvPr>
          <p:cNvSpPr>
            <a:spLocks noGrp="1"/>
          </p:cNvSpPr>
          <p:nvPr>
            <p:ph idx="1"/>
          </p:nvPr>
        </p:nvSpPr>
        <p:spPr>
          <a:xfrm>
            <a:off x="720437" y="1163782"/>
            <a:ext cx="10016836" cy="5077992"/>
          </a:xfrm>
        </p:spPr>
        <p:txBody>
          <a:bodyPr>
            <a:normAutofit/>
          </a:bodyPr>
          <a:lstStyle/>
          <a:p>
            <a:pPr>
              <a:spcAft>
                <a:spcPts val="0"/>
              </a:spcAft>
            </a:pPr>
            <a:r>
              <a:rPr lang="en-US" sz="2400" dirty="0">
                <a:effectLst/>
                <a:latin typeface="Times New Roman" panose="02020603050405020304" pitchFamily="18" charset="0"/>
                <a:ea typeface="Times New Roman" panose="02020603050405020304" pitchFamily="18" charset="0"/>
              </a:rPr>
              <a:t>int main(int </a:t>
            </a:r>
            <a:r>
              <a:rPr lang="en-US" sz="2400" dirty="0" err="1">
                <a:effectLst/>
                <a:latin typeface="Times New Roman" panose="02020603050405020304" pitchFamily="18" charset="0"/>
                <a:ea typeface="Times New Roman" panose="02020603050405020304" pitchFamily="18" charset="0"/>
              </a:rPr>
              <a:t>argc</a:t>
            </a:r>
            <a:r>
              <a:rPr lang="en-US" sz="2400" dirty="0">
                <a:effectLst/>
                <a:latin typeface="Times New Roman" panose="02020603050405020304" pitchFamily="18" charset="0"/>
                <a:ea typeface="Times New Roman" panose="02020603050405020304" pitchFamily="18" charset="0"/>
              </a:rPr>
              <a:t>, char *</a:t>
            </a:r>
            <a:r>
              <a:rPr lang="en-US" sz="2400" dirty="0" err="1">
                <a:effectLst/>
                <a:latin typeface="Times New Roman" panose="02020603050405020304" pitchFamily="18" charset="0"/>
                <a:ea typeface="Times New Roman" panose="02020603050405020304" pitchFamily="18" charset="0"/>
              </a:rPr>
              <a:t>argv</a:t>
            </a:r>
            <a:r>
              <a:rPr lang="en-US" sz="2400" dirty="0">
                <a:effectLst/>
                <a:latin typeface="Times New Roman" panose="02020603050405020304" pitchFamily="18" charset="0"/>
                <a:ea typeface="Times New Roman" panose="02020603050405020304" pitchFamily="18" charset="0"/>
              </a:rPr>
              <a:t>[]) { /* ... */ }</a:t>
            </a:r>
            <a:endParaRPr lang="en-US" sz="2400" dirty="0">
              <a:latin typeface="Times New Roman" panose="02020603050405020304" pitchFamily="18" charset="0"/>
              <a:ea typeface="Times New Roman" panose="02020603050405020304" pitchFamily="18" charset="0"/>
            </a:endParaRPr>
          </a:p>
          <a:p>
            <a:pPr marL="0" indent="0">
              <a:spcAft>
                <a:spcPts val="0"/>
              </a:spcAft>
              <a:buNone/>
            </a:pPr>
            <a:r>
              <a:rPr lang="en-US" sz="2400" dirty="0" smtClean="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OR</a:t>
            </a:r>
            <a:endParaRPr lang="x-none" sz="2400" dirty="0">
              <a:effectLst/>
              <a:latin typeface="Times New Roman" panose="02020603050405020304" pitchFamily="18" charset="0"/>
              <a:ea typeface="Times New Roman" panose="02020603050405020304" pitchFamily="18" charset="0"/>
            </a:endParaRPr>
          </a:p>
          <a:p>
            <a:pPr>
              <a:spcAft>
                <a:spcPts val="0"/>
              </a:spcAft>
            </a:pPr>
            <a:r>
              <a:rPr lang="en-US" sz="2400" dirty="0">
                <a:effectLst/>
                <a:latin typeface="Times New Roman" panose="02020603050405020304" pitchFamily="18" charset="0"/>
                <a:ea typeface="Times New Roman" panose="02020603050405020304" pitchFamily="18" charset="0"/>
              </a:rPr>
              <a:t>int main(int </a:t>
            </a:r>
            <a:r>
              <a:rPr lang="en-US" sz="2400" dirty="0" err="1">
                <a:effectLst/>
                <a:latin typeface="Times New Roman" panose="02020603050405020304" pitchFamily="18" charset="0"/>
                <a:ea typeface="Times New Roman" panose="02020603050405020304" pitchFamily="18" charset="0"/>
              </a:rPr>
              <a:t>argc</a:t>
            </a:r>
            <a:r>
              <a:rPr lang="en-US" sz="2400" dirty="0">
                <a:effectLst/>
                <a:latin typeface="Times New Roman" panose="02020603050405020304" pitchFamily="18" charset="0"/>
                <a:ea typeface="Times New Roman" panose="02020603050405020304" pitchFamily="18" charset="0"/>
              </a:rPr>
              <a:t>, char **</a:t>
            </a:r>
            <a:r>
              <a:rPr lang="en-US" sz="2400" dirty="0" err="1">
                <a:effectLst/>
                <a:latin typeface="Times New Roman" panose="02020603050405020304" pitchFamily="18" charset="0"/>
                <a:ea typeface="Times New Roman" panose="02020603050405020304" pitchFamily="18" charset="0"/>
              </a:rPr>
              <a:t>argv</a:t>
            </a:r>
            <a:r>
              <a:rPr lang="en-US" sz="2400" dirty="0">
                <a:effectLst/>
                <a:latin typeface="Times New Roman" panose="02020603050405020304" pitchFamily="18" charset="0"/>
                <a:ea typeface="Times New Roman" panose="02020603050405020304" pitchFamily="18" charset="0"/>
              </a:rPr>
              <a:t>) { /* ... */ }</a:t>
            </a:r>
            <a:endParaRPr lang="x-none" sz="2400" dirty="0">
              <a:effectLst/>
              <a:latin typeface="Times New Roman" panose="02020603050405020304" pitchFamily="18" charset="0"/>
              <a:ea typeface="Times New Roman" panose="02020603050405020304" pitchFamily="18" charset="0"/>
            </a:endParaRPr>
          </a:p>
          <a:p>
            <a:pPr algn="l" fontAlgn="base">
              <a:buFont typeface="Arial" panose="020B0604020202020204" pitchFamily="34" charset="0"/>
              <a:buChar char="•"/>
            </a:pPr>
            <a:r>
              <a:rPr lang="en-US" b="1" i="0" dirty="0" err="1">
                <a:effectLst/>
                <a:latin typeface="urw-din"/>
              </a:rPr>
              <a:t>argc</a:t>
            </a:r>
            <a:r>
              <a:rPr lang="en-US" b="1" i="0" dirty="0">
                <a:effectLst/>
                <a:latin typeface="urw-din"/>
              </a:rPr>
              <a:t> (</a:t>
            </a:r>
            <a:r>
              <a:rPr lang="en-US" b="1" i="0" dirty="0" err="1">
                <a:effectLst/>
                <a:latin typeface="urw-din"/>
              </a:rPr>
              <a:t>ARGument</a:t>
            </a:r>
            <a:r>
              <a:rPr lang="en-US" b="1" i="0" dirty="0">
                <a:effectLst/>
                <a:latin typeface="urw-din"/>
              </a:rPr>
              <a:t> Count)</a:t>
            </a:r>
            <a:r>
              <a:rPr lang="en-US" b="0" i="0" dirty="0">
                <a:effectLst/>
                <a:latin typeface="urw-din"/>
              </a:rPr>
              <a:t> is int and stores number of command-line arguments passed by the user including the name of the program. So if we pass a value to a program, value of </a:t>
            </a:r>
            <a:r>
              <a:rPr lang="en-US" b="0" i="0" dirty="0" err="1">
                <a:effectLst/>
                <a:latin typeface="urw-din"/>
              </a:rPr>
              <a:t>argc</a:t>
            </a:r>
            <a:r>
              <a:rPr lang="en-US" b="0" i="0" dirty="0">
                <a:effectLst/>
                <a:latin typeface="urw-din"/>
              </a:rPr>
              <a:t> would be 2 (one for argument and one for program name)</a:t>
            </a:r>
          </a:p>
          <a:p>
            <a:pPr algn="l" fontAlgn="base">
              <a:buFont typeface="Arial" panose="020B0604020202020204" pitchFamily="34" charset="0"/>
              <a:buChar char="•"/>
            </a:pPr>
            <a:r>
              <a:rPr lang="en-US" b="0" i="0" dirty="0">
                <a:effectLst/>
                <a:latin typeface="urw-din"/>
              </a:rPr>
              <a:t>The value of </a:t>
            </a:r>
            <a:r>
              <a:rPr lang="en-US" b="0" i="0" dirty="0" err="1">
                <a:effectLst/>
                <a:latin typeface="urw-din"/>
              </a:rPr>
              <a:t>argc</a:t>
            </a:r>
            <a:r>
              <a:rPr lang="en-US" b="0" i="0" dirty="0">
                <a:effectLst/>
                <a:latin typeface="urw-din"/>
              </a:rPr>
              <a:t> should be non negative.</a:t>
            </a:r>
          </a:p>
          <a:p>
            <a:pPr algn="l" fontAlgn="base">
              <a:buFont typeface="Arial" panose="020B0604020202020204" pitchFamily="34" charset="0"/>
              <a:buChar char="•"/>
            </a:pPr>
            <a:r>
              <a:rPr lang="en-US" b="1" i="0" dirty="0" err="1">
                <a:effectLst/>
                <a:latin typeface="urw-din"/>
              </a:rPr>
              <a:t>argv</a:t>
            </a:r>
            <a:r>
              <a:rPr lang="en-US" b="1" i="0" dirty="0">
                <a:effectLst/>
                <a:latin typeface="urw-din"/>
              </a:rPr>
              <a:t>(</a:t>
            </a:r>
            <a:r>
              <a:rPr lang="en-US" b="1" i="0" dirty="0" err="1">
                <a:effectLst/>
                <a:latin typeface="urw-din"/>
              </a:rPr>
              <a:t>ARGument</a:t>
            </a:r>
            <a:r>
              <a:rPr lang="en-US" b="1" i="0" dirty="0">
                <a:effectLst/>
                <a:latin typeface="urw-din"/>
              </a:rPr>
              <a:t> Vector)</a:t>
            </a:r>
            <a:r>
              <a:rPr lang="en-US" b="0" i="0" dirty="0">
                <a:effectLst/>
                <a:latin typeface="urw-din"/>
              </a:rPr>
              <a:t> is array of character pointers listing all the arguments.</a:t>
            </a:r>
          </a:p>
          <a:p>
            <a:pPr algn="l" fontAlgn="base">
              <a:buFont typeface="Arial" panose="020B0604020202020204" pitchFamily="34" charset="0"/>
              <a:buChar char="•"/>
            </a:pPr>
            <a:r>
              <a:rPr lang="en-US" b="0" i="0" dirty="0">
                <a:effectLst/>
                <a:latin typeface="urw-din"/>
              </a:rPr>
              <a:t>If </a:t>
            </a:r>
            <a:r>
              <a:rPr lang="en-US" b="0" i="0" dirty="0" err="1">
                <a:effectLst/>
                <a:latin typeface="urw-din"/>
              </a:rPr>
              <a:t>argc</a:t>
            </a:r>
            <a:r>
              <a:rPr lang="en-US" b="0" i="0" dirty="0">
                <a:effectLst/>
                <a:latin typeface="urw-din"/>
              </a:rPr>
              <a:t> is greater than </a:t>
            </a:r>
            <a:r>
              <a:rPr lang="en-US" b="0" i="0" dirty="0" err="1">
                <a:effectLst/>
                <a:latin typeface="urw-din"/>
              </a:rPr>
              <a:t>zero,the</a:t>
            </a:r>
            <a:r>
              <a:rPr lang="en-US" b="0" i="0" dirty="0">
                <a:effectLst/>
                <a:latin typeface="urw-din"/>
              </a:rPr>
              <a:t> array elements from </a:t>
            </a:r>
            <a:r>
              <a:rPr lang="en-US" b="0" i="0" dirty="0" err="1">
                <a:effectLst/>
                <a:latin typeface="urw-din"/>
              </a:rPr>
              <a:t>argv</a:t>
            </a:r>
            <a:r>
              <a:rPr lang="en-US" b="0" i="0" dirty="0">
                <a:effectLst/>
                <a:latin typeface="urw-din"/>
              </a:rPr>
              <a:t>[0] to </a:t>
            </a:r>
            <a:r>
              <a:rPr lang="en-US" b="0" i="0" dirty="0" err="1">
                <a:effectLst/>
                <a:latin typeface="urw-din"/>
              </a:rPr>
              <a:t>argv</a:t>
            </a:r>
            <a:r>
              <a:rPr lang="en-US" b="0" i="0" dirty="0">
                <a:effectLst/>
                <a:latin typeface="urw-din"/>
              </a:rPr>
              <a:t>[argc-1] will contain pointers to strings</a:t>
            </a:r>
          </a:p>
          <a:p>
            <a:pPr fontAlgn="base">
              <a:buFont typeface="Arial" panose="020B0604020202020204" pitchFamily="34" charset="0"/>
              <a:buChar char="•"/>
            </a:pPr>
            <a:r>
              <a:rPr lang="en-US" b="0" i="0" dirty="0" err="1">
                <a:effectLst/>
                <a:latin typeface="urw-din"/>
              </a:rPr>
              <a:t>Argv</a:t>
            </a:r>
            <a:r>
              <a:rPr lang="en-US" b="0" i="0" dirty="0">
                <a:effectLst/>
                <a:latin typeface="urw-din"/>
              </a:rPr>
              <a:t>[0] is the name of the program , After that till </a:t>
            </a:r>
            <a:r>
              <a:rPr lang="en-US" b="0" i="0" dirty="0" err="1">
                <a:effectLst/>
                <a:latin typeface="urw-din"/>
              </a:rPr>
              <a:t>argv</a:t>
            </a:r>
            <a:r>
              <a:rPr lang="en-US" b="0" i="0" dirty="0">
                <a:effectLst/>
                <a:latin typeface="urw-din"/>
              </a:rPr>
              <a:t>[argc-1] every element is command -line arguments.</a:t>
            </a:r>
          </a:p>
          <a:p>
            <a:pPr algn="l" fontAlgn="base">
              <a:buFont typeface="Arial" panose="020B0604020202020204" pitchFamily="34" charset="0"/>
              <a:buChar char="•"/>
            </a:pPr>
            <a:endParaRPr lang="en-US" b="0" i="0" dirty="0">
              <a:effectLst/>
              <a:latin typeface="urw-din"/>
            </a:endParaRPr>
          </a:p>
          <a:p>
            <a:pPr algn="l" fontAlgn="base">
              <a:buFont typeface="Arial" panose="020B0604020202020204" pitchFamily="34" charset="0"/>
              <a:buChar char="•"/>
            </a:pPr>
            <a:endParaRPr lang="en-US" b="0" i="0" dirty="0">
              <a:effectLst/>
              <a:latin typeface="urw-din"/>
            </a:endParaRPr>
          </a:p>
          <a:p>
            <a:pPr marL="0" indent="0">
              <a:buNone/>
            </a:pPr>
            <a:endParaRPr lang="x-none" dirty="0">
              <a:effectLst/>
              <a:latin typeface="Times New Roman" panose="02020603050405020304" pitchFamily="18" charset="0"/>
              <a:ea typeface="Times New Roman" panose="02020603050405020304" pitchFamily="18" charset="0"/>
            </a:endParaRPr>
          </a:p>
          <a:p>
            <a:endParaRPr lang="x-none" dirty="0"/>
          </a:p>
        </p:txBody>
      </p:sp>
    </p:spTree>
    <p:extLst>
      <p:ext uri="{BB962C8B-B14F-4D97-AF65-F5344CB8AC3E}">
        <p14:creationId xmlns:p14="http://schemas.microsoft.com/office/powerpoint/2010/main" val="39505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DB9B80-8992-4DB3-B3E9-3E60D053428F}"/>
              </a:ext>
            </a:extLst>
          </p:cNvPr>
          <p:cNvSpPr>
            <a:spLocks noGrp="1"/>
          </p:cNvSpPr>
          <p:nvPr>
            <p:ph type="title"/>
          </p:nvPr>
        </p:nvSpPr>
        <p:spPr>
          <a:xfrm>
            <a:off x="706582" y="93518"/>
            <a:ext cx="9404723" cy="727364"/>
          </a:xfrm>
        </p:spPr>
        <p:txBody>
          <a:bodyPr/>
          <a:lstStyle/>
          <a:p>
            <a:r>
              <a:rPr lang="en-US" dirty="0"/>
              <a:t>Debugging</a:t>
            </a:r>
            <a:endParaRPr lang="x-none" dirty="0"/>
          </a:p>
        </p:txBody>
      </p:sp>
      <p:sp>
        <p:nvSpPr>
          <p:cNvPr id="3" name="Content Placeholder 2">
            <a:extLst>
              <a:ext uri="{FF2B5EF4-FFF2-40B4-BE49-F238E27FC236}">
                <a16:creationId xmlns:a16="http://schemas.microsoft.com/office/drawing/2014/main" xmlns="" id="{99C59197-0F5A-4397-BFA1-EFD75A83CFCD}"/>
              </a:ext>
            </a:extLst>
          </p:cNvPr>
          <p:cNvSpPr>
            <a:spLocks noGrp="1"/>
          </p:cNvSpPr>
          <p:nvPr>
            <p:ph idx="1"/>
          </p:nvPr>
        </p:nvSpPr>
        <p:spPr>
          <a:xfrm>
            <a:off x="978621" y="777077"/>
            <a:ext cx="8946541" cy="5886959"/>
          </a:xfrm>
        </p:spPr>
        <p:txBody>
          <a:bodyPr/>
          <a:lstStyle/>
          <a:p>
            <a:r>
              <a:rPr lang="en-US" sz="1800" dirty="0">
                <a:effectLst/>
                <a:latin typeface="Verdana" panose="020B0604030504040204" pitchFamily="34" charset="0"/>
                <a:ea typeface="SimSun" panose="02010600030101010101" pitchFamily="2" charset="-122"/>
                <a:cs typeface="Verdana" panose="020B0604030504040204" pitchFamily="34" charset="0"/>
              </a:rPr>
              <a:t>Whenever you write C++ programs, inevitably you're going to have to debug the program. The series of steps will teach you how to debug a </a:t>
            </a:r>
            <a:r>
              <a:rPr lang="en-US" sz="1800" dirty="0" err="1">
                <a:effectLst/>
                <a:latin typeface="Verdana" panose="020B0604030504040204" pitchFamily="34" charset="0"/>
                <a:ea typeface="SimSun" panose="02010600030101010101" pitchFamily="2" charset="-122"/>
                <a:cs typeface="Verdana" panose="020B0604030504040204" pitchFamily="34" charset="0"/>
              </a:rPr>
              <a:t>c++</a:t>
            </a:r>
            <a:r>
              <a:rPr lang="en-US" sz="1800" dirty="0">
                <a:effectLst/>
                <a:latin typeface="Verdana" panose="020B0604030504040204" pitchFamily="34" charset="0"/>
                <a:ea typeface="SimSun" panose="02010600030101010101" pitchFamily="2" charset="-122"/>
                <a:cs typeface="Verdana" panose="020B0604030504040204" pitchFamily="34" charset="0"/>
              </a:rPr>
              <a:t> program.</a:t>
            </a:r>
          </a:p>
          <a:p>
            <a:pPr marL="0" lvl="0" indent="0" defTabSz="914400" eaLnBrk="0" fontAlgn="base" hangingPunct="0">
              <a:spcBef>
                <a:spcPct val="0"/>
              </a:spcBef>
              <a:spcAft>
                <a:spcPct val="0"/>
              </a:spcAft>
              <a:buClrTx/>
              <a:buSzTx/>
              <a:buNone/>
            </a:pPr>
            <a:r>
              <a:rPr lang="en-US" altLang="zh-CN" dirty="0" smtClean="0">
                <a:latin typeface="Verdana" panose="020B0604030504040204" pitchFamily="34" charset="0"/>
                <a:ea typeface="Segoe UI" panose="020B0502040204020203" pitchFamily="34" charset="0"/>
                <a:cs typeface="Segoe UI" panose="020B0502040204020203" pitchFamily="34" charset="0"/>
              </a:rPr>
              <a:t>    To </a:t>
            </a:r>
            <a:r>
              <a:rPr lang="en-US" altLang="zh-CN" dirty="0">
                <a:latin typeface="Verdana" panose="020B0604030504040204" pitchFamily="34" charset="0"/>
                <a:ea typeface="Segoe UI" panose="020B0502040204020203" pitchFamily="34" charset="0"/>
                <a:cs typeface="Segoe UI" panose="020B0502040204020203" pitchFamily="34" charset="0"/>
              </a:rPr>
              <a:t>use Dev C++ IDE for debugging follow the steps below:</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zh-CN" dirty="0">
                <a:latin typeface="Verdana" panose="020B0604030504040204" pitchFamily="34" charset="0"/>
                <a:ea typeface="Segoe UI" panose="020B0502040204020203" pitchFamily="34" charset="0"/>
                <a:cs typeface="Segoe UI" panose="020B0502040204020203" pitchFamily="34" charset="0"/>
              </a:rPr>
              <a:t> </a:t>
            </a:r>
            <a:r>
              <a:rPr lang="en-US" altLang="zh-CN" b="1" dirty="0">
                <a:latin typeface="Verdana" panose="020B0604030504040204" pitchFamily="34" charset="0"/>
                <a:ea typeface="Segoe UI" panose="020B0502040204020203" pitchFamily="34" charset="0"/>
                <a:cs typeface="Segoe UI" panose="020B0502040204020203" pitchFamily="34" charset="0"/>
              </a:rPr>
              <a:t>Step#01: Write down the code and compile </a:t>
            </a:r>
            <a:r>
              <a:rPr lang="en-US" altLang="zh-CN" b="1" dirty="0">
                <a:solidFill>
                  <a:srgbClr val="171717"/>
                </a:solidFill>
                <a:latin typeface="Verdana" panose="020B0604030504040204" pitchFamily="34" charset="0"/>
                <a:ea typeface="Segoe UI" panose="020B0502040204020203" pitchFamily="34" charset="0"/>
                <a:cs typeface="Segoe UI" panose="020B0502040204020203" pitchFamily="34" charset="0"/>
              </a:rPr>
              <a:t>it.</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endParaRPr lang="x-none" dirty="0"/>
          </a:p>
        </p:txBody>
      </p:sp>
      <p:sp>
        <p:nvSpPr>
          <p:cNvPr id="4" name="Rectangle 2">
            <a:extLst>
              <a:ext uri="{FF2B5EF4-FFF2-40B4-BE49-F238E27FC236}">
                <a16:creationId xmlns:a16="http://schemas.microsoft.com/office/drawing/2014/main" xmlns="" id="{48751F7E-B3AA-4773-A4E3-4D9F323F1BF7}"/>
              </a:ext>
            </a:extLst>
          </p:cNvPr>
          <p:cNvSpPr>
            <a:spLocks noChangeArrowheads="1"/>
          </p:cNvSpPr>
          <p:nvPr/>
        </p:nvSpPr>
        <p:spPr bwMode="auto">
          <a:xfrm>
            <a:off x="706582" y="269015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5" name="Text Box 52">
            <a:extLst>
              <a:ext uri="{FF2B5EF4-FFF2-40B4-BE49-F238E27FC236}">
                <a16:creationId xmlns:a16="http://schemas.microsoft.com/office/drawing/2014/main" xmlns="" id="{4C3FF89E-D696-49FD-B596-CAC857556F82}"/>
              </a:ext>
            </a:extLst>
          </p:cNvPr>
          <p:cNvSpPr txBox="1">
            <a:spLocks noChangeArrowheads="1"/>
          </p:cNvSpPr>
          <p:nvPr/>
        </p:nvSpPr>
        <p:spPr bwMode="auto">
          <a:xfrm>
            <a:off x="1233055" y="2258292"/>
            <a:ext cx="8991600" cy="4364182"/>
          </a:xfrm>
          <a:prstGeom prst="rect">
            <a:avLst/>
          </a:prstGeom>
          <a:solidFill>
            <a:srgbClr val="EEECE1"/>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//Write a program to find the greatest of 3 integers.</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#include &lt;</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iostream</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&gt;</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using namespace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std</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int</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main(){</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int</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a =5;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int</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b=6;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int</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c =3;</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if( a&gt; b &amp;&amp; a &lt; c){</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cout</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&lt;&lt; “A is the greatest of all three integers “&lt;&lt; a &lt;&lt;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endl</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else if (b&gt; a &amp;&amp; b &gt; c){</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cout</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&lt;&lt; “B is the greatest of all three integers “&lt;&lt; b &lt;&lt;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endl</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else {</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cout</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&lt;&lt; “C is the greatest of all three integers &lt;&lt; c &lt;&lt; </a:t>
            </a:r>
            <a:r>
              <a:rPr kumimoji="0" lang="en-US" altLang="zh-CN" sz="12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endl</a:t>
            </a: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return 0;</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Verdana" panose="020B0604030504040204" pitchFamily="34"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xmlns="" id="{2620F9B1-7A6E-4B45-B095-FDD1B65D70E3}"/>
              </a:ext>
            </a:extLst>
          </p:cNvPr>
          <p:cNvSpPr>
            <a:spLocks noChangeArrowheads="1"/>
          </p:cNvSpPr>
          <p:nvPr/>
        </p:nvSpPr>
        <p:spPr bwMode="auto">
          <a:xfrm>
            <a:off x="57150"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x-none"/>
          </a:p>
        </p:txBody>
      </p:sp>
    </p:spTree>
    <p:extLst>
      <p:ext uri="{BB962C8B-B14F-4D97-AF65-F5344CB8AC3E}">
        <p14:creationId xmlns:p14="http://schemas.microsoft.com/office/powerpoint/2010/main" val="15606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199DDC-6990-4371-9E05-2D7BAC95D06D}"/>
              </a:ext>
            </a:extLst>
          </p:cNvPr>
          <p:cNvSpPr>
            <a:spLocks noGrp="1"/>
          </p:cNvSpPr>
          <p:nvPr>
            <p:ph idx="1"/>
          </p:nvPr>
        </p:nvSpPr>
        <p:spPr>
          <a:xfrm>
            <a:off x="554182" y="457200"/>
            <a:ext cx="10155382" cy="6151418"/>
          </a:xfrm>
        </p:spPr>
        <p:txBody>
          <a:bodyPr>
            <a:normAutofit fontScale="92500" lnSpcReduction="20000"/>
          </a:bodyPr>
          <a:lstStyle/>
          <a:p>
            <a:pPr marL="57150"/>
            <a:r>
              <a:rPr lang="en-US" sz="1800" b="1" dirty="0">
                <a:effectLst/>
                <a:latin typeface="Verdana" panose="020B0604030504040204" pitchFamily="34" charset="0"/>
                <a:ea typeface="Segoe UI" panose="020B0502040204020203" pitchFamily="34" charset="0"/>
                <a:cs typeface="Segoe UI" panose="020B0502040204020203" pitchFamily="34" charset="0"/>
              </a:rPr>
              <a:t>Step#02: Enable the debugger</a:t>
            </a:r>
            <a:r>
              <a:rPr lang="en-US" sz="1800" dirty="0">
                <a:effectLst/>
                <a:latin typeface="Verdana" panose="020B0604030504040204" pitchFamily="34" charset="0"/>
                <a:ea typeface="Segoe UI" panose="020B0502040204020203" pitchFamily="34" charset="0"/>
                <a:cs typeface="Segoe UI" panose="020B0502040204020203" pitchFamily="34" charset="0"/>
              </a:rPr>
              <a:t> using (</a:t>
            </a:r>
            <a:r>
              <a:rPr lang="en-US" sz="1800" b="1" dirty="0">
                <a:effectLst/>
                <a:latin typeface="Verdana" panose="020B0604030504040204" pitchFamily="34" charset="0"/>
                <a:ea typeface="Segoe UI" panose="020B0502040204020203" pitchFamily="34" charset="0"/>
                <a:cs typeface="Segoe UI" panose="020B0502040204020203" pitchFamily="34" charset="0"/>
              </a:rPr>
              <a:t>Tool&gt; Compiler Options&gt; Check (mark) both options  and add –g</a:t>
            </a:r>
            <a:r>
              <a:rPr lang="en-US" sz="1800" dirty="0">
                <a:effectLst/>
                <a:latin typeface="Verdana" panose="020B0604030504040204" pitchFamily="34" charset="0"/>
                <a:ea typeface="Segoe UI" panose="020B0502040204020203" pitchFamily="34" charset="0"/>
                <a:cs typeface="Segoe UI" panose="020B0502040204020203" pitchFamily="34" charset="0"/>
              </a:rPr>
              <a:t> in the  first field). </a:t>
            </a:r>
            <a:endParaRPr lang="x-none" sz="1800" dirty="0">
              <a:effectLst/>
              <a:latin typeface="Times New Roman" panose="02020603050405020304" pitchFamily="18" charset="0"/>
              <a:ea typeface="SimSun" panose="02010600030101010101" pitchFamily="2" charset="-122"/>
            </a:endParaRPr>
          </a:p>
          <a:p>
            <a:pPr marL="57150"/>
            <a:r>
              <a:rPr lang="en-US" sz="1800" b="1" dirty="0">
                <a:effectLst/>
                <a:latin typeface="Verdana" panose="020B0604030504040204" pitchFamily="34" charset="0"/>
                <a:ea typeface="Segoe UI" panose="020B0502040204020203" pitchFamily="34" charset="0"/>
                <a:cs typeface="Segoe UI" panose="020B0502040204020203" pitchFamily="34" charset="0"/>
              </a:rPr>
              <a:t>Step#03:</a:t>
            </a:r>
            <a:r>
              <a:rPr lang="en-US" sz="1800" dirty="0">
                <a:effectLst/>
                <a:latin typeface="Verdana" panose="020B0604030504040204" pitchFamily="34" charset="0"/>
                <a:ea typeface="Segoe UI" panose="020B0502040204020203" pitchFamily="34" charset="0"/>
                <a:cs typeface="Segoe UI" panose="020B0502040204020203" pitchFamily="34" charset="0"/>
              </a:rPr>
              <a:t> </a:t>
            </a:r>
            <a:r>
              <a:rPr lang="en-US" sz="1800" b="1" dirty="0">
                <a:effectLst/>
                <a:latin typeface="Verdana" panose="020B0604030504040204" pitchFamily="34" charset="0"/>
                <a:ea typeface="Segoe UI" panose="020B0502040204020203" pitchFamily="34" charset="0"/>
                <a:cs typeface="Segoe UI" panose="020B0502040204020203" pitchFamily="34" charset="0"/>
              </a:rPr>
              <a:t>Setting a break point</a:t>
            </a:r>
            <a:r>
              <a:rPr lang="en-US" sz="1800" dirty="0">
                <a:effectLst/>
                <a:latin typeface="Verdana" panose="020B0604030504040204" pitchFamily="34" charset="0"/>
                <a:ea typeface="Segoe UI" panose="020B0502040204020203" pitchFamily="34" charset="0"/>
                <a:cs typeface="Segoe UI" panose="020B0502040204020203" pitchFamily="34" charset="0"/>
              </a:rPr>
              <a:t>: Click on the left side of each statement you want to set a breakpoint. Once you set the break point it will appear as a red circle on the left of statement.</a:t>
            </a:r>
            <a:endParaRPr lang="x-none" sz="1800" dirty="0">
              <a:effectLst/>
              <a:latin typeface="Times New Roman" panose="02020603050405020304" pitchFamily="18" charset="0"/>
              <a:ea typeface="SimSun" panose="02010600030101010101" pitchFamily="2" charset="-122"/>
            </a:endParaRPr>
          </a:p>
          <a:p>
            <a:pPr marL="57150"/>
            <a:r>
              <a:rPr lang="en-US" sz="1800" b="1" dirty="0">
                <a:effectLst/>
                <a:latin typeface="Verdana" panose="020B0604030504040204" pitchFamily="34" charset="0"/>
                <a:ea typeface="Segoe UI" panose="020B0502040204020203" pitchFamily="34" charset="0"/>
                <a:cs typeface="Segoe UI" panose="020B0502040204020203" pitchFamily="34" charset="0"/>
              </a:rPr>
              <a:t>Step#04</a:t>
            </a:r>
            <a:r>
              <a:rPr lang="en-US" sz="1800" dirty="0">
                <a:effectLst/>
                <a:latin typeface="Verdana" panose="020B0604030504040204" pitchFamily="34" charset="0"/>
                <a:ea typeface="Segoe UI" panose="020B0502040204020203" pitchFamily="34" charset="0"/>
                <a:cs typeface="Segoe UI" panose="020B0502040204020203" pitchFamily="34" charset="0"/>
              </a:rPr>
              <a:t>: </a:t>
            </a:r>
            <a:r>
              <a:rPr lang="en-US" sz="1800" b="1" dirty="0">
                <a:effectLst/>
                <a:latin typeface="Verdana" panose="020B0604030504040204" pitchFamily="34" charset="0"/>
                <a:ea typeface="Segoe UI" panose="020B0502040204020203" pitchFamily="34" charset="0"/>
                <a:cs typeface="Segoe UI" panose="020B0502040204020203" pitchFamily="34" charset="0"/>
              </a:rPr>
              <a:t>Start the debugger</a:t>
            </a:r>
            <a:r>
              <a:rPr lang="en-US" sz="1800" dirty="0">
                <a:effectLst/>
                <a:latin typeface="Verdana" panose="020B0604030504040204" pitchFamily="34" charset="0"/>
                <a:ea typeface="Segoe UI" panose="020B0502040204020203" pitchFamily="34" charset="0"/>
                <a:cs typeface="Segoe UI" panose="020B0502040204020203" pitchFamily="34" charset="0"/>
              </a:rPr>
              <a:t>:  Start the debugging operation using the debug button shown in the bottom left pane of your IDE or press </a:t>
            </a:r>
            <a:r>
              <a:rPr lang="en-US" sz="1800" b="1" dirty="0">
                <a:effectLst/>
                <a:latin typeface="Verdana" panose="020B0604030504040204" pitchFamily="34" charset="0"/>
                <a:ea typeface="Segoe UI" panose="020B0502040204020203" pitchFamily="34" charset="0"/>
                <a:cs typeface="Segoe UI" panose="020B0502040204020203" pitchFamily="34" charset="0"/>
              </a:rPr>
              <a:t>F5.</a:t>
            </a:r>
            <a:endParaRPr lang="x-none" sz="1800" dirty="0">
              <a:effectLst/>
              <a:latin typeface="Times New Roman" panose="02020603050405020304" pitchFamily="18" charset="0"/>
              <a:ea typeface="SimSun" panose="02010600030101010101" pitchFamily="2" charset="-122"/>
            </a:endParaRPr>
          </a:p>
          <a:p>
            <a:pPr marL="57150"/>
            <a:r>
              <a:rPr lang="en-US" sz="1800" b="1" dirty="0">
                <a:effectLst/>
                <a:latin typeface="Verdana" panose="020B0604030504040204" pitchFamily="34" charset="0"/>
                <a:ea typeface="Segoe UI" panose="020B0502040204020203" pitchFamily="34" charset="0"/>
                <a:cs typeface="Segoe UI" panose="020B0502040204020203" pitchFamily="34" charset="0"/>
              </a:rPr>
              <a:t>Step#05</a:t>
            </a:r>
            <a:r>
              <a:rPr lang="en-US" sz="1800" dirty="0">
                <a:effectLst/>
                <a:latin typeface="Verdana" panose="020B0604030504040204" pitchFamily="34" charset="0"/>
                <a:ea typeface="Segoe UI" panose="020B0502040204020203" pitchFamily="34" charset="0"/>
                <a:cs typeface="Segoe UI" panose="020B0502040204020203" pitchFamily="34" charset="0"/>
              </a:rPr>
              <a:t>: </a:t>
            </a:r>
            <a:r>
              <a:rPr lang="en-US" sz="1800" b="1" dirty="0">
                <a:effectLst/>
                <a:latin typeface="Verdana" panose="020B0604030504040204" pitchFamily="34" charset="0"/>
                <a:ea typeface="Segoe UI" panose="020B0502040204020203" pitchFamily="34" charset="0"/>
                <a:cs typeface="Segoe UI" panose="020B0502040204020203" pitchFamily="34" charset="0"/>
              </a:rPr>
              <a:t>To move on to next line, click the next line </a:t>
            </a:r>
            <a:r>
              <a:rPr lang="en-US" sz="1800" b="1" dirty="0" err="1">
                <a:effectLst/>
                <a:latin typeface="Verdana" panose="020B0604030504040204" pitchFamily="34" charset="0"/>
                <a:ea typeface="Segoe UI" panose="020B0502040204020203" pitchFamily="34" charset="0"/>
                <a:cs typeface="Segoe UI" panose="020B0502040204020203" pitchFamily="34" charset="0"/>
              </a:rPr>
              <a:t>button</a:t>
            </a:r>
            <a:r>
              <a:rPr lang="en-US" sz="1800" dirty="0" err="1">
                <a:effectLst/>
                <a:latin typeface="Verdana" panose="020B0604030504040204" pitchFamily="34" charset="0"/>
                <a:ea typeface="Segoe UI" panose="020B0502040204020203" pitchFamily="34" charset="0"/>
                <a:cs typeface="Segoe UI" panose="020B0502040204020203" pitchFamily="34" charset="0"/>
              </a:rPr>
              <a:t>.This</a:t>
            </a:r>
            <a:r>
              <a:rPr lang="en-US" sz="1800" dirty="0">
                <a:effectLst/>
                <a:latin typeface="Verdana" panose="020B0604030504040204" pitchFamily="34" charset="0"/>
                <a:ea typeface="Segoe UI" panose="020B0502040204020203" pitchFamily="34" charset="0"/>
                <a:cs typeface="Segoe UI" panose="020B0502040204020203" pitchFamily="34" charset="0"/>
              </a:rPr>
              <a:t> will be indicated through a </a:t>
            </a:r>
            <a:r>
              <a:rPr lang="en-US" sz="1800" b="1" dirty="0">
                <a:effectLst/>
                <a:latin typeface="Verdana" panose="020B0604030504040204" pitchFamily="34" charset="0"/>
                <a:ea typeface="Segoe UI" panose="020B0502040204020203" pitchFamily="34" charset="0"/>
                <a:cs typeface="Segoe UI" panose="020B0502040204020203" pitchFamily="34" charset="0"/>
              </a:rPr>
              <a:t>blue arrow</a:t>
            </a:r>
            <a:r>
              <a:rPr lang="en-US" sz="1800" dirty="0">
                <a:effectLst/>
                <a:latin typeface="Verdana" panose="020B0604030504040204" pitchFamily="34" charset="0"/>
                <a:ea typeface="Segoe UI" panose="020B0502040204020203" pitchFamily="34" charset="0"/>
                <a:cs typeface="Segoe UI" panose="020B0502040204020203" pitchFamily="34" charset="0"/>
              </a:rPr>
              <a:t> on the left of statement. Once you reach the </a:t>
            </a:r>
            <a:r>
              <a:rPr lang="en-US" sz="1800" b="1" dirty="0">
                <a:effectLst/>
                <a:latin typeface="Verdana" panose="020B0604030504040204" pitchFamily="34" charset="0"/>
                <a:ea typeface="Segoe UI" panose="020B0502040204020203" pitchFamily="34" charset="0"/>
                <a:cs typeface="Segoe UI" panose="020B0502040204020203" pitchFamily="34" charset="0"/>
              </a:rPr>
              <a:t>“if condition”,</a:t>
            </a:r>
            <a:r>
              <a:rPr lang="en-US" sz="1800" dirty="0">
                <a:effectLst/>
                <a:latin typeface="Verdana" panose="020B0604030504040204" pitchFamily="34" charset="0"/>
                <a:ea typeface="Segoe UI" panose="020B0502040204020203" pitchFamily="34" charset="0"/>
                <a:cs typeface="Segoe UI" panose="020B0502040204020203" pitchFamily="34" charset="0"/>
              </a:rPr>
              <a:t> you may now step into it by clicking on the next line. You will see that the debugger will skip the </a:t>
            </a:r>
            <a:r>
              <a:rPr lang="en-US" sz="1800" b="1" dirty="0" err="1">
                <a:effectLst/>
                <a:latin typeface="Verdana" panose="020B0604030504040204" pitchFamily="34" charset="0"/>
                <a:ea typeface="Segoe UI" panose="020B0502040204020203" pitchFamily="34" charset="0"/>
                <a:cs typeface="Segoe UI" panose="020B0502040204020203" pitchFamily="34" charset="0"/>
              </a:rPr>
              <a:t>cout</a:t>
            </a:r>
            <a:r>
              <a:rPr lang="en-US" sz="1800" b="1" dirty="0">
                <a:effectLst/>
                <a:latin typeface="Verdana" panose="020B0604030504040204" pitchFamily="34" charset="0"/>
                <a:ea typeface="Segoe UI" panose="020B0502040204020203" pitchFamily="34" charset="0"/>
                <a:cs typeface="Segoe UI" panose="020B0502040204020203" pitchFamily="34" charset="0"/>
              </a:rPr>
              <a:t> statement</a:t>
            </a:r>
            <a:r>
              <a:rPr lang="en-US" sz="1800" dirty="0">
                <a:effectLst/>
                <a:latin typeface="Verdana" panose="020B0604030504040204" pitchFamily="34" charset="0"/>
                <a:ea typeface="Segoe UI" panose="020B0502040204020203" pitchFamily="34" charset="0"/>
                <a:cs typeface="Segoe UI" panose="020B0502040204020203" pitchFamily="34" charset="0"/>
              </a:rPr>
              <a:t> of “</a:t>
            </a:r>
            <a:r>
              <a:rPr lang="en-US" sz="1800" b="1" dirty="0">
                <a:effectLst/>
                <a:latin typeface="Verdana" panose="020B0604030504040204" pitchFamily="34" charset="0"/>
                <a:ea typeface="Segoe UI" panose="020B0502040204020203" pitchFamily="34" charset="0"/>
                <a:cs typeface="Segoe UI" panose="020B0502040204020203" pitchFamily="34" charset="0"/>
              </a:rPr>
              <a:t>if condition”</a:t>
            </a:r>
            <a:r>
              <a:rPr lang="en-US" sz="1800" dirty="0">
                <a:effectLst/>
                <a:latin typeface="Verdana" panose="020B0604030504040204" pitchFamily="34" charset="0"/>
                <a:ea typeface="Segoe UI" panose="020B0502040204020203" pitchFamily="34" charset="0"/>
                <a:cs typeface="Segoe UI" panose="020B0502040204020203" pitchFamily="34" charset="0"/>
              </a:rPr>
              <a:t> as it holds false for statement and will directly jump to next condition i.e. else if. If the condition holds true, it will jump into the condition’s body or else skip it. The same will be followed throughout the execution of program. </a:t>
            </a:r>
            <a:r>
              <a:rPr lang="en-US" sz="1800" b="1" dirty="0">
                <a:effectLst/>
                <a:latin typeface="Verdana" panose="020B0604030504040204" pitchFamily="34" charset="0"/>
                <a:ea typeface="Segoe UI" panose="020B0502040204020203" pitchFamily="34" charset="0"/>
                <a:cs typeface="Segoe UI" panose="020B0502040204020203" pitchFamily="34" charset="0"/>
              </a:rPr>
              <a:t>Note:</a:t>
            </a:r>
            <a:r>
              <a:rPr lang="en-US" sz="1800" dirty="0">
                <a:effectLst/>
                <a:latin typeface="Verdana" panose="020B0604030504040204" pitchFamily="34" charset="0"/>
                <a:ea typeface="Segoe UI" panose="020B0502040204020203" pitchFamily="34" charset="0"/>
                <a:cs typeface="Segoe UI" panose="020B0502040204020203" pitchFamily="34" charset="0"/>
              </a:rPr>
              <a:t> If you click </a:t>
            </a:r>
            <a:r>
              <a:rPr lang="en-US" sz="1800" b="1" dirty="0">
                <a:effectLst/>
                <a:latin typeface="Verdana" panose="020B0604030504040204" pitchFamily="34" charset="0"/>
                <a:ea typeface="Segoe UI" panose="020B0502040204020203" pitchFamily="34" charset="0"/>
                <a:cs typeface="Segoe UI" panose="020B0502040204020203" pitchFamily="34" charset="0"/>
              </a:rPr>
              <a:t>continue</a:t>
            </a:r>
            <a:r>
              <a:rPr lang="en-US" sz="1800" dirty="0">
                <a:effectLst/>
                <a:latin typeface="Verdana" panose="020B0604030504040204" pitchFamily="34" charset="0"/>
                <a:ea typeface="Segoe UI" panose="020B0502040204020203" pitchFamily="34" charset="0"/>
                <a:cs typeface="Segoe UI" panose="020B0502040204020203" pitchFamily="34" charset="0"/>
              </a:rPr>
              <a:t>, it will keep on going on to the next line as if there are no breakpoints. </a:t>
            </a:r>
            <a:r>
              <a:rPr lang="en-US" sz="1800" b="1" dirty="0">
                <a:effectLst/>
                <a:latin typeface="Verdana" panose="020B0604030504040204" pitchFamily="34" charset="0"/>
                <a:ea typeface="Segoe UI" panose="020B0502040204020203" pitchFamily="34" charset="0"/>
                <a:cs typeface="Segoe UI" panose="020B0502040204020203" pitchFamily="34" charset="0"/>
              </a:rPr>
              <a:t>Into function</a:t>
            </a:r>
            <a:r>
              <a:rPr lang="en-US" sz="1800" dirty="0">
                <a:effectLst/>
                <a:latin typeface="Verdana" panose="020B0604030504040204" pitchFamily="34" charset="0"/>
                <a:ea typeface="Segoe UI" panose="020B0502040204020203" pitchFamily="34" charset="0"/>
                <a:cs typeface="Segoe UI" panose="020B0502040204020203" pitchFamily="34" charset="0"/>
              </a:rPr>
              <a:t> is used to go into the definition of functions (in case you have implemented some functions in your code, in our case it is</a:t>
            </a:r>
            <a:r>
              <a:rPr lang="en-US" sz="1800" b="1" dirty="0">
                <a:effectLst/>
                <a:latin typeface="Verdana" panose="020B0604030504040204" pitchFamily="34" charset="0"/>
                <a:ea typeface="Segoe UI" panose="020B0502040204020203" pitchFamily="34" charset="0"/>
                <a:cs typeface="Segoe UI" panose="020B0502040204020203" pitchFamily="34" charset="0"/>
              </a:rPr>
              <a:t> main() function</a:t>
            </a:r>
            <a:r>
              <a:rPr lang="en-US" sz="1800" dirty="0">
                <a:effectLst/>
                <a:latin typeface="Verdana" panose="020B0604030504040204" pitchFamily="34" charset="0"/>
                <a:ea typeface="Segoe UI" panose="020B0502040204020203" pitchFamily="34" charset="0"/>
                <a:cs typeface="Segoe UI" panose="020B0502040204020203" pitchFamily="34" charset="0"/>
              </a:rPr>
              <a:t>.</a:t>
            </a:r>
            <a:endParaRPr lang="x-none" sz="1800" dirty="0">
              <a:effectLst/>
              <a:latin typeface="Times New Roman" panose="02020603050405020304" pitchFamily="18" charset="0"/>
              <a:ea typeface="SimSun" panose="02010600030101010101" pitchFamily="2" charset="-122"/>
            </a:endParaRPr>
          </a:p>
          <a:p>
            <a:pPr marL="57150"/>
            <a:r>
              <a:rPr lang="en-US" sz="1800" b="1" dirty="0">
                <a:effectLst/>
                <a:latin typeface="Verdana" panose="020B0604030504040204" pitchFamily="34" charset="0"/>
                <a:ea typeface="Segoe UI" panose="020B0502040204020203" pitchFamily="34" charset="0"/>
                <a:cs typeface="Segoe UI" panose="020B0502040204020203" pitchFamily="34" charset="0"/>
              </a:rPr>
              <a:t>Step#06:</a:t>
            </a:r>
            <a:r>
              <a:rPr lang="en-US" sz="1800" dirty="0">
                <a:effectLst/>
                <a:latin typeface="Verdana" panose="020B0604030504040204" pitchFamily="34" charset="0"/>
                <a:ea typeface="Segoe UI" panose="020B0502040204020203" pitchFamily="34" charset="0"/>
                <a:cs typeface="Segoe UI" panose="020B0502040204020203" pitchFamily="34" charset="0"/>
              </a:rPr>
              <a:t> </a:t>
            </a:r>
            <a:r>
              <a:rPr lang="en-US" sz="1800" b="1" dirty="0">
                <a:effectLst/>
                <a:latin typeface="Verdana" panose="020B0604030504040204" pitchFamily="34" charset="0"/>
                <a:ea typeface="Segoe UI" panose="020B0502040204020203" pitchFamily="34" charset="0"/>
                <a:cs typeface="Segoe UI" panose="020B0502040204020203" pitchFamily="34" charset="0"/>
              </a:rPr>
              <a:t>Checking the states of variable during execution</a:t>
            </a:r>
            <a:r>
              <a:rPr lang="en-US" sz="1800" dirty="0">
                <a:effectLst/>
                <a:latin typeface="Verdana" panose="020B0604030504040204" pitchFamily="34" charset="0"/>
                <a:ea typeface="Segoe UI" panose="020B0502040204020203" pitchFamily="34" charset="0"/>
                <a:cs typeface="Segoe UI" panose="020B0502040204020203" pitchFamily="34" charset="0"/>
              </a:rPr>
              <a:t>. You can hover over the variable or right click the variable to get its intermediate value’s idea.</a:t>
            </a:r>
            <a:endParaRPr lang="x-none" sz="1800" dirty="0">
              <a:effectLst/>
              <a:latin typeface="Times New Roman" panose="02020603050405020304" pitchFamily="18" charset="0"/>
              <a:ea typeface="SimSun" panose="02010600030101010101" pitchFamily="2" charset="-122"/>
            </a:endParaRPr>
          </a:p>
          <a:p>
            <a:pPr marL="57150"/>
            <a:r>
              <a:rPr lang="en-US" sz="1800" dirty="0">
                <a:effectLst/>
                <a:latin typeface="Verdana" panose="020B0604030504040204" pitchFamily="34" charset="0"/>
                <a:ea typeface="Segoe UI" panose="020B0502040204020203" pitchFamily="34" charset="0"/>
                <a:cs typeface="Segoe UI" panose="020B0502040204020203" pitchFamily="34" charset="0"/>
              </a:rPr>
              <a:t> </a:t>
            </a:r>
            <a:r>
              <a:rPr lang="en-US" sz="1800" b="1" dirty="0">
                <a:effectLst/>
                <a:latin typeface="Verdana" panose="020B0604030504040204" pitchFamily="34" charset="0"/>
                <a:ea typeface="Segoe UI" panose="020B0502040204020203" pitchFamily="34" charset="0"/>
                <a:cs typeface="Segoe UI" panose="020B0502040204020203" pitchFamily="34" charset="0"/>
              </a:rPr>
              <a:t>Step#07: Adding a Watch on Variables.</a:t>
            </a:r>
            <a:r>
              <a:rPr lang="en-US" sz="1800" dirty="0">
                <a:effectLst/>
                <a:latin typeface="Verdana" panose="020B0604030504040204" pitchFamily="34" charset="0"/>
                <a:ea typeface="Segoe UI" panose="020B0502040204020203" pitchFamily="34" charset="0"/>
                <a:cs typeface="Segoe UI" panose="020B0502040204020203" pitchFamily="34" charset="0"/>
              </a:rPr>
              <a:t> To add a watch you may right click the variable, and choose add watch option shown in the options popup. Once the watch is set, you will see the value of variable in the top left pane of your ide as it changes /progresses in your program execution.</a:t>
            </a:r>
            <a:endParaRPr lang="x-none" sz="1800" dirty="0">
              <a:effectLst/>
              <a:latin typeface="Times New Roman" panose="02020603050405020304" pitchFamily="18" charset="0"/>
              <a:ea typeface="SimSun" panose="02010600030101010101" pitchFamily="2" charset="-122"/>
            </a:endParaRPr>
          </a:p>
          <a:p>
            <a:r>
              <a:rPr lang="en-US" sz="1800" b="1" dirty="0">
                <a:effectLst/>
                <a:latin typeface="Verdana" panose="020B0604030504040204" pitchFamily="34" charset="0"/>
                <a:ea typeface="Segoe UI" panose="020B0502040204020203" pitchFamily="34" charset="0"/>
                <a:cs typeface="Segoe UI" panose="020B0502040204020203" pitchFamily="34" charset="0"/>
              </a:rPr>
              <a:t>Step#08: Stop Debugger.</a:t>
            </a:r>
            <a:r>
              <a:rPr lang="en-US" sz="1800" dirty="0">
                <a:effectLst/>
                <a:latin typeface="Verdana" panose="020B0604030504040204" pitchFamily="34" charset="0"/>
                <a:ea typeface="Segoe UI" panose="020B0502040204020203" pitchFamily="34" charset="0"/>
                <a:cs typeface="Segoe UI" panose="020B0502040204020203" pitchFamily="34" charset="0"/>
              </a:rPr>
              <a:t> Click </a:t>
            </a:r>
            <a:r>
              <a:rPr lang="en-US" sz="1800" b="1" dirty="0">
                <a:effectLst/>
                <a:latin typeface="Verdana" panose="020B0604030504040204" pitchFamily="34" charset="0"/>
                <a:ea typeface="Segoe UI" panose="020B0502040204020203" pitchFamily="34" charset="0"/>
                <a:cs typeface="Segoe UI" panose="020B0502040204020203" pitchFamily="34" charset="0"/>
              </a:rPr>
              <a:t>SHIFT + F5</a:t>
            </a:r>
            <a:r>
              <a:rPr lang="en-US" sz="1800" dirty="0">
                <a:effectLst/>
                <a:latin typeface="Verdana" panose="020B0604030504040204" pitchFamily="34" charset="0"/>
                <a:ea typeface="Segoe UI" panose="020B0502040204020203" pitchFamily="34" charset="0"/>
                <a:cs typeface="Segoe UI" panose="020B0502040204020203" pitchFamily="34" charset="0"/>
              </a:rPr>
              <a:t>.</a:t>
            </a:r>
            <a:endParaRPr lang="x-none" dirty="0"/>
          </a:p>
        </p:txBody>
      </p:sp>
    </p:spTree>
    <p:extLst>
      <p:ext uri="{BB962C8B-B14F-4D97-AF65-F5344CB8AC3E}">
        <p14:creationId xmlns:p14="http://schemas.microsoft.com/office/powerpoint/2010/main" val="513458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2018</TotalTime>
  <Words>680</Words>
  <Application>Microsoft Office PowerPoint</Application>
  <PresentationFormat>Custom</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PowerPoint Presentation</vt:lpstr>
      <vt:lpstr>Books and Reference Material</vt:lpstr>
      <vt:lpstr>Week Plan</vt:lpstr>
      <vt:lpstr>PowerPoint Presentation</vt:lpstr>
      <vt:lpstr>Marks Distribution</vt:lpstr>
      <vt:lpstr>Command line Arguments</vt:lpstr>
      <vt:lpstr>Syntax in Main() </vt:lpstr>
      <vt:lpstr>Debugging</vt:lpstr>
      <vt:lpstr>PowerPoint Presentation</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F2</dc:creator>
  <cp:lastModifiedBy>Sumera</cp:lastModifiedBy>
  <cp:revision>36</cp:revision>
  <dcterms:created xsi:type="dcterms:W3CDTF">2021-09-03T03:18:59Z</dcterms:created>
  <dcterms:modified xsi:type="dcterms:W3CDTF">2021-09-06T22:00:57Z</dcterms:modified>
</cp:coreProperties>
</file>