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8"/>
  </p:notesMasterIdLst>
  <p:sldIdLst>
    <p:sldId id="280" r:id="rId5"/>
    <p:sldId id="290" r:id="rId6"/>
    <p:sldId id="292" r:id="rId7"/>
    <p:sldId id="293" r:id="rId8"/>
    <p:sldId id="294" r:id="rId9"/>
    <p:sldId id="295" r:id="rId10"/>
    <p:sldId id="296" r:id="rId11"/>
    <p:sldId id="267" r:id="rId12"/>
    <p:sldId id="268" r:id="rId13"/>
    <p:sldId id="269" r:id="rId14"/>
    <p:sldId id="271" r:id="rId15"/>
    <p:sldId id="272" r:id="rId16"/>
    <p:sldId id="274" r:id="rId17"/>
    <p:sldId id="275" r:id="rId18"/>
    <p:sldId id="277" r:id="rId19"/>
    <p:sldId id="278" r:id="rId20"/>
    <p:sldId id="256" r:id="rId21"/>
    <p:sldId id="257" r:id="rId22"/>
    <p:sldId id="258" r:id="rId23"/>
    <p:sldId id="261" r:id="rId24"/>
    <p:sldId id="259" r:id="rId25"/>
    <p:sldId id="262" r:id="rId26"/>
    <p:sldId id="266" r:id="rId27"/>
    <p:sldId id="265" r:id="rId28"/>
    <p:sldId id="287" r:id="rId29"/>
    <p:sldId id="281" r:id="rId30"/>
    <p:sldId id="282" r:id="rId31"/>
    <p:sldId id="283" r:id="rId32"/>
    <p:sldId id="284" r:id="rId33"/>
    <p:sldId id="288" r:id="rId34"/>
    <p:sldId id="289" r:id="rId35"/>
    <p:sldId id="279" r:id="rId36"/>
    <p:sldId id="26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12/8/2021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12/8/2021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ciencedirect.com/topics/economics-econometrics-and-finance/inequality"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0a21mndoORE" TargetMode="External"/><Relationship Id="rId2" Type="http://schemas.openxmlformats.org/officeDocument/2006/relationships/hyperlink" Target="https://courses.lumenlearning.com/boundless-sociology/chapter/the-impacts-of-social-class/" TargetMode="External"/><Relationship Id="rId1" Type="http://schemas.openxmlformats.org/officeDocument/2006/relationships/slideLayout" Target="../slideLayouts/slideLayout2.xml"/><Relationship Id="rId6" Type="http://schemas.openxmlformats.org/officeDocument/2006/relationships/hyperlink" Target="http://criminal-justice.iresearchnet.com/crime/social-class-and-crime/" TargetMode="External"/><Relationship Id="rId5" Type="http://schemas.openxmlformats.org/officeDocument/2006/relationships/hyperlink" Target="https://www.dawn.com/news/1178703" TargetMode="External"/><Relationship Id="rId4" Type="http://schemas.openxmlformats.org/officeDocument/2006/relationships/hyperlink" Target="https://www.theatlantic.com/health/archive/2012/02/explaining-annette-lareau-or-why-parenting-style-ensures-inequality/25315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D99D-AE0A-40E2-91B6-75F436FE5354}"/>
              </a:ext>
            </a:extLst>
          </p:cNvPr>
          <p:cNvSpPr>
            <a:spLocks noGrp="1"/>
          </p:cNvSpPr>
          <p:nvPr>
            <p:ph type="ctrTitle"/>
          </p:nvPr>
        </p:nvSpPr>
        <p:spPr>
          <a:xfrm>
            <a:off x="1371600" y="1152241"/>
            <a:ext cx="9448800" cy="1825096"/>
          </a:xfrm>
        </p:spPr>
        <p:txBody>
          <a:bodyPr/>
          <a:lstStyle/>
          <a:p>
            <a:r>
              <a:rPr lang="en-US" dirty="0"/>
              <a:t/>
            </a:r>
            <a:br>
              <a:rPr lang="en-US" dirty="0"/>
            </a:br>
            <a:endParaRPr lang="en-US" dirty="0"/>
          </a:p>
        </p:txBody>
      </p:sp>
      <p:sp>
        <p:nvSpPr>
          <p:cNvPr id="3" name="Subtitle 2">
            <a:extLst>
              <a:ext uri="{FF2B5EF4-FFF2-40B4-BE49-F238E27FC236}">
                <a16:creationId xmlns:a16="http://schemas.microsoft.com/office/drawing/2014/main" id="{17721CEE-7BEF-4310-B35F-7A3F01950CD1}"/>
              </a:ext>
            </a:extLst>
          </p:cNvPr>
          <p:cNvSpPr>
            <a:spLocks noGrp="1"/>
          </p:cNvSpPr>
          <p:nvPr>
            <p:ph type="subTitle" idx="1"/>
          </p:nvPr>
        </p:nvSpPr>
        <p:spPr>
          <a:xfrm>
            <a:off x="222738" y="993792"/>
            <a:ext cx="11284634" cy="3967089"/>
          </a:xfrm>
        </p:spPr>
        <p:txBody>
          <a:bodyPr>
            <a:normAutofit/>
          </a:bodyPr>
          <a:lstStyle/>
          <a:p>
            <a:pPr algn="ctr"/>
            <a:r>
              <a:rPr lang="en-US" sz="8000" b="1" dirty="0">
                <a:ln w="22225">
                  <a:solidFill>
                    <a:schemeClr val="accent2"/>
                  </a:solidFill>
                  <a:prstDash val="solid"/>
                </a:ln>
                <a:solidFill>
                  <a:schemeClr val="bg1"/>
                </a:solidFill>
              </a:rPr>
              <a:t>TOPIC:</a:t>
            </a:r>
          </a:p>
          <a:p>
            <a:pPr algn="ctr"/>
            <a:r>
              <a:rPr lang="en-US" sz="8000" b="1" dirty="0">
                <a:ln w="22225">
                  <a:solidFill>
                    <a:schemeClr val="accent2"/>
                  </a:solidFill>
                  <a:prstDash val="solid"/>
                </a:ln>
                <a:solidFill>
                  <a:schemeClr val="bg1"/>
                </a:solidFill>
              </a:rPr>
              <a:t> SOCIAL CLASS AND INEQUALITY</a:t>
            </a:r>
            <a:endParaRPr lang="en-US" sz="8000" dirty="0">
              <a:ln w="0"/>
              <a:solidFill>
                <a:schemeClr val="bg1"/>
              </a:solidFill>
              <a:effectLst>
                <a:reflection blurRad="6350" stA="53000" endA="300" endPos="35500" dir="5400000" sy="-90000" algn="bl" rotWithShape="0"/>
              </a:effectLst>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06942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3832816" y="753423"/>
            <a:ext cx="6867586" cy="707886"/>
          </a:xfrm>
          <a:prstGeom prst="rect">
            <a:avLst/>
          </a:prstGeom>
        </p:spPr>
        <p:txBody>
          <a:bodyPr wrap="none">
            <a:spAutoFit/>
          </a:bodyPr>
          <a:lstStyle/>
          <a:p>
            <a:r>
              <a:rPr lang="en-US" sz="4000" b="1" dirty="0">
                <a:solidFill>
                  <a:schemeClr val="bg1"/>
                </a:solidFill>
              </a:rPr>
              <a:t>Multiple Education systems</a:t>
            </a:r>
          </a:p>
        </p:txBody>
      </p:sp>
      <p:sp>
        <p:nvSpPr>
          <p:cNvPr id="5" name="Rectangle 4"/>
          <p:cNvSpPr/>
          <p:nvPr/>
        </p:nvSpPr>
        <p:spPr>
          <a:xfrm>
            <a:off x="431408" y="1841242"/>
            <a:ext cx="11760591" cy="4708981"/>
          </a:xfrm>
          <a:prstGeom prst="rect">
            <a:avLst/>
          </a:prstGeom>
        </p:spPr>
        <p:txBody>
          <a:bodyPr wrap="square">
            <a:spAutoFit/>
          </a:bodyPr>
          <a:lstStyle/>
          <a:p>
            <a:pPr marL="342900" indent="-342900">
              <a:buFont typeface="Arial" panose="020B0602020104020603" pitchFamily="34" charset="0"/>
              <a:buChar char="•"/>
            </a:pPr>
            <a:r>
              <a:rPr lang="en-US" sz="2000" dirty="0">
                <a:solidFill>
                  <a:schemeClr val="bg1"/>
                </a:solidFill>
                <a:ea typeface="+mn-lt"/>
                <a:cs typeface="+mn-lt"/>
              </a:rPr>
              <a:t>Educational </a:t>
            </a:r>
            <a:r>
              <a:rPr lang="en-US" sz="2000" dirty="0" smtClean="0">
                <a:solidFill>
                  <a:schemeClr val="bg1"/>
                </a:solidFill>
                <a:ea typeface="+mn-lt"/>
                <a:cs typeface="+mn-lt"/>
              </a:rPr>
              <a:t>Inequality</a:t>
            </a:r>
          </a:p>
          <a:p>
            <a:pPr marL="342900" indent="-342900">
              <a:buFont typeface="Arial" panose="020B0602020104020603" pitchFamily="34" charset="0"/>
              <a:buChar char="•"/>
            </a:pPr>
            <a:endParaRPr lang="en-US" sz="2000" dirty="0" smtClean="0">
              <a:solidFill>
                <a:schemeClr val="bg1"/>
              </a:solidFill>
              <a:ea typeface="+mn-lt"/>
              <a:cs typeface="+mn-lt"/>
            </a:endParaRPr>
          </a:p>
          <a:p>
            <a:pPr marL="342900" indent="-342900">
              <a:buFont typeface="Arial" panose="020B0602020104020603" pitchFamily="34" charset="0"/>
              <a:buChar char="•"/>
            </a:pPr>
            <a:r>
              <a:rPr lang="en-US" sz="2000" dirty="0" smtClean="0">
                <a:solidFill>
                  <a:schemeClr val="bg1"/>
                </a:solidFill>
                <a:ea typeface="+mn-lt"/>
                <a:cs typeface="+mn-lt"/>
              </a:rPr>
              <a:t>Private </a:t>
            </a:r>
            <a:r>
              <a:rPr lang="en-US" sz="2000" dirty="0">
                <a:solidFill>
                  <a:schemeClr val="bg1"/>
                </a:solidFill>
                <a:ea typeface="+mn-lt"/>
                <a:cs typeface="+mn-lt"/>
              </a:rPr>
              <a:t>and Public Schooling</a:t>
            </a:r>
          </a:p>
          <a:p>
            <a:pPr marL="342900" indent="-342900">
              <a:buFont typeface="Arial" panose="020B0602020104020603" pitchFamily="34" charset="0"/>
              <a:buChar char="•"/>
            </a:pPr>
            <a:endParaRPr lang="en-US" sz="2000" dirty="0" smtClean="0">
              <a:solidFill>
                <a:schemeClr val="bg1"/>
              </a:solidFill>
              <a:ea typeface="+mn-lt"/>
              <a:cs typeface="+mn-lt"/>
            </a:endParaRPr>
          </a:p>
          <a:p>
            <a:pPr marL="342900" indent="-342900">
              <a:buFont typeface="Arial" panose="020B0602020104020603" pitchFamily="34" charset="0"/>
              <a:buChar char="•"/>
            </a:pPr>
            <a:r>
              <a:rPr lang="en-US" sz="2000" dirty="0" smtClean="0">
                <a:solidFill>
                  <a:schemeClr val="bg1"/>
                </a:solidFill>
                <a:ea typeface="+mn-lt"/>
                <a:cs typeface="+mn-lt"/>
              </a:rPr>
              <a:t>Many </a:t>
            </a:r>
            <a:r>
              <a:rPr lang="en-US" sz="2000" dirty="0">
                <a:solidFill>
                  <a:schemeClr val="bg1"/>
                </a:solidFill>
                <a:ea typeface="+mn-lt"/>
                <a:cs typeface="+mn-lt"/>
              </a:rPr>
              <a:t>different schooling systems (Madrassahs, government schools, English-medium schools, cadet schools and colleges, O- and A- level schools, the Aga Khan University board, government colleges and public and private universities)</a:t>
            </a:r>
          </a:p>
          <a:p>
            <a:pPr marL="342900" indent="-342900">
              <a:buFont typeface="Arial" panose="020B0602020104020603" pitchFamily="34" charset="0"/>
              <a:buChar char="•"/>
            </a:pPr>
            <a:endParaRPr lang="en-US" sz="2000" dirty="0" smtClean="0">
              <a:solidFill>
                <a:schemeClr val="bg1"/>
              </a:solidFill>
              <a:ea typeface="+mn-lt"/>
              <a:cs typeface="+mn-lt"/>
            </a:endParaRPr>
          </a:p>
          <a:p>
            <a:pPr marL="342900" indent="-342900">
              <a:buFont typeface="Arial" panose="020B0602020104020603" pitchFamily="34" charset="0"/>
              <a:buChar char="•"/>
            </a:pPr>
            <a:r>
              <a:rPr lang="en-US" sz="2000" dirty="0" smtClean="0">
                <a:solidFill>
                  <a:schemeClr val="bg1"/>
                </a:solidFill>
                <a:ea typeface="+mn-lt"/>
                <a:cs typeface="+mn-lt"/>
              </a:rPr>
              <a:t>Pakistan's </a:t>
            </a:r>
            <a:r>
              <a:rPr lang="en-US" sz="2000" dirty="0">
                <a:solidFill>
                  <a:schemeClr val="bg1"/>
                </a:solidFill>
                <a:ea typeface="+mn-lt"/>
                <a:cs typeface="+mn-lt"/>
              </a:rPr>
              <a:t>government/public education system is not good enough </a:t>
            </a:r>
            <a:endParaRPr lang="en-US" sz="2000" dirty="0">
              <a:solidFill>
                <a:schemeClr val="bg1"/>
              </a:solidFill>
            </a:endParaRPr>
          </a:p>
          <a:p>
            <a:pPr marL="342900" indent="-342900">
              <a:buFont typeface="Arial" panose="020B0602020104020603" pitchFamily="34" charset="0"/>
              <a:buChar char="•"/>
            </a:pPr>
            <a:endParaRPr lang="en-US" sz="2000" dirty="0" smtClean="0">
              <a:solidFill>
                <a:schemeClr val="bg1"/>
              </a:solidFill>
              <a:ea typeface="+mn-lt"/>
              <a:cs typeface="+mn-lt"/>
            </a:endParaRPr>
          </a:p>
          <a:p>
            <a:pPr marL="342900" indent="-342900">
              <a:buFont typeface="Arial" panose="020B0602020104020603" pitchFamily="34" charset="0"/>
              <a:buChar char="•"/>
            </a:pPr>
            <a:r>
              <a:rPr lang="en-US" sz="2000" dirty="0" smtClean="0">
                <a:solidFill>
                  <a:schemeClr val="bg1"/>
                </a:solidFill>
                <a:ea typeface="+mn-lt"/>
                <a:cs typeface="+mn-lt"/>
              </a:rPr>
              <a:t>Investigative </a:t>
            </a:r>
            <a:r>
              <a:rPr lang="en-US" sz="2000" dirty="0">
                <a:solidFill>
                  <a:schemeClr val="bg1"/>
                </a:solidFill>
                <a:ea typeface="+mn-lt"/>
                <a:cs typeface="+mn-lt"/>
              </a:rPr>
              <a:t>analysis had showed that drastic situation of education and poverty is greatly attributed to income inequality in country.</a:t>
            </a:r>
            <a:endParaRPr lang="en-US" sz="2000" dirty="0">
              <a:solidFill>
                <a:schemeClr val="bg1"/>
              </a:solidFill>
            </a:endParaRPr>
          </a:p>
          <a:p>
            <a:pPr marL="342900" indent="-342900">
              <a:buFont typeface="Arial" panose="020B0602020104020603" pitchFamily="34" charset="0"/>
              <a:buChar char="•"/>
            </a:pPr>
            <a:endParaRPr lang="en-US" sz="2000" dirty="0" smtClean="0">
              <a:solidFill>
                <a:schemeClr val="bg1"/>
              </a:solidFill>
              <a:ea typeface="+mn-lt"/>
              <a:cs typeface="+mn-lt"/>
            </a:endParaRPr>
          </a:p>
          <a:p>
            <a:pPr marL="342900" indent="-342900">
              <a:buFont typeface="Arial" panose="020B0602020104020603" pitchFamily="34" charset="0"/>
              <a:buChar char="•"/>
            </a:pPr>
            <a:r>
              <a:rPr lang="en-US" sz="2000" dirty="0" smtClean="0">
                <a:solidFill>
                  <a:schemeClr val="bg1"/>
                </a:solidFill>
                <a:ea typeface="+mn-lt"/>
                <a:cs typeface="+mn-lt"/>
              </a:rPr>
              <a:t>Officials </a:t>
            </a:r>
            <a:r>
              <a:rPr lang="en-US" sz="2000" dirty="0">
                <a:solidFill>
                  <a:schemeClr val="bg1"/>
                </a:solidFill>
                <a:ea typeface="+mn-lt"/>
                <a:cs typeface="+mn-lt"/>
              </a:rPr>
              <a:t>in the education department say there are 2,800 government schools in Karachi. While there are about 6,000 registered private schools.</a:t>
            </a:r>
            <a:endParaRPr lang="en-US" sz="2000" dirty="0">
              <a:solidFill>
                <a:schemeClr val="bg1"/>
              </a:solidFill>
            </a:endParaRPr>
          </a:p>
        </p:txBody>
      </p:sp>
    </p:spTree>
    <p:extLst>
      <p:ext uri="{BB962C8B-B14F-4D97-AF65-F5344CB8AC3E}">
        <p14:creationId xmlns:p14="http://schemas.microsoft.com/office/powerpoint/2010/main" val="1557282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8725-5AB8-4C46-BB20-37EEF1C766B3}"/>
              </a:ext>
            </a:extLst>
          </p:cNvPr>
          <p:cNvSpPr>
            <a:spLocks noGrp="1"/>
          </p:cNvSpPr>
          <p:nvPr>
            <p:ph type="title"/>
          </p:nvPr>
        </p:nvSpPr>
        <p:spPr>
          <a:xfrm>
            <a:off x="1527548" y="496956"/>
            <a:ext cx="8610600" cy="1293028"/>
          </a:xfrm>
        </p:spPr>
        <p:txBody>
          <a:bodyPr>
            <a:normAutofit/>
          </a:bodyPr>
          <a:lstStyle/>
          <a:p>
            <a:r>
              <a:rPr lang="en-US" sz="4400" b="1" dirty="0">
                <a:solidFill>
                  <a:schemeClr val="bg1"/>
                </a:solidFill>
                <a:ea typeface="+mj-lt"/>
                <a:cs typeface="+mj-lt"/>
              </a:rPr>
              <a:t>Income inequality</a:t>
            </a:r>
            <a:endParaRPr lang="en-US" sz="4400" b="1" dirty="0">
              <a:solidFill>
                <a:schemeClr val="bg1"/>
              </a:solidFill>
            </a:endParaRPr>
          </a:p>
        </p:txBody>
      </p:sp>
      <p:sp>
        <p:nvSpPr>
          <p:cNvPr id="3" name="Content Placeholder 2">
            <a:extLst>
              <a:ext uri="{FF2B5EF4-FFF2-40B4-BE49-F238E27FC236}">
                <a16:creationId xmlns:a16="http://schemas.microsoft.com/office/drawing/2014/main" id="{3E814294-733E-4D71-8622-7F030D465660}"/>
              </a:ext>
            </a:extLst>
          </p:cNvPr>
          <p:cNvSpPr>
            <a:spLocks noGrp="1"/>
          </p:cNvSpPr>
          <p:nvPr>
            <p:ph sz="half" idx="1"/>
          </p:nvPr>
        </p:nvSpPr>
        <p:spPr>
          <a:xfrm>
            <a:off x="225083" y="1958221"/>
            <a:ext cx="5458263" cy="4597323"/>
          </a:xfrm>
        </p:spPr>
        <p:txBody>
          <a:bodyPr vert="horz" lIns="45720" tIns="45720" rIns="45720" bIns="45720" rtlCol="0" anchor="t">
            <a:normAutofit lnSpcReduction="10000"/>
          </a:bodyPr>
          <a:lstStyle/>
          <a:p>
            <a:pPr>
              <a:buFont typeface="Arial,Sans-Serif" panose="020B0602020104020603" pitchFamily="34" charset="0"/>
              <a:buChar char="•"/>
            </a:pPr>
            <a:r>
              <a:rPr lang="en-US" sz="2000" dirty="0">
                <a:solidFill>
                  <a:schemeClr val="bg1"/>
                </a:solidFill>
              </a:rPr>
              <a:t>Income inequality is how unevenly income is distributed throughout a population</a:t>
            </a:r>
            <a:endParaRPr lang="en-US" sz="2000" dirty="0">
              <a:solidFill>
                <a:schemeClr val="bg1"/>
              </a:solidFill>
              <a:ea typeface="+mn-lt"/>
              <a:cs typeface="+mn-lt"/>
            </a:endParaRPr>
          </a:p>
          <a:p>
            <a:pPr>
              <a:buFont typeface="Arial,Sans-Serif" panose="020B0602020104020603" pitchFamily="34" charset="0"/>
              <a:buChar char="•"/>
            </a:pPr>
            <a:endParaRPr lang="en-US" sz="2000" dirty="0" smtClean="0">
              <a:solidFill>
                <a:schemeClr val="bg1"/>
              </a:solidFill>
              <a:ea typeface="+mn-lt"/>
              <a:cs typeface="+mn-lt"/>
            </a:endParaRPr>
          </a:p>
          <a:p>
            <a:pPr>
              <a:buFont typeface="Arial,Sans-Serif" panose="020B0602020104020603" pitchFamily="34" charset="0"/>
              <a:buChar char="•"/>
            </a:pPr>
            <a:r>
              <a:rPr lang="en-US" sz="2000" dirty="0" smtClean="0">
                <a:solidFill>
                  <a:schemeClr val="bg1"/>
                </a:solidFill>
                <a:ea typeface="+mn-lt"/>
                <a:cs typeface="+mn-lt"/>
              </a:rPr>
              <a:t>Workers </a:t>
            </a:r>
            <a:r>
              <a:rPr lang="en-US" sz="2000" dirty="0">
                <a:solidFill>
                  <a:schemeClr val="bg1"/>
                </a:solidFill>
                <a:ea typeface="+mn-lt"/>
                <a:cs typeface="+mn-lt"/>
              </a:rPr>
              <a:t>are paid different on the bases of their gender, race, geographical location and occupation</a:t>
            </a:r>
          </a:p>
          <a:p>
            <a:pPr>
              <a:buFont typeface="Arial,Sans-Serif" panose="020B0602020104020603" pitchFamily="34" charset="0"/>
              <a:buChar char="•"/>
            </a:pPr>
            <a:endParaRPr lang="en-US" sz="2000" dirty="0" smtClean="0">
              <a:solidFill>
                <a:schemeClr val="bg1"/>
              </a:solidFill>
              <a:ea typeface="+mn-lt"/>
              <a:cs typeface="+mn-lt"/>
            </a:endParaRPr>
          </a:p>
          <a:p>
            <a:pPr>
              <a:buFont typeface="Arial,Sans-Serif" panose="020B0602020104020603" pitchFamily="34" charset="0"/>
              <a:buChar char="•"/>
            </a:pPr>
            <a:r>
              <a:rPr lang="en-US" sz="2000" dirty="0" smtClean="0">
                <a:solidFill>
                  <a:schemeClr val="bg1"/>
                </a:solidFill>
                <a:ea typeface="+mn-lt"/>
                <a:cs typeface="+mn-lt"/>
              </a:rPr>
              <a:t>Hiring's </a:t>
            </a:r>
            <a:r>
              <a:rPr lang="en-US" sz="2000" dirty="0">
                <a:solidFill>
                  <a:schemeClr val="bg1"/>
                </a:solidFill>
                <a:ea typeface="+mn-lt"/>
                <a:cs typeface="+mn-lt"/>
              </a:rPr>
              <a:t>are also based on these above factors</a:t>
            </a:r>
          </a:p>
          <a:p>
            <a:pPr>
              <a:buFont typeface="Arial,Sans-Serif" panose="020B0602020104020603" pitchFamily="34" charset="0"/>
              <a:buChar char="•"/>
            </a:pPr>
            <a:endParaRPr lang="en-US" sz="2000" dirty="0" smtClean="0">
              <a:solidFill>
                <a:schemeClr val="bg1"/>
              </a:solidFill>
              <a:ea typeface="+mn-lt"/>
              <a:cs typeface="+mn-lt"/>
            </a:endParaRPr>
          </a:p>
          <a:p>
            <a:pPr>
              <a:buFont typeface="Arial,Sans-Serif" panose="020B0602020104020603" pitchFamily="34" charset="0"/>
              <a:buChar char="•"/>
            </a:pPr>
            <a:r>
              <a:rPr lang="en-US" sz="2000" dirty="0" smtClean="0">
                <a:solidFill>
                  <a:schemeClr val="bg1"/>
                </a:solidFill>
                <a:ea typeface="+mn-lt"/>
                <a:cs typeface="+mn-lt"/>
              </a:rPr>
              <a:t>Farmers</a:t>
            </a:r>
            <a:r>
              <a:rPr lang="en-US" sz="2000" dirty="0">
                <a:solidFill>
                  <a:schemeClr val="bg1"/>
                </a:solidFill>
                <a:ea typeface="+mn-lt"/>
                <a:cs typeface="+mn-lt"/>
              </a:rPr>
              <a:t>, labors and other hard workers are not paid enough compared to the hard work they do</a:t>
            </a:r>
            <a:endParaRPr lang="en-US" sz="2000" dirty="0">
              <a:solidFill>
                <a:schemeClr val="bg1"/>
              </a:solidFill>
            </a:endParaRPr>
          </a:p>
        </p:txBody>
      </p:sp>
      <p:pic>
        <p:nvPicPr>
          <p:cNvPr id="5" name="Picture 5" descr="Chart, line chart&#10;&#10;Description automatically generated">
            <a:extLst>
              <a:ext uri="{FF2B5EF4-FFF2-40B4-BE49-F238E27FC236}">
                <a16:creationId xmlns:a16="http://schemas.microsoft.com/office/drawing/2014/main" id="{B13E9409-C852-441D-88E8-ADF600058082}"/>
              </a:ext>
            </a:extLst>
          </p:cNvPr>
          <p:cNvPicPr>
            <a:picLocks noGrp="1" noChangeAspect="1"/>
          </p:cNvPicPr>
          <p:nvPr>
            <p:ph sz="half" idx="2"/>
          </p:nvPr>
        </p:nvPicPr>
        <p:blipFill>
          <a:blip r:embed="rId2"/>
          <a:stretch>
            <a:fillRect/>
          </a:stretch>
        </p:blipFill>
        <p:spPr>
          <a:xfrm>
            <a:off x="5969564" y="1789984"/>
            <a:ext cx="5393615" cy="4613055"/>
          </a:xfrm>
        </p:spPr>
      </p:pic>
    </p:spTree>
    <p:extLst>
      <p:ext uri="{BB962C8B-B14F-4D97-AF65-F5344CB8AC3E}">
        <p14:creationId xmlns:p14="http://schemas.microsoft.com/office/powerpoint/2010/main" val="2103101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5AE52528-68EB-4F45-A5B6-A1A06D29CBB6}"/>
              </a:ext>
            </a:extLst>
          </p:cNvPr>
          <p:cNvPicPr>
            <a:picLocks noChangeAspect="1"/>
          </p:cNvPicPr>
          <p:nvPr/>
        </p:nvPicPr>
        <p:blipFill rotWithShape="1">
          <a:blip r:embed="rId2"/>
          <a:srcRect t="8502" r="103" b="202"/>
          <a:stretch/>
        </p:blipFill>
        <p:spPr>
          <a:xfrm>
            <a:off x="0" y="0"/>
            <a:ext cx="12192000" cy="6858000"/>
          </a:xfrm>
          <a:prstGeom prst="rect">
            <a:avLst/>
          </a:prstGeom>
        </p:spPr>
      </p:pic>
    </p:spTree>
    <p:extLst>
      <p:ext uri="{BB962C8B-B14F-4D97-AF65-F5344CB8AC3E}">
        <p14:creationId xmlns:p14="http://schemas.microsoft.com/office/powerpoint/2010/main" val="1055666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A group of people holding a banner&#10;&#10;Description automatically generated">
            <a:extLst>
              <a:ext uri="{FF2B5EF4-FFF2-40B4-BE49-F238E27FC236}">
                <a16:creationId xmlns:a16="http://schemas.microsoft.com/office/drawing/2014/main" id="{562FE103-742B-4441-8866-608F5FBA398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90854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3A26-45EB-409B-B98B-68E569F5E10C}"/>
              </a:ext>
            </a:extLst>
          </p:cNvPr>
          <p:cNvSpPr>
            <a:spLocks noGrp="1"/>
          </p:cNvSpPr>
          <p:nvPr>
            <p:ph type="title"/>
          </p:nvPr>
        </p:nvSpPr>
        <p:spPr>
          <a:xfrm>
            <a:off x="1786128" y="537530"/>
            <a:ext cx="9720072" cy="1421175"/>
          </a:xfrm>
          <a:noFill/>
        </p:spPr>
        <p:txBody>
          <a:bodyPr>
            <a:noAutofit/>
          </a:bodyPr>
          <a:lstStyle/>
          <a:p>
            <a:r>
              <a:rPr lang="en-US" sz="6000" dirty="0"/>
              <a:t> </a:t>
            </a:r>
            <a:r>
              <a:rPr lang="en-US" sz="4400" b="1" dirty="0">
                <a:solidFill>
                  <a:schemeClr val="bg1"/>
                </a:solidFill>
              </a:rPr>
              <a:t>inadequate allocation of resource</a:t>
            </a:r>
            <a:endParaRPr lang="en-US" sz="4400" b="1" dirty="0"/>
          </a:p>
        </p:txBody>
      </p:sp>
      <p:sp>
        <p:nvSpPr>
          <p:cNvPr id="3" name="Content Placeholder 2">
            <a:extLst>
              <a:ext uri="{FF2B5EF4-FFF2-40B4-BE49-F238E27FC236}">
                <a16:creationId xmlns:a16="http://schemas.microsoft.com/office/drawing/2014/main" id="{5D69C794-0C13-46F2-B8C6-7BE9FF0D0B70}"/>
              </a:ext>
            </a:extLst>
          </p:cNvPr>
          <p:cNvSpPr>
            <a:spLocks noGrp="1"/>
          </p:cNvSpPr>
          <p:nvPr>
            <p:ph idx="1"/>
          </p:nvPr>
        </p:nvSpPr>
        <p:spPr>
          <a:xfrm>
            <a:off x="334108" y="2082019"/>
            <a:ext cx="11750040" cy="4579034"/>
          </a:xfrm>
        </p:spPr>
        <p:txBody>
          <a:bodyPr vert="horz" lIns="45720" tIns="45720" rIns="45720" bIns="45720" rtlCol="0" anchor="t">
            <a:normAutofit fontScale="92500" lnSpcReduction="20000"/>
          </a:bodyPr>
          <a:lstStyle/>
          <a:p>
            <a:pPr>
              <a:buFont typeface="Arial" panose="020B0602020104020603" pitchFamily="34" charset="0"/>
              <a:buChar char="•"/>
            </a:pPr>
            <a:r>
              <a:rPr lang="en-US" sz="2400" dirty="0">
                <a:solidFill>
                  <a:schemeClr val="bg1"/>
                </a:solidFill>
              </a:rPr>
              <a:t>No proper health care </a:t>
            </a:r>
            <a:r>
              <a:rPr lang="en-US" sz="2400" dirty="0" smtClean="0">
                <a:solidFill>
                  <a:schemeClr val="bg1"/>
                </a:solidFill>
              </a:rPr>
              <a:t>(e.g. </a:t>
            </a:r>
            <a:r>
              <a:rPr lang="en-US" sz="2400" dirty="0">
                <a:solidFill>
                  <a:schemeClr val="bg1"/>
                </a:solidFill>
              </a:rPr>
              <a:t>in Baluchistan)</a:t>
            </a:r>
          </a:p>
          <a:p>
            <a:pPr>
              <a:buFont typeface="Arial" panose="020B0602020104020603" pitchFamily="34" charset="0"/>
              <a:buChar char="•"/>
            </a:pPr>
            <a:endParaRPr lang="en-US" sz="2400" dirty="0" smtClean="0">
              <a:solidFill>
                <a:schemeClr val="bg1"/>
              </a:solidFill>
            </a:endParaRPr>
          </a:p>
          <a:p>
            <a:pPr>
              <a:buFont typeface="Arial" panose="020B0602020104020603" pitchFamily="34" charset="0"/>
              <a:buChar char="•"/>
            </a:pPr>
            <a:r>
              <a:rPr lang="en-US" sz="2400" dirty="0" smtClean="0">
                <a:solidFill>
                  <a:schemeClr val="bg1"/>
                </a:solidFill>
              </a:rPr>
              <a:t>No </a:t>
            </a:r>
            <a:r>
              <a:rPr lang="en-US" sz="2400" dirty="0">
                <a:solidFill>
                  <a:schemeClr val="bg1"/>
                </a:solidFill>
              </a:rPr>
              <a:t>Educational opportunities for poor</a:t>
            </a:r>
          </a:p>
          <a:p>
            <a:pPr>
              <a:buFont typeface="Arial" panose="020B0602020104020603" pitchFamily="34" charset="0"/>
              <a:buChar char="•"/>
            </a:pPr>
            <a:endParaRPr lang="en-US" sz="2400" dirty="0" smtClean="0">
              <a:solidFill>
                <a:schemeClr val="bg1"/>
              </a:solidFill>
            </a:endParaRPr>
          </a:p>
          <a:p>
            <a:pPr>
              <a:buFont typeface="Arial" panose="020B0602020104020603" pitchFamily="34" charset="0"/>
              <a:buChar char="•"/>
            </a:pPr>
            <a:r>
              <a:rPr lang="en-US" sz="2400" dirty="0" smtClean="0">
                <a:solidFill>
                  <a:schemeClr val="bg1"/>
                </a:solidFill>
              </a:rPr>
              <a:t>No </a:t>
            </a:r>
            <a:r>
              <a:rPr lang="en-US" sz="2400" dirty="0">
                <a:solidFill>
                  <a:schemeClr val="bg1"/>
                </a:solidFill>
              </a:rPr>
              <a:t>modern skills taught in rural areas</a:t>
            </a:r>
          </a:p>
          <a:p>
            <a:pPr>
              <a:buFont typeface="Arial" panose="020B0602020104020603" pitchFamily="34" charset="0"/>
              <a:buChar char="•"/>
            </a:pPr>
            <a:endParaRPr lang="en-US" sz="2400" dirty="0" smtClean="0">
              <a:solidFill>
                <a:schemeClr val="bg1"/>
              </a:solidFill>
            </a:endParaRPr>
          </a:p>
          <a:p>
            <a:pPr>
              <a:buFont typeface="Arial" panose="020B0602020104020603" pitchFamily="34" charset="0"/>
              <a:buChar char="•"/>
            </a:pPr>
            <a:r>
              <a:rPr lang="en-US" sz="2400" dirty="0" smtClean="0">
                <a:solidFill>
                  <a:schemeClr val="bg1"/>
                </a:solidFill>
              </a:rPr>
              <a:t>According </a:t>
            </a:r>
            <a:r>
              <a:rPr lang="en-US" sz="2400" dirty="0">
                <a:solidFill>
                  <a:schemeClr val="bg1"/>
                </a:solidFill>
              </a:rPr>
              <a:t>to UNICEF Pakistan had second highest percentage of out of school children </a:t>
            </a:r>
            <a:r>
              <a:rPr lang="en-US" sz="2400" dirty="0" err="1">
                <a:solidFill>
                  <a:schemeClr val="bg1"/>
                </a:solidFill>
              </a:rPr>
              <a:t>I.e</a:t>
            </a:r>
            <a:r>
              <a:rPr lang="en-US" sz="2400" dirty="0">
                <a:solidFill>
                  <a:schemeClr val="bg1"/>
                </a:solidFill>
              </a:rPr>
              <a:t> 44%</a:t>
            </a:r>
          </a:p>
          <a:p>
            <a:pPr>
              <a:buFont typeface="Arial" panose="020B0602020104020603" pitchFamily="34" charset="0"/>
              <a:buChar char="•"/>
            </a:pPr>
            <a:endParaRPr lang="en-US" sz="2400" dirty="0" smtClean="0">
              <a:solidFill>
                <a:schemeClr val="bg1"/>
              </a:solidFill>
            </a:endParaRPr>
          </a:p>
          <a:p>
            <a:pPr>
              <a:buFont typeface="Arial" panose="020B0602020104020603" pitchFamily="34" charset="0"/>
              <a:buChar char="•"/>
            </a:pPr>
            <a:r>
              <a:rPr lang="en-US" sz="2400" dirty="0" smtClean="0">
                <a:solidFill>
                  <a:schemeClr val="bg1"/>
                </a:solidFill>
              </a:rPr>
              <a:t>Government </a:t>
            </a:r>
            <a:r>
              <a:rPr lang="en-US" sz="2400" dirty="0">
                <a:solidFill>
                  <a:schemeClr val="bg1"/>
                </a:solidFill>
              </a:rPr>
              <a:t>spending in luxuries instead of basic necessities for instance the project of metro buses in Islamabad costs approx. of Rs30 billion.</a:t>
            </a:r>
          </a:p>
          <a:p>
            <a:pPr>
              <a:buFont typeface="Arial" panose="020B0602020104020603" pitchFamily="34" charset="0"/>
              <a:buChar char="•"/>
            </a:pPr>
            <a:endParaRPr lang="en-US" sz="2400" dirty="0" smtClean="0">
              <a:solidFill>
                <a:schemeClr val="bg1"/>
              </a:solidFill>
            </a:endParaRPr>
          </a:p>
          <a:p>
            <a:pPr>
              <a:buFont typeface="Arial" panose="020B0602020104020603" pitchFamily="34" charset="0"/>
              <a:buChar char="•"/>
            </a:pPr>
            <a:r>
              <a:rPr lang="en-US" sz="2400" dirty="0" smtClean="0">
                <a:solidFill>
                  <a:schemeClr val="bg1"/>
                </a:solidFill>
              </a:rPr>
              <a:t>Relatives </a:t>
            </a:r>
            <a:r>
              <a:rPr lang="en-US" sz="2400" dirty="0">
                <a:solidFill>
                  <a:schemeClr val="bg1"/>
                </a:solidFill>
              </a:rPr>
              <a:t>preferred for jobs rather than talent</a:t>
            </a:r>
          </a:p>
          <a:p>
            <a:pPr>
              <a:buFont typeface="Arial" panose="020B0602020104020603" pitchFamily="34" charset="0"/>
              <a:buChar char="•"/>
            </a:pPr>
            <a:endParaRPr lang="en-US" sz="2800" dirty="0"/>
          </a:p>
          <a:p>
            <a:pPr>
              <a:buFont typeface="Arial" panose="020B0602020104020603" pitchFamily="34" charset="0"/>
              <a:buChar char="•"/>
            </a:pPr>
            <a:endParaRPr lang="en-US" sz="2800" dirty="0"/>
          </a:p>
        </p:txBody>
      </p:sp>
    </p:spTree>
    <p:extLst>
      <p:ext uri="{BB962C8B-B14F-4D97-AF65-F5344CB8AC3E}">
        <p14:creationId xmlns:p14="http://schemas.microsoft.com/office/powerpoint/2010/main" val="165206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79D4-778B-4CFA-8CE6-2A7BB91AE32E}"/>
              </a:ext>
            </a:extLst>
          </p:cNvPr>
          <p:cNvSpPr>
            <a:spLocks noGrp="1"/>
          </p:cNvSpPr>
          <p:nvPr>
            <p:ph type="title"/>
          </p:nvPr>
        </p:nvSpPr>
        <p:spPr>
          <a:xfrm>
            <a:off x="1516966" y="838104"/>
            <a:ext cx="8893126" cy="1295400"/>
          </a:xfrm>
        </p:spPr>
        <p:txBody>
          <a:bodyPr>
            <a:normAutofit fontScale="90000"/>
          </a:bodyPr>
          <a:lstStyle/>
          <a:p>
            <a:r>
              <a:rPr lang="en-US" sz="4400" b="1" dirty="0">
                <a:solidFill>
                  <a:schemeClr val="bg1"/>
                </a:solidFill>
                <a:ea typeface="+mj-lt"/>
                <a:cs typeface="+mj-lt"/>
              </a:rPr>
              <a:t>INADEQUATE ALLOCATION OF RESOURCE</a:t>
            </a:r>
            <a:r>
              <a:rPr lang="en-US" dirty="0">
                <a:solidFill>
                  <a:schemeClr val="bg1"/>
                </a:solidFill>
                <a:ea typeface="+mj-lt"/>
                <a:cs typeface="+mj-lt"/>
              </a:rPr>
              <a:t> </a:t>
            </a:r>
            <a:endParaRPr lang="en-US" dirty="0">
              <a:solidFill>
                <a:schemeClr val="bg1"/>
              </a:solidFill>
            </a:endParaRPr>
          </a:p>
        </p:txBody>
      </p:sp>
      <p:sp>
        <p:nvSpPr>
          <p:cNvPr id="3" name="Text Placeholder 2">
            <a:extLst>
              <a:ext uri="{FF2B5EF4-FFF2-40B4-BE49-F238E27FC236}">
                <a16:creationId xmlns:a16="http://schemas.microsoft.com/office/drawing/2014/main" id="{ABF28671-852D-4DD0-98A0-015EB21E6A11}"/>
              </a:ext>
            </a:extLst>
          </p:cNvPr>
          <p:cNvSpPr>
            <a:spLocks noGrp="1"/>
          </p:cNvSpPr>
          <p:nvPr>
            <p:ph type="body" idx="1"/>
          </p:nvPr>
        </p:nvSpPr>
        <p:spPr/>
        <p:txBody>
          <a:bodyPr/>
          <a:lstStyle/>
          <a:p>
            <a:r>
              <a:rPr lang="en-US" dirty="0">
                <a:solidFill>
                  <a:schemeClr val="bg1"/>
                </a:solidFill>
              </a:rPr>
              <a:t>Vacant Metro Buses</a:t>
            </a:r>
          </a:p>
        </p:txBody>
      </p:sp>
      <p:pic>
        <p:nvPicPr>
          <p:cNvPr id="7" name="Picture 7" descr="A picture containing transport, train&#10;&#10;Description automatically generated">
            <a:extLst>
              <a:ext uri="{FF2B5EF4-FFF2-40B4-BE49-F238E27FC236}">
                <a16:creationId xmlns:a16="http://schemas.microsoft.com/office/drawing/2014/main" id="{850F1143-1A16-4327-8CE8-EC0E3D098971}"/>
              </a:ext>
            </a:extLst>
          </p:cNvPr>
          <p:cNvPicPr>
            <a:picLocks noGrp="1" noChangeAspect="1"/>
          </p:cNvPicPr>
          <p:nvPr>
            <p:ph sz="half" idx="2"/>
          </p:nvPr>
        </p:nvPicPr>
        <p:blipFill>
          <a:blip r:embed="rId2"/>
          <a:stretch>
            <a:fillRect/>
          </a:stretch>
        </p:blipFill>
        <p:spPr>
          <a:xfrm>
            <a:off x="914409" y="3134116"/>
            <a:ext cx="4074084" cy="3341572"/>
          </a:xfrm>
        </p:spPr>
      </p:pic>
      <p:sp>
        <p:nvSpPr>
          <p:cNvPr id="5" name="Text Placeholder 4">
            <a:extLst>
              <a:ext uri="{FF2B5EF4-FFF2-40B4-BE49-F238E27FC236}">
                <a16:creationId xmlns:a16="http://schemas.microsoft.com/office/drawing/2014/main" id="{0105FD09-FC2D-426B-B611-3FADF55DB8EA}"/>
              </a:ext>
            </a:extLst>
          </p:cNvPr>
          <p:cNvSpPr>
            <a:spLocks noGrp="1"/>
          </p:cNvSpPr>
          <p:nvPr>
            <p:ph type="body" sz="quarter" idx="3"/>
          </p:nvPr>
        </p:nvSpPr>
        <p:spPr>
          <a:xfrm>
            <a:off x="7526214" y="2196705"/>
            <a:ext cx="3797105" cy="823912"/>
          </a:xfrm>
        </p:spPr>
        <p:txBody>
          <a:bodyPr/>
          <a:lstStyle/>
          <a:p>
            <a:r>
              <a:rPr lang="en-US" dirty="0">
                <a:solidFill>
                  <a:schemeClr val="bg1"/>
                </a:solidFill>
              </a:rPr>
              <a:t>No Schools</a:t>
            </a:r>
          </a:p>
        </p:txBody>
      </p:sp>
      <p:pic>
        <p:nvPicPr>
          <p:cNvPr id="8" name="Picture 8">
            <a:extLst>
              <a:ext uri="{FF2B5EF4-FFF2-40B4-BE49-F238E27FC236}">
                <a16:creationId xmlns:a16="http://schemas.microsoft.com/office/drawing/2014/main" id="{500D5AE3-BB60-4EBE-80C4-7702E5AB152A}"/>
              </a:ext>
            </a:extLst>
          </p:cNvPr>
          <p:cNvPicPr>
            <a:picLocks noGrp="1" noChangeAspect="1"/>
          </p:cNvPicPr>
          <p:nvPr>
            <p:ph sz="quarter" idx="4"/>
          </p:nvPr>
        </p:nvPicPr>
        <p:blipFill>
          <a:blip r:embed="rId3"/>
          <a:stretch>
            <a:fillRect/>
          </a:stretch>
        </p:blipFill>
        <p:spPr>
          <a:xfrm>
            <a:off x="6103429" y="3159923"/>
            <a:ext cx="4754880" cy="3289957"/>
          </a:xfrm>
        </p:spPr>
      </p:pic>
    </p:spTree>
    <p:extLst>
      <p:ext uri="{BB962C8B-B14F-4D97-AF65-F5344CB8AC3E}">
        <p14:creationId xmlns:p14="http://schemas.microsoft.com/office/powerpoint/2010/main" val="2050007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C550-6DF1-46A7-B0CC-A440EEB4EEE5}"/>
              </a:ext>
            </a:extLst>
          </p:cNvPr>
          <p:cNvSpPr>
            <a:spLocks noGrp="1"/>
          </p:cNvSpPr>
          <p:nvPr>
            <p:ph type="title"/>
          </p:nvPr>
        </p:nvSpPr>
        <p:spPr>
          <a:xfrm>
            <a:off x="1938997" y="901532"/>
            <a:ext cx="8610600" cy="1293028"/>
          </a:xfrm>
        </p:spPr>
        <p:txBody>
          <a:bodyPr/>
          <a:lstStyle/>
          <a:p>
            <a:r>
              <a:rPr lang="en-US" sz="4400" b="1" dirty="0">
                <a:solidFill>
                  <a:schemeClr val="bg1"/>
                </a:solidFill>
                <a:ea typeface="+mj-lt"/>
                <a:cs typeface="+mj-lt"/>
              </a:rPr>
              <a:t>Poor TAXATION SYSTEM</a:t>
            </a:r>
            <a:r>
              <a:rPr lang="en-US" dirty="0">
                <a:solidFill>
                  <a:schemeClr val="bg1"/>
                </a:solidFill>
                <a:ea typeface="+mj-lt"/>
                <a:cs typeface="+mj-lt"/>
              </a:rPr>
              <a:t> </a:t>
            </a:r>
          </a:p>
          <a:p>
            <a:endParaRPr lang="en-US" dirty="0"/>
          </a:p>
        </p:txBody>
      </p:sp>
      <p:sp>
        <p:nvSpPr>
          <p:cNvPr id="3" name="Content Placeholder 2">
            <a:extLst>
              <a:ext uri="{FF2B5EF4-FFF2-40B4-BE49-F238E27FC236}">
                <a16:creationId xmlns:a16="http://schemas.microsoft.com/office/drawing/2014/main" id="{C454B796-C02D-4E11-A3E5-1A4D961F4ECC}"/>
              </a:ext>
            </a:extLst>
          </p:cNvPr>
          <p:cNvSpPr>
            <a:spLocks noGrp="1"/>
          </p:cNvSpPr>
          <p:nvPr>
            <p:ph idx="1"/>
          </p:nvPr>
        </p:nvSpPr>
        <p:spPr>
          <a:xfrm>
            <a:off x="685799" y="2194560"/>
            <a:ext cx="11173265" cy="4024125"/>
          </a:xfrm>
        </p:spPr>
        <p:txBody>
          <a:bodyPr vert="horz" lIns="45720" tIns="45720" rIns="45720" bIns="45720" rtlCol="0" anchor="t">
            <a:normAutofit lnSpcReduction="10000"/>
          </a:bodyPr>
          <a:lstStyle/>
          <a:p>
            <a:pPr>
              <a:buFont typeface="Arial" panose="020B0602020104020603" pitchFamily="34" charset="0"/>
              <a:buChar char="•"/>
            </a:pPr>
            <a:r>
              <a:rPr lang="en-US" sz="2800" dirty="0">
                <a:solidFill>
                  <a:schemeClr val="bg1"/>
                </a:solidFill>
              </a:rPr>
              <a:t>Depiction of taxation : </a:t>
            </a:r>
          </a:p>
          <a:p>
            <a:pPr lvl="5">
              <a:buFont typeface="Wingdings" panose="020B0602020104020603" pitchFamily="34" charset="0"/>
              <a:buChar char="Ø"/>
            </a:pPr>
            <a:r>
              <a:rPr lang="en-US" sz="2800" dirty="0">
                <a:solidFill>
                  <a:schemeClr val="bg1"/>
                </a:solidFill>
              </a:rPr>
              <a:t>Welfare</a:t>
            </a:r>
          </a:p>
          <a:p>
            <a:pPr lvl="5">
              <a:buFont typeface="Wingdings" panose="020B0602020104020603" pitchFamily="34" charset="0"/>
              <a:buChar char="Ø"/>
            </a:pPr>
            <a:r>
              <a:rPr lang="en-US" sz="2800" dirty="0">
                <a:solidFill>
                  <a:schemeClr val="bg1"/>
                </a:solidFill>
              </a:rPr>
              <a:t>To draw out wealth from Bourgeoisie</a:t>
            </a:r>
          </a:p>
          <a:p>
            <a:pPr lvl="5">
              <a:buFont typeface="Wingdings" panose="020B0602020104020603" pitchFamily="34" charset="0"/>
              <a:buChar char="Ø"/>
            </a:pPr>
            <a:r>
              <a:rPr lang="en-US" sz="2800" dirty="0">
                <a:solidFill>
                  <a:schemeClr val="bg1"/>
                </a:solidFill>
              </a:rPr>
              <a:t>Work for proletariat(working class</a:t>
            </a:r>
            <a:r>
              <a:rPr lang="en-US" sz="2800" dirty="0" smtClean="0">
                <a:solidFill>
                  <a:schemeClr val="bg1"/>
                </a:solidFill>
              </a:rPr>
              <a:t>)</a:t>
            </a:r>
            <a:endParaRPr lang="en-US" sz="2800" dirty="0">
              <a:solidFill>
                <a:schemeClr val="bg1"/>
              </a:solidFill>
            </a:endParaRPr>
          </a:p>
          <a:p>
            <a:pPr>
              <a:buFont typeface="Arial" panose="020B0602020104020603" pitchFamily="34" charset="0"/>
              <a:buChar char="•"/>
            </a:pPr>
            <a:endParaRPr lang="en-US" sz="2800" dirty="0" smtClean="0">
              <a:solidFill>
                <a:schemeClr val="bg1"/>
              </a:solidFill>
            </a:endParaRPr>
          </a:p>
          <a:p>
            <a:pPr>
              <a:buFont typeface="Arial" panose="020B0602020104020603" pitchFamily="34" charset="0"/>
              <a:buChar char="•"/>
            </a:pPr>
            <a:r>
              <a:rPr lang="en-US" sz="2800" dirty="0" smtClean="0">
                <a:solidFill>
                  <a:schemeClr val="bg1"/>
                </a:solidFill>
              </a:rPr>
              <a:t>Reality </a:t>
            </a:r>
            <a:r>
              <a:rPr lang="en-US" sz="2800" dirty="0">
                <a:solidFill>
                  <a:schemeClr val="bg1"/>
                </a:solidFill>
              </a:rPr>
              <a:t>:</a:t>
            </a:r>
          </a:p>
          <a:p>
            <a:pPr lvl="4">
              <a:buFont typeface="Wingdings" panose="020B0602020104020603" pitchFamily="34" charset="0"/>
              <a:buChar char="Ø"/>
            </a:pPr>
            <a:r>
              <a:rPr lang="en-US" sz="2800" dirty="0">
                <a:solidFill>
                  <a:schemeClr val="bg1"/>
                </a:solidFill>
              </a:rPr>
              <a:t>Elite class find ways to escape taxation or pay minimum taxes</a:t>
            </a:r>
          </a:p>
          <a:p>
            <a:pPr lvl="4">
              <a:buFont typeface="Wingdings" panose="020B0602020104020603" pitchFamily="34" charset="0"/>
              <a:buChar char="Ø"/>
            </a:pPr>
            <a:r>
              <a:rPr lang="en-US" sz="2800" dirty="0">
                <a:solidFill>
                  <a:schemeClr val="bg1"/>
                </a:solidFill>
              </a:rPr>
              <a:t>Working/Middle class burdened to pay taxes </a:t>
            </a:r>
          </a:p>
          <a:p>
            <a:pPr>
              <a:buFont typeface="Arial" panose="020B0602020104020603" pitchFamily="34" charset="0"/>
              <a:buChar char="•"/>
            </a:pPr>
            <a:endParaRPr lang="en-US" sz="2400" dirty="0"/>
          </a:p>
        </p:txBody>
      </p:sp>
    </p:spTree>
    <p:extLst>
      <p:ext uri="{BB962C8B-B14F-4D97-AF65-F5344CB8AC3E}">
        <p14:creationId xmlns:p14="http://schemas.microsoft.com/office/powerpoint/2010/main" val="1248781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66357" y="677573"/>
            <a:ext cx="6098705" cy="5222117"/>
          </a:xfrm>
        </p:spPr>
        <p:txBody>
          <a:bodyPr anchor="ctr">
            <a:normAutofit/>
          </a:bodyPr>
          <a:lstStyle/>
          <a:p>
            <a:pPr algn="ctr"/>
            <a:r>
              <a:rPr lang="en-US" sz="5400" dirty="0" smtClean="0"/>
              <a:t>Impact OF CLASS AND INEQUALITY</a:t>
            </a:r>
            <a:br>
              <a:rPr lang="en-US" sz="5400" dirty="0" smtClean="0"/>
            </a:b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3" name="TextBox 2"/>
          <p:cNvSpPr txBox="1"/>
          <p:nvPr/>
        </p:nvSpPr>
        <p:spPr>
          <a:xfrm>
            <a:off x="7734485" y="2826966"/>
            <a:ext cx="3239589" cy="923330"/>
          </a:xfrm>
          <a:prstGeom prst="rect">
            <a:avLst/>
          </a:prstGeom>
          <a:noFill/>
        </p:spPr>
        <p:txBody>
          <a:bodyPr wrap="square" rtlCol="0">
            <a:spAutoFit/>
          </a:bodyPr>
          <a:lstStyle/>
          <a:p>
            <a:r>
              <a:rPr lang="en-US" b="1" dirty="0"/>
              <a:t>A social class affects how you live and how you die.</a:t>
            </a:r>
          </a:p>
          <a:p>
            <a:endParaRPr lang="en-US"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110514" y="515255"/>
            <a:ext cx="7434070" cy="1474330"/>
          </a:xfrm>
        </p:spPr>
        <p:txBody>
          <a:bodyPr>
            <a:normAutofit/>
          </a:bodyPr>
          <a:lstStyle/>
          <a:p>
            <a:pPr algn="ctr"/>
            <a:r>
              <a:rPr lang="en-US" dirty="0" smtClean="0"/>
              <a:t>Impact of social class inequality</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1989585"/>
            <a:ext cx="7454077" cy="3589785"/>
          </a:xfrm>
        </p:spPr>
        <p:txBody>
          <a:bodyPr>
            <a:normAutofit/>
          </a:bodyPr>
          <a:lstStyle/>
          <a:p>
            <a:pPr marL="0" indent="0">
              <a:lnSpc>
                <a:spcPct val="100000"/>
              </a:lnSpc>
              <a:buNone/>
            </a:pPr>
            <a:r>
              <a:rPr lang="en-US" sz="2000" dirty="0" smtClean="0"/>
              <a:t>Each individual division of social class may impact </a:t>
            </a:r>
          </a:p>
          <a:p>
            <a:pPr>
              <a:lnSpc>
                <a:spcPct val="100000"/>
              </a:lnSpc>
            </a:pPr>
            <a:r>
              <a:rPr lang="en-US" sz="2000" dirty="0" smtClean="0"/>
              <a:t>Health</a:t>
            </a:r>
          </a:p>
          <a:p>
            <a:pPr>
              <a:lnSpc>
                <a:spcPct val="100000"/>
              </a:lnSpc>
            </a:pPr>
            <a:r>
              <a:rPr lang="en-US" sz="2000" dirty="0" smtClean="0"/>
              <a:t>Family Life</a:t>
            </a:r>
          </a:p>
          <a:p>
            <a:pPr>
              <a:lnSpc>
                <a:spcPct val="100000"/>
              </a:lnSpc>
            </a:pPr>
            <a:r>
              <a:rPr lang="en-US" sz="2000" dirty="0" smtClean="0"/>
              <a:t>Education</a:t>
            </a:r>
          </a:p>
          <a:p>
            <a:pPr>
              <a:lnSpc>
                <a:spcPct val="100000"/>
              </a:lnSpc>
            </a:pPr>
            <a:r>
              <a:rPr lang="en-US" sz="2000" dirty="0" smtClean="0"/>
              <a:t>Criminal Justice System</a:t>
            </a:r>
          </a:p>
          <a:p>
            <a:pPr>
              <a:lnSpc>
                <a:spcPct val="100000"/>
              </a:lnSpc>
            </a:pPr>
            <a:endParaRPr lang="en-US" sz="2000" dirty="0" smtClean="0"/>
          </a:p>
          <a:p>
            <a:pPr marL="0" indent="0">
              <a:lnSpc>
                <a:spcPct val="100000"/>
              </a:lnSpc>
              <a:buNone/>
            </a:pPr>
            <a:r>
              <a:rPr lang="en-US" sz="2000" b="1" dirty="0" smtClean="0"/>
              <a:t>All impacts are somehow connected or linked with poverty/wealth.</a:t>
            </a:r>
            <a:endParaRPr lang="en-US" sz="2000" b="1" dirty="0"/>
          </a:p>
        </p:txBody>
      </p:sp>
      <p:sp>
        <p:nvSpPr>
          <p:cNvPr id="4" name="TextBox 3"/>
          <p:cNvSpPr txBox="1"/>
          <p:nvPr/>
        </p:nvSpPr>
        <p:spPr>
          <a:xfrm>
            <a:off x="4110514" y="5579370"/>
            <a:ext cx="7550185" cy="646331"/>
          </a:xfrm>
          <a:prstGeom prst="rect">
            <a:avLst/>
          </a:prstGeom>
          <a:noFill/>
        </p:spPr>
        <p:txBody>
          <a:bodyPr wrap="square" rtlCol="0">
            <a:spAutoFit/>
          </a:bodyPr>
          <a:lstStyle/>
          <a:p>
            <a:r>
              <a:rPr lang="en-US" b="1" i="1" dirty="0" smtClean="0"/>
              <a:t>Giddens (1998) - “There are few spheres in social life left untouched by class differences.”</a:t>
            </a:r>
            <a:endParaRPr lang="en-US" b="1" i="1"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3944980" y="997523"/>
            <a:ext cx="8072849" cy="646331"/>
          </a:xfrm>
          <a:prstGeom prst="rect">
            <a:avLst/>
          </a:prstGeom>
        </p:spPr>
        <p:txBody>
          <a:bodyPr wrap="square">
            <a:spAutoFit/>
          </a:bodyPr>
          <a:lstStyle/>
          <a:p>
            <a:r>
              <a:rPr lang="en-US" sz="3600" b="1" dirty="0" smtClean="0">
                <a:solidFill>
                  <a:schemeClr val="bg1"/>
                </a:solidFill>
              </a:rPr>
              <a:t>HEALTH AND SOCIAL CLASSES</a:t>
            </a:r>
            <a:endParaRPr lang="en-US" sz="3600" b="1" dirty="0"/>
          </a:p>
        </p:txBody>
      </p:sp>
      <p:sp>
        <p:nvSpPr>
          <p:cNvPr id="4" name="TextBox 3"/>
          <p:cNvSpPr txBox="1"/>
          <p:nvPr/>
        </p:nvSpPr>
        <p:spPr>
          <a:xfrm>
            <a:off x="627017" y="2024743"/>
            <a:ext cx="11098818" cy="1477328"/>
          </a:xfrm>
          <a:prstGeom prst="rect">
            <a:avLst/>
          </a:prstGeom>
          <a:noFill/>
        </p:spPr>
        <p:txBody>
          <a:bodyPr wrap="square" rtlCol="0">
            <a:spAutoFit/>
          </a:bodyPr>
          <a:lstStyle/>
          <a:p>
            <a:r>
              <a:rPr lang="en-US" dirty="0" smtClean="0">
                <a:solidFill>
                  <a:schemeClr val="bg1"/>
                </a:solidFill>
              </a:rPr>
              <a:t>A </a:t>
            </a:r>
            <a:r>
              <a:rPr lang="en-US" dirty="0">
                <a:solidFill>
                  <a:schemeClr val="bg1"/>
                </a:solidFill>
              </a:rPr>
              <a:t>person’s social class has a significant impact on their physical health, their ability to receive adequate medical care and nutrition, and their life </a:t>
            </a:r>
            <a:r>
              <a:rPr lang="en-US" dirty="0" smtClean="0">
                <a:solidFill>
                  <a:schemeClr val="bg1"/>
                </a:solidFill>
              </a:rPr>
              <a:t>expectancy.</a:t>
            </a:r>
          </a:p>
          <a:p>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Mortality and disease rates vary with class.</a:t>
            </a:r>
          </a:p>
          <a:p>
            <a:endParaRPr lang="en-US" dirty="0" smtClean="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589508273"/>
              </p:ext>
            </p:extLst>
          </p:nvPr>
        </p:nvGraphicFramePr>
        <p:xfrm>
          <a:off x="744582" y="3397552"/>
          <a:ext cx="10384972" cy="3215640"/>
        </p:xfrm>
        <a:graphic>
          <a:graphicData uri="http://schemas.openxmlformats.org/drawingml/2006/table">
            <a:tbl>
              <a:tblPr firstRow="1" bandRow="1">
                <a:tableStyleId>{5C22544A-7EE6-4342-B048-85BDC9FD1C3A}</a:tableStyleId>
              </a:tblPr>
              <a:tblGrid>
                <a:gridCol w="5192486">
                  <a:extLst>
                    <a:ext uri="{9D8B030D-6E8A-4147-A177-3AD203B41FA5}">
                      <a16:colId xmlns:a16="http://schemas.microsoft.com/office/drawing/2014/main" val="3290835320"/>
                    </a:ext>
                  </a:extLst>
                </a:gridCol>
                <a:gridCol w="5192486">
                  <a:extLst>
                    <a:ext uri="{9D8B030D-6E8A-4147-A177-3AD203B41FA5}">
                      <a16:colId xmlns:a16="http://schemas.microsoft.com/office/drawing/2014/main" val="2589952117"/>
                    </a:ext>
                  </a:extLst>
                </a:gridCol>
              </a:tblGrid>
              <a:tr h="370840">
                <a:tc>
                  <a:txBody>
                    <a:bodyPr/>
                    <a:lstStyle/>
                    <a:p>
                      <a:pPr marL="285750" indent="-285750" algn="ctr">
                        <a:buFont typeface="Arial" panose="020B0604020202020204" pitchFamily="34" charset="0"/>
                        <a:buChar char="•"/>
                      </a:pPr>
                      <a:r>
                        <a:rPr lang="en-US" dirty="0" smtClean="0"/>
                        <a:t>UPPER CLASS</a:t>
                      </a:r>
                      <a:endParaRPr lang="en-US" dirty="0"/>
                    </a:p>
                  </a:txBody>
                  <a:tcPr/>
                </a:tc>
                <a:tc>
                  <a:txBody>
                    <a:bodyPr/>
                    <a:lstStyle/>
                    <a:p>
                      <a:pPr marL="285750" indent="-285750" algn="ctr">
                        <a:buFont typeface="Arial" panose="020B0604020202020204" pitchFamily="34" charset="0"/>
                        <a:buChar char="•"/>
                      </a:pPr>
                      <a:r>
                        <a:rPr lang="en-US" dirty="0" smtClean="0"/>
                        <a:t>WORKING</a:t>
                      </a:r>
                      <a:r>
                        <a:rPr lang="en-US" baseline="0" dirty="0" smtClean="0"/>
                        <a:t> / LOWER CLASS</a:t>
                      </a:r>
                      <a:endParaRPr lang="en-US" dirty="0"/>
                    </a:p>
                  </a:txBody>
                  <a:tcPr/>
                </a:tc>
                <a:extLst>
                  <a:ext uri="{0D108BD9-81ED-4DB2-BD59-A6C34878D82A}">
                    <a16:rowId xmlns:a16="http://schemas.microsoft.com/office/drawing/2014/main" val="189689444"/>
                  </a:ext>
                </a:extLst>
              </a:tr>
              <a:tr h="370840">
                <a:tc>
                  <a:txBody>
                    <a:bodyPr/>
                    <a:lstStyle/>
                    <a:p>
                      <a:pPr marL="285750" indent="-285750">
                        <a:buFont typeface="Arial" panose="020B0604020202020204" pitchFamily="34" charset="0"/>
                        <a:buChar char="•"/>
                      </a:pPr>
                      <a:r>
                        <a:rPr lang="en-US" dirty="0" smtClean="0"/>
                        <a:t>Full</a:t>
                      </a:r>
                      <a:r>
                        <a:rPr lang="en-US" baseline="0" dirty="0" smtClean="0"/>
                        <a:t> time </a:t>
                      </a:r>
                      <a:r>
                        <a:rPr lang="en-US" baseline="0" dirty="0" smtClean="0"/>
                        <a:t>job</a:t>
                      </a:r>
                      <a:endParaRPr lang="en-US" baseline="0" dirty="0" smtClean="0"/>
                    </a:p>
                  </a:txBody>
                  <a:tcPr/>
                </a:tc>
                <a:tc>
                  <a:txBody>
                    <a:bodyPr/>
                    <a:lstStyle/>
                    <a:p>
                      <a:pPr marL="285750" indent="-285750">
                        <a:buFont typeface="Arial" panose="020B0604020202020204" pitchFamily="34" charset="0"/>
                        <a:buChar char="•"/>
                      </a:pPr>
                      <a:r>
                        <a:rPr lang="en-US" dirty="0" smtClean="0"/>
                        <a:t>Part </a:t>
                      </a:r>
                      <a:r>
                        <a:rPr lang="en-US" dirty="0" smtClean="0"/>
                        <a:t>time jobs</a:t>
                      </a:r>
                    </a:p>
                  </a:txBody>
                  <a:tcPr/>
                </a:tc>
                <a:extLst>
                  <a:ext uri="{0D108BD9-81ED-4DB2-BD59-A6C34878D82A}">
                    <a16:rowId xmlns:a16="http://schemas.microsoft.com/office/drawing/2014/main" val="2787014500"/>
                  </a:ext>
                </a:extLst>
              </a:tr>
              <a:tr h="370840">
                <a:tc>
                  <a:txBody>
                    <a:bodyPr/>
                    <a:lstStyle/>
                    <a:p>
                      <a:pPr marL="285750" indent="-285750">
                        <a:buFont typeface="Arial" panose="020B0604020202020204" pitchFamily="34" charset="0"/>
                        <a:buChar char="•"/>
                      </a:pPr>
                      <a:r>
                        <a:rPr lang="en-US" baseline="0" dirty="0" smtClean="0"/>
                        <a:t>More wealth</a:t>
                      </a:r>
                    </a:p>
                  </a:txBody>
                  <a:tcPr/>
                </a:tc>
                <a:tc>
                  <a:txBody>
                    <a:bodyPr/>
                    <a:lstStyle/>
                    <a:p>
                      <a:pPr marL="285750" indent="-285750">
                        <a:buFont typeface="Arial" panose="020B0604020202020204" pitchFamily="34" charset="0"/>
                        <a:buChar char="•"/>
                      </a:pPr>
                      <a:r>
                        <a:rPr lang="en-US" dirty="0" smtClean="0"/>
                        <a:t>Less</a:t>
                      </a:r>
                      <a:r>
                        <a:rPr lang="en-US" baseline="0" dirty="0" smtClean="0"/>
                        <a:t> wealth</a:t>
                      </a:r>
                      <a:endParaRPr lang="en-US" dirty="0" smtClean="0"/>
                    </a:p>
                  </a:txBody>
                  <a:tcPr/>
                </a:tc>
                <a:extLst>
                  <a:ext uri="{0D108BD9-81ED-4DB2-BD59-A6C34878D82A}">
                    <a16:rowId xmlns:a16="http://schemas.microsoft.com/office/drawing/2014/main" val="3001480518"/>
                  </a:ext>
                </a:extLst>
              </a:tr>
              <a:tr h="370840">
                <a:tc>
                  <a:txBody>
                    <a:bodyPr/>
                    <a:lstStyle/>
                    <a:p>
                      <a:pPr marL="285750" indent="-285750">
                        <a:buFont typeface="Arial" panose="020B0604020202020204" pitchFamily="34" charset="0"/>
                        <a:buChar char="•"/>
                      </a:pPr>
                      <a:r>
                        <a:rPr lang="en-US" baseline="0" dirty="0" smtClean="0"/>
                        <a:t>More health care services and life insurances provided by organization working for.</a:t>
                      </a:r>
                    </a:p>
                  </a:txBody>
                  <a:tcPr/>
                </a:tc>
                <a:tc>
                  <a:txBody>
                    <a:bodyPr/>
                    <a:lstStyle/>
                    <a:p>
                      <a:pPr marL="285750" indent="-285750">
                        <a:buFont typeface="Arial" panose="020B0604020202020204" pitchFamily="34" charset="0"/>
                        <a:buChar char="•"/>
                      </a:pPr>
                      <a:r>
                        <a:rPr lang="en-US" dirty="0" smtClean="0"/>
                        <a:t>Less</a:t>
                      </a:r>
                      <a:r>
                        <a:rPr lang="en-US" baseline="0" dirty="0" smtClean="0"/>
                        <a:t> or no services as they are not full employed.</a:t>
                      </a:r>
                      <a:endParaRPr lang="en-US" dirty="0" smtClean="0"/>
                    </a:p>
                  </a:txBody>
                  <a:tcPr/>
                </a:tc>
                <a:extLst>
                  <a:ext uri="{0D108BD9-81ED-4DB2-BD59-A6C34878D82A}">
                    <a16:rowId xmlns:a16="http://schemas.microsoft.com/office/drawing/2014/main" val="4129561178"/>
                  </a:ext>
                </a:extLst>
              </a:tr>
              <a:tr h="370840">
                <a:tc>
                  <a:txBody>
                    <a:bodyPr/>
                    <a:lstStyle/>
                    <a:p>
                      <a:pPr marL="285750" indent="-285750">
                        <a:buFont typeface="Arial" panose="020B0604020202020204" pitchFamily="34" charset="0"/>
                        <a:buChar char="•"/>
                      </a:pPr>
                      <a:r>
                        <a:rPr lang="en-US" baseline="0" dirty="0" smtClean="0"/>
                        <a:t>Take care of health, takes health diet and join different gyms to stay health, in short spend wealth on themselves</a:t>
                      </a:r>
                    </a:p>
                  </a:txBody>
                  <a:tcPr/>
                </a:tc>
                <a:tc>
                  <a:txBody>
                    <a:bodyPr/>
                    <a:lstStyle/>
                    <a:p>
                      <a:pPr marL="285750" indent="-285750">
                        <a:buFont typeface="Arial" panose="020B0604020202020204" pitchFamily="34" charset="0"/>
                        <a:buChar char="•"/>
                      </a:pPr>
                      <a:r>
                        <a:rPr lang="en-US" dirty="0" smtClean="0"/>
                        <a:t>Much harder</a:t>
                      </a:r>
                      <a:r>
                        <a:rPr lang="en-US" baseline="0" dirty="0" smtClean="0"/>
                        <a:t> to take care of health, they cant take the time off work to go to doctor or take rest or join gyms to stay fit and healthy.</a:t>
                      </a:r>
                      <a:endParaRPr lang="en-US" dirty="0" smtClean="0"/>
                    </a:p>
                  </a:txBody>
                  <a:tcPr/>
                </a:tc>
                <a:extLst>
                  <a:ext uri="{0D108BD9-81ED-4DB2-BD59-A6C34878D82A}">
                    <a16:rowId xmlns:a16="http://schemas.microsoft.com/office/drawing/2014/main" val="3693435910"/>
                  </a:ext>
                </a:extLst>
              </a:tr>
            </a:tbl>
          </a:graphicData>
        </a:graphic>
      </p:graphicFrame>
    </p:spTree>
    <p:extLst>
      <p:ext uri="{BB962C8B-B14F-4D97-AF65-F5344CB8AC3E}">
        <p14:creationId xmlns:p14="http://schemas.microsoft.com/office/powerpoint/2010/main" val="971399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679967"/>
            <a:ext cx="8610600" cy="1293028"/>
          </a:xfrm>
        </p:spPr>
        <p:txBody>
          <a:bodyPr>
            <a:normAutofit/>
          </a:bodyPr>
          <a:lstStyle/>
          <a:p>
            <a:pPr algn="ctr"/>
            <a:r>
              <a:rPr lang="en-US" sz="4800" b="1" dirty="0" smtClean="0">
                <a:solidFill>
                  <a:schemeClr val="bg1"/>
                </a:solidFill>
              </a:rPr>
              <a:t>INTRODUCTION</a:t>
            </a:r>
            <a:endParaRPr lang="en-US" sz="4800" b="1" dirty="0">
              <a:solidFill>
                <a:schemeClr val="bg1"/>
              </a:solidFill>
            </a:endParaRPr>
          </a:p>
        </p:txBody>
      </p:sp>
      <p:sp>
        <p:nvSpPr>
          <p:cNvPr id="3" name="Content Placeholder 2"/>
          <p:cNvSpPr>
            <a:spLocks noGrp="1"/>
          </p:cNvSpPr>
          <p:nvPr>
            <p:ph idx="1"/>
          </p:nvPr>
        </p:nvSpPr>
        <p:spPr>
          <a:xfrm>
            <a:off x="685800" y="2335237"/>
            <a:ext cx="10820400" cy="4024125"/>
          </a:xfrm>
        </p:spPr>
        <p:txBody>
          <a:bodyPr/>
          <a:lstStyle/>
          <a:p>
            <a:pPr marL="0" indent="0">
              <a:buNone/>
            </a:pPr>
            <a:r>
              <a:rPr lang="en-US" b="1" u="sng" dirty="0" smtClean="0">
                <a:solidFill>
                  <a:schemeClr val="bg1"/>
                </a:solidFill>
              </a:rPr>
              <a:t>Team Members:</a:t>
            </a:r>
          </a:p>
          <a:p>
            <a:pPr marL="0" indent="0">
              <a:buNone/>
            </a:pPr>
            <a:endParaRPr lang="en-US" b="1" u="sng" dirty="0" smtClean="0">
              <a:solidFill>
                <a:schemeClr val="bg1"/>
              </a:solidFill>
            </a:endParaRPr>
          </a:p>
          <a:p>
            <a:r>
              <a:rPr lang="en-US" dirty="0" smtClean="0">
                <a:solidFill>
                  <a:schemeClr val="bg1"/>
                </a:solidFill>
              </a:rPr>
              <a:t>Abdul Ahad Shaikh 20K-0319 (Introduction)</a:t>
            </a:r>
          </a:p>
          <a:p>
            <a:r>
              <a:rPr lang="en-US" dirty="0" smtClean="0">
                <a:solidFill>
                  <a:schemeClr val="bg1"/>
                </a:solidFill>
              </a:rPr>
              <a:t>Ali </a:t>
            </a:r>
            <a:r>
              <a:rPr lang="en-US" dirty="0" err="1" smtClean="0">
                <a:solidFill>
                  <a:schemeClr val="bg1"/>
                </a:solidFill>
              </a:rPr>
              <a:t>Jodat</a:t>
            </a:r>
            <a:r>
              <a:rPr lang="en-US" dirty="0" smtClean="0">
                <a:solidFill>
                  <a:schemeClr val="bg1"/>
                </a:solidFill>
              </a:rPr>
              <a:t> 20K-0155 (Factors Contributing to Inequality)</a:t>
            </a:r>
          </a:p>
          <a:p>
            <a:r>
              <a:rPr lang="en-US" dirty="0" smtClean="0">
                <a:solidFill>
                  <a:schemeClr val="bg1"/>
                </a:solidFill>
              </a:rPr>
              <a:t>Muhammad Basil Ali Khan 20K-0477 (Importance of classes)</a:t>
            </a:r>
          </a:p>
          <a:p>
            <a:r>
              <a:rPr lang="en-US" dirty="0" smtClean="0">
                <a:solidFill>
                  <a:schemeClr val="bg1"/>
                </a:solidFill>
              </a:rPr>
              <a:t>Ali-</a:t>
            </a:r>
            <a:r>
              <a:rPr lang="en-US" dirty="0" err="1" smtClean="0">
                <a:solidFill>
                  <a:schemeClr val="bg1"/>
                </a:solidFill>
              </a:rPr>
              <a:t>uddin</a:t>
            </a:r>
            <a:r>
              <a:rPr lang="en-US" dirty="0" smtClean="0">
                <a:solidFill>
                  <a:schemeClr val="bg1"/>
                </a:solidFill>
              </a:rPr>
              <a:t> Khan 20K-1743 (Conclusion)</a:t>
            </a:r>
          </a:p>
          <a:p>
            <a:endParaRPr lang="en-US" dirty="0" smtClean="0"/>
          </a:p>
          <a:p>
            <a:pPr marL="0" indent="0">
              <a:buNone/>
            </a:pPr>
            <a:endParaRPr lang="en-US" dirty="0"/>
          </a:p>
        </p:txBody>
      </p:sp>
    </p:spTree>
    <p:extLst>
      <p:ext uri="{BB962C8B-B14F-4D97-AF65-F5344CB8AC3E}">
        <p14:creationId xmlns:p14="http://schemas.microsoft.com/office/powerpoint/2010/main" val="34820720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39406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2728776" y="1245717"/>
            <a:ext cx="7144905" cy="646331"/>
          </a:xfrm>
          <a:prstGeom prst="rect">
            <a:avLst/>
          </a:prstGeom>
        </p:spPr>
        <p:txBody>
          <a:bodyPr wrap="none">
            <a:spAutoFit/>
          </a:bodyPr>
          <a:lstStyle/>
          <a:p>
            <a:r>
              <a:rPr lang="en-US" sz="3600" b="1" dirty="0" smtClean="0">
                <a:solidFill>
                  <a:schemeClr val="bg1"/>
                </a:solidFill>
              </a:rPr>
              <a:t>FAMILY LIFE AND SOCIAL CLASS</a:t>
            </a:r>
            <a:endParaRPr lang="en-US" sz="3600" b="1" dirty="0"/>
          </a:p>
        </p:txBody>
      </p:sp>
      <p:sp>
        <p:nvSpPr>
          <p:cNvPr id="3" name="TextBox 2"/>
          <p:cNvSpPr txBox="1"/>
          <p:nvPr/>
        </p:nvSpPr>
        <p:spPr>
          <a:xfrm>
            <a:off x="520675" y="2451251"/>
            <a:ext cx="11207931" cy="3416320"/>
          </a:xfrm>
          <a:prstGeom prst="rect">
            <a:avLst/>
          </a:prstGeom>
          <a:noFill/>
        </p:spPr>
        <p:txBody>
          <a:bodyPr wrap="square" rtlCol="0">
            <a:spAutoFit/>
          </a:bodyPr>
          <a:lstStyle/>
          <a:p>
            <a:r>
              <a:rPr lang="en-US" dirty="0" smtClean="0">
                <a:solidFill>
                  <a:schemeClr val="bg1"/>
                </a:solidFill>
              </a:rPr>
              <a:t>Family life including marriages, and household are strongly influenced by social class.</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Different approaches of parenting can differ with classes.</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An American sociologist, Annette Lareau, found in her parenting styles, wrote in her book “101 ways to get your kid to eat Broccoli ”.</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In 1990’s, her research focused on observing families of school student from upper class to working class backgrounds.</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In US, survey 1995, the first marriage ending is higher for couples having low socioeconomic status than middle</a:t>
            </a:r>
            <a:r>
              <a:rPr lang="en-US" dirty="0" smtClean="0">
                <a:solidFill>
                  <a:schemeClr val="bg1"/>
                </a:solidFill>
              </a:rPr>
              <a:t>.</a:t>
            </a:r>
            <a:r>
              <a:rPr lang="en-US" dirty="0" smtClean="0"/>
              <a:t>.</a:t>
            </a:r>
            <a:endParaRPr lang="en-US" dirty="0">
              <a:solidFill>
                <a:schemeClr val="bg1"/>
              </a:solidFill>
            </a:endParaRPr>
          </a:p>
        </p:txBody>
      </p:sp>
    </p:spTree>
    <p:extLst>
      <p:ext uri="{BB962C8B-B14F-4D97-AF65-F5344CB8AC3E}">
        <p14:creationId xmlns:p14="http://schemas.microsoft.com/office/powerpoint/2010/main" val="2360238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2802925" y="1180402"/>
            <a:ext cx="8097088" cy="707886"/>
          </a:xfrm>
          <a:prstGeom prst="rect">
            <a:avLst/>
          </a:prstGeom>
        </p:spPr>
        <p:txBody>
          <a:bodyPr wrap="none">
            <a:spAutoFit/>
          </a:bodyPr>
          <a:lstStyle/>
          <a:p>
            <a:r>
              <a:rPr lang="en-US" sz="4000" b="1" dirty="0" smtClean="0">
                <a:solidFill>
                  <a:schemeClr val="bg1"/>
                </a:solidFill>
              </a:rPr>
              <a:t>EDUCATION AND </a:t>
            </a:r>
            <a:r>
              <a:rPr lang="en-US" sz="4000" b="1" dirty="0">
                <a:solidFill>
                  <a:schemeClr val="bg1"/>
                </a:solidFill>
              </a:rPr>
              <a:t>SOCIAL CLASS</a:t>
            </a:r>
          </a:p>
        </p:txBody>
      </p:sp>
      <p:sp>
        <p:nvSpPr>
          <p:cNvPr id="2" name="TextBox 1"/>
          <p:cNvSpPr txBox="1"/>
          <p:nvPr/>
        </p:nvSpPr>
        <p:spPr>
          <a:xfrm>
            <a:off x="554230" y="2207622"/>
            <a:ext cx="10672354" cy="4247317"/>
          </a:xfrm>
          <a:prstGeom prst="rect">
            <a:avLst/>
          </a:prstGeom>
          <a:noFill/>
        </p:spPr>
        <p:txBody>
          <a:bodyPr wrap="square" rtlCol="0">
            <a:spAutoFit/>
          </a:bodyPr>
          <a:lstStyle/>
          <a:p>
            <a:r>
              <a:rPr lang="en-US" dirty="0" smtClean="0">
                <a:solidFill>
                  <a:schemeClr val="bg1"/>
                </a:solidFill>
              </a:rPr>
              <a:t>Educational </a:t>
            </a:r>
            <a:r>
              <a:rPr lang="en-US" dirty="0">
                <a:solidFill>
                  <a:schemeClr val="bg1"/>
                </a:solidFill>
              </a:rPr>
              <a:t>inequality is one factor that </a:t>
            </a:r>
            <a:r>
              <a:rPr lang="en-US" dirty="0" smtClean="0">
                <a:solidFill>
                  <a:schemeClr val="bg1"/>
                </a:solidFill>
              </a:rPr>
              <a:t>keeps alive the concept of class division </a:t>
            </a:r>
            <a:r>
              <a:rPr lang="en-US" dirty="0">
                <a:solidFill>
                  <a:schemeClr val="bg1"/>
                </a:solidFill>
              </a:rPr>
              <a:t>across generations</a:t>
            </a:r>
            <a:r>
              <a:rPr lang="en-US" dirty="0" smtClean="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Education </a:t>
            </a:r>
            <a:r>
              <a:rPr lang="en-US" dirty="0">
                <a:solidFill>
                  <a:schemeClr val="bg1"/>
                </a:solidFill>
              </a:rPr>
              <a:t>is a major component of social class, both directly and indirectly</a:t>
            </a:r>
            <a:r>
              <a:rPr lang="en-US" dirty="0" smtClean="0">
                <a:solidFill>
                  <a:schemeClr val="bg1"/>
                </a:solidFill>
              </a:rPr>
              <a:t>.</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Education can be “</a:t>
            </a:r>
            <a:r>
              <a:rPr lang="en-US" i="1" dirty="0" smtClean="0">
                <a:solidFill>
                  <a:schemeClr val="bg1"/>
                </a:solidFill>
              </a:rPr>
              <a:t>the Great Equalizer</a:t>
            </a:r>
            <a:r>
              <a:rPr lang="en-US" dirty="0" smtClean="0">
                <a:solidFill>
                  <a:schemeClr val="bg1"/>
                </a:solidFill>
              </a:rPr>
              <a:t>”.</a:t>
            </a:r>
            <a:endParaRPr lang="en-US"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Upper class prefers to send their children to private schools because of better faculty, technology, extra-curricular activities, and better educational facilities.</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Lower or working class cannot afford the expenses of private schools so they have to send their children to government/public schools</a:t>
            </a:r>
            <a:r>
              <a:rPr lang="en-US" dirty="0" smtClean="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number of out-of-school children in Pakistan is the 2nd highest in the world.</a:t>
            </a:r>
            <a:endParaRPr lang="en-US" dirty="0" smtClean="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val="1565013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03720"/>
          </a:xfrm>
        </p:spPr>
      </p:pic>
    </p:spTree>
    <p:extLst>
      <p:ext uri="{BB962C8B-B14F-4D97-AF65-F5344CB8AC3E}">
        <p14:creationId xmlns:p14="http://schemas.microsoft.com/office/powerpoint/2010/main" val="1813385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89313" y="842749"/>
            <a:ext cx="9945189" cy="1293028"/>
          </a:xfrm>
        </p:spPr>
        <p:txBody>
          <a:bodyPr/>
          <a:lstStyle/>
          <a:p>
            <a:r>
              <a:rPr lang="en-US" b="1" dirty="0" smtClean="0">
                <a:solidFill>
                  <a:schemeClr val="bg1"/>
                </a:solidFill>
              </a:rPr>
              <a:t>Judicial system and social class</a:t>
            </a:r>
            <a:endParaRPr lang="en-US" b="1" dirty="0">
              <a:solidFill>
                <a:schemeClr val="bg1"/>
              </a:solidFill>
            </a:endParaRPr>
          </a:p>
        </p:txBody>
      </p:sp>
      <p:sp>
        <p:nvSpPr>
          <p:cNvPr id="4" name="TextBox 3"/>
          <p:cNvSpPr txBox="1"/>
          <p:nvPr/>
        </p:nvSpPr>
        <p:spPr>
          <a:xfrm>
            <a:off x="574766" y="2286000"/>
            <a:ext cx="10959736" cy="5078313"/>
          </a:xfrm>
          <a:prstGeom prst="rect">
            <a:avLst/>
          </a:prstGeom>
          <a:noFill/>
        </p:spPr>
        <p:txBody>
          <a:bodyPr wrap="square" rtlCol="0">
            <a:spAutoFit/>
          </a:bodyPr>
          <a:lstStyle/>
          <a:p>
            <a:r>
              <a:rPr lang="en-US" dirty="0" smtClean="0">
                <a:solidFill>
                  <a:schemeClr val="bg1"/>
                </a:solidFill>
              </a:rPr>
              <a:t>Criminal </a:t>
            </a:r>
            <a:r>
              <a:rPr lang="en-US" dirty="0">
                <a:solidFill>
                  <a:schemeClr val="bg1"/>
                </a:solidFill>
              </a:rPr>
              <a:t>justice is the system of practices and institutions of governments directed at </a:t>
            </a:r>
            <a:r>
              <a:rPr lang="en-US" dirty="0" smtClean="0">
                <a:solidFill>
                  <a:schemeClr val="bg1"/>
                </a:solidFill>
              </a:rPr>
              <a:t>preventing </a:t>
            </a:r>
            <a:r>
              <a:rPr lang="en-US" dirty="0">
                <a:solidFill>
                  <a:schemeClr val="bg1"/>
                </a:solidFill>
              </a:rPr>
              <a:t>and </a:t>
            </a:r>
            <a:r>
              <a:rPr lang="en-US" dirty="0" smtClean="0">
                <a:solidFill>
                  <a:schemeClr val="bg1"/>
                </a:solidFill>
              </a:rPr>
              <a:t>justifying </a:t>
            </a:r>
            <a:r>
              <a:rPr lang="en-US" dirty="0">
                <a:solidFill>
                  <a:schemeClr val="bg1"/>
                </a:solidFill>
              </a:rPr>
              <a:t>crime</a:t>
            </a:r>
            <a:r>
              <a:rPr lang="en-US" dirty="0" smtClean="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A recent survey in the U.S. revealed that more than 70 percent of the households that belonged to a lower class, had been involved in eviction cases, labor law cases, and other civil legal disputes and more than 80 percent of those cases lacked efficient legal representation. </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Rich people are less likely to be caught and convicted of crimes, however, even if they are caught, they are able to bribe the justice system and let them go without investigation</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rPr>
              <a:t>In Pakistan, an example is the VIP culture, due to which the justice system is inclined towards the rich and powerful and the masses continue to suffer.</a:t>
            </a:r>
          </a:p>
          <a:p>
            <a:pPr marL="285750" indent="-285750">
              <a:buFont typeface="Arial" panose="020B0604020202020204" pitchFamily="34" charset="0"/>
              <a:buChar char="•"/>
            </a:pPr>
            <a:endParaRPr lang="en-US" dirty="0" smtClean="0">
              <a:solidFill>
                <a:schemeClr val="bg1"/>
              </a:solidFill>
            </a:endParaRPr>
          </a:p>
          <a:p>
            <a:pPr marL="285750" indent="-285750">
              <a:buFont typeface="Wingdings" panose="05000000000000000000" pitchFamily="2" charset="2"/>
              <a:buChar char="§"/>
            </a:pP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18443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137" y="1477107"/>
            <a:ext cx="10820400" cy="4825219"/>
          </a:xfrm>
        </p:spPr>
        <p:txBody>
          <a:bodyPr>
            <a:normAutofit fontScale="85000" lnSpcReduction="10000"/>
          </a:bodyPr>
          <a:lstStyle/>
          <a:p>
            <a:pPr marL="0" indent="0" algn="ctr">
              <a:buNone/>
            </a:pPr>
            <a:r>
              <a:rPr lang="en-US" b="1" i="1" u="sng" dirty="0" smtClean="0"/>
              <a:t>TLINE</a:t>
            </a:r>
            <a:r>
              <a:rPr lang="en-US" b="1" i="1" u="sng" dirty="0"/>
              <a:t/>
            </a:r>
            <a:br>
              <a:rPr lang="en-US" b="1" i="1" u="sng" dirty="0"/>
            </a:br>
            <a:r>
              <a:rPr lang="en-US" sz="4400" b="1" i="1" dirty="0">
                <a:solidFill>
                  <a:schemeClr val="bg1"/>
                </a:solidFill>
              </a:rPr>
              <a:t>WHAT COULD BE DONE TO ERADICATE THESE CONSEQUENCES OF SOCIAL </a:t>
            </a:r>
            <a:r>
              <a:rPr lang="en-US" sz="4400" b="1" i="1" dirty="0" smtClean="0">
                <a:solidFill>
                  <a:schemeClr val="bg1"/>
                </a:solidFill>
              </a:rPr>
              <a:t>INEQUALITY</a:t>
            </a:r>
          </a:p>
          <a:p>
            <a:pPr marL="0" indent="0" algn="ctr">
              <a:buNone/>
            </a:pPr>
            <a:r>
              <a:rPr lang="en-US" sz="4400" b="1" i="1" dirty="0">
                <a:solidFill>
                  <a:schemeClr val="bg1"/>
                </a:solidFill>
              </a:rPr>
              <a:t/>
            </a:r>
            <a:br>
              <a:rPr lang="en-US" sz="4400" b="1" i="1" dirty="0">
                <a:solidFill>
                  <a:schemeClr val="bg1"/>
                </a:solidFill>
              </a:rPr>
            </a:br>
            <a:r>
              <a:rPr lang="en-US" sz="4400" b="1" i="1" dirty="0">
                <a:solidFill>
                  <a:schemeClr val="bg1"/>
                </a:solidFill>
              </a:rPr>
              <a:t>IMPORTANCE OF SOCIAL CLASS </a:t>
            </a:r>
            <a:endParaRPr lang="en-US" sz="4400" b="1" i="1" dirty="0" smtClean="0">
              <a:solidFill>
                <a:schemeClr val="bg1"/>
              </a:solidFill>
            </a:endParaRPr>
          </a:p>
          <a:p>
            <a:pPr marL="0" indent="0" algn="ctr">
              <a:buNone/>
            </a:pPr>
            <a:r>
              <a:rPr lang="en-US" sz="4400" b="1" i="1" dirty="0">
                <a:solidFill>
                  <a:schemeClr val="bg1"/>
                </a:solidFill>
              </a:rPr>
              <a:t/>
            </a:r>
            <a:br>
              <a:rPr lang="en-US" sz="4400" b="1" i="1" dirty="0">
                <a:solidFill>
                  <a:schemeClr val="bg1"/>
                </a:solidFill>
              </a:rPr>
            </a:br>
            <a:r>
              <a:rPr lang="en-US" sz="4400" b="1" i="1" dirty="0">
                <a:solidFill>
                  <a:schemeClr val="bg1"/>
                </a:solidFill>
              </a:rPr>
              <a:t>POINT OF </a:t>
            </a:r>
            <a:r>
              <a:rPr lang="en-US" sz="4400" b="1" i="1" dirty="0" smtClean="0">
                <a:solidFill>
                  <a:schemeClr val="bg1"/>
                </a:solidFill>
              </a:rPr>
              <a:t>VIEWS</a:t>
            </a:r>
          </a:p>
          <a:p>
            <a:pPr marL="0" indent="0" algn="ctr">
              <a:buNone/>
            </a:pPr>
            <a:r>
              <a:rPr lang="en-US" sz="4400" b="1" i="1" dirty="0">
                <a:solidFill>
                  <a:schemeClr val="bg1"/>
                </a:solidFill>
              </a:rPr>
              <a:t/>
            </a:r>
            <a:br>
              <a:rPr lang="en-US" sz="4400" b="1" i="1" dirty="0">
                <a:solidFill>
                  <a:schemeClr val="bg1"/>
                </a:solidFill>
              </a:rPr>
            </a:br>
            <a:r>
              <a:rPr lang="en-US" sz="4400" b="1" i="1" dirty="0">
                <a:solidFill>
                  <a:schemeClr val="bg1"/>
                </a:solidFill>
              </a:rPr>
              <a:t>CONCLUSION</a:t>
            </a:r>
            <a:r>
              <a:rPr lang="en-US" dirty="0"/>
              <a:t/>
            </a:r>
            <a:br>
              <a:rPr lang="en-US" dirty="0"/>
            </a:br>
            <a:endParaRPr lang="en-US" dirty="0"/>
          </a:p>
        </p:txBody>
      </p:sp>
    </p:spTree>
    <p:extLst>
      <p:ext uri="{BB962C8B-B14F-4D97-AF65-F5344CB8AC3E}">
        <p14:creationId xmlns:p14="http://schemas.microsoft.com/office/powerpoint/2010/main" val="3753114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FAF0-FB0E-4F90-ABAE-C23B584C4DF4}"/>
              </a:ext>
            </a:extLst>
          </p:cNvPr>
          <p:cNvSpPr>
            <a:spLocks noGrp="1"/>
          </p:cNvSpPr>
          <p:nvPr>
            <p:ph type="title"/>
          </p:nvPr>
        </p:nvSpPr>
        <p:spPr>
          <a:xfrm>
            <a:off x="1285903" y="1452084"/>
            <a:ext cx="4726746" cy="1293028"/>
          </a:xfrm>
        </p:spPr>
        <p:txBody>
          <a:bodyPr>
            <a:normAutofit fontScale="90000"/>
          </a:bodyPr>
          <a:lstStyle/>
          <a:p>
            <a:pPr algn="l"/>
            <a:r>
              <a:rPr lang="en-US" b="1" dirty="0">
                <a:solidFill>
                  <a:schemeClr val="bg1"/>
                </a:solidFill>
              </a:rPr>
              <a:t>Removal of</a:t>
            </a:r>
            <a:br>
              <a:rPr lang="en-US" b="1" dirty="0">
                <a:solidFill>
                  <a:schemeClr val="bg1"/>
                </a:solidFill>
              </a:rPr>
            </a:br>
            <a:r>
              <a:rPr lang="en-US" b="1" dirty="0">
                <a:solidFill>
                  <a:schemeClr val="bg1"/>
                </a:solidFill>
              </a:rPr>
              <a:t>Racial  INEQUALITY</a:t>
            </a:r>
            <a:r>
              <a:rPr lang="en-US" b="1" u="sng" dirty="0">
                <a:solidFill>
                  <a:schemeClr val="bg1"/>
                </a:solidFill>
              </a:rPr>
              <a:t/>
            </a:r>
            <a:br>
              <a:rPr lang="en-US" b="1" u="sng" dirty="0">
                <a:solidFill>
                  <a:schemeClr val="bg1"/>
                </a:solidFill>
              </a:rPr>
            </a:br>
            <a:endParaRPr lang="en-US" b="1" u="sng" dirty="0">
              <a:solidFill>
                <a:schemeClr val="bg1"/>
              </a:solidFill>
            </a:endParaRPr>
          </a:p>
        </p:txBody>
      </p:sp>
      <p:sp>
        <p:nvSpPr>
          <p:cNvPr id="3" name="Rectangle 2">
            <a:extLst>
              <a:ext uri="{FF2B5EF4-FFF2-40B4-BE49-F238E27FC236}">
                <a16:creationId xmlns:a16="http://schemas.microsoft.com/office/drawing/2014/main" id="{87B0BB14-73FF-44A6-9D39-44E930FB9BC0}"/>
              </a:ext>
            </a:extLst>
          </p:cNvPr>
          <p:cNvSpPr/>
          <p:nvPr/>
        </p:nvSpPr>
        <p:spPr>
          <a:xfrm>
            <a:off x="384958" y="3661229"/>
            <a:ext cx="11502242" cy="303573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solidFill>
                <a:effectLst/>
                <a:ea typeface="Calibri" panose="020F0502020204030204" pitchFamily="34" charset="0"/>
                <a:cs typeface="Arial" panose="020B0604020202020204" pitchFamily="34" charset="0"/>
              </a:rPr>
              <a:t>Racial inequality identifies the social inequality even in a chess why white always prefer over black? Racial </a:t>
            </a:r>
            <a:r>
              <a:rPr lang="en-US" u="sng" dirty="0">
                <a:solidFill>
                  <a:schemeClr val="bg1"/>
                </a:solidFill>
                <a:effectLst/>
                <a:ea typeface="Calibri" panose="020F0502020204030204" pitchFamily="34" charset="0"/>
                <a:cs typeface="Arial" panose="020B0604020202020204" pitchFamily="34" charset="0"/>
                <a:hlinkClick r:id="rId2" tooltip="Learn more about Inequality from ScienceDirect's AI-generated Topic Pages">
                  <a:extLst>
                    <a:ext uri="{A12FA001-AC4F-418D-AE19-62706E023703}">
                      <ahyp:hlinkClr xmlns:ahyp="http://schemas.microsoft.com/office/drawing/2018/hyperlinkcolor" xmlns="" val="tx"/>
                    </a:ext>
                  </a:extLst>
                </a:hlinkClick>
              </a:rPr>
              <a:t>inequality</a:t>
            </a:r>
            <a:r>
              <a:rPr lang="en-US" dirty="0">
                <a:solidFill>
                  <a:schemeClr val="bg1"/>
                </a:solidFill>
                <a:effectLst/>
                <a:ea typeface="Calibri" panose="020F0502020204030204" pitchFamily="34" charset="0"/>
                <a:cs typeface="Arial" panose="020B0604020202020204" pitchFamily="34" charset="0"/>
              </a:rPr>
              <a:t> is an American tradition. Relative to whites, blacks earn twenty-four percent less, live five fewer years, and are six times more likely to be incarcerated on a given day..</a:t>
            </a:r>
          </a:p>
          <a:p>
            <a:pPr marL="285750" indent="-285750">
              <a:buFont typeface="Arial" panose="020B0604020202020204" pitchFamily="34" charset="0"/>
              <a:buChar char="•"/>
            </a:pPr>
            <a:endParaRPr lang="en-US" dirty="0" smtClean="0">
              <a:solidFill>
                <a:schemeClr val="bg1"/>
              </a:solidFill>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smtClean="0">
                <a:solidFill>
                  <a:schemeClr val="bg1"/>
                </a:solidFill>
                <a:effectLst/>
                <a:ea typeface="Calibri" panose="020F0502020204030204" pitchFamily="34" charset="0"/>
                <a:cs typeface="Arial" panose="020B0604020202020204" pitchFamily="34" charset="0"/>
              </a:rPr>
              <a:t>An </a:t>
            </a:r>
            <a:r>
              <a:rPr lang="en-US" dirty="0">
                <a:solidFill>
                  <a:schemeClr val="bg1"/>
                </a:solidFill>
                <a:effectLst/>
                <a:ea typeface="Calibri" panose="020F0502020204030204" pitchFamily="34" charset="0"/>
                <a:cs typeface="Arial" panose="020B0604020202020204" pitchFamily="34" charset="0"/>
              </a:rPr>
              <a:t>incident of George Floyd who has been killed by U.S officers</a:t>
            </a:r>
            <a:r>
              <a:rPr lang="en-US" dirty="0">
                <a:solidFill>
                  <a:schemeClr val="bg1"/>
                </a:solidFill>
                <a:ea typeface="Calibri" panose="020F0502020204030204" pitchFamily="34" charset="0"/>
                <a:cs typeface="Arial" panose="020B0604020202020204" pitchFamily="34" charset="0"/>
              </a:rPr>
              <a:t> left the world with emerging questions. After that incident </a:t>
            </a:r>
            <a:r>
              <a:rPr lang="en-US" dirty="0">
                <a:solidFill>
                  <a:schemeClr val="bg1"/>
                </a:solidFill>
                <a:effectLst/>
                <a:cs typeface="Arial" panose="020B0604020202020204" pitchFamily="34" charset="0"/>
              </a:rPr>
              <a:t>Argentina, Colombia, Ireland, Mexico, South Africa, Spain and Turkey enacted laws prohibiting racial profiling and racial discrimination.</a:t>
            </a:r>
          </a:p>
          <a:p>
            <a:pPr marL="285750" indent="-285750">
              <a:buFont typeface="Arial" panose="020B0604020202020204" pitchFamily="34" charset="0"/>
              <a:buChar char="•"/>
            </a:pPr>
            <a:endParaRPr lang="en-US" sz="1800" dirty="0" smtClean="0">
              <a:solidFill>
                <a:schemeClr val="bg1"/>
              </a:solidFill>
              <a:effectLst/>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sz="1800" dirty="0" smtClean="0">
                <a:solidFill>
                  <a:schemeClr val="bg1"/>
                </a:solidFill>
                <a:effectLst/>
                <a:ea typeface="Times New Roman" panose="02020603050405020304" pitchFamily="18" charset="0"/>
                <a:cs typeface="Arial" panose="020B0604020202020204" pitchFamily="34" charset="0"/>
              </a:rPr>
              <a:t>On </a:t>
            </a:r>
            <a:r>
              <a:rPr lang="en-US" sz="1800" dirty="0">
                <a:solidFill>
                  <a:schemeClr val="bg1"/>
                </a:solidFill>
                <a:effectLst/>
                <a:ea typeface="Times New Roman" panose="02020603050405020304" pitchFamily="18" charset="0"/>
                <a:cs typeface="Arial" panose="020B0604020202020204" pitchFamily="34" charset="0"/>
              </a:rPr>
              <a:t>Geneva, Presenting the report, Kamran Michael, Minister for Rights of Pakistan, said that Pakistan was fully committed to the elimination of all forms of discrimination, and continued to uphold and implement the provisions of the Convention.  Pakistan had recently adopted a National Action Plan on gender Rights, and racial discrimination to law enforcement personnel and the judiciary.</a:t>
            </a:r>
            <a:r>
              <a:rPr lang="en-US" sz="1800" dirty="0">
                <a:effectLst/>
                <a:latin typeface="Arial" panose="020B0604020202020204" pitchFamily="34" charset="0"/>
                <a:ea typeface="Times New Roman" panose="02020603050405020304" pitchFamily="18" charset="0"/>
                <a:cs typeface="Arial" panose="020B0604020202020204" pitchFamily="34" charset="0"/>
              </a:rPr>
              <a:t/>
            </a:r>
            <a:br>
              <a:rPr lang="en-US" sz="1800" dirty="0">
                <a:effectLst/>
                <a:latin typeface="Arial" panose="020B0604020202020204" pitchFamily="34" charset="0"/>
                <a:ea typeface="Times New Roman" panose="02020603050405020304" pitchFamily="18" charset="0"/>
                <a:cs typeface="Arial" panose="020B0604020202020204" pitchFamily="34" charset="0"/>
              </a:rPr>
            </a:br>
            <a:endParaRPr lang="en-US" dirty="0">
              <a:solidFill>
                <a:srgbClr val="5F6368"/>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i="0" dirty="0">
              <a:solidFill>
                <a:srgbClr val="5F6368"/>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rgbClr val="2E2E2E"/>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ctr">
              <a:buFont typeface="Arial" panose="020B0604020202020204" pitchFamily="34" charset="0"/>
              <a:buChar char="•"/>
            </a:pPr>
            <a:endParaRPr lang="en-US" dirty="0">
              <a:solidFill>
                <a:schemeClr val="tx1">
                  <a:lumMod val="95000"/>
                </a:schemeClr>
              </a:solidFill>
            </a:endParaRPr>
          </a:p>
        </p:txBody>
      </p:sp>
      <p:pic>
        <p:nvPicPr>
          <p:cNvPr id="5" name="Picture 4">
            <a:extLst>
              <a:ext uri="{FF2B5EF4-FFF2-40B4-BE49-F238E27FC236}">
                <a16:creationId xmlns:a16="http://schemas.microsoft.com/office/drawing/2014/main" id="{DD2A62BD-8ABC-45A3-B8D2-A84F9A3C8B7F}"/>
              </a:ext>
            </a:extLst>
          </p:cNvPr>
          <p:cNvPicPr>
            <a:picLocks noChangeAspect="1"/>
          </p:cNvPicPr>
          <p:nvPr/>
        </p:nvPicPr>
        <p:blipFill>
          <a:blip r:embed="rId3"/>
          <a:stretch>
            <a:fillRect/>
          </a:stretch>
        </p:blipFill>
        <p:spPr>
          <a:xfrm>
            <a:off x="6378410" y="259439"/>
            <a:ext cx="5206670" cy="2385288"/>
          </a:xfrm>
          <a:prstGeom prst="rect">
            <a:avLst/>
          </a:prstGeom>
        </p:spPr>
      </p:pic>
    </p:spTree>
    <p:extLst>
      <p:ext uri="{BB962C8B-B14F-4D97-AF65-F5344CB8AC3E}">
        <p14:creationId xmlns:p14="http://schemas.microsoft.com/office/powerpoint/2010/main" val="41829474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2D04-FDC3-469F-9FEF-4850593C5C14}"/>
              </a:ext>
            </a:extLst>
          </p:cNvPr>
          <p:cNvSpPr>
            <a:spLocks noGrp="1"/>
          </p:cNvSpPr>
          <p:nvPr>
            <p:ph type="title"/>
          </p:nvPr>
        </p:nvSpPr>
        <p:spPr>
          <a:xfrm>
            <a:off x="644882" y="1788133"/>
            <a:ext cx="5907314" cy="1293028"/>
          </a:xfrm>
        </p:spPr>
        <p:txBody>
          <a:bodyPr>
            <a:noAutofit/>
          </a:bodyPr>
          <a:lstStyle/>
          <a:p>
            <a:pPr algn="l"/>
            <a:r>
              <a:rPr lang="en-US" b="1" dirty="0">
                <a:solidFill>
                  <a:schemeClr val="bg1"/>
                </a:solidFill>
              </a:rPr>
              <a:t>Removal of</a:t>
            </a:r>
            <a:br>
              <a:rPr lang="en-US" b="1" dirty="0">
                <a:solidFill>
                  <a:schemeClr val="bg1"/>
                </a:solidFill>
              </a:rPr>
            </a:br>
            <a:r>
              <a:rPr lang="en-US" b="1" dirty="0">
                <a:solidFill>
                  <a:schemeClr val="bg1"/>
                </a:solidFill>
              </a:rPr>
              <a:t>Gender inequality</a:t>
            </a:r>
            <a:br>
              <a:rPr lang="en-US" b="1" dirty="0">
                <a:solidFill>
                  <a:schemeClr val="bg1"/>
                </a:solidFill>
              </a:rPr>
            </a:br>
            <a:endParaRPr lang="en-US" b="1" dirty="0">
              <a:solidFill>
                <a:schemeClr val="bg1"/>
              </a:solidFill>
            </a:endParaRPr>
          </a:p>
        </p:txBody>
      </p:sp>
      <p:sp>
        <p:nvSpPr>
          <p:cNvPr id="3" name="TextBox 2">
            <a:extLst>
              <a:ext uri="{FF2B5EF4-FFF2-40B4-BE49-F238E27FC236}">
                <a16:creationId xmlns:a16="http://schemas.microsoft.com/office/drawing/2014/main" id="{E1744210-E4FB-4711-B0BE-09949EDA514F}"/>
              </a:ext>
            </a:extLst>
          </p:cNvPr>
          <p:cNvSpPr txBox="1"/>
          <p:nvPr/>
        </p:nvSpPr>
        <p:spPr>
          <a:xfrm>
            <a:off x="493487" y="3164683"/>
            <a:ext cx="11449984"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cs typeface="Arial" panose="020B0604020202020204" pitchFamily="34" charset="0"/>
              </a:rPr>
              <a:t>Pakistan is having gender inequality due to unemployment ,health issues, uneven access to education and lack of political representation.</a:t>
            </a:r>
          </a:p>
          <a:p>
            <a:pPr marL="285750" indent="-285750">
              <a:buFont typeface="Arial" panose="020B0604020202020204" pitchFamily="34" charset="0"/>
              <a:buChar char="•"/>
            </a:pPr>
            <a:endParaRPr lang="en-US" dirty="0" smtClean="0">
              <a:solidFill>
                <a:schemeClr val="bg1"/>
              </a:solidFill>
              <a:effectLst/>
              <a:cs typeface="Arial" panose="020B0604020202020204" pitchFamily="34" charset="0"/>
            </a:endParaRPr>
          </a:p>
          <a:p>
            <a:pPr marL="285750" indent="-285750">
              <a:buFont typeface="Arial" panose="020B0604020202020204" pitchFamily="34" charset="0"/>
              <a:buChar char="•"/>
            </a:pPr>
            <a:r>
              <a:rPr lang="en-US" dirty="0" smtClean="0">
                <a:solidFill>
                  <a:schemeClr val="bg1"/>
                </a:solidFill>
                <a:effectLst/>
                <a:cs typeface="Arial" panose="020B0604020202020204" pitchFamily="34" charset="0"/>
              </a:rPr>
              <a:t>For </a:t>
            </a:r>
            <a:r>
              <a:rPr lang="en-US" dirty="0">
                <a:solidFill>
                  <a:schemeClr val="bg1"/>
                </a:solidFill>
                <a:effectLst/>
                <a:cs typeface="Arial" panose="020B0604020202020204" pitchFamily="34" charset="0"/>
              </a:rPr>
              <a:t>the removal of gender inequality Pakistan has adopted a number of key international commitments to gender equality and women's human rights – the Universal Declaration of Human Rights, Beijing Platform for Action, the Convention on the Elimination of all forms of Discrimination Against Women, and the Sustainable Development Goals.</a:t>
            </a:r>
          </a:p>
          <a:p>
            <a:pPr marL="285750" indent="-285750">
              <a:buFont typeface="Arial" panose="020B0604020202020204" pitchFamily="34" charset="0"/>
              <a:buChar char="•"/>
            </a:pPr>
            <a:endParaRPr lang="en-US" dirty="0" smtClean="0">
              <a:solidFill>
                <a:schemeClr val="bg1"/>
              </a:solidFill>
              <a:cs typeface="Arial" panose="020B0604020202020204" pitchFamily="34" charset="0"/>
            </a:endParaRPr>
          </a:p>
          <a:p>
            <a:pPr marL="285750" indent="-285750">
              <a:buFont typeface="Arial" panose="020B0604020202020204" pitchFamily="34" charset="0"/>
              <a:buChar char="•"/>
            </a:pPr>
            <a:r>
              <a:rPr lang="en-US" dirty="0" smtClean="0">
                <a:solidFill>
                  <a:schemeClr val="bg1"/>
                </a:solidFill>
                <a:cs typeface="Arial" panose="020B0604020202020204" pitchFamily="34" charset="0"/>
              </a:rPr>
              <a:t>Moreover </a:t>
            </a:r>
            <a:r>
              <a:rPr lang="en-US" dirty="0">
                <a:solidFill>
                  <a:schemeClr val="bg1"/>
                </a:solidFill>
                <a:effectLst/>
                <a:cs typeface="Arial" panose="020B0604020202020204" pitchFamily="34" charset="0"/>
              </a:rPr>
              <a:t>Pakistan has committed to meet the MDGs and Convention for Elimination of all forms of Discrimination Against Women (UNCEDAW). For reducing gender inequality, discrimination against women and their disempowerment, Pakistan has been implementing the Convention for the last 15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4B35DCB-8376-41EB-97AB-7EBD86EB9BBC}"/>
              </a:ext>
            </a:extLst>
          </p:cNvPr>
          <p:cNvPicPr>
            <a:picLocks noChangeAspect="1"/>
          </p:cNvPicPr>
          <p:nvPr/>
        </p:nvPicPr>
        <p:blipFill>
          <a:blip r:embed="rId2"/>
          <a:stretch>
            <a:fillRect/>
          </a:stretch>
        </p:blipFill>
        <p:spPr>
          <a:xfrm>
            <a:off x="6552196" y="349064"/>
            <a:ext cx="5087484" cy="2648574"/>
          </a:xfrm>
          <a:prstGeom prst="rect">
            <a:avLst/>
          </a:prstGeom>
        </p:spPr>
      </p:pic>
    </p:spTree>
    <p:extLst>
      <p:ext uri="{BB962C8B-B14F-4D97-AF65-F5344CB8AC3E}">
        <p14:creationId xmlns:p14="http://schemas.microsoft.com/office/powerpoint/2010/main" val="12479439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8016-5F80-4721-9AF6-630B17069D13}"/>
              </a:ext>
            </a:extLst>
          </p:cNvPr>
          <p:cNvSpPr>
            <a:spLocks noGrp="1"/>
          </p:cNvSpPr>
          <p:nvPr>
            <p:ph type="title"/>
          </p:nvPr>
        </p:nvSpPr>
        <p:spPr>
          <a:xfrm>
            <a:off x="377371" y="1675019"/>
            <a:ext cx="5965371" cy="1293028"/>
          </a:xfrm>
        </p:spPr>
        <p:txBody>
          <a:bodyPr>
            <a:normAutofit/>
          </a:bodyPr>
          <a:lstStyle/>
          <a:p>
            <a:pPr algn="l"/>
            <a:r>
              <a:rPr lang="en-US" b="1" dirty="0">
                <a:solidFill>
                  <a:schemeClr val="bg1"/>
                </a:solidFill>
              </a:rPr>
              <a:t>Removal of </a:t>
            </a:r>
            <a:br>
              <a:rPr lang="en-US" b="1" dirty="0">
                <a:solidFill>
                  <a:schemeClr val="bg1"/>
                </a:solidFill>
              </a:rPr>
            </a:br>
            <a:r>
              <a:rPr lang="en-US" b="1" dirty="0">
                <a:solidFill>
                  <a:schemeClr val="bg1"/>
                </a:solidFill>
              </a:rPr>
              <a:t>Resources inequality</a:t>
            </a:r>
          </a:p>
        </p:txBody>
      </p:sp>
      <p:pic>
        <p:nvPicPr>
          <p:cNvPr id="4" name="Picture 3">
            <a:extLst>
              <a:ext uri="{FF2B5EF4-FFF2-40B4-BE49-F238E27FC236}">
                <a16:creationId xmlns:a16="http://schemas.microsoft.com/office/drawing/2014/main" id="{EC6F3645-CD8F-4E75-9A7E-E58C0B3B3BF8}"/>
              </a:ext>
            </a:extLst>
          </p:cNvPr>
          <p:cNvPicPr>
            <a:picLocks noChangeAspect="1"/>
          </p:cNvPicPr>
          <p:nvPr/>
        </p:nvPicPr>
        <p:blipFill>
          <a:blip r:embed="rId2"/>
          <a:stretch>
            <a:fillRect/>
          </a:stretch>
        </p:blipFill>
        <p:spPr>
          <a:xfrm>
            <a:off x="6705599" y="734332"/>
            <a:ext cx="5324753" cy="2531381"/>
          </a:xfrm>
          <a:prstGeom prst="rect">
            <a:avLst/>
          </a:prstGeom>
        </p:spPr>
      </p:pic>
      <p:sp>
        <p:nvSpPr>
          <p:cNvPr id="6" name="TextBox 5">
            <a:extLst>
              <a:ext uri="{FF2B5EF4-FFF2-40B4-BE49-F238E27FC236}">
                <a16:creationId xmlns:a16="http://schemas.microsoft.com/office/drawing/2014/main" id="{D6659CD4-916E-49EF-9AB1-7EB45CD1C19C}"/>
              </a:ext>
            </a:extLst>
          </p:cNvPr>
          <p:cNvSpPr txBox="1"/>
          <p:nvPr/>
        </p:nvSpPr>
        <p:spPr>
          <a:xfrm>
            <a:off x="1378857" y="3918857"/>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935666D-B8AD-4BB7-85FF-B88525C38585}"/>
              </a:ext>
            </a:extLst>
          </p:cNvPr>
          <p:cNvSpPr txBox="1"/>
          <p:nvPr/>
        </p:nvSpPr>
        <p:spPr>
          <a:xfrm>
            <a:off x="235527" y="3513242"/>
            <a:ext cx="11222182"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cs typeface="Arial" panose="020B0604020202020204" pitchFamily="34" charset="0"/>
              </a:rPr>
              <a:t>Resources inequality include unequal distribution of income it also killing </a:t>
            </a:r>
            <a:r>
              <a:rPr lang="en-US" dirty="0" err="1">
                <a:solidFill>
                  <a:schemeClr val="bg1"/>
                </a:solidFill>
                <a:cs typeface="Arial" panose="020B0604020202020204" pitchFamily="34" charset="0"/>
              </a:rPr>
              <a:t>meritrocracy</a:t>
            </a:r>
            <a:r>
              <a:rPr lang="en-US" dirty="0">
                <a:solidFill>
                  <a:schemeClr val="bg1"/>
                </a:solidFill>
                <a:cs typeface="Arial" panose="020B0604020202020204" pitchFamily="34" charset="0"/>
              </a:rPr>
              <a:t> in our society.</a:t>
            </a:r>
          </a:p>
          <a:p>
            <a:pPr marL="285750" indent="-285750">
              <a:buFont typeface="Arial" panose="020B0604020202020204" pitchFamily="34" charset="0"/>
              <a:buChar char="•"/>
            </a:pPr>
            <a:r>
              <a:rPr lang="en-US" dirty="0">
                <a:solidFill>
                  <a:schemeClr val="bg1"/>
                </a:solidFill>
                <a:effectLst/>
                <a:cs typeface="Arial" panose="020B0604020202020204" pitchFamily="34" charset="0"/>
              </a:rPr>
              <a:t>There are many problems associated with unequal distribution of resources here are a few: Slow development, Poverty, Corruption, Human Migration, Low GDP, lack of economic and social justice. When resources are concentrated in the hands of a few people, then only they develop.</a:t>
            </a:r>
          </a:p>
          <a:p>
            <a:pPr marL="285750" indent="-285750">
              <a:buFont typeface="Arial" panose="020B0604020202020204" pitchFamily="34" charset="0"/>
              <a:buChar char="•"/>
            </a:pPr>
            <a:r>
              <a:rPr lang="en-US" dirty="0">
                <a:solidFill>
                  <a:schemeClr val="bg1"/>
                </a:solidFill>
                <a:effectLst/>
                <a:cs typeface="Arial" panose="020B0604020202020204" pitchFamily="34" charset="0"/>
              </a:rPr>
              <a:t>For the removal of this government have set up funds for the people. The Government of Pakistan launched the Benazir Income Support Program to </a:t>
            </a:r>
            <a:r>
              <a:rPr lang="en-US" dirty="0">
                <a:solidFill>
                  <a:schemeClr val="bg1"/>
                </a:solidFill>
                <a:cs typeface="Arial" panose="020B0604020202020204" pitchFamily="34" charset="0"/>
              </a:rPr>
              <a:t>r</a:t>
            </a:r>
            <a:r>
              <a:rPr lang="en-US" dirty="0">
                <a:solidFill>
                  <a:schemeClr val="bg1"/>
                </a:solidFill>
                <a:effectLst/>
                <a:cs typeface="Arial" panose="020B0604020202020204" pitchFamily="34" charset="0"/>
              </a:rPr>
              <a:t>educe poverty and promote equitable distribution of wealth especially for the deserving peoples.</a:t>
            </a:r>
          </a:p>
          <a:p>
            <a:pPr marL="285750" indent="-285750">
              <a:buFont typeface="Arial" panose="020B0604020202020204" pitchFamily="34" charset="0"/>
              <a:buChar char="•"/>
            </a:pPr>
            <a:r>
              <a:rPr lang="en-US" dirty="0">
                <a:solidFill>
                  <a:schemeClr val="bg1"/>
                </a:solidFill>
                <a:cs typeface="Arial" panose="020B0604020202020204" pitchFamily="34" charset="0"/>
              </a:rPr>
              <a:t>Imran khan also established EHSAS PROGRAM which </a:t>
            </a:r>
            <a:r>
              <a:rPr lang="en-US" dirty="0">
                <a:solidFill>
                  <a:schemeClr val="bg1"/>
                </a:solidFill>
                <a:effectLst/>
                <a:cs typeface="Arial" panose="020B0604020202020204" pitchFamily="34" charset="0"/>
              </a:rPr>
              <a:t>aims for eliminating discrimination, poverty, and inequality from the society and capitalizes on utilizing the human resources </a:t>
            </a:r>
            <a:r>
              <a:rPr lang="en-US" b="0" i="0" dirty="0">
                <a:solidFill>
                  <a:schemeClr val="bg1"/>
                </a:solidFill>
                <a:effectLst/>
              </a:rPr>
              <a:t>.</a:t>
            </a:r>
            <a:endParaRPr lang="en-US" b="0" i="0" dirty="0">
              <a:solidFill>
                <a:schemeClr val="bg1"/>
              </a:solidFill>
              <a:effectLst/>
              <a:cs typeface="Arial" panose="020B0604020202020204" pitchFamily="34" charset="0"/>
            </a:endParaRPr>
          </a:p>
          <a:p>
            <a:pPr marL="285750" indent="-285750">
              <a:buFont typeface="Arial" panose="020B0604020202020204" pitchFamily="34" charset="0"/>
              <a:buChar char="•"/>
            </a:pPr>
            <a:endParaRPr lang="en-US"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902508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57C45C-84C7-47FE-830F-2172374DF8CB}"/>
              </a:ext>
            </a:extLst>
          </p:cNvPr>
          <p:cNvPicPr>
            <a:picLocks noChangeAspect="1"/>
          </p:cNvPicPr>
          <p:nvPr/>
        </p:nvPicPr>
        <p:blipFill>
          <a:blip r:embed="rId2"/>
          <a:stretch>
            <a:fillRect/>
          </a:stretch>
        </p:blipFill>
        <p:spPr>
          <a:xfrm>
            <a:off x="0" y="0"/>
            <a:ext cx="4121834" cy="6858000"/>
          </a:xfrm>
          <a:prstGeom prst="rect">
            <a:avLst/>
          </a:prstGeom>
        </p:spPr>
      </p:pic>
      <p:pic>
        <p:nvPicPr>
          <p:cNvPr id="3" name="Picture 2">
            <a:extLst>
              <a:ext uri="{FF2B5EF4-FFF2-40B4-BE49-F238E27FC236}">
                <a16:creationId xmlns:a16="http://schemas.microsoft.com/office/drawing/2014/main" id="{85DC48F8-4C0F-4BEF-9DD0-666369D15CDE}"/>
              </a:ext>
            </a:extLst>
          </p:cNvPr>
          <p:cNvPicPr>
            <a:picLocks noChangeAspect="1"/>
          </p:cNvPicPr>
          <p:nvPr/>
        </p:nvPicPr>
        <p:blipFill>
          <a:blip r:embed="rId3"/>
          <a:stretch>
            <a:fillRect/>
          </a:stretch>
        </p:blipFill>
        <p:spPr>
          <a:xfrm>
            <a:off x="3770142" y="-13064"/>
            <a:ext cx="8421858" cy="6858001"/>
          </a:xfrm>
          <a:prstGeom prst="rect">
            <a:avLst/>
          </a:prstGeom>
        </p:spPr>
      </p:pic>
    </p:spTree>
    <p:extLst>
      <p:ext uri="{BB962C8B-B14F-4D97-AF65-F5344CB8AC3E}">
        <p14:creationId xmlns:p14="http://schemas.microsoft.com/office/powerpoint/2010/main" val="536090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956" y="947253"/>
            <a:ext cx="8610600" cy="1293028"/>
          </a:xfrm>
        </p:spPr>
        <p:txBody>
          <a:bodyPr>
            <a:normAutofit/>
          </a:bodyPr>
          <a:lstStyle/>
          <a:p>
            <a:r>
              <a:rPr lang="en-US" sz="4800" b="1" dirty="0" smtClean="0">
                <a:solidFill>
                  <a:schemeClr val="bg1"/>
                </a:solidFill>
              </a:rPr>
              <a:t>What is Class?</a:t>
            </a:r>
            <a:endParaRPr lang="en-US" sz="4800" b="1" dirty="0">
              <a:solidFill>
                <a:schemeClr val="bg1"/>
              </a:solidFill>
            </a:endParaRPr>
          </a:p>
        </p:txBody>
      </p:sp>
      <p:sp>
        <p:nvSpPr>
          <p:cNvPr id="3" name="Content Placeholder 2"/>
          <p:cNvSpPr>
            <a:spLocks noGrp="1"/>
          </p:cNvSpPr>
          <p:nvPr>
            <p:ph idx="1"/>
          </p:nvPr>
        </p:nvSpPr>
        <p:spPr>
          <a:xfrm>
            <a:off x="685800" y="2729132"/>
            <a:ext cx="10820400" cy="4024125"/>
          </a:xfrm>
        </p:spPr>
        <p:txBody>
          <a:bodyPr/>
          <a:lstStyle/>
          <a:p>
            <a:r>
              <a:rPr lang="en-US" dirty="0" smtClean="0">
                <a:solidFill>
                  <a:schemeClr val="bg1"/>
                </a:solidFill>
              </a:rPr>
              <a:t>Class refers to a person’s economic position in a society, which is associated with the differences in income, wealth, and occupation.</a:t>
            </a:r>
          </a:p>
          <a:p>
            <a:endParaRPr lang="en-US" dirty="0" smtClean="0">
              <a:solidFill>
                <a:schemeClr val="bg1"/>
              </a:solidFill>
            </a:endParaRPr>
          </a:p>
          <a:p>
            <a:r>
              <a:rPr lang="en-US" dirty="0" smtClean="0">
                <a:solidFill>
                  <a:schemeClr val="bg1"/>
                </a:solidFill>
              </a:rPr>
              <a:t>For example, a wealthy/rich person is known as an upper class person. A less wealthy person is classified as middle class person, and a poor person with no money is classified as a lower class person.</a:t>
            </a:r>
          </a:p>
          <a:p>
            <a:r>
              <a:rPr lang="en-US" dirty="0" smtClean="0">
                <a:solidFill>
                  <a:schemeClr val="bg1"/>
                </a:solidFill>
              </a:rPr>
              <a:t> </a:t>
            </a:r>
          </a:p>
          <a:p>
            <a:r>
              <a:rPr lang="en-US" dirty="0" smtClean="0">
                <a:solidFill>
                  <a:schemeClr val="bg1"/>
                </a:solidFill>
              </a:rPr>
              <a:t>Nowadays, people can define someone’s class by what their interests are. </a:t>
            </a:r>
            <a:endParaRPr lang="en-US" dirty="0">
              <a:solidFill>
                <a:schemeClr val="bg1"/>
              </a:solidFill>
            </a:endParaRPr>
          </a:p>
        </p:txBody>
      </p:sp>
    </p:spTree>
    <p:extLst>
      <p:ext uri="{BB962C8B-B14F-4D97-AF65-F5344CB8AC3E}">
        <p14:creationId xmlns:p14="http://schemas.microsoft.com/office/powerpoint/2010/main" val="2450218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393896" y="2452532"/>
            <a:ext cx="11465170" cy="4247317"/>
          </a:xfrm>
          <a:prstGeom prst="rect">
            <a:avLst/>
          </a:prstGeom>
        </p:spPr>
        <p:txBody>
          <a:bodyPr wrap="square">
            <a:spAutoFit/>
          </a:bodyPr>
          <a:lstStyle/>
          <a:p>
            <a:r>
              <a:rPr lang="en-US" dirty="0">
                <a:solidFill>
                  <a:schemeClr val="bg1"/>
                </a:solidFill>
                <a:ea typeface="Times New Roman" panose="02020603050405020304" pitchFamily="18" charset="0"/>
                <a:cs typeface="Arial" panose="020B0604020202020204" pitchFamily="34" charset="0"/>
              </a:rPr>
              <a:t>In my point of view this kind of all problems are because of corruption, greedy and selfish nature. We are living in greedy world man feels no respect on earth without money that is why he is trying to earn more and more money by good or bad means. Greedy and corrupt mafia is generating these ignoble type problems. It's important to urge how we got to this stage, the answer is very simple, political failure. Politics in Pakistan is the first area which should be cleaned up, otherwise the cycle will keep repeating.</a:t>
            </a:r>
          </a:p>
          <a:p>
            <a:r>
              <a:rPr lang="en-US" dirty="0">
                <a:solidFill>
                  <a:schemeClr val="bg1"/>
                </a:solidFill>
                <a:ea typeface="Times New Roman" panose="02020603050405020304" pitchFamily="18" charset="0"/>
                <a:cs typeface="Arial" panose="020B0604020202020204" pitchFamily="34" charset="0"/>
              </a:rPr>
              <a:t>Everyone wants a “</a:t>
            </a:r>
            <a:r>
              <a:rPr lang="en-US" dirty="0" err="1">
                <a:solidFill>
                  <a:schemeClr val="bg1"/>
                </a:solidFill>
                <a:ea typeface="Times New Roman" panose="02020603050405020304" pitchFamily="18" charset="0"/>
                <a:cs typeface="Arial" panose="020B0604020202020204" pitchFamily="34" charset="0"/>
              </a:rPr>
              <a:t>Naya</a:t>
            </a:r>
            <a:r>
              <a:rPr lang="en-US" dirty="0">
                <a:solidFill>
                  <a:schemeClr val="bg1"/>
                </a:solidFill>
                <a:ea typeface="Times New Roman" panose="02020603050405020304" pitchFamily="18" charset="0"/>
                <a:cs typeface="Arial" panose="020B0604020202020204" pitchFamily="34" charset="0"/>
              </a:rPr>
              <a:t>" Pakistan. Many dream it to be a Dubai-lookalike - a perfect mix of east and west; others wish it to be more orderly like Singapore, where littering, spitting, urinating anywhere but in a toilet are offences and come with a penalty. Ironically when it comes to the gnawing gap between the rich and poor, there is a resigned indifference.</a:t>
            </a:r>
          </a:p>
          <a:p>
            <a:r>
              <a:rPr lang="en-US" dirty="0">
                <a:solidFill>
                  <a:schemeClr val="bg1"/>
                </a:solidFill>
                <a:ea typeface="Times New Roman" panose="02020603050405020304" pitchFamily="18" charset="0"/>
                <a:cs typeface="Arial" panose="020B0604020202020204" pitchFamily="34" charset="0"/>
              </a:rPr>
              <a:t>Few Pakistanis ever say they want a Pakistan where everyone should have access to justice and adequate nutrition, clean drinking water, enough food for their families, quality education and healthcare. A Pakistan where political participation and power is shared between the rich and poor regardless of gender, class or religion and most importantly where wealth is not concentrated in the hands of a handful.</a:t>
            </a:r>
          </a:p>
        </p:txBody>
      </p:sp>
      <p:sp>
        <p:nvSpPr>
          <p:cNvPr id="3" name="Rectangle 2"/>
          <p:cNvSpPr/>
          <p:nvPr/>
        </p:nvSpPr>
        <p:spPr>
          <a:xfrm>
            <a:off x="3540369" y="1234832"/>
            <a:ext cx="6096000" cy="1446550"/>
          </a:xfrm>
          <a:prstGeom prst="rect">
            <a:avLst/>
          </a:prstGeom>
        </p:spPr>
        <p:txBody>
          <a:bodyPr>
            <a:spAutoFit/>
          </a:bodyPr>
          <a:lstStyle/>
          <a:p>
            <a:r>
              <a:rPr lang="en-US" sz="4400" b="1" dirty="0">
                <a:solidFill>
                  <a:schemeClr val="bg1"/>
                </a:solidFill>
              </a:rPr>
              <a:t>POINT OF VIEW</a:t>
            </a:r>
            <a:br>
              <a:rPr lang="en-US" sz="4400" b="1" dirty="0">
                <a:solidFill>
                  <a:schemeClr val="bg1"/>
                </a:solidFill>
              </a:rPr>
            </a:br>
            <a:endParaRPr lang="en-US" sz="4400" b="1" dirty="0">
              <a:solidFill>
                <a:schemeClr val="bg1"/>
              </a:solidFill>
            </a:endParaRPr>
          </a:p>
        </p:txBody>
      </p:sp>
    </p:spTree>
    <p:extLst>
      <p:ext uri="{BB962C8B-B14F-4D97-AF65-F5344CB8AC3E}">
        <p14:creationId xmlns:p14="http://schemas.microsoft.com/office/powerpoint/2010/main" val="2738536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6815" y="1383352"/>
            <a:ext cx="9793458" cy="1293028"/>
          </a:xfrm>
        </p:spPr>
        <p:txBody>
          <a:bodyPr>
            <a:noAutofit/>
          </a:bodyPr>
          <a:lstStyle/>
          <a:p>
            <a:r>
              <a:rPr lang="en-US" sz="4800" b="1" dirty="0">
                <a:solidFill>
                  <a:schemeClr val="bg1"/>
                </a:solidFill>
              </a:rPr>
              <a:t>Importance of social class</a:t>
            </a:r>
            <a:endParaRPr lang="en-US" sz="4800" b="1" dirty="0"/>
          </a:p>
        </p:txBody>
      </p:sp>
      <p:sp>
        <p:nvSpPr>
          <p:cNvPr id="3" name="Content Placeholder 2"/>
          <p:cNvSpPr>
            <a:spLocks noGrp="1"/>
          </p:cNvSpPr>
          <p:nvPr>
            <p:ph idx="1"/>
          </p:nvPr>
        </p:nvSpPr>
        <p:spPr>
          <a:xfrm>
            <a:off x="896815" y="2833875"/>
            <a:ext cx="10820400" cy="4024125"/>
          </a:xfrm>
        </p:spPr>
        <p:txBody>
          <a:bodyPr/>
          <a:lstStyle/>
          <a:p>
            <a:pPr marL="0" indent="0">
              <a:buNone/>
            </a:pPr>
            <a:r>
              <a:rPr lang="en-US" sz="2800" dirty="0">
                <a:solidFill>
                  <a:schemeClr val="bg1"/>
                </a:solidFill>
                <a:ea typeface="Times New Roman" panose="02020603050405020304" pitchFamily="18" charset="0"/>
              </a:rPr>
              <a:t>Social classes provide their members with distinctive sub-cultures that prepare them for specialized functions in society. It is said that the social class is useful as an efficient means of role allocation in the society. Without it society is unbalanced as said by sociologist that If someone born poor they can become rich by the efforts and the work and also if someone born rich they can died as poor too.</a:t>
            </a:r>
          </a:p>
          <a:p>
            <a:endParaRPr lang="en-US" dirty="0"/>
          </a:p>
        </p:txBody>
      </p:sp>
    </p:spTree>
    <p:extLst>
      <p:ext uri="{BB962C8B-B14F-4D97-AF65-F5344CB8AC3E}">
        <p14:creationId xmlns:p14="http://schemas.microsoft.com/office/powerpoint/2010/main" val="4521837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9797-E416-4496-A232-8D39FDB9FB94}"/>
              </a:ext>
            </a:extLst>
          </p:cNvPr>
          <p:cNvSpPr>
            <a:spLocks noGrp="1"/>
          </p:cNvSpPr>
          <p:nvPr>
            <p:ph type="title"/>
          </p:nvPr>
        </p:nvSpPr>
        <p:spPr>
          <a:xfrm>
            <a:off x="911586" y="1907580"/>
            <a:ext cx="10426973" cy="3796821"/>
          </a:xfrm>
        </p:spPr>
        <p:txBody>
          <a:bodyPr>
            <a:noAutofit/>
          </a:bodyPr>
          <a:lstStyle/>
          <a:p>
            <a:pPr algn="ctr"/>
            <a:r>
              <a:rPr lang="en-US" sz="8800" b="1" dirty="0">
                <a:solidFill>
                  <a:schemeClr val="bg1"/>
                </a:solidFill>
              </a:rPr>
              <a:t>Inequality</a:t>
            </a:r>
            <a:r>
              <a:rPr lang="en-US" sz="8800" dirty="0">
                <a:solidFill>
                  <a:schemeClr val="bg1"/>
                </a:solidFill>
              </a:rPr>
              <a:t> is fully </a:t>
            </a:r>
            <a:r>
              <a:rPr lang="en-US" sz="8800" dirty="0">
                <a:solidFill>
                  <a:srgbClr val="FFFF00"/>
                </a:solidFill>
                <a:latin typeface="Arial Black"/>
                <a:cs typeface="Times New Roman"/>
              </a:rPr>
              <a:t>justified</a:t>
            </a:r>
            <a:r>
              <a:rPr lang="en-US" sz="8800" b="1" dirty="0">
                <a:solidFill>
                  <a:schemeClr val="tx1"/>
                </a:solidFill>
              </a:rPr>
              <a:t> </a:t>
            </a:r>
            <a:r>
              <a:rPr lang="en-US" sz="8800" dirty="0">
                <a:solidFill>
                  <a:schemeClr val="tx1"/>
                </a:solidFill>
              </a:rPr>
              <a:t/>
            </a:r>
            <a:br>
              <a:rPr lang="en-US" sz="8800" dirty="0">
                <a:solidFill>
                  <a:schemeClr val="tx1"/>
                </a:solidFill>
              </a:rPr>
            </a:br>
            <a:r>
              <a:rPr lang="en-US" sz="8800" dirty="0">
                <a:solidFill>
                  <a:schemeClr val="bg1"/>
                </a:solidFill>
              </a:rPr>
              <a:t>if it is </a:t>
            </a:r>
            <a:r>
              <a:rPr lang="en-US" sz="8800" b="1" dirty="0">
                <a:solidFill>
                  <a:schemeClr val="bg1"/>
                </a:solidFill>
              </a:rPr>
              <a:t>not</a:t>
            </a:r>
            <a:r>
              <a:rPr lang="en-US" sz="8800" dirty="0">
                <a:solidFill>
                  <a:schemeClr val="bg1"/>
                </a:solidFill>
              </a:rPr>
              <a:t> systematic</a:t>
            </a:r>
            <a:endParaRPr lang="en-US" dirty="0">
              <a:solidFill>
                <a:schemeClr val="bg1"/>
              </a:solidFill>
            </a:endParaRPr>
          </a:p>
        </p:txBody>
      </p:sp>
    </p:spTree>
    <p:extLst>
      <p:ext uri="{BB962C8B-B14F-4D97-AF65-F5344CB8AC3E}">
        <p14:creationId xmlns:p14="http://schemas.microsoft.com/office/powerpoint/2010/main" val="3846723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794" y="1789611"/>
            <a:ext cx="10820400" cy="4024125"/>
          </a:xfrm>
        </p:spPr>
        <p:txBody>
          <a:bodyPr/>
          <a:lstStyle/>
          <a:p>
            <a:pPr marL="0" indent="0">
              <a:buNone/>
            </a:pPr>
            <a:r>
              <a:rPr lang="en-US" dirty="0" smtClean="0">
                <a:solidFill>
                  <a:schemeClr val="bg1"/>
                </a:solidFill>
              </a:rPr>
              <a:t>SOURCES AND REFERENCES:</a:t>
            </a:r>
          </a:p>
          <a:p>
            <a:pPr>
              <a:buFont typeface="Wingdings" panose="05000000000000000000" pitchFamily="2" charset="2"/>
              <a:buChar char="Ø"/>
            </a:pPr>
            <a:r>
              <a:rPr lang="en-US" dirty="0" smtClean="0">
                <a:solidFill>
                  <a:schemeClr val="bg1"/>
                </a:solidFill>
                <a:hlinkClick r:id="rId2"/>
              </a:rPr>
              <a:t>https://courses.lumenlearning.com/boundless-sociology/chapter/the-impacts-of-social-class/</a:t>
            </a:r>
            <a:endParaRPr lang="en-US" dirty="0" smtClean="0">
              <a:solidFill>
                <a:schemeClr val="bg1"/>
              </a:solidFill>
            </a:endParaRPr>
          </a:p>
          <a:p>
            <a:pPr>
              <a:buFont typeface="Wingdings" panose="05000000000000000000" pitchFamily="2" charset="2"/>
              <a:buChar char="Ø"/>
            </a:pPr>
            <a:r>
              <a:rPr lang="en-US" dirty="0" smtClean="0">
                <a:solidFill>
                  <a:schemeClr val="bg1"/>
                </a:solidFill>
                <a:hlinkClick r:id="rId3"/>
              </a:rPr>
              <a:t>https://www.youtube.com/watch?v=0a21mndoORE</a:t>
            </a:r>
            <a:endParaRPr lang="en-US" dirty="0" smtClean="0">
              <a:solidFill>
                <a:schemeClr val="bg1"/>
              </a:solidFill>
            </a:endParaRPr>
          </a:p>
          <a:p>
            <a:pPr>
              <a:buFont typeface="Wingdings" panose="05000000000000000000" pitchFamily="2" charset="2"/>
              <a:buChar char="Ø"/>
            </a:pPr>
            <a:r>
              <a:rPr lang="en-US" dirty="0" smtClean="0">
                <a:solidFill>
                  <a:schemeClr val="bg1"/>
                </a:solidFill>
                <a:hlinkClick r:id="rId4"/>
              </a:rPr>
              <a:t>https://www.theatlantic.com/health/archive/2012/02/explaining-annette-lareau-or-why-parenting-style-ensures-inequality/253156/</a:t>
            </a:r>
            <a:endParaRPr lang="en-US" dirty="0" smtClean="0">
              <a:solidFill>
                <a:schemeClr val="bg1"/>
              </a:solidFill>
            </a:endParaRPr>
          </a:p>
          <a:p>
            <a:pPr>
              <a:buFont typeface="Wingdings" panose="05000000000000000000" pitchFamily="2" charset="2"/>
              <a:buChar char="Ø"/>
            </a:pPr>
            <a:r>
              <a:rPr lang="en-US" dirty="0" smtClean="0">
                <a:solidFill>
                  <a:schemeClr val="bg1"/>
                </a:solidFill>
                <a:hlinkClick r:id="rId5"/>
              </a:rPr>
              <a:t>https://www.dawn.com/news/1178703</a:t>
            </a:r>
            <a:endParaRPr lang="en-US" dirty="0" smtClean="0">
              <a:solidFill>
                <a:schemeClr val="bg1"/>
              </a:solidFill>
            </a:endParaRPr>
          </a:p>
          <a:p>
            <a:pPr>
              <a:buFont typeface="Wingdings" panose="05000000000000000000" pitchFamily="2" charset="2"/>
              <a:buChar char="Ø"/>
            </a:pPr>
            <a:r>
              <a:rPr lang="en-US" dirty="0" smtClean="0">
                <a:solidFill>
                  <a:schemeClr val="bg1"/>
                </a:solidFill>
                <a:hlinkClick r:id="rId6"/>
              </a:rPr>
              <a:t>http://criminal-justice.iresearchnet.com/crime/social-class-and-crime/</a:t>
            </a:r>
            <a:endParaRPr lang="en-US" dirty="0">
              <a:solidFill>
                <a:schemeClr val="bg1"/>
              </a:solidFill>
            </a:endParaRPr>
          </a:p>
        </p:txBody>
      </p:sp>
    </p:spTree>
    <p:extLst>
      <p:ext uri="{BB962C8B-B14F-4D97-AF65-F5344CB8AC3E}">
        <p14:creationId xmlns:p14="http://schemas.microsoft.com/office/powerpoint/2010/main" val="15153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4246" y="764373"/>
            <a:ext cx="8610600" cy="1293028"/>
          </a:xfrm>
        </p:spPr>
        <p:txBody>
          <a:bodyPr/>
          <a:lstStyle/>
          <a:p>
            <a:r>
              <a:rPr lang="en-US" b="1" dirty="0" smtClean="0">
                <a:solidFill>
                  <a:schemeClr val="bg1"/>
                </a:solidFill>
              </a:rPr>
              <a:t>What is Social inequality? </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Social inequality occurs when there is an unequal distribution of resources in this society. </a:t>
            </a:r>
          </a:p>
          <a:p>
            <a:endParaRPr lang="en-US" dirty="0" smtClean="0">
              <a:solidFill>
                <a:schemeClr val="bg1"/>
              </a:solidFill>
            </a:endParaRPr>
          </a:p>
          <a:p>
            <a:r>
              <a:rPr lang="en-US" dirty="0" smtClean="0">
                <a:solidFill>
                  <a:schemeClr val="bg1"/>
                </a:solidFill>
              </a:rPr>
              <a:t>The three social inequalities that occur in most of the places in the world are racial inequality, gender inequality and wealth inequality.</a:t>
            </a:r>
          </a:p>
          <a:p>
            <a:endParaRPr lang="en-US" dirty="0" smtClean="0">
              <a:solidFill>
                <a:schemeClr val="bg1"/>
              </a:solidFill>
            </a:endParaRPr>
          </a:p>
          <a:p>
            <a:r>
              <a:rPr lang="en-US" dirty="0" smtClean="0">
                <a:solidFill>
                  <a:schemeClr val="bg1"/>
                </a:solidFill>
              </a:rPr>
              <a:t>However in Pakistan, the most occurring inequality is the wealth inequality, where the inequality gap is 52.6 %.</a:t>
            </a:r>
          </a:p>
          <a:p>
            <a:endParaRPr lang="en-US" dirty="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39851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bg1"/>
                </a:solidFill>
              </a:rPr>
              <a:t>Inequality gap in comparison to other countries</a:t>
            </a:r>
            <a:endParaRPr lang="en-US" b="1" u="sng" dirty="0">
              <a:solidFill>
                <a:schemeClr val="bg1"/>
              </a:solidFill>
            </a:endParaRPr>
          </a:p>
        </p:txBody>
      </p:sp>
      <p:pic>
        <p:nvPicPr>
          <p:cNvPr id="1026" name="Picture 2" descr="Credit Suisse: Pakistan&amp;#39;s Wealth Inequality is the Lowest in South Asia"/>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29456" y="2336873"/>
            <a:ext cx="4600575" cy="335272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a:bodyPr>
          <a:lstStyle/>
          <a:p>
            <a:r>
              <a:rPr lang="en-US" sz="2800" dirty="0" smtClean="0">
                <a:solidFill>
                  <a:schemeClr val="bg1"/>
                </a:solidFill>
              </a:rPr>
              <a:t>However comparing the percentage with other Asian countries, the inequality gap is the lowest among all other Asian countries.</a:t>
            </a:r>
          </a:p>
          <a:p>
            <a:pPr marL="0" indent="0">
              <a:buNone/>
            </a:pPr>
            <a:endParaRPr lang="en-US" sz="2800" dirty="0" smtClean="0"/>
          </a:p>
        </p:txBody>
      </p:sp>
    </p:spTree>
    <p:extLst>
      <p:ext uri="{BB962C8B-B14F-4D97-AF65-F5344CB8AC3E}">
        <p14:creationId xmlns:p14="http://schemas.microsoft.com/office/powerpoint/2010/main" val="289001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smtClean="0">
                <a:solidFill>
                  <a:schemeClr val="bg1"/>
                </a:solidFill>
              </a:rPr>
              <a:t>Talking about Racial Inequality</a:t>
            </a:r>
            <a:endParaRPr lang="en-US" b="1" dirty="0">
              <a:solidFill>
                <a:schemeClr val="bg1"/>
              </a:solidFill>
            </a:endParaRPr>
          </a:p>
        </p:txBody>
      </p:sp>
      <p:sp>
        <p:nvSpPr>
          <p:cNvPr id="6" name="Content Placeholder 5"/>
          <p:cNvSpPr>
            <a:spLocks noGrp="1"/>
          </p:cNvSpPr>
          <p:nvPr>
            <p:ph idx="1"/>
          </p:nvPr>
        </p:nvSpPr>
        <p:spPr/>
        <p:txBody>
          <a:bodyPr/>
          <a:lstStyle/>
          <a:p>
            <a:r>
              <a:rPr lang="en-US" dirty="0" smtClean="0">
                <a:solidFill>
                  <a:schemeClr val="bg1"/>
                </a:solidFill>
              </a:rPr>
              <a:t>Racial inequality is when people are judged according to their race, or physical traits such as their skin color.</a:t>
            </a:r>
          </a:p>
          <a:p>
            <a:endParaRPr lang="en-US" dirty="0" smtClean="0">
              <a:solidFill>
                <a:schemeClr val="bg1"/>
              </a:solidFill>
            </a:endParaRPr>
          </a:p>
          <a:p>
            <a:r>
              <a:rPr lang="en-US" dirty="0" smtClean="0">
                <a:solidFill>
                  <a:schemeClr val="bg1"/>
                </a:solidFill>
              </a:rPr>
              <a:t>Racial inequality occurs the most in united states, for example </a:t>
            </a:r>
            <a:r>
              <a:rPr lang="en-US" dirty="0">
                <a:solidFill>
                  <a:schemeClr val="bg1"/>
                </a:solidFill>
              </a:rPr>
              <a:t>The American health care system is </a:t>
            </a:r>
            <a:r>
              <a:rPr lang="en-US" dirty="0" smtClean="0">
                <a:solidFill>
                  <a:schemeClr val="bg1"/>
                </a:solidFill>
              </a:rPr>
              <a:t>filled with </a:t>
            </a:r>
            <a:r>
              <a:rPr lang="en-US" dirty="0">
                <a:solidFill>
                  <a:schemeClr val="bg1"/>
                </a:solidFill>
              </a:rPr>
              <a:t>inequalities that have a </a:t>
            </a:r>
            <a:r>
              <a:rPr lang="en-US" dirty="0" smtClean="0">
                <a:solidFill>
                  <a:schemeClr val="bg1"/>
                </a:solidFill>
              </a:rPr>
              <a:t>negative impact </a:t>
            </a:r>
            <a:r>
              <a:rPr lang="en-US" dirty="0">
                <a:solidFill>
                  <a:schemeClr val="bg1"/>
                </a:solidFill>
              </a:rPr>
              <a:t>on people of </a:t>
            </a:r>
            <a:r>
              <a:rPr lang="en-US" dirty="0" smtClean="0">
                <a:solidFill>
                  <a:schemeClr val="bg1"/>
                </a:solidFill>
              </a:rPr>
              <a:t>color. These </a:t>
            </a:r>
            <a:r>
              <a:rPr lang="en-US" dirty="0">
                <a:solidFill>
                  <a:schemeClr val="bg1"/>
                </a:solidFill>
              </a:rPr>
              <a:t>inequalities contribute to gaps in health insurance coverage, uneven access to services, and poorer health outcomes among certain populations.</a:t>
            </a:r>
            <a:endParaRPr lang="en-US" dirty="0" smtClean="0">
              <a:solidFill>
                <a:schemeClr val="bg1"/>
              </a:solidFill>
            </a:endParaRPr>
          </a:p>
        </p:txBody>
      </p:sp>
    </p:spTree>
    <p:extLst>
      <p:ext uri="{BB962C8B-B14F-4D97-AF65-F5344CB8AC3E}">
        <p14:creationId xmlns:p14="http://schemas.microsoft.com/office/powerpoint/2010/main" val="3966478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1"/>
                </a:solidFill>
              </a:rPr>
              <a:t>Gender Inequality</a:t>
            </a:r>
            <a:endParaRPr lang="en-US" b="1" dirty="0">
              <a:solidFill>
                <a:schemeClr val="bg1"/>
              </a:solidFill>
            </a:endParaRPr>
          </a:p>
        </p:txBody>
      </p:sp>
      <p:sp>
        <p:nvSpPr>
          <p:cNvPr id="4" name="Content Placeholder 3"/>
          <p:cNvSpPr>
            <a:spLocks noGrp="1"/>
          </p:cNvSpPr>
          <p:nvPr>
            <p:ph sz="half" idx="2"/>
          </p:nvPr>
        </p:nvSpPr>
        <p:spPr/>
        <p:txBody>
          <a:bodyPr/>
          <a:lstStyle/>
          <a:p>
            <a:r>
              <a:rPr lang="en-US" dirty="0">
                <a:solidFill>
                  <a:schemeClr val="bg1"/>
                </a:solidFill>
              </a:rPr>
              <a:t>Gender inequality is the unequal treatment of a person on the basis of their gender</a:t>
            </a:r>
            <a:r>
              <a:rPr lang="en-US" dirty="0" smtClean="0">
                <a:solidFill>
                  <a:schemeClr val="bg1"/>
                </a:solidFill>
              </a:rPr>
              <a:t>. For example, access to education. In Pakistan, 71% of males are educated, where as only 47% of females are educated.</a:t>
            </a:r>
            <a:endParaRPr lang="en-US" dirty="0">
              <a:solidFill>
                <a:schemeClr val="bg1"/>
              </a:solidFill>
            </a:endParaRPr>
          </a:p>
        </p:txBody>
      </p:sp>
      <p:pic>
        <p:nvPicPr>
          <p:cNvPr id="2050" name="Picture 2" descr="Gender Inequality in Organizations - BBA Lif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53463" y="2471028"/>
            <a:ext cx="4697412" cy="305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25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453807" y="1836559"/>
            <a:ext cx="7589520" cy="3416320"/>
          </a:xfrm>
          <a:prstGeom prst="rect">
            <a:avLst/>
          </a:prstGeom>
        </p:spPr>
        <p:txBody>
          <a:bodyPr wrap="square">
            <a:spAutoFit/>
          </a:bodyPr>
          <a:lstStyle/>
          <a:p>
            <a:pPr algn="ctr"/>
            <a:r>
              <a:rPr lang="en-US" sz="7200" dirty="0">
                <a:solidFill>
                  <a:schemeClr val="bg1"/>
                </a:solidFill>
                <a:cs typeface="Calibri Light"/>
              </a:rPr>
              <a:t>CAUSES OF POVERTY AND INEQUALITY</a:t>
            </a:r>
            <a:endParaRPr lang="en-US" sz="7200" dirty="0">
              <a:solidFill>
                <a:schemeClr val="bg1"/>
              </a:solidFill>
            </a:endParaRPr>
          </a:p>
        </p:txBody>
      </p:sp>
    </p:spTree>
    <p:extLst>
      <p:ext uri="{BB962C8B-B14F-4D97-AF65-F5344CB8AC3E}">
        <p14:creationId xmlns:p14="http://schemas.microsoft.com/office/powerpoint/2010/main" val="2324190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614289" y="2472789"/>
            <a:ext cx="11230707" cy="1938992"/>
          </a:xfrm>
          <a:prstGeom prst="rect">
            <a:avLst/>
          </a:prstGeom>
        </p:spPr>
        <p:txBody>
          <a:bodyPr wrap="square">
            <a:spAutoFit/>
          </a:bodyPr>
          <a:lstStyle/>
          <a:p>
            <a:r>
              <a:rPr lang="en-US" sz="6000" dirty="0">
                <a:solidFill>
                  <a:schemeClr val="bg1"/>
                </a:solidFill>
                <a:ea typeface="+mj-lt"/>
                <a:cs typeface="+mj-lt"/>
              </a:rPr>
              <a:t> WHAT ACTUALLY THE CAUSE OF SOCIAL INEQUALITY IS.....</a:t>
            </a:r>
            <a:endParaRPr lang="en-US" sz="6000" dirty="0">
              <a:solidFill>
                <a:schemeClr val="bg1"/>
              </a:solidFill>
            </a:endParaRPr>
          </a:p>
        </p:txBody>
      </p:sp>
    </p:spTree>
    <p:extLst>
      <p:ext uri="{BB962C8B-B14F-4D97-AF65-F5344CB8AC3E}">
        <p14:creationId xmlns:p14="http://schemas.microsoft.com/office/powerpoint/2010/main" val="2355901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71af3243-3dd4-4a8d-8c0d-dd76da1f02a5"/>
    <ds:schemaRef ds:uri="http://purl.org/dc/dcmitype/"/>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16c05727-aa75-4e4a-9b5f-8a80a1165891"/>
    <ds:schemaRef ds:uri="http://www.w3.org/XML/1998/namespace"/>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0</TotalTime>
  <Words>1348</Words>
  <Application>Microsoft Office PowerPoint</Application>
  <PresentationFormat>Widescreen</PresentationFormat>
  <Paragraphs>175</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Black</vt:lpstr>
      <vt:lpstr>Arial,Sans-Serif</vt:lpstr>
      <vt:lpstr>Calibri</vt:lpstr>
      <vt:lpstr>Calibri Light</vt:lpstr>
      <vt:lpstr>Century Gothic</vt:lpstr>
      <vt:lpstr>Times New Roman</vt:lpstr>
      <vt:lpstr>Wingdings</vt:lpstr>
      <vt:lpstr>Vapor Trail</vt:lpstr>
      <vt:lpstr> </vt:lpstr>
      <vt:lpstr>INTRODUCTION</vt:lpstr>
      <vt:lpstr>What is Class?</vt:lpstr>
      <vt:lpstr>What is Social inequality? </vt:lpstr>
      <vt:lpstr>Inequality gap in comparison to other countries</vt:lpstr>
      <vt:lpstr>Talking about Racial Inequality</vt:lpstr>
      <vt:lpstr>Gender Inequality</vt:lpstr>
      <vt:lpstr>PowerPoint Presentation</vt:lpstr>
      <vt:lpstr>PowerPoint Presentation</vt:lpstr>
      <vt:lpstr>PowerPoint Presentation</vt:lpstr>
      <vt:lpstr>Income inequality</vt:lpstr>
      <vt:lpstr>PowerPoint Presentation</vt:lpstr>
      <vt:lpstr>PowerPoint Presentation</vt:lpstr>
      <vt:lpstr> inadequate allocation of resource</vt:lpstr>
      <vt:lpstr>INADEQUATE ALLOCATION OF RESOURCE </vt:lpstr>
      <vt:lpstr>Poor TAXATION SYSTEM  </vt:lpstr>
      <vt:lpstr>Impact OF CLASS AND INEQUALITY </vt:lpstr>
      <vt:lpstr>Impact of social class inequality</vt:lpstr>
      <vt:lpstr>PowerPoint Presentation</vt:lpstr>
      <vt:lpstr>PowerPoint Presentation</vt:lpstr>
      <vt:lpstr>PowerPoint Presentation</vt:lpstr>
      <vt:lpstr>PowerPoint Presentation</vt:lpstr>
      <vt:lpstr>PowerPoint Presentation</vt:lpstr>
      <vt:lpstr>Judicial system and social class</vt:lpstr>
      <vt:lpstr>PowerPoint Presentation</vt:lpstr>
      <vt:lpstr>Removal of Racial  INEQUALITY </vt:lpstr>
      <vt:lpstr>Removal of Gender inequality </vt:lpstr>
      <vt:lpstr>Removal of  Resources inequality</vt:lpstr>
      <vt:lpstr>PowerPoint Presentation</vt:lpstr>
      <vt:lpstr>PowerPoint Presentation</vt:lpstr>
      <vt:lpstr>Importance of social class</vt:lpstr>
      <vt:lpstr>Inequality is fully justified  if it is not systematic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2021-12-04T17:18:10Z</dcterms:created>
  <dcterms:modified xsi:type="dcterms:W3CDTF">2021-12-08T15:36:43Z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