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diagrams/drawing20.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5"/>
  </p:notesMasterIdLst>
  <p:sldIdLst>
    <p:sldId id="256" r:id="rId2"/>
    <p:sldId id="257" r:id="rId3"/>
    <p:sldId id="260" r:id="rId4"/>
    <p:sldId id="280" r:id="rId5"/>
    <p:sldId id="262" r:id="rId6"/>
    <p:sldId id="281" r:id="rId7"/>
    <p:sldId id="265" r:id="rId8"/>
    <p:sldId id="266" r:id="rId9"/>
    <p:sldId id="268" r:id="rId10"/>
    <p:sldId id="284" r:id="rId11"/>
    <p:sldId id="269" r:id="rId12"/>
    <p:sldId id="285" r:id="rId13"/>
    <p:sldId id="286" r:id="rId14"/>
    <p:sldId id="271" r:id="rId15"/>
    <p:sldId id="273" r:id="rId16"/>
    <p:sldId id="289" r:id="rId17"/>
    <p:sldId id="293" r:id="rId18"/>
    <p:sldId id="290" r:id="rId19"/>
    <p:sldId id="291" r:id="rId20"/>
    <p:sldId id="292" r:id="rId21"/>
    <p:sldId id="288" r:id="rId22"/>
    <p:sldId id="307" r:id="rId23"/>
    <p:sldId id="278" r:id="rId24"/>
    <p:sldId id="310" r:id="rId25"/>
    <p:sldId id="294" r:id="rId26"/>
    <p:sldId id="306" r:id="rId27"/>
    <p:sldId id="309" r:id="rId28"/>
    <p:sldId id="308" r:id="rId29"/>
    <p:sldId id="295" r:id="rId30"/>
    <p:sldId id="277" r:id="rId31"/>
    <p:sldId id="287" r:id="rId32"/>
    <p:sldId id="297" r:id="rId33"/>
    <p:sldId id="298" r:id="rId34"/>
    <p:sldId id="299" r:id="rId35"/>
    <p:sldId id="311" r:id="rId36"/>
    <p:sldId id="300" r:id="rId37"/>
    <p:sldId id="279" r:id="rId38"/>
    <p:sldId id="302" r:id="rId39"/>
    <p:sldId id="303" r:id="rId40"/>
    <p:sldId id="304" r:id="rId41"/>
    <p:sldId id="275" r:id="rId42"/>
    <p:sldId id="276" r:id="rId43"/>
    <p:sldId id="30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60E23-FDEF-40AE-9452-5A22D7EE3DDB}" v="12" dt="2022-05-13T16:26:33.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7F513-D34F-4E98-8143-5C8E82037BA9}"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416A7910-CC19-4E56-8FCD-A904F8CEB43E}">
      <dgm:prSet phldrT="[Text]"/>
      <dgm:spPr/>
      <dgm:t>
        <a:bodyPr/>
        <a:lstStyle/>
        <a:p>
          <a:r>
            <a:rPr lang="en-US" dirty="0"/>
            <a:t>LOG KYA KAHENGE?</a:t>
          </a:r>
        </a:p>
      </dgm:t>
    </dgm:pt>
    <dgm:pt modelId="{9681C66D-B418-4FBA-94BC-7917B3A077C1}" type="parTrans" cxnId="{3C3BF263-6F57-46E4-925F-74887B0FB830}">
      <dgm:prSet/>
      <dgm:spPr/>
      <dgm:t>
        <a:bodyPr/>
        <a:lstStyle/>
        <a:p>
          <a:endParaRPr lang="en-US"/>
        </a:p>
      </dgm:t>
    </dgm:pt>
    <dgm:pt modelId="{F666BC9F-AD5C-418D-8815-5F05C463A1B1}" type="sibTrans" cxnId="{3C3BF263-6F57-46E4-925F-74887B0FB830}">
      <dgm:prSet/>
      <dgm:spPr/>
      <dgm:t>
        <a:bodyPr/>
        <a:lstStyle/>
        <a:p>
          <a:endParaRPr lang="en-US"/>
        </a:p>
      </dgm:t>
    </dgm:pt>
    <dgm:pt modelId="{401877A8-54E3-49E8-9498-49FA0D82A5B6}">
      <dgm:prSet phldrT="[Text]"/>
      <dgm:spPr/>
      <dgm:t>
        <a:bodyPr/>
        <a:lstStyle/>
        <a:p>
          <a:r>
            <a:rPr lang="en-US" b="0" i="0" dirty="0"/>
            <a:t>Confidentiality issues</a:t>
          </a:r>
          <a:endParaRPr lang="en-US" dirty="0"/>
        </a:p>
      </dgm:t>
    </dgm:pt>
    <dgm:pt modelId="{28AA8F3C-06B2-4A33-A1F2-2D12D7C4D615}" type="parTrans" cxnId="{772917C0-AF51-4230-9370-5D3971A728EA}">
      <dgm:prSet/>
      <dgm:spPr>
        <a:ln>
          <a:solidFill>
            <a:schemeClr val="tx1"/>
          </a:solidFill>
        </a:ln>
      </dgm:spPr>
      <dgm:t>
        <a:bodyPr/>
        <a:lstStyle/>
        <a:p>
          <a:endParaRPr lang="en-US"/>
        </a:p>
      </dgm:t>
    </dgm:pt>
    <dgm:pt modelId="{61957421-0FDE-4E75-90E4-1F6778BF47A8}" type="sibTrans" cxnId="{772917C0-AF51-4230-9370-5D3971A728EA}">
      <dgm:prSet/>
      <dgm:spPr/>
      <dgm:t>
        <a:bodyPr/>
        <a:lstStyle/>
        <a:p>
          <a:endParaRPr lang="en-US"/>
        </a:p>
      </dgm:t>
    </dgm:pt>
    <dgm:pt modelId="{E439288D-E344-4912-9385-B1BCD8E3E7BE}">
      <dgm:prSet phldrT="[Text]"/>
      <dgm:spPr/>
      <dgm:t>
        <a:bodyPr/>
        <a:lstStyle/>
        <a:p>
          <a:r>
            <a:rPr lang="en-US" dirty="0"/>
            <a:t>Can not manage time</a:t>
          </a:r>
        </a:p>
      </dgm:t>
    </dgm:pt>
    <dgm:pt modelId="{9550E19B-DEA2-4DED-91B7-6356DE1BCBAC}" type="sibTrans" cxnId="{06D2D621-6E06-47A6-BB78-BB3192888DC8}">
      <dgm:prSet/>
      <dgm:spPr/>
      <dgm:t>
        <a:bodyPr/>
        <a:lstStyle/>
        <a:p>
          <a:endParaRPr lang="en-US"/>
        </a:p>
      </dgm:t>
    </dgm:pt>
    <dgm:pt modelId="{E1667145-FA1D-4D12-A998-4EC35F3092BA}" type="parTrans" cxnId="{06D2D621-6E06-47A6-BB78-BB3192888DC8}">
      <dgm:prSet/>
      <dgm:spPr>
        <a:ln>
          <a:solidFill>
            <a:schemeClr val="tx1"/>
          </a:solidFill>
        </a:ln>
      </dgm:spPr>
      <dgm:t>
        <a:bodyPr/>
        <a:lstStyle/>
        <a:p>
          <a:endParaRPr lang="en-US"/>
        </a:p>
      </dgm:t>
    </dgm:pt>
    <dgm:pt modelId="{83D105F2-9503-4495-BBF4-D3FEE01140C2}" type="pres">
      <dgm:prSet presAssocID="{0947F513-D34F-4E98-8143-5C8E82037BA9}" presName="diagram" presStyleCnt="0">
        <dgm:presLayoutVars>
          <dgm:chPref val="1"/>
          <dgm:dir/>
          <dgm:animOne val="branch"/>
          <dgm:animLvl val="lvl"/>
          <dgm:resizeHandles val="exact"/>
        </dgm:presLayoutVars>
      </dgm:prSet>
      <dgm:spPr/>
      <dgm:t>
        <a:bodyPr/>
        <a:lstStyle/>
        <a:p>
          <a:endParaRPr lang="en-US"/>
        </a:p>
      </dgm:t>
    </dgm:pt>
    <dgm:pt modelId="{F6760BA8-D19F-4C9C-BF5A-14F1EE72D851}" type="pres">
      <dgm:prSet presAssocID="{416A7910-CC19-4E56-8FCD-A904F8CEB43E}" presName="root1" presStyleCnt="0"/>
      <dgm:spPr/>
    </dgm:pt>
    <dgm:pt modelId="{B1BB878D-AEFF-4C5D-8898-EC9649D9D7A8}" type="pres">
      <dgm:prSet presAssocID="{416A7910-CC19-4E56-8FCD-A904F8CEB43E}" presName="LevelOneTextNode" presStyleLbl="node0" presStyleIdx="0" presStyleCnt="1" custScaleX="23615" custScaleY="43775" custLinFactNeighborX="-17785" custLinFactNeighborY="-2167">
        <dgm:presLayoutVars>
          <dgm:chPref val="3"/>
        </dgm:presLayoutVars>
      </dgm:prSet>
      <dgm:spPr/>
      <dgm:t>
        <a:bodyPr/>
        <a:lstStyle/>
        <a:p>
          <a:endParaRPr lang="en-US"/>
        </a:p>
      </dgm:t>
    </dgm:pt>
    <dgm:pt modelId="{F2930B63-2A11-4973-BD03-D8419ABBCFC8}" type="pres">
      <dgm:prSet presAssocID="{416A7910-CC19-4E56-8FCD-A904F8CEB43E}" presName="level2hierChild" presStyleCnt="0"/>
      <dgm:spPr/>
    </dgm:pt>
    <dgm:pt modelId="{5300E17D-2E18-45CB-8FE0-30E162955152}" type="pres">
      <dgm:prSet presAssocID="{28AA8F3C-06B2-4A33-A1F2-2D12D7C4D615}" presName="conn2-1" presStyleLbl="parChTrans1D2" presStyleIdx="0" presStyleCnt="2"/>
      <dgm:spPr/>
      <dgm:t>
        <a:bodyPr/>
        <a:lstStyle/>
        <a:p>
          <a:endParaRPr lang="en-US"/>
        </a:p>
      </dgm:t>
    </dgm:pt>
    <dgm:pt modelId="{CC1623FC-DF58-440A-99E0-E00B75AB61BA}" type="pres">
      <dgm:prSet presAssocID="{28AA8F3C-06B2-4A33-A1F2-2D12D7C4D615}" presName="connTx" presStyleLbl="parChTrans1D2" presStyleIdx="0" presStyleCnt="2"/>
      <dgm:spPr/>
      <dgm:t>
        <a:bodyPr/>
        <a:lstStyle/>
        <a:p>
          <a:endParaRPr lang="en-US"/>
        </a:p>
      </dgm:t>
    </dgm:pt>
    <dgm:pt modelId="{AF25D117-1458-4C90-B2BC-CD881923A08E}" type="pres">
      <dgm:prSet presAssocID="{401877A8-54E3-49E8-9498-49FA0D82A5B6}" presName="root2" presStyleCnt="0"/>
      <dgm:spPr/>
    </dgm:pt>
    <dgm:pt modelId="{E5729DE1-9958-4FCC-91E7-714C387237C3}" type="pres">
      <dgm:prSet presAssocID="{401877A8-54E3-49E8-9498-49FA0D82A5B6}" presName="LevelTwoTextNode" presStyleLbl="node2" presStyleIdx="0" presStyleCnt="2" custScaleX="42399" custScaleY="19195" custLinFactNeighborX="-25930" custLinFactNeighborY="49859">
        <dgm:presLayoutVars>
          <dgm:chPref val="3"/>
        </dgm:presLayoutVars>
      </dgm:prSet>
      <dgm:spPr/>
      <dgm:t>
        <a:bodyPr/>
        <a:lstStyle/>
        <a:p>
          <a:endParaRPr lang="en-US"/>
        </a:p>
      </dgm:t>
    </dgm:pt>
    <dgm:pt modelId="{DA709563-2E34-4802-844E-5DF3EF3AE43A}" type="pres">
      <dgm:prSet presAssocID="{401877A8-54E3-49E8-9498-49FA0D82A5B6}" presName="level3hierChild" presStyleCnt="0"/>
      <dgm:spPr/>
    </dgm:pt>
    <dgm:pt modelId="{B4194CEF-4D6C-4C51-A1F1-80470DD1C81F}" type="pres">
      <dgm:prSet presAssocID="{E1667145-FA1D-4D12-A998-4EC35F3092BA}" presName="conn2-1" presStyleLbl="parChTrans1D2" presStyleIdx="1" presStyleCnt="2"/>
      <dgm:spPr/>
      <dgm:t>
        <a:bodyPr/>
        <a:lstStyle/>
        <a:p>
          <a:endParaRPr lang="en-US"/>
        </a:p>
      </dgm:t>
    </dgm:pt>
    <dgm:pt modelId="{64B03009-8742-44F1-94EF-D6973031A464}" type="pres">
      <dgm:prSet presAssocID="{E1667145-FA1D-4D12-A998-4EC35F3092BA}" presName="connTx" presStyleLbl="parChTrans1D2" presStyleIdx="1" presStyleCnt="2"/>
      <dgm:spPr/>
      <dgm:t>
        <a:bodyPr/>
        <a:lstStyle/>
        <a:p>
          <a:endParaRPr lang="en-US"/>
        </a:p>
      </dgm:t>
    </dgm:pt>
    <dgm:pt modelId="{E770EF74-A6C3-4A28-9D0C-BFA1B105DD8C}" type="pres">
      <dgm:prSet presAssocID="{E439288D-E344-4912-9385-B1BCD8E3E7BE}" presName="root2" presStyleCnt="0"/>
      <dgm:spPr/>
    </dgm:pt>
    <dgm:pt modelId="{183B05D4-CD7B-470E-8AD9-5B8970F5BDFA}" type="pres">
      <dgm:prSet presAssocID="{E439288D-E344-4912-9385-B1BCD8E3E7BE}" presName="LevelTwoTextNode" presStyleLbl="node2" presStyleIdx="1" presStyleCnt="2" custScaleX="42399" custScaleY="15950" custLinFactNeighborX="-26170" custLinFactNeighborY="-49476">
        <dgm:presLayoutVars>
          <dgm:chPref val="3"/>
        </dgm:presLayoutVars>
      </dgm:prSet>
      <dgm:spPr/>
      <dgm:t>
        <a:bodyPr/>
        <a:lstStyle/>
        <a:p>
          <a:endParaRPr lang="en-US"/>
        </a:p>
      </dgm:t>
    </dgm:pt>
    <dgm:pt modelId="{66588109-3DDB-41D1-9C8F-9DB379456C0A}" type="pres">
      <dgm:prSet presAssocID="{E439288D-E344-4912-9385-B1BCD8E3E7BE}" presName="level3hierChild" presStyleCnt="0"/>
      <dgm:spPr/>
    </dgm:pt>
  </dgm:ptLst>
  <dgm:cxnLst>
    <dgm:cxn modelId="{FFC6F3BB-4CCF-46EC-96CC-B14CBA48F640}" type="presOf" srcId="{401877A8-54E3-49E8-9498-49FA0D82A5B6}" destId="{E5729DE1-9958-4FCC-91E7-714C387237C3}" srcOrd="0" destOrd="0" presId="urn:microsoft.com/office/officeart/2005/8/layout/hierarchy2"/>
    <dgm:cxn modelId="{4879F417-0BD0-4654-8605-7A90805B5C6F}" type="presOf" srcId="{E439288D-E344-4912-9385-B1BCD8E3E7BE}" destId="{183B05D4-CD7B-470E-8AD9-5B8970F5BDFA}" srcOrd="0" destOrd="0" presId="urn:microsoft.com/office/officeart/2005/8/layout/hierarchy2"/>
    <dgm:cxn modelId="{772917C0-AF51-4230-9370-5D3971A728EA}" srcId="{416A7910-CC19-4E56-8FCD-A904F8CEB43E}" destId="{401877A8-54E3-49E8-9498-49FA0D82A5B6}" srcOrd="0" destOrd="0" parTransId="{28AA8F3C-06B2-4A33-A1F2-2D12D7C4D615}" sibTransId="{61957421-0FDE-4E75-90E4-1F6778BF47A8}"/>
    <dgm:cxn modelId="{7C650888-A8D4-452F-90ED-327A7D3C0826}" type="presOf" srcId="{28AA8F3C-06B2-4A33-A1F2-2D12D7C4D615}" destId="{5300E17D-2E18-45CB-8FE0-30E162955152}" srcOrd="0" destOrd="0" presId="urn:microsoft.com/office/officeart/2005/8/layout/hierarchy2"/>
    <dgm:cxn modelId="{F137B5E7-C9EB-4786-8A18-962AE2A030E0}" type="presOf" srcId="{E1667145-FA1D-4D12-A998-4EC35F3092BA}" destId="{64B03009-8742-44F1-94EF-D6973031A464}" srcOrd="1" destOrd="0" presId="urn:microsoft.com/office/officeart/2005/8/layout/hierarchy2"/>
    <dgm:cxn modelId="{06D2D621-6E06-47A6-BB78-BB3192888DC8}" srcId="{416A7910-CC19-4E56-8FCD-A904F8CEB43E}" destId="{E439288D-E344-4912-9385-B1BCD8E3E7BE}" srcOrd="1" destOrd="0" parTransId="{E1667145-FA1D-4D12-A998-4EC35F3092BA}" sibTransId="{9550E19B-DEA2-4DED-91B7-6356DE1BCBAC}"/>
    <dgm:cxn modelId="{3C3BF263-6F57-46E4-925F-74887B0FB830}" srcId="{0947F513-D34F-4E98-8143-5C8E82037BA9}" destId="{416A7910-CC19-4E56-8FCD-A904F8CEB43E}" srcOrd="0" destOrd="0" parTransId="{9681C66D-B418-4FBA-94BC-7917B3A077C1}" sibTransId="{F666BC9F-AD5C-418D-8815-5F05C463A1B1}"/>
    <dgm:cxn modelId="{04A87EC9-99AA-44B2-A9C0-E64458117CA0}" type="presOf" srcId="{28AA8F3C-06B2-4A33-A1F2-2D12D7C4D615}" destId="{CC1623FC-DF58-440A-99E0-E00B75AB61BA}" srcOrd="1" destOrd="0" presId="urn:microsoft.com/office/officeart/2005/8/layout/hierarchy2"/>
    <dgm:cxn modelId="{49BACD98-FD5F-4613-96FE-4D65E9C24EAE}" type="presOf" srcId="{0947F513-D34F-4E98-8143-5C8E82037BA9}" destId="{83D105F2-9503-4495-BBF4-D3FEE01140C2}" srcOrd="0" destOrd="0" presId="urn:microsoft.com/office/officeart/2005/8/layout/hierarchy2"/>
    <dgm:cxn modelId="{00F8ACCF-9641-4627-AB89-5F8CD6B9338E}" type="presOf" srcId="{416A7910-CC19-4E56-8FCD-A904F8CEB43E}" destId="{B1BB878D-AEFF-4C5D-8898-EC9649D9D7A8}" srcOrd="0" destOrd="0" presId="urn:microsoft.com/office/officeart/2005/8/layout/hierarchy2"/>
    <dgm:cxn modelId="{102B9422-3846-408E-A610-A1A939176521}" type="presOf" srcId="{E1667145-FA1D-4D12-A998-4EC35F3092BA}" destId="{B4194CEF-4D6C-4C51-A1F1-80470DD1C81F}" srcOrd="0" destOrd="0" presId="urn:microsoft.com/office/officeart/2005/8/layout/hierarchy2"/>
    <dgm:cxn modelId="{ED16FEE7-7675-434B-91C4-0FCD125ED440}" type="presParOf" srcId="{83D105F2-9503-4495-BBF4-D3FEE01140C2}" destId="{F6760BA8-D19F-4C9C-BF5A-14F1EE72D851}" srcOrd="0" destOrd="0" presId="urn:microsoft.com/office/officeart/2005/8/layout/hierarchy2"/>
    <dgm:cxn modelId="{11AF532E-7036-48B3-A307-95FFD951E2F0}" type="presParOf" srcId="{F6760BA8-D19F-4C9C-BF5A-14F1EE72D851}" destId="{B1BB878D-AEFF-4C5D-8898-EC9649D9D7A8}" srcOrd="0" destOrd="0" presId="urn:microsoft.com/office/officeart/2005/8/layout/hierarchy2"/>
    <dgm:cxn modelId="{582023E7-0330-40C6-91D7-BF2DEC0FC508}" type="presParOf" srcId="{F6760BA8-D19F-4C9C-BF5A-14F1EE72D851}" destId="{F2930B63-2A11-4973-BD03-D8419ABBCFC8}" srcOrd="1" destOrd="0" presId="urn:microsoft.com/office/officeart/2005/8/layout/hierarchy2"/>
    <dgm:cxn modelId="{C3422FF0-48F5-4BC0-975B-F8C557088FF3}" type="presParOf" srcId="{F2930B63-2A11-4973-BD03-D8419ABBCFC8}" destId="{5300E17D-2E18-45CB-8FE0-30E162955152}" srcOrd="0" destOrd="0" presId="urn:microsoft.com/office/officeart/2005/8/layout/hierarchy2"/>
    <dgm:cxn modelId="{06A49D27-C7F5-40D8-9564-E6EF4898E51F}" type="presParOf" srcId="{5300E17D-2E18-45CB-8FE0-30E162955152}" destId="{CC1623FC-DF58-440A-99E0-E00B75AB61BA}" srcOrd="0" destOrd="0" presId="urn:microsoft.com/office/officeart/2005/8/layout/hierarchy2"/>
    <dgm:cxn modelId="{2E32FCB4-9752-47C8-B7E4-4EB5EF329C94}" type="presParOf" srcId="{F2930B63-2A11-4973-BD03-D8419ABBCFC8}" destId="{AF25D117-1458-4C90-B2BC-CD881923A08E}" srcOrd="1" destOrd="0" presId="urn:microsoft.com/office/officeart/2005/8/layout/hierarchy2"/>
    <dgm:cxn modelId="{805DECA9-17A5-4AF1-9507-95405E304843}" type="presParOf" srcId="{AF25D117-1458-4C90-B2BC-CD881923A08E}" destId="{E5729DE1-9958-4FCC-91E7-714C387237C3}" srcOrd="0" destOrd="0" presId="urn:microsoft.com/office/officeart/2005/8/layout/hierarchy2"/>
    <dgm:cxn modelId="{33E844E1-9124-46AF-9856-69F7E00DA8EA}" type="presParOf" srcId="{AF25D117-1458-4C90-B2BC-CD881923A08E}" destId="{DA709563-2E34-4802-844E-5DF3EF3AE43A}" srcOrd="1" destOrd="0" presId="urn:microsoft.com/office/officeart/2005/8/layout/hierarchy2"/>
    <dgm:cxn modelId="{436044CF-E2B2-4547-B1E9-46C9F6B0C664}" type="presParOf" srcId="{F2930B63-2A11-4973-BD03-D8419ABBCFC8}" destId="{B4194CEF-4D6C-4C51-A1F1-80470DD1C81F}" srcOrd="2" destOrd="0" presId="urn:microsoft.com/office/officeart/2005/8/layout/hierarchy2"/>
    <dgm:cxn modelId="{AAF1AFCD-6607-4034-BF42-90F444A27781}" type="presParOf" srcId="{B4194CEF-4D6C-4C51-A1F1-80470DD1C81F}" destId="{64B03009-8742-44F1-94EF-D6973031A464}" srcOrd="0" destOrd="0" presId="urn:microsoft.com/office/officeart/2005/8/layout/hierarchy2"/>
    <dgm:cxn modelId="{1C131BC7-7E1C-4359-B3BB-21601BDEDCB9}" type="presParOf" srcId="{F2930B63-2A11-4973-BD03-D8419ABBCFC8}" destId="{E770EF74-A6C3-4A28-9D0C-BFA1B105DD8C}" srcOrd="3" destOrd="0" presId="urn:microsoft.com/office/officeart/2005/8/layout/hierarchy2"/>
    <dgm:cxn modelId="{121B6887-BDD7-479C-9727-5B21A3A99544}" type="presParOf" srcId="{E770EF74-A6C3-4A28-9D0C-BFA1B105DD8C}" destId="{183B05D4-CD7B-470E-8AD9-5B8970F5BDFA}" srcOrd="0" destOrd="0" presId="urn:microsoft.com/office/officeart/2005/8/layout/hierarchy2"/>
    <dgm:cxn modelId="{004F24EE-1215-43FD-881A-78ECC8A8C82E}" type="presParOf" srcId="{E770EF74-A6C3-4A28-9D0C-BFA1B105DD8C}" destId="{66588109-3DDB-41D1-9C8F-9DB379456C0A}"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878D-AEFF-4C5D-8898-EC9649D9D7A8}">
      <dsp:nvSpPr>
        <dsp:cNvPr id="0" name=""/>
        <dsp:cNvSpPr/>
      </dsp:nvSpPr>
      <dsp:spPr>
        <a:xfrm>
          <a:off x="122749" y="679268"/>
          <a:ext cx="1236509" cy="114605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a:t>LOG KYA KAHENGE?</a:t>
          </a:r>
        </a:p>
      </dsp:txBody>
      <dsp:txXfrm>
        <a:off x="156316" y="712835"/>
        <a:ext cx="1169375" cy="1078921"/>
      </dsp:txXfrm>
    </dsp:sp>
    <dsp:sp modelId="{5300E17D-2E18-45CB-8FE0-30E162955152}">
      <dsp:nvSpPr>
        <dsp:cNvPr id="0" name=""/>
        <dsp:cNvSpPr/>
      </dsp:nvSpPr>
      <dsp:spPr>
        <a:xfrm rot="1790597">
          <a:off x="1231756" y="1640760"/>
          <a:ext cx="1922971" cy="180000"/>
        </a:xfrm>
        <a:custGeom>
          <a:avLst/>
          <a:gdLst/>
          <a:ahLst/>
          <a:cxnLst/>
          <a:rect l="0" t="0" r="0" b="0"/>
          <a:pathLst>
            <a:path>
              <a:moveTo>
                <a:pt x="0" y="90000"/>
              </a:moveTo>
              <a:lnTo>
                <a:pt x="1922971" y="9000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145167" y="1682685"/>
        <a:ext cx="96148" cy="96148"/>
      </dsp:txXfrm>
    </dsp:sp>
    <dsp:sp modelId="{E5729DE1-9958-4FCC-91E7-714C387237C3}">
      <dsp:nvSpPr>
        <dsp:cNvPr id="0" name=""/>
        <dsp:cNvSpPr/>
      </dsp:nvSpPr>
      <dsp:spPr>
        <a:xfrm>
          <a:off x="3027225" y="1957955"/>
          <a:ext cx="2220062" cy="50253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0" i="0" kern="1200" dirty="0"/>
            <a:t>Confidentiality issues</a:t>
          </a:r>
          <a:endParaRPr lang="en-US" sz="1700" kern="1200" dirty="0"/>
        </a:p>
      </dsp:txBody>
      <dsp:txXfrm>
        <a:off x="3041944" y="1972674"/>
        <a:ext cx="2190624" cy="473098"/>
      </dsp:txXfrm>
    </dsp:sp>
    <dsp:sp modelId="{B4194CEF-4D6C-4C51-A1F1-80470DD1C81F}">
      <dsp:nvSpPr>
        <dsp:cNvPr id="0" name=""/>
        <dsp:cNvSpPr/>
      </dsp:nvSpPr>
      <dsp:spPr>
        <a:xfrm rot="20067683">
          <a:off x="1269631" y="766819"/>
          <a:ext cx="1834654" cy="180000"/>
        </a:xfrm>
        <a:custGeom>
          <a:avLst/>
          <a:gdLst/>
          <a:ahLst/>
          <a:cxnLst/>
          <a:rect l="0" t="0" r="0" b="0"/>
          <a:pathLst>
            <a:path>
              <a:moveTo>
                <a:pt x="0" y="90000"/>
              </a:moveTo>
              <a:lnTo>
                <a:pt x="1834654" y="9000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141092" y="810952"/>
        <a:ext cx="91732" cy="91732"/>
      </dsp:txXfrm>
    </dsp:sp>
    <dsp:sp modelId="{183B05D4-CD7B-470E-8AD9-5B8970F5BDFA}">
      <dsp:nvSpPr>
        <dsp:cNvPr id="0" name=""/>
        <dsp:cNvSpPr/>
      </dsp:nvSpPr>
      <dsp:spPr>
        <a:xfrm>
          <a:off x="3014658" y="252551"/>
          <a:ext cx="2220062" cy="41758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a:t>Can not manage time</a:t>
          </a:r>
        </a:p>
      </dsp:txBody>
      <dsp:txXfrm>
        <a:off x="3026889" y="264782"/>
        <a:ext cx="2195600" cy="3931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878D-AEFF-4C5D-8898-EC9649D9D7A8}">
      <dsp:nvSpPr>
        <dsp:cNvPr id="0" name=""/>
        <dsp:cNvSpPr/>
      </dsp:nvSpPr>
      <dsp:spPr>
        <a:xfrm>
          <a:off x="96605" y="1237402"/>
          <a:ext cx="1629264" cy="151007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LOG KYA </a:t>
          </a:r>
          <a:r>
            <a:rPr lang="en-US" sz="1900" kern="1200" dirty="0" err="1" smtClean="0"/>
            <a:t>Kahenge</a:t>
          </a:r>
          <a:endParaRPr lang="en-US" sz="1900" kern="1200" dirty="0"/>
        </a:p>
      </dsp:txBody>
      <dsp:txXfrm>
        <a:off x="140834" y="1281631"/>
        <a:ext cx="1540806" cy="1421621"/>
      </dsp:txXfrm>
    </dsp:sp>
    <dsp:sp modelId="{5300E17D-2E18-45CB-8FE0-30E162955152}">
      <dsp:nvSpPr>
        <dsp:cNvPr id="0" name=""/>
        <dsp:cNvSpPr/>
      </dsp:nvSpPr>
      <dsp:spPr>
        <a:xfrm rot="20591705">
          <a:off x="1706208" y="1769337"/>
          <a:ext cx="920773" cy="180000"/>
        </a:xfrm>
        <a:custGeom>
          <a:avLst/>
          <a:gdLst/>
          <a:ahLst/>
          <a:cxnLst/>
          <a:rect l="0" t="0" r="0" b="0"/>
          <a:pathLst>
            <a:path>
              <a:moveTo>
                <a:pt x="0" y="90000"/>
              </a:moveTo>
              <a:lnTo>
                <a:pt x="920773" y="9000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43575" y="1836318"/>
        <a:ext cx="46038" cy="46038"/>
      </dsp:txXfrm>
    </dsp:sp>
    <dsp:sp modelId="{E5729DE1-9958-4FCC-91E7-714C387237C3}">
      <dsp:nvSpPr>
        <dsp:cNvPr id="0" name=""/>
        <dsp:cNvSpPr/>
      </dsp:nvSpPr>
      <dsp:spPr>
        <a:xfrm>
          <a:off x="2607320" y="1395154"/>
          <a:ext cx="2925224" cy="66215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dirty="0" smtClean="0"/>
            <a:t>Complications with employment leave.</a:t>
          </a:r>
          <a:endParaRPr lang="en-US" sz="1900" kern="1200" dirty="0"/>
        </a:p>
      </dsp:txBody>
      <dsp:txXfrm>
        <a:off x="2626714" y="1414548"/>
        <a:ext cx="2886436" cy="623370"/>
      </dsp:txXfrm>
    </dsp:sp>
    <dsp:sp modelId="{B4194CEF-4D6C-4C51-A1F1-80470DD1C81F}">
      <dsp:nvSpPr>
        <dsp:cNvPr id="0" name=""/>
        <dsp:cNvSpPr/>
      </dsp:nvSpPr>
      <dsp:spPr>
        <a:xfrm rot="1719327">
          <a:off x="1664354" y="2143287"/>
          <a:ext cx="1004481" cy="180000"/>
        </a:xfrm>
        <a:custGeom>
          <a:avLst/>
          <a:gdLst/>
          <a:ahLst/>
          <a:cxnLst/>
          <a:rect l="0" t="0" r="0" b="0"/>
          <a:pathLst>
            <a:path>
              <a:moveTo>
                <a:pt x="0" y="90000"/>
              </a:moveTo>
              <a:lnTo>
                <a:pt x="1004481" y="9000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41483" y="2208174"/>
        <a:ext cx="50224" cy="50224"/>
      </dsp:txXfrm>
    </dsp:sp>
    <dsp:sp modelId="{183B05D4-CD7B-470E-8AD9-5B8970F5BDFA}">
      <dsp:nvSpPr>
        <dsp:cNvPr id="0" name=""/>
        <dsp:cNvSpPr/>
      </dsp:nvSpPr>
      <dsp:spPr>
        <a:xfrm>
          <a:off x="2607320" y="2199023"/>
          <a:ext cx="2925224" cy="55021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dirty="0" smtClean="0"/>
            <a:t>Insurance coverage</a:t>
          </a:r>
          <a:endParaRPr lang="en-US" sz="1900" kern="1200" dirty="0"/>
        </a:p>
      </dsp:txBody>
      <dsp:txXfrm>
        <a:off x="2623435" y="2215138"/>
        <a:ext cx="2892994" cy="5179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901809D-C45C-4819-8C54-EB155D0E316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ACAAA23-1B13-418C-8567-881368141C47}"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1CFE4B0-C473-473E-8E5E-220B08849096}" type="slidenum">
              <a:rPr lang="en-US" smtClean="0"/>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68F1AF-2600-4E9A-90A2-EED830B7B21B}" type="slidenum">
              <a:rPr lang="en-US" smtClean="0"/>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E8E015D-1554-4689-981D-0C23402898EB}" type="slidenum">
              <a:rPr lang="en-US" smtClean="0"/>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AAEB07-067F-46AB-B367-EA48E1B6ABCD}" type="slidenum">
              <a:rPr lang="en-US" smtClean="0"/>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CAFBF7-23CF-4BB1-9CA6-4B44D29DFCD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45ADD02-45F4-4DF4-9E61-64DCBCF88A32}"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6B5439E-34B7-46D5-B6EB-8BCA6C013F8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4F199BA-6EAE-4C05-BD3A-8565551BF23E}"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12D4C9F-F6DE-4B58-85F2-02E130ACFF9A}"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CD0E8E3-DF9F-4C06-801F-326B5C31485B}"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7D8BE1B-C1DE-491F-82E4-015B0BC6772B}"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F68C6B9-330D-484C-9355-58FAAC7BC3FD}"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32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97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723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01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99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34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46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751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76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369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5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5/13/2022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6917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diagramDrawing" Target="../diagrams/drawin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a:xfrm>
            <a:off x="2257351" y="3596518"/>
            <a:ext cx="8637072" cy="2059699"/>
          </a:xfrm>
        </p:spPr>
        <p:txBody>
          <a:bodyPr>
            <a:noAutofit/>
          </a:bodyPr>
          <a:lstStyle/>
          <a:p>
            <a:pPr algn="ctr"/>
            <a:r>
              <a:rPr lang="en-US" sz="2000" b="1" u="sng" dirty="0"/>
              <a:t>Prepared by:</a:t>
            </a:r>
          </a:p>
          <a:p>
            <a:pPr marL="285750" indent="-285750" algn="ct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Mohammad basil ali khan</a:t>
            </a:r>
          </a:p>
          <a:p>
            <a:pPr marL="285750" indent="-285750" algn="ct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Abdul ahad shaikh</a:t>
            </a:r>
          </a:p>
          <a:p>
            <a:pPr marL="285750" indent="-285750" algn="ct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Syed Jodat ali Naqvi</a:t>
            </a:r>
          </a:p>
          <a:p>
            <a:pPr marL="285750" indent="-285750" algn="ct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Inam abbasi</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1471684" y="602959"/>
            <a:ext cx="10572269" cy="2308324"/>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DRUG ADDICTION ESCAPE</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532" y="1972947"/>
            <a:ext cx="8643154" cy="1887950"/>
          </a:xfrm>
        </p:spPr>
        <p:txBody>
          <a:bodyPr/>
          <a:lstStyle/>
          <a:p>
            <a:pPr algn="ctr"/>
            <a:r>
              <a:rPr lang="en-US" b="1" dirty="0"/>
              <a:t>SOLUTION…</a:t>
            </a:r>
          </a:p>
        </p:txBody>
      </p:sp>
    </p:spTree>
    <p:extLst>
      <p:ext uri="{BB962C8B-B14F-4D97-AF65-F5344CB8AC3E}">
        <p14:creationId xmlns:p14="http://schemas.microsoft.com/office/powerpoint/2010/main" val="112311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742" y="0"/>
            <a:ext cx="12463453" cy="685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t>
            </a:r>
            <a:r>
              <a:rPr lang="en-US" b="1" u="sng" dirty="0"/>
              <a:t>DRUG Escape?</a:t>
            </a:r>
            <a:endParaRPr lang="en-US" dirty="0"/>
          </a:p>
        </p:txBody>
      </p:sp>
      <p:sp>
        <p:nvSpPr>
          <p:cNvPr id="3" name="Content Placeholder 2"/>
          <p:cNvSpPr>
            <a:spLocks noGrp="1"/>
          </p:cNvSpPr>
          <p:nvPr>
            <p:ph sz="half" idx="1"/>
          </p:nvPr>
        </p:nvSpPr>
        <p:spPr/>
        <p:txBody>
          <a:bodyPr>
            <a:normAutofit lnSpcReduction="10000"/>
          </a:bodyPr>
          <a:lstStyle/>
          <a:p>
            <a:r>
              <a:rPr lang="en-US" sz="3200" dirty="0"/>
              <a:t>Drug escape is an application where people can sign-up and start their journey towards drug escape therapy.</a:t>
            </a:r>
          </a:p>
          <a:p>
            <a:endParaRPr lang="en-US" dirty="0"/>
          </a:p>
        </p:txBody>
      </p:sp>
      <p:pic>
        <p:nvPicPr>
          <p:cNvPr id="3074" name="Picture 2" descr="What is Drug Abus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54750" y="2244831"/>
            <a:ext cx="4487863" cy="298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1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u="sng" dirty="0">
                <a:solidFill>
                  <a:schemeClr val="tx1">
                    <a:lumMod val="95000"/>
                  </a:schemeClr>
                </a:solidFill>
              </a:rPr>
              <a:t>Login PAGE:</a:t>
            </a:r>
          </a:p>
        </p:txBody>
      </p:sp>
      <p:pic>
        <p:nvPicPr>
          <p:cNvPr id="4" name="Content Placeholder 3"/>
          <p:cNvPicPr>
            <a:picLocks noGrp="1" noChangeAspect="1"/>
          </p:cNvPicPr>
          <p:nvPr>
            <p:ph idx="1"/>
          </p:nvPr>
        </p:nvPicPr>
        <p:blipFill>
          <a:blip r:embed="rId2"/>
          <a:stretch>
            <a:fillRect/>
          </a:stretch>
        </p:blipFill>
        <p:spPr>
          <a:xfrm>
            <a:off x="7635193" y="0"/>
            <a:ext cx="3107601" cy="6779036"/>
          </a:xfrm>
          <a:prstGeom prst="rect">
            <a:avLst/>
          </a:prstGeom>
        </p:spPr>
      </p:pic>
    </p:spTree>
    <p:extLst>
      <p:ext uri="{BB962C8B-B14F-4D97-AF65-F5344CB8AC3E}">
        <p14:creationId xmlns:p14="http://schemas.microsoft.com/office/powerpoint/2010/main" val="171481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4671" y="798972"/>
            <a:ext cx="3400706" cy="2481555"/>
          </a:xfrm>
        </p:spPr>
        <p:txBody>
          <a:bodyPr/>
          <a:lstStyle/>
          <a:p>
            <a:r>
              <a:rPr lang="en-US" sz="3200" dirty="0"/>
              <a:t>Initially You have to register with the application.</a:t>
            </a:r>
          </a:p>
        </p:txBody>
      </p:sp>
      <p:sp>
        <p:nvSpPr>
          <p:cNvPr id="4" name="Text Placeholder 3"/>
          <p:cNvSpPr>
            <a:spLocks noGrp="1" noEditPoints="1"/>
          </p:cNvSpPr>
          <p:nvPr>
            <p:ph type="body" sz="half" idx="2"/>
          </p:nvPr>
        </p:nvSpPr>
        <p:spPr/>
        <p:txBody>
          <a:bodyPr/>
          <a:lstStyle/>
          <a:p>
            <a:r>
              <a:rPr lang="en-US" dirty="0"/>
              <a:t/>
            </a:r>
            <a:br>
              <a:rPr lang="en-US" dirty="0"/>
            </a:br>
            <a:endParaRPr lang="en-US" dirty="0"/>
          </a:p>
        </p:txBody>
      </p:sp>
      <p:pic>
        <p:nvPicPr>
          <p:cNvPr id="10" name="Content Placeholder 9"/>
          <p:cNvPicPr>
            <a:picLocks noGrp="1" noChangeAspect="1"/>
          </p:cNvPicPr>
          <p:nvPr>
            <p:ph idx="1"/>
          </p:nvPr>
        </p:nvPicPr>
        <p:blipFill>
          <a:blip r:embed="rId3"/>
          <a:stretch>
            <a:fillRect/>
          </a:stretch>
        </p:blipFill>
        <p:spPr>
          <a:xfrm>
            <a:off x="6514958" y="443060"/>
            <a:ext cx="2713884" cy="59645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dirty="0"/>
              <a:t>People near you</a:t>
            </a:r>
          </a:p>
        </p:txBody>
      </p:sp>
      <p:sp>
        <p:nvSpPr>
          <p:cNvPr id="4" name="Text Placeholder 3"/>
          <p:cNvSpPr>
            <a:spLocks noGrp="1" noEditPoints="1"/>
          </p:cNvSpPr>
          <p:nvPr>
            <p:ph type="body" sz="half" idx="2"/>
          </p:nvPr>
        </p:nvSpPr>
        <p:spPr/>
        <p:txBody>
          <a:bodyPr>
            <a:normAutofit/>
          </a:bodyPr>
          <a:lstStyle/>
          <a:p>
            <a:r>
              <a:rPr lang="en-US" dirty="0"/>
              <a:t>You are required to enter your location, age and language. The groups that will be created will be broken down age wise and country wise. Language preference is also prioritized.</a:t>
            </a:r>
          </a:p>
        </p:txBody>
      </p:sp>
      <p:pic>
        <p:nvPicPr>
          <p:cNvPr id="7" name="Picture 6"/>
          <p:cNvPicPr>
            <a:picLocks noChangeAspect="1"/>
          </p:cNvPicPr>
          <p:nvPr/>
        </p:nvPicPr>
        <p:blipFill>
          <a:blip r:embed="rId3"/>
          <a:stretch>
            <a:fillRect/>
          </a:stretch>
        </p:blipFill>
        <p:spPr>
          <a:xfrm>
            <a:off x="6532895" y="578626"/>
            <a:ext cx="2705996" cy="58734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71" y="807599"/>
            <a:ext cx="3636287" cy="2798242"/>
          </a:xfrm>
        </p:spPr>
        <p:txBody>
          <a:bodyPr/>
          <a:lstStyle/>
          <a:p>
            <a:r>
              <a:rPr lang="en-US" dirty="0"/>
              <a:t>You can Sign Up AS: </a:t>
            </a:r>
          </a:p>
        </p:txBody>
      </p:sp>
      <p:pic>
        <p:nvPicPr>
          <p:cNvPr id="8" name="Picture 7"/>
          <p:cNvPicPr>
            <a:picLocks noChangeAspect="1"/>
          </p:cNvPicPr>
          <p:nvPr/>
        </p:nvPicPr>
        <p:blipFill>
          <a:blip r:embed="rId2"/>
          <a:stretch>
            <a:fillRect/>
          </a:stretch>
        </p:blipFill>
        <p:spPr>
          <a:xfrm>
            <a:off x="6359945" y="131963"/>
            <a:ext cx="2740923" cy="6011603"/>
          </a:xfrm>
          <a:prstGeom prst="rect">
            <a:avLst/>
          </a:prstGeom>
        </p:spPr>
      </p:pic>
    </p:spTree>
    <p:extLst>
      <p:ext uri="{BB962C8B-B14F-4D97-AF65-F5344CB8AC3E}">
        <p14:creationId xmlns:p14="http://schemas.microsoft.com/office/powerpoint/2010/main" val="174489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602" y="2814843"/>
            <a:ext cx="9293577" cy="1059305"/>
          </a:xfrm>
        </p:spPr>
        <p:txBody>
          <a:bodyPr/>
          <a:lstStyle/>
          <a:p>
            <a:r>
              <a:rPr lang="en-US" dirty="0"/>
              <a:t>OPTION </a:t>
            </a:r>
            <a:r>
              <a:rPr lang="en-US" dirty="0" smtClean="0"/>
              <a:t>1: DRUG ADDICT</a:t>
            </a:r>
            <a:endParaRPr lang="en-US" dirty="0"/>
          </a:p>
        </p:txBody>
      </p:sp>
    </p:spTree>
    <p:extLst>
      <p:ext uri="{BB962C8B-B14F-4D97-AF65-F5344CB8AC3E}">
        <p14:creationId xmlns:p14="http://schemas.microsoft.com/office/powerpoint/2010/main" val="98066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96" y="875585"/>
            <a:ext cx="9293577" cy="1059305"/>
          </a:xfrm>
        </p:spPr>
        <p:txBody>
          <a:bodyPr/>
          <a:lstStyle/>
          <a:p>
            <a:pPr algn="l"/>
            <a:r>
              <a:rPr lang="en-US" dirty="0"/>
              <a:t>Signing up as A drug ADDICT:</a:t>
            </a:r>
          </a:p>
        </p:txBody>
      </p:sp>
      <p:sp>
        <p:nvSpPr>
          <p:cNvPr id="3" name="Content Placeholder 2"/>
          <p:cNvSpPr>
            <a:spLocks noGrp="1"/>
          </p:cNvSpPr>
          <p:nvPr>
            <p:ph sz="half" idx="1"/>
          </p:nvPr>
        </p:nvSpPr>
        <p:spPr/>
        <p:txBody>
          <a:bodyPr/>
          <a:lstStyle/>
          <a:p>
            <a:r>
              <a:rPr lang="en-US" dirty="0"/>
              <a:t>After we press this button, we are directed to a drug scale which will determine the level of the user’s drug addiction. </a:t>
            </a:r>
          </a:p>
        </p:txBody>
      </p:sp>
      <p:pic>
        <p:nvPicPr>
          <p:cNvPr id="5" name="Content Placeholder 4"/>
          <p:cNvPicPr>
            <a:picLocks noGrp="1" noChangeAspect="1"/>
          </p:cNvPicPr>
          <p:nvPr>
            <p:ph sz="half" idx="2"/>
          </p:nvPr>
        </p:nvPicPr>
        <p:blipFill>
          <a:blip r:embed="rId2"/>
          <a:stretch>
            <a:fillRect/>
          </a:stretch>
        </p:blipFill>
        <p:spPr>
          <a:xfrm>
            <a:off x="7873476" y="1405238"/>
            <a:ext cx="2417837" cy="5272720"/>
          </a:xfrm>
          <a:prstGeom prst="rect">
            <a:avLst/>
          </a:prstGeom>
        </p:spPr>
      </p:pic>
    </p:spTree>
    <p:extLst>
      <p:ext uri="{BB962C8B-B14F-4D97-AF65-F5344CB8AC3E}">
        <p14:creationId xmlns:p14="http://schemas.microsoft.com/office/powerpoint/2010/main" val="57313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YOUR OPTION:</a:t>
            </a:r>
          </a:p>
        </p:txBody>
      </p:sp>
      <p:pic>
        <p:nvPicPr>
          <p:cNvPr id="6" name="Content Placeholder 5"/>
          <p:cNvPicPr>
            <a:picLocks noGrp="1" noChangeAspect="1"/>
          </p:cNvPicPr>
          <p:nvPr>
            <p:ph idx="1"/>
          </p:nvPr>
        </p:nvPicPr>
        <p:blipFill>
          <a:blip r:embed="rId2"/>
          <a:stretch>
            <a:fillRect/>
          </a:stretch>
        </p:blipFill>
        <p:spPr>
          <a:xfrm>
            <a:off x="2287806" y="1966823"/>
            <a:ext cx="7287515" cy="3513074"/>
          </a:xfrm>
          <a:prstGeom prst="rect">
            <a:avLst/>
          </a:prstGeom>
        </p:spPr>
      </p:pic>
    </p:spTree>
    <p:extLst>
      <p:ext uri="{BB962C8B-B14F-4D97-AF65-F5344CB8AC3E}">
        <p14:creationId xmlns:p14="http://schemas.microsoft.com/office/powerpoint/2010/main" val="137352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4400" dirty="0"/>
              <a:t>Motivation</a:t>
            </a:r>
            <a:r>
              <a:rPr lang="en-US" dirty="0"/>
              <a:t>:</a:t>
            </a:r>
          </a:p>
        </p:txBody>
      </p:sp>
      <p:sp>
        <p:nvSpPr>
          <p:cNvPr id="3" name="TextBox 2"/>
          <p:cNvSpPr txBox="1"/>
          <p:nvPr/>
        </p:nvSpPr>
        <p:spPr>
          <a:xfrm>
            <a:off x="1010050" y="2345552"/>
            <a:ext cx="10044804"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cs typeface="Times New Roman" panose="02020603050405020304" pitchFamily="18" charset="0"/>
              </a:rPr>
              <a:t>Drug Use Rising </a:t>
            </a:r>
          </a:p>
          <a:p>
            <a:pPr marL="285750" indent="-285750">
              <a:buFont typeface="Arial" panose="020B0604020202020204" pitchFamily="34" charset="0"/>
              <a:buChar char="•"/>
            </a:pPr>
            <a:r>
              <a:rPr lang="en-US" sz="2800" dirty="0">
                <a:cs typeface="Times New Roman" panose="02020603050405020304" pitchFamily="18" charset="0"/>
              </a:rPr>
              <a:t>Between 2010-2019 the number of people using drugs increased by 22 per cent</a:t>
            </a:r>
          </a:p>
          <a:p>
            <a:pPr marL="285750" indent="-285750">
              <a:buFont typeface="Arial" panose="020B0604020202020204" pitchFamily="34" charset="0"/>
              <a:buChar char="•"/>
            </a:pPr>
            <a:r>
              <a:rPr lang="en-US" sz="2800" dirty="0">
                <a:cs typeface="Times New Roman" panose="02020603050405020304" pitchFamily="18" charset="0"/>
              </a:rPr>
              <a:t>Most common young generation</a:t>
            </a:r>
          </a:p>
          <a:p>
            <a:pPr marL="285750" indent="-285750">
              <a:buFont typeface="Arial" panose="020B0604020202020204" pitchFamily="34" charset="0"/>
              <a:buChar char="•"/>
            </a:pPr>
            <a:r>
              <a:rPr lang="en-US" sz="2800" dirty="0">
                <a:cs typeface="Times New Roman" panose="02020603050405020304" pitchFamily="18" charset="0"/>
              </a:rPr>
              <a:t>Its can be helpful for those who hesitate to spoke to someone about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97" y="623364"/>
            <a:ext cx="9291215" cy="1049235"/>
          </a:xfrm>
        </p:spPr>
        <p:txBody>
          <a:bodyPr/>
          <a:lstStyle/>
          <a:p>
            <a:r>
              <a:rPr lang="en-US" dirty="0"/>
              <a:t>AFTER CHOOSING DRUG SCALE:</a:t>
            </a:r>
          </a:p>
        </p:txBody>
      </p:sp>
      <p:sp>
        <p:nvSpPr>
          <p:cNvPr id="3" name="Content Placeholder 2"/>
          <p:cNvSpPr>
            <a:spLocks noGrp="1"/>
          </p:cNvSpPr>
          <p:nvPr>
            <p:ph idx="1"/>
          </p:nvPr>
        </p:nvSpPr>
        <p:spPr>
          <a:xfrm>
            <a:off x="1451579" y="2015732"/>
            <a:ext cx="3120421" cy="3450613"/>
          </a:xfrm>
        </p:spPr>
        <p:txBody>
          <a:bodyPr/>
          <a:lstStyle/>
          <a:p>
            <a:r>
              <a:rPr lang="en-US" dirty="0"/>
              <a:t>The User will then be added to their specified group, according to their age, language, drug scale option and location .</a:t>
            </a:r>
          </a:p>
        </p:txBody>
      </p:sp>
      <p:pic>
        <p:nvPicPr>
          <p:cNvPr id="5" name="Picture 4"/>
          <p:cNvPicPr>
            <a:picLocks noChangeAspect="1"/>
          </p:cNvPicPr>
          <p:nvPr/>
        </p:nvPicPr>
        <p:blipFill>
          <a:blip r:embed="rId2"/>
          <a:stretch>
            <a:fillRect/>
          </a:stretch>
        </p:blipFill>
        <p:spPr>
          <a:xfrm>
            <a:off x="8164188" y="623364"/>
            <a:ext cx="2673634" cy="5924086"/>
          </a:xfrm>
          <a:prstGeom prst="rect">
            <a:avLst/>
          </a:prstGeom>
        </p:spPr>
      </p:pic>
    </p:spTree>
    <p:extLst>
      <p:ext uri="{BB962C8B-B14F-4D97-AF65-F5344CB8AC3E}">
        <p14:creationId xmlns:p14="http://schemas.microsoft.com/office/powerpoint/2010/main" val="379042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SETTING UP A NICK NAME:</a:t>
            </a:r>
          </a:p>
        </p:txBody>
      </p:sp>
      <p:sp>
        <p:nvSpPr>
          <p:cNvPr id="7" name="Content Placeholder 6"/>
          <p:cNvSpPr>
            <a:spLocks noGrp="1"/>
          </p:cNvSpPr>
          <p:nvPr>
            <p:ph sz="half" idx="1"/>
          </p:nvPr>
        </p:nvSpPr>
        <p:spPr/>
        <p:txBody>
          <a:bodyPr/>
          <a:lstStyle/>
          <a:p>
            <a:r>
              <a:rPr lang="en-US" dirty="0"/>
              <a:t>If a user wants to protect their identity, they have an option to join this application using their nickname. Also, If a user wishes to protect their personal information, they have an option to do so.</a:t>
            </a:r>
          </a:p>
        </p:txBody>
      </p:sp>
      <p:pic>
        <p:nvPicPr>
          <p:cNvPr id="9" name="Content Placeholder 8"/>
          <p:cNvPicPr>
            <a:picLocks noGrp="1" noChangeAspect="1"/>
          </p:cNvPicPr>
          <p:nvPr>
            <p:ph sz="half" idx="2"/>
          </p:nvPr>
        </p:nvPicPr>
        <p:blipFill>
          <a:blip r:embed="rId2"/>
          <a:stretch>
            <a:fillRect/>
          </a:stretch>
        </p:blipFill>
        <p:spPr>
          <a:xfrm>
            <a:off x="7151195" y="518850"/>
            <a:ext cx="2643254" cy="5666283"/>
          </a:xfrm>
          <a:prstGeom prst="rect">
            <a:avLst/>
          </a:prstGeom>
        </p:spPr>
      </p:pic>
    </p:spTree>
    <p:extLst>
      <p:ext uri="{BB962C8B-B14F-4D97-AF65-F5344CB8AC3E}">
        <p14:creationId xmlns:p14="http://schemas.microsoft.com/office/powerpoint/2010/main" val="56520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602" y="2814843"/>
            <a:ext cx="9293577" cy="1059305"/>
          </a:xfrm>
        </p:spPr>
        <p:txBody>
          <a:bodyPr/>
          <a:lstStyle/>
          <a:p>
            <a:r>
              <a:rPr lang="en-US" dirty="0"/>
              <a:t>OPTION 2: COUNSELLOR</a:t>
            </a:r>
          </a:p>
        </p:txBody>
      </p:sp>
    </p:spTree>
    <p:extLst>
      <p:ext uri="{BB962C8B-B14F-4D97-AF65-F5344CB8AC3E}">
        <p14:creationId xmlns:p14="http://schemas.microsoft.com/office/powerpoint/2010/main" val="2664536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200" dirty="0"/>
              <a:t>SIGNING UP AS A COUNSELLOR</a:t>
            </a:r>
            <a:endParaRPr sz="3200" dirty="0"/>
          </a:p>
        </p:txBody>
      </p:sp>
      <p:sp>
        <p:nvSpPr>
          <p:cNvPr id="4" name="Text Placeholder 3"/>
          <p:cNvSpPr>
            <a:spLocks noGrp="1" noEditPoints="1"/>
          </p:cNvSpPr>
          <p:nvPr>
            <p:ph type="body" sz="half" idx="2"/>
          </p:nvPr>
        </p:nvSpPr>
        <p:spPr>
          <a:prstGeom prst="rect">
            <a:avLst/>
          </a:prstGeom>
        </p:spPr>
        <p:txBody>
          <a:bodyPr/>
          <a:lstStyle/>
          <a:p>
            <a:r>
              <a:rPr lang="en-US" dirty="0"/>
              <a:t>The Counsellor is asked for qualification, also he/she is guided with the psycho-dynamic theory and the self medication theory if he/she is not already aware of it.</a:t>
            </a:r>
          </a:p>
        </p:txBody>
      </p:sp>
      <p:pic>
        <p:nvPicPr>
          <p:cNvPr id="6" name="Picture 5"/>
          <p:cNvPicPr>
            <a:picLocks noChangeAspect="1"/>
          </p:cNvPicPr>
          <p:nvPr/>
        </p:nvPicPr>
        <p:blipFill>
          <a:blip r:embed="rId3"/>
          <a:stretch>
            <a:fillRect/>
          </a:stretch>
        </p:blipFill>
        <p:spPr>
          <a:xfrm>
            <a:off x="7207131" y="504163"/>
            <a:ext cx="2842642" cy="60740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Qualification PROOF</a:t>
            </a:r>
            <a:endParaRPr lang="en-US" dirty="0"/>
          </a:p>
        </p:txBody>
      </p:sp>
      <p:pic>
        <p:nvPicPr>
          <p:cNvPr id="5" name="Picture 4"/>
          <p:cNvPicPr>
            <a:picLocks noChangeAspect="1"/>
          </p:cNvPicPr>
          <p:nvPr/>
        </p:nvPicPr>
        <p:blipFill>
          <a:blip r:embed="rId2"/>
          <a:stretch>
            <a:fillRect/>
          </a:stretch>
        </p:blipFill>
        <p:spPr>
          <a:xfrm>
            <a:off x="6841590" y="232078"/>
            <a:ext cx="2759610" cy="5867278"/>
          </a:xfrm>
          <a:prstGeom prst="rect">
            <a:avLst/>
          </a:prstGeom>
        </p:spPr>
      </p:pic>
    </p:spTree>
    <p:extLst>
      <p:ext uri="{BB962C8B-B14F-4D97-AF65-F5344CB8AC3E}">
        <p14:creationId xmlns:p14="http://schemas.microsoft.com/office/powerpoint/2010/main" val="366614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3151" y="260541"/>
            <a:ext cx="2710660" cy="5769043"/>
          </a:xfrm>
          <a:prstGeom prst="rect">
            <a:avLst/>
          </a:prstGeom>
        </p:spPr>
      </p:pic>
      <p:pic>
        <p:nvPicPr>
          <p:cNvPr id="5" name="Picture 4"/>
          <p:cNvPicPr>
            <a:picLocks noChangeAspect="1"/>
          </p:cNvPicPr>
          <p:nvPr/>
        </p:nvPicPr>
        <p:blipFill>
          <a:blip r:embed="rId3"/>
          <a:stretch>
            <a:fillRect/>
          </a:stretch>
        </p:blipFill>
        <p:spPr>
          <a:xfrm>
            <a:off x="7263442" y="260541"/>
            <a:ext cx="2666993" cy="5712682"/>
          </a:xfrm>
          <a:prstGeom prst="rect">
            <a:avLst/>
          </a:prstGeom>
        </p:spPr>
      </p:pic>
      <p:sp>
        <p:nvSpPr>
          <p:cNvPr id="12" name="Right Arrow 11"/>
          <p:cNvSpPr/>
          <p:nvPr/>
        </p:nvSpPr>
        <p:spPr>
          <a:xfrm>
            <a:off x="4244196" y="2789080"/>
            <a:ext cx="3019246" cy="327802"/>
          </a:xfrm>
          <a:prstGeom prst="rightArrow">
            <a:avLst/>
          </a:prstGeom>
          <a:solidFill>
            <a:schemeClr val="tx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8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602" y="2814843"/>
            <a:ext cx="9293577" cy="1059305"/>
          </a:xfrm>
        </p:spPr>
        <p:txBody>
          <a:bodyPr/>
          <a:lstStyle/>
          <a:p>
            <a:r>
              <a:rPr lang="en-US" dirty="0"/>
              <a:t>OPTION 3: </a:t>
            </a:r>
            <a:r>
              <a:rPr lang="en-US" dirty="0" smtClean="0"/>
              <a:t>CARETAKER/EXPERIENCED PERSON</a:t>
            </a:r>
            <a:endParaRPr lang="en-US" dirty="0"/>
          </a:p>
        </p:txBody>
      </p:sp>
    </p:spTree>
    <p:extLst>
      <p:ext uri="{BB962C8B-B14F-4D97-AF65-F5344CB8AC3E}">
        <p14:creationId xmlns:p14="http://schemas.microsoft.com/office/powerpoint/2010/main" val="2650822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DETAILS</a:t>
            </a:r>
            <a:endParaRPr lang="en-US" dirty="0"/>
          </a:p>
        </p:txBody>
      </p:sp>
      <p:pic>
        <p:nvPicPr>
          <p:cNvPr id="5" name="Picture 4"/>
          <p:cNvPicPr>
            <a:picLocks noChangeAspect="1"/>
          </p:cNvPicPr>
          <p:nvPr/>
        </p:nvPicPr>
        <p:blipFill>
          <a:blip r:embed="rId2"/>
          <a:stretch>
            <a:fillRect/>
          </a:stretch>
        </p:blipFill>
        <p:spPr>
          <a:xfrm>
            <a:off x="5877235" y="319241"/>
            <a:ext cx="2714674" cy="5852737"/>
          </a:xfrm>
          <a:prstGeom prst="rect">
            <a:avLst/>
          </a:prstGeom>
        </p:spPr>
      </p:pic>
    </p:spTree>
    <p:extLst>
      <p:ext uri="{BB962C8B-B14F-4D97-AF65-F5344CB8AC3E}">
        <p14:creationId xmlns:p14="http://schemas.microsoft.com/office/powerpoint/2010/main" val="1499367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SETTING UP A NICK NAME:</a:t>
            </a:r>
          </a:p>
        </p:txBody>
      </p:sp>
      <p:sp>
        <p:nvSpPr>
          <p:cNvPr id="7" name="Content Placeholder 6"/>
          <p:cNvSpPr>
            <a:spLocks noGrp="1"/>
          </p:cNvSpPr>
          <p:nvPr>
            <p:ph sz="half" idx="1"/>
          </p:nvPr>
        </p:nvSpPr>
        <p:spPr/>
        <p:txBody>
          <a:bodyPr/>
          <a:lstStyle/>
          <a:p>
            <a:r>
              <a:rPr lang="en-US" dirty="0"/>
              <a:t>If a user wants to protect their identity, they have an option to join this application using their nickname. </a:t>
            </a:r>
          </a:p>
        </p:txBody>
      </p:sp>
      <p:pic>
        <p:nvPicPr>
          <p:cNvPr id="4" name="Picture 3"/>
          <p:cNvPicPr>
            <a:picLocks noChangeAspect="1"/>
          </p:cNvPicPr>
          <p:nvPr/>
        </p:nvPicPr>
        <p:blipFill>
          <a:blip r:embed="rId2"/>
          <a:stretch>
            <a:fillRect/>
          </a:stretch>
        </p:blipFill>
        <p:spPr>
          <a:xfrm>
            <a:off x="7278728" y="398564"/>
            <a:ext cx="2443242" cy="5199903"/>
          </a:xfrm>
          <a:prstGeom prst="rect">
            <a:avLst/>
          </a:prstGeom>
        </p:spPr>
      </p:pic>
    </p:spTree>
    <p:extLst>
      <p:ext uri="{BB962C8B-B14F-4D97-AF65-F5344CB8AC3E}">
        <p14:creationId xmlns:p14="http://schemas.microsoft.com/office/powerpoint/2010/main" val="1695386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6262"/>
            <a:ext cx="9293577" cy="1059305"/>
          </a:xfrm>
        </p:spPr>
        <p:txBody>
          <a:bodyPr/>
          <a:lstStyle/>
          <a:p>
            <a:r>
              <a:rPr lang="en-US" dirty="0"/>
              <a:t>SIGNING Up as a </a:t>
            </a:r>
            <a:r>
              <a:rPr lang="en-US" dirty="0" err="1" smtClean="0"/>
              <a:t>CaReTaker</a:t>
            </a:r>
            <a:r>
              <a:rPr lang="en-US" dirty="0" smtClean="0"/>
              <a:t>:</a:t>
            </a:r>
            <a:endParaRPr lang="en-US" dirty="0"/>
          </a:p>
        </p:txBody>
      </p:sp>
      <p:sp>
        <p:nvSpPr>
          <p:cNvPr id="3" name="Content Placeholder 2"/>
          <p:cNvSpPr>
            <a:spLocks noGrp="1"/>
          </p:cNvSpPr>
          <p:nvPr>
            <p:ph sz="half" idx="1"/>
          </p:nvPr>
        </p:nvSpPr>
        <p:spPr/>
        <p:txBody>
          <a:bodyPr/>
          <a:lstStyle/>
          <a:p>
            <a:r>
              <a:rPr lang="en-US" dirty="0"/>
              <a:t>They will be added </a:t>
            </a:r>
            <a:r>
              <a:rPr lang="en-US" dirty="0" smtClean="0"/>
              <a:t>in different groups so that they can guide their journey and motivate others voluntarily!</a:t>
            </a:r>
            <a:endParaRPr lang="en-US" dirty="0"/>
          </a:p>
        </p:txBody>
      </p:sp>
      <p:pic>
        <p:nvPicPr>
          <p:cNvPr id="6" name="Content Placeholder 5"/>
          <p:cNvPicPr>
            <a:picLocks noGrp="1" noChangeAspect="1"/>
          </p:cNvPicPr>
          <p:nvPr>
            <p:ph sz="half" idx="2"/>
          </p:nvPr>
        </p:nvPicPr>
        <p:blipFill>
          <a:blip r:embed="rId2"/>
          <a:stretch>
            <a:fillRect/>
          </a:stretch>
        </p:blipFill>
        <p:spPr>
          <a:xfrm>
            <a:off x="7932425" y="922157"/>
            <a:ext cx="2471032" cy="5264046"/>
          </a:xfrm>
          <a:prstGeom prst="rect">
            <a:avLst/>
          </a:prstGeom>
        </p:spPr>
      </p:pic>
    </p:spTree>
    <p:extLst>
      <p:ext uri="{BB962C8B-B14F-4D97-AF65-F5344CB8AC3E}">
        <p14:creationId xmlns:p14="http://schemas.microsoft.com/office/powerpoint/2010/main" val="181188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360139" y="621639"/>
            <a:ext cx="10618501" cy="1049235"/>
          </a:xfrm>
        </p:spPr>
        <p:txBody>
          <a:bodyPr>
            <a:noAutofit/>
          </a:bodyPr>
          <a:lstStyle/>
          <a:p>
            <a:r>
              <a:rPr lang="en-US" sz="6000" dirty="0"/>
              <a:t>What should we know?</a:t>
            </a:r>
          </a:p>
        </p:txBody>
      </p:sp>
      <p:sp>
        <p:nvSpPr>
          <p:cNvPr id="3" name="Content Placeholder 2"/>
          <p:cNvSpPr>
            <a:spLocks noGrp="1" noEditPoints="1"/>
          </p:cNvSpPr>
          <p:nvPr>
            <p:ph idx="1"/>
          </p:nvPr>
        </p:nvSpPr>
        <p:spPr>
          <a:xfrm>
            <a:off x="1451579" y="2420681"/>
            <a:ext cx="9603275" cy="3450613"/>
          </a:xfrm>
        </p:spPr>
        <p:txBody>
          <a:bodyPr>
            <a:normAutofit/>
          </a:bodyPr>
          <a:lstStyle/>
          <a:p>
            <a:r>
              <a:rPr lang="en-US" sz="4400" dirty="0"/>
              <a:t>What is drug addiction?</a:t>
            </a:r>
          </a:p>
          <a:p>
            <a:r>
              <a:rPr lang="en-US" sz="4400" dirty="0"/>
              <a:t>What are its causes?</a:t>
            </a:r>
          </a:p>
          <a:p>
            <a:r>
              <a:rPr lang="en-US" sz="4400" dirty="0"/>
              <a:t>Symptoms of Drug Addiction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200" dirty="0"/>
              <a:t>Account Created Just in a Matter OF MINUTES.</a:t>
            </a:r>
            <a:endParaRPr sz="3200" dirty="0"/>
          </a:p>
        </p:txBody>
      </p:sp>
      <p:sp>
        <p:nvSpPr>
          <p:cNvPr id="4" name="Text Placeholder 3"/>
          <p:cNvSpPr>
            <a:spLocks noGrp="1" noEditPoints="1"/>
          </p:cNvSpPr>
          <p:nvPr>
            <p:ph type="body" sz="half" idx="2"/>
          </p:nvPr>
        </p:nvSpPr>
        <p:spPr>
          <a:prstGeom prst="rect">
            <a:avLst/>
          </a:prstGeom>
        </p:spPr>
        <p:txBody>
          <a:bodyPr/>
          <a:lstStyle/>
          <a:p>
            <a:r>
              <a:rPr lang="en-US" dirty="0"/>
              <a:t>Its that EASY!</a:t>
            </a:r>
          </a:p>
        </p:txBody>
      </p:sp>
      <p:pic>
        <p:nvPicPr>
          <p:cNvPr id="8" name="Picture 7"/>
          <p:cNvPicPr>
            <a:picLocks noChangeAspect="1"/>
          </p:cNvPicPr>
          <p:nvPr/>
        </p:nvPicPr>
        <p:blipFill>
          <a:blip r:embed="rId3"/>
          <a:stretch>
            <a:fillRect/>
          </a:stretch>
        </p:blipFill>
        <p:spPr>
          <a:xfrm>
            <a:off x="6678645" y="612231"/>
            <a:ext cx="2784532" cy="60158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7" y="729475"/>
            <a:ext cx="9293577" cy="1059305"/>
          </a:xfrm>
        </p:spPr>
        <p:txBody>
          <a:bodyPr/>
          <a:lstStyle/>
          <a:p>
            <a:pPr algn="l"/>
            <a:r>
              <a:rPr lang="en-US" dirty="0"/>
              <a:t>Logging in with the same ID and PASSWORD:</a:t>
            </a:r>
          </a:p>
        </p:txBody>
      </p:sp>
      <p:pic>
        <p:nvPicPr>
          <p:cNvPr id="7" name="Content Placeholder 6"/>
          <p:cNvPicPr>
            <a:picLocks noGrp="1" noChangeAspect="1"/>
          </p:cNvPicPr>
          <p:nvPr>
            <p:ph sz="half" idx="2"/>
          </p:nvPr>
        </p:nvPicPr>
        <p:blipFill>
          <a:blip r:embed="rId2"/>
          <a:stretch>
            <a:fillRect/>
          </a:stretch>
        </p:blipFill>
        <p:spPr>
          <a:xfrm>
            <a:off x="7835375" y="729475"/>
            <a:ext cx="2505829" cy="5487219"/>
          </a:xfrm>
          <a:prstGeom prst="rect">
            <a:avLst/>
          </a:prstGeom>
        </p:spPr>
      </p:pic>
    </p:spTree>
    <p:extLst>
      <p:ext uri="{BB962C8B-B14F-4D97-AF65-F5344CB8AC3E}">
        <p14:creationId xmlns:p14="http://schemas.microsoft.com/office/powerpoint/2010/main" val="2364687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79" y="1280923"/>
            <a:ext cx="11205734" cy="3258153"/>
          </a:xfrm>
        </p:spPr>
        <p:txBody>
          <a:bodyPr/>
          <a:lstStyle/>
          <a:p>
            <a:r>
              <a:rPr lang="en-US" dirty="0"/>
              <a:t>KEY FEATURES OF DRUG ESCAPE</a:t>
            </a:r>
          </a:p>
        </p:txBody>
      </p:sp>
    </p:spTree>
    <p:extLst>
      <p:ext uri="{BB962C8B-B14F-4D97-AF65-F5344CB8AC3E}">
        <p14:creationId xmlns:p14="http://schemas.microsoft.com/office/powerpoint/2010/main" val="3471943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Features</a:t>
            </a:r>
          </a:p>
        </p:txBody>
      </p:sp>
      <p:sp>
        <p:nvSpPr>
          <p:cNvPr id="3" name="Content Placeholder 2"/>
          <p:cNvSpPr>
            <a:spLocks noGrp="1"/>
          </p:cNvSpPr>
          <p:nvPr>
            <p:ph sz="half" idx="1"/>
          </p:nvPr>
        </p:nvSpPr>
        <p:spPr/>
        <p:txBody>
          <a:bodyPr/>
          <a:lstStyle/>
          <a:p>
            <a:r>
              <a:rPr lang="en-US" dirty="0"/>
              <a:t>Reporting problems</a:t>
            </a:r>
          </a:p>
          <a:p>
            <a:r>
              <a:rPr lang="en-US" dirty="0"/>
              <a:t>Give your feedback</a:t>
            </a:r>
          </a:p>
          <a:p>
            <a:r>
              <a:rPr lang="en-US" dirty="0"/>
              <a:t>Book an appointment with a counsellor</a:t>
            </a:r>
          </a:p>
          <a:p>
            <a:r>
              <a:rPr lang="en-US" dirty="0"/>
              <a:t>Change your preference, such as changing your language etc.</a:t>
            </a:r>
          </a:p>
        </p:txBody>
      </p:sp>
      <p:pic>
        <p:nvPicPr>
          <p:cNvPr id="7" name="Content Placeholder 6"/>
          <p:cNvPicPr>
            <a:picLocks noGrp="1" noChangeAspect="1"/>
          </p:cNvPicPr>
          <p:nvPr>
            <p:ph sz="half" idx="2"/>
          </p:nvPr>
        </p:nvPicPr>
        <p:blipFill>
          <a:blip r:embed="rId2"/>
          <a:stretch>
            <a:fillRect/>
          </a:stretch>
        </p:blipFill>
        <p:spPr>
          <a:xfrm>
            <a:off x="7653031" y="715125"/>
            <a:ext cx="2793557" cy="6055352"/>
          </a:xfrm>
          <a:prstGeom prst="rect">
            <a:avLst/>
          </a:prstGeom>
        </p:spPr>
      </p:pic>
    </p:spTree>
    <p:extLst>
      <p:ext uri="{BB962C8B-B14F-4D97-AF65-F5344CB8AC3E}">
        <p14:creationId xmlns:p14="http://schemas.microsoft.com/office/powerpoint/2010/main" val="2165140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OF Therapy.</a:t>
            </a:r>
          </a:p>
        </p:txBody>
      </p:sp>
      <p:sp>
        <p:nvSpPr>
          <p:cNvPr id="3" name="Content Placeholder 2"/>
          <p:cNvSpPr>
            <a:spLocks noGrp="1"/>
          </p:cNvSpPr>
          <p:nvPr>
            <p:ph sz="half" idx="1"/>
          </p:nvPr>
        </p:nvSpPr>
        <p:spPr/>
        <p:txBody>
          <a:bodyPr>
            <a:normAutofit fontScale="77500" lnSpcReduction="20000"/>
          </a:bodyPr>
          <a:lstStyle/>
          <a:p>
            <a:r>
              <a:rPr lang="en-US" dirty="0"/>
              <a:t>Initial step will be to make them aware that there is a problem with them.</a:t>
            </a:r>
          </a:p>
          <a:p>
            <a:r>
              <a:rPr lang="en-US" dirty="0"/>
              <a:t>Identify their triggers.</a:t>
            </a:r>
          </a:p>
          <a:p>
            <a:r>
              <a:rPr lang="en-US" dirty="0"/>
              <a:t>Accept the past and finally move on.</a:t>
            </a:r>
          </a:p>
          <a:p>
            <a:r>
              <a:rPr lang="en-US" dirty="0"/>
              <a:t>Tell them the benefits of sobriety, and how it is appreciated throughout the world.</a:t>
            </a:r>
          </a:p>
          <a:p>
            <a:r>
              <a:rPr lang="en-US" dirty="0"/>
              <a:t> Ways to divert their mind, such as morning walk, exercises, and when they are alone, they can talk to new people on our application.</a:t>
            </a:r>
          </a:p>
        </p:txBody>
      </p:sp>
      <p:pic>
        <p:nvPicPr>
          <p:cNvPr id="5" name="Picture 4"/>
          <p:cNvPicPr>
            <a:picLocks noChangeAspect="1"/>
          </p:cNvPicPr>
          <p:nvPr/>
        </p:nvPicPr>
        <p:blipFill>
          <a:blip r:embed="rId2"/>
          <a:stretch>
            <a:fillRect/>
          </a:stretch>
        </p:blipFill>
        <p:spPr>
          <a:xfrm>
            <a:off x="7193280" y="2010878"/>
            <a:ext cx="3364230" cy="3364230"/>
          </a:xfrm>
          <a:prstGeom prst="rect">
            <a:avLst/>
          </a:prstGeom>
        </p:spPr>
      </p:pic>
    </p:spTree>
    <p:extLst>
      <p:ext uri="{BB962C8B-B14F-4D97-AF65-F5344CB8AC3E}">
        <p14:creationId xmlns:p14="http://schemas.microsoft.com/office/powerpoint/2010/main" val="534535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 conversations</a:t>
            </a:r>
          </a:p>
        </p:txBody>
      </p:sp>
      <p:sp>
        <p:nvSpPr>
          <p:cNvPr id="3" name="Content Placeholder 2"/>
          <p:cNvSpPr>
            <a:spLocks noGrp="1"/>
          </p:cNvSpPr>
          <p:nvPr>
            <p:ph sz="half" idx="1"/>
          </p:nvPr>
        </p:nvSpPr>
        <p:spPr/>
        <p:txBody>
          <a:bodyPr/>
          <a:lstStyle/>
          <a:p>
            <a:r>
              <a:rPr lang="en-US" dirty="0"/>
              <a:t>Conversation with sane and sober people could be the best therapy for an addict.</a:t>
            </a:r>
          </a:p>
          <a:p>
            <a:r>
              <a:rPr lang="en-US" dirty="0"/>
              <a:t>These new friends can help them make new hobbies and also can lead to some productive societal work.</a:t>
            </a:r>
          </a:p>
          <a:p>
            <a:endParaRPr lang="en-US" dirty="0"/>
          </a:p>
        </p:txBody>
      </p:sp>
      <p:pic>
        <p:nvPicPr>
          <p:cNvPr id="6" name="Content Placeholder 5" descr="Graphical user interface, text, application&#10;&#10;Description automatically generated">
            <a:extLst>
              <a:ext uri="{FF2B5EF4-FFF2-40B4-BE49-F238E27FC236}">
                <a16:creationId xmlns:a16="http://schemas.microsoft.com/office/drawing/2014/main" id="{043A1E5B-2ED1-0DCD-C148-1F522DC09BE2}"/>
              </a:ext>
            </a:extLst>
          </p:cNvPr>
          <p:cNvPicPr>
            <a:picLocks noGrp="1" noChangeAspect="1"/>
          </p:cNvPicPr>
          <p:nvPr>
            <p:ph sz="half" idx="2"/>
          </p:nvPr>
        </p:nvPicPr>
        <p:blipFill>
          <a:blip r:embed="rId2"/>
          <a:stretch>
            <a:fillRect/>
          </a:stretch>
        </p:blipFill>
        <p:spPr>
          <a:xfrm>
            <a:off x="7540052" y="138022"/>
            <a:ext cx="2897910" cy="6274942"/>
          </a:xfrm>
        </p:spPr>
      </p:pic>
    </p:spTree>
    <p:extLst>
      <p:ext uri="{BB962C8B-B14F-4D97-AF65-F5344CB8AC3E}">
        <p14:creationId xmlns:p14="http://schemas.microsoft.com/office/powerpoint/2010/main" val="3582414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MOTIVATION?</a:t>
            </a:r>
          </a:p>
        </p:txBody>
      </p:sp>
      <p:sp>
        <p:nvSpPr>
          <p:cNvPr id="3" name="Content Placeholder 2"/>
          <p:cNvSpPr>
            <a:spLocks noGrp="1"/>
          </p:cNvSpPr>
          <p:nvPr>
            <p:ph sz="half" idx="1"/>
          </p:nvPr>
        </p:nvSpPr>
        <p:spPr/>
        <p:txBody>
          <a:bodyPr/>
          <a:lstStyle/>
          <a:p>
            <a:r>
              <a:rPr lang="en-US" dirty="0"/>
              <a:t>To Keep them motivated, each week an individual based counselling session will be held.</a:t>
            </a:r>
          </a:p>
        </p:txBody>
      </p:sp>
      <p:pic>
        <p:nvPicPr>
          <p:cNvPr id="5" name="Content Placeholder 4"/>
          <p:cNvPicPr>
            <a:picLocks noGrp="1" noChangeAspect="1"/>
          </p:cNvPicPr>
          <p:nvPr>
            <p:ph sz="half" idx="2"/>
          </p:nvPr>
        </p:nvPicPr>
        <p:blipFill>
          <a:blip r:embed="rId2"/>
          <a:stretch>
            <a:fillRect/>
          </a:stretch>
        </p:blipFill>
        <p:spPr>
          <a:xfrm>
            <a:off x="7128898" y="628858"/>
            <a:ext cx="2817360" cy="6122959"/>
          </a:xfrm>
          <a:prstGeom prst="rect">
            <a:avLst/>
          </a:prstGeom>
        </p:spPr>
      </p:pic>
    </p:spTree>
    <p:extLst>
      <p:ext uri="{BB962C8B-B14F-4D97-AF65-F5344CB8AC3E}">
        <p14:creationId xmlns:p14="http://schemas.microsoft.com/office/powerpoint/2010/main" val="135434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585" y="1138607"/>
            <a:ext cx="3273099" cy="2192421"/>
          </a:xfrm>
        </p:spPr>
        <p:txBody>
          <a:bodyPr/>
          <a:lstStyle/>
          <a:p>
            <a:r>
              <a:rPr lang="en-US" b="1" dirty="0"/>
              <a:t>The Connection between Diet &amp; Addiction</a:t>
            </a:r>
            <a:br>
              <a:rPr lang="en-US" b="1" dirty="0"/>
            </a:br>
            <a:endParaRPr lang="en-US" dirty="0"/>
          </a:p>
        </p:txBody>
      </p:sp>
      <p:sp>
        <p:nvSpPr>
          <p:cNvPr id="4" name="Text Placeholder 3"/>
          <p:cNvSpPr>
            <a:spLocks noGrp="1"/>
          </p:cNvSpPr>
          <p:nvPr>
            <p:ph type="body" sz="half" idx="2"/>
          </p:nvPr>
        </p:nvSpPr>
        <p:spPr/>
        <p:txBody>
          <a:bodyPr>
            <a:normAutofit/>
          </a:bodyPr>
          <a:lstStyle/>
          <a:p>
            <a:r>
              <a:rPr lang="en-US" dirty="0"/>
              <a:t>Drugs reduce the body’s ability to properly absorb vitamins and minerals. Hence healthy diet and exercise is necessary. Which is why we get our users a personalized meal plan.</a:t>
            </a:r>
          </a:p>
        </p:txBody>
      </p:sp>
      <p:pic>
        <p:nvPicPr>
          <p:cNvPr id="6" name="Content Placeholder 5"/>
          <p:cNvPicPr>
            <a:picLocks noGrp="1" noChangeAspect="1"/>
          </p:cNvPicPr>
          <p:nvPr>
            <p:ph idx="1"/>
          </p:nvPr>
        </p:nvPicPr>
        <p:blipFill>
          <a:blip r:embed="rId2"/>
          <a:stretch>
            <a:fillRect/>
          </a:stretch>
        </p:blipFill>
        <p:spPr>
          <a:xfrm>
            <a:off x="6267224" y="524193"/>
            <a:ext cx="2602456" cy="5473040"/>
          </a:xfrm>
          <a:prstGeom prst="rect">
            <a:avLst/>
          </a:prstGeom>
        </p:spPr>
      </p:pic>
    </p:spTree>
    <p:extLst>
      <p:ext uri="{BB962C8B-B14F-4D97-AF65-F5344CB8AC3E}">
        <p14:creationId xmlns:p14="http://schemas.microsoft.com/office/powerpoint/2010/main" val="115375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239" y="834999"/>
            <a:ext cx="9291215" cy="1049235"/>
          </a:xfrm>
        </p:spPr>
        <p:txBody>
          <a:bodyPr/>
          <a:lstStyle/>
          <a:p>
            <a:pPr algn="l"/>
            <a:r>
              <a:rPr lang="en-US" dirty="0"/>
              <a:t>How are we providing personalized meal Plans?</a:t>
            </a:r>
          </a:p>
        </p:txBody>
      </p:sp>
      <p:sp>
        <p:nvSpPr>
          <p:cNvPr id="3" name="Content Placeholder 2"/>
          <p:cNvSpPr>
            <a:spLocks noGrp="1"/>
          </p:cNvSpPr>
          <p:nvPr>
            <p:ph idx="1"/>
          </p:nvPr>
        </p:nvSpPr>
        <p:spPr>
          <a:xfrm>
            <a:off x="1451579" y="2015732"/>
            <a:ext cx="4438681" cy="3450613"/>
          </a:xfrm>
        </p:spPr>
        <p:txBody>
          <a:bodyPr/>
          <a:lstStyle/>
          <a:p>
            <a:r>
              <a:rPr lang="en-US" dirty="0"/>
              <a:t>Food companies, such as Nutrition-Eat, who want to promote their company’s name on our application, provide us with personal meal plans for each customer in return of promotional ads such as this one. Also, we pay a small amount to counsellor’s as well to keep them motivated.</a:t>
            </a:r>
          </a:p>
        </p:txBody>
      </p:sp>
      <p:pic>
        <p:nvPicPr>
          <p:cNvPr id="4" name="Picture 3"/>
          <p:cNvPicPr>
            <a:picLocks noChangeAspect="1"/>
          </p:cNvPicPr>
          <p:nvPr/>
        </p:nvPicPr>
        <p:blipFill>
          <a:blip r:embed="rId2"/>
          <a:stretch>
            <a:fillRect/>
          </a:stretch>
        </p:blipFill>
        <p:spPr>
          <a:xfrm>
            <a:off x="9123227" y="350519"/>
            <a:ext cx="2558233" cy="5535609"/>
          </a:xfrm>
          <a:prstGeom prst="rect">
            <a:avLst/>
          </a:prstGeom>
        </p:spPr>
      </p:pic>
    </p:spTree>
    <p:extLst>
      <p:ext uri="{BB962C8B-B14F-4D97-AF65-F5344CB8AC3E}">
        <p14:creationId xmlns:p14="http://schemas.microsoft.com/office/powerpoint/2010/main" val="4148286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POST THERAPY FEEDBACK:</a:t>
            </a:r>
          </a:p>
        </p:txBody>
      </p:sp>
      <p:sp>
        <p:nvSpPr>
          <p:cNvPr id="3" name="Content Placeholder 2"/>
          <p:cNvSpPr>
            <a:spLocks noGrp="1"/>
          </p:cNvSpPr>
          <p:nvPr>
            <p:ph idx="1"/>
          </p:nvPr>
        </p:nvSpPr>
        <p:spPr>
          <a:xfrm>
            <a:off x="1451579" y="2015732"/>
            <a:ext cx="3489255" cy="3450613"/>
          </a:xfrm>
        </p:spPr>
        <p:txBody>
          <a:bodyPr/>
          <a:lstStyle/>
          <a:p>
            <a:r>
              <a:rPr lang="en-US" dirty="0"/>
              <a:t>After the therapy is done, the user has to undertake one final panel discussion in order to complete their therapy. Questions about physical health, diet and exercise routine are asked, as well as the mental health situation.</a:t>
            </a:r>
          </a:p>
        </p:txBody>
      </p:sp>
      <p:pic>
        <p:nvPicPr>
          <p:cNvPr id="4" name="Picture 3"/>
          <p:cNvPicPr>
            <a:picLocks noChangeAspect="1"/>
          </p:cNvPicPr>
          <p:nvPr/>
        </p:nvPicPr>
        <p:blipFill>
          <a:blip r:embed="rId2"/>
          <a:stretch>
            <a:fillRect/>
          </a:stretch>
        </p:blipFill>
        <p:spPr>
          <a:xfrm>
            <a:off x="7162447" y="1222430"/>
            <a:ext cx="2642379" cy="5303677"/>
          </a:xfrm>
          <a:prstGeom prst="rect">
            <a:avLst/>
          </a:prstGeom>
        </p:spPr>
      </p:pic>
    </p:spTree>
    <p:extLst>
      <p:ext uri="{BB962C8B-B14F-4D97-AF65-F5344CB8AC3E}">
        <p14:creationId xmlns:p14="http://schemas.microsoft.com/office/powerpoint/2010/main" val="370458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drug addiction?</a:t>
            </a:r>
          </a:p>
        </p:txBody>
      </p:sp>
      <p:sp>
        <p:nvSpPr>
          <p:cNvPr id="3" name="Content Placeholder 2"/>
          <p:cNvSpPr>
            <a:spLocks noGrp="1"/>
          </p:cNvSpPr>
          <p:nvPr>
            <p:ph sz="half" idx="1"/>
          </p:nvPr>
        </p:nvSpPr>
        <p:spPr/>
        <p:txBody>
          <a:bodyPr/>
          <a:lstStyle/>
          <a:p>
            <a:r>
              <a:rPr lang="en-US" dirty="0"/>
              <a:t>Addiction is an inability to stop using a substance or engaging in a behavior even though it is causing psychological and physical harm.</a:t>
            </a:r>
          </a:p>
          <a:p>
            <a:r>
              <a:rPr lang="en-US" dirty="0"/>
              <a:t>Nicotine, marijuana and alcohol are commonly misused drugs in today’s world</a:t>
            </a:r>
            <a:r>
              <a:rPr lang="en-US" sz="2400" dirty="0"/>
              <a:t>.</a:t>
            </a:r>
          </a:p>
          <a:p>
            <a:endParaRPr lang="en-US" dirty="0"/>
          </a:p>
        </p:txBody>
      </p:sp>
      <p:pic>
        <p:nvPicPr>
          <p:cNvPr id="2050" name="Picture 2" descr="Using Cannabis and Tobacco/Nicotine Together Is Linked to Heavier Use and  Poorer Functioning Among Young Adults | RAND"/>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254750" y="2063987"/>
            <a:ext cx="4487863" cy="334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45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AFTER THERAPY?</a:t>
            </a:r>
          </a:p>
        </p:txBody>
      </p:sp>
      <p:sp>
        <p:nvSpPr>
          <p:cNvPr id="3" name="Content Placeholder 2"/>
          <p:cNvSpPr>
            <a:spLocks noGrp="1"/>
          </p:cNvSpPr>
          <p:nvPr>
            <p:ph idx="1"/>
          </p:nvPr>
        </p:nvSpPr>
        <p:spPr/>
        <p:txBody>
          <a:bodyPr/>
          <a:lstStyle/>
          <a:p>
            <a:r>
              <a:rPr lang="en-US" dirty="0">
                <a:ea typeface="+mn-lt"/>
                <a:cs typeface="+mn-lt"/>
              </a:rPr>
              <a:t>The drug users can then remain in the app and can view the conversation between counselors and drug  users, and they can also serve the users by sharing their experiences. And if they wish to provide feedback or guide someone, they can request by messaging in the chat section and when the message is approved, they can carry out their guidance.</a:t>
            </a:r>
            <a:r>
              <a:rPr lang="en-US" dirty="0"/>
              <a:t> </a:t>
            </a:r>
          </a:p>
          <a:p>
            <a:r>
              <a:rPr lang="en-US" dirty="0"/>
              <a:t>Also, follow up counselling sessions are held after every 3 months in order to keep the ex drug users motivated.</a:t>
            </a:r>
          </a:p>
        </p:txBody>
      </p:sp>
    </p:spTree>
    <p:extLst>
      <p:ext uri="{BB962C8B-B14F-4D97-AF65-F5344CB8AC3E}">
        <p14:creationId xmlns:p14="http://schemas.microsoft.com/office/powerpoint/2010/main" val="2636217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we are evolving</a:t>
            </a:r>
          </a:p>
        </p:txBody>
      </p:sp>
      <p:pic>
        <p:nvPicPr>
          <p:cNvPr id="5" name="Picture Placeholder 4"/>
          <p:cNvPicPr>
            <a:picLocks noGrp="1" noChangeAspect="1"/>
          </p:cNvPicPr>
          <p:nvPr>
            <p:ph type="pic" idx="1"/>
          </p:nvPr>
        </p:nvPicPr>
        <p:blipFill>
          <a:blip r:embed="rId3"/>
          <a:srcRect l="23008" r="23008"/>
          <a:stretch/>
        </p:blipFill>
        <p:spPr>
          <a:xfrm>
            <a:off x="7831667" y="846667"/>
            <a:ext cx="3386666" cy="4402665"/>
          </a:xfrm>
          <a:prstGeom prst="rect">
            <a:avLst/>
          </a:prstGeom>
        </p:spPr>
      </p:pic>
      <p:sp>
        <p:nvSpPr>
          <p:cNvPr id="4" name="Text Placeholder 3"/>
          <p:cNvSpPr>
            <a:spLocks noGrp="1" noEditPoints="1"/>
          </p:cNvSpPr>
          <p:nvPr>
            <p:ph type="body" sz="half" idx="2"/>
          </p:nvPr>
        </p:nvSpPr>
        <p:spPr/>
        <p:txBody>
          <a:bodyPr/>
          <a:lstStyle/>
          <a:p>
            <a:r>
              <a:rPr lang="en-US" dirty="0"/>
              <a:t>As per our clients feedback, we are consistently evolving and  improving our healing or therapy sessions. Usually after every 3-4 months we run improvement procedure on our programs.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8606" y="0"/>
            <a:ext cx="12629212" cy="68579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282" y="0"/>
            <a:ext cx="12621738" cy="6873888"/>
          </a:xfrm>
          <a:prstGeom prst="rect">
            <a:avLst/>
          </a:prstGeom>
        </p:spPr>
      </p:pic>
    </p:spTree>
    <p:extLst>
      <p:ext uri="{BB962C8B-B14F-4D97-AF65-F5344CB8AC3E}">
        <p14:creationId xmlns:p14="http://schemas.microsoft.com/office/powerpoint/2010/main" val="20149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normAutofit fontScale="90000"/>
          </a:bodyPr>
          <a:lstStyle/>
          <a:p>
            <a:pPr algn="ctr"/>
            <a:r>
              <a:rPr lang="en-US" sz="7200"/>
              <a:t>Causes</a:t>
            </a:r>
            <a:endParaRPr sz="7200"/>
          </a:p>
        </p:txBody>
      </p:sp>
      <p:sp>
        <p:nvSpPr>
          <p:cNvPr id="3" name="Content Placeholder 2"/>
          <p:cNvSpPr>
            <a:spLocks noGrp="1" noEditPoints="1"/>
          </p:cNvSpPr>
          <p:nvPr>
            <p:ph idx="1"/>
          </p:nvPr>
        </p:nvSpPr>
        <p:spPr>
          <a:prstGeom prst="rect">
            <a:avLst/>
          </a:prstGeom>
        </p:spPr>
        <p:txBody>
          <a:bodyPr>
            <a:normAutofit fontScale="92500"/>
          </a:bodyPr>
          <a:lstStyle/>
          <a:p>
            <a:r>
              <a:rPr lang="en-US" sz="2400"/>
              <a:t>Exposure to a peer group that tolerates or encourages drug abuse</a:t>
            </a:r>
          </a:p>
          <a:p>
            <a:r>
              <a:rPr sz="2400"/>
              <a:t>An action performed once as an experiment in a social situation can soon develop into a habit</a:t>
            </a:r>
            <a:endParaRPr lang="en-US" sz="2400"/>
          </a:p>
          <a:p>
            <a:r>
              <a:rPr lang="en-US" sz="2400"/>
              <a:t>History of abuse or neglect</a:t>
            </a:r>
          </a:p>
          <a:p>
            <a:r>
              <a:rPr lang="en-US" sz="2400"/>
              <a:t>Club drugs are commonly being used at clubs, concerts and parties</a:t>
            </a:r>
          </a:p>
          <a:p>
            <a:r>
              <a:rPr lang="en-US" sz="2400"/>
              <a:t>Easy availability of alcohol and drugs</a:t>
            </a:r>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SYMPTOMS OF DRUG ADDICTION</a:t>
            </a:r>
          </a:p>
        </p:txBody>
      </p:sp>
      <p:sp>
        <p:nvSpPr>
          <p:cNvPr id="6" name="Content Placeholder 5"/>
          <p:cNvSpPr>
            <a:spLocks noGrp="1"/>
          </p:cNvSpPr>
          <p:nvPr>
            <p:ph sz="half" idx="1"/>
          </p:nvPr>
        </p:nvSpPr>
        <p:spPr/>
        <p:txBody>
          <a:bodyPr/>
          <a:lstStyle/>
          <a:p>
            <a:r>
              <a:rPr lang="en-US" b="1" dirty="0"/>
              <a:t>ILL HEALTH</a:t>
            </a:r>
          </a:p>
          <a:p>
            <a:r>
              <a:rPr lang="en-US" b="1" dirty="0"/>
              <a:t>SICKNESS</a:t>
            </a:r>
          </a:p>
          <a:p>
            <a:r>
              <a:rPr lang="en-US" b="1" dirty="0"/>
              <a:t>DISTURBED SLEEP PATTERNS.</a:t>
            </a:r>
          </a:p>
          <a:p>
            <a:r>
              <a:rPr lang="en-US" b="1" dirty="0"/>
              <a:t>HYPERACTIVE</a:t>
            </a:r>
          </a:p>
          <a:p>
            <a:endParaRPr lang="en-US" dirty="0"/>
          </a:p>
        </p:txBody>
      </p:sp>
      <p:pic>
        <p:nvPicPr>
          <p:cNvPr id="5" name="Content Placeholder 7"/>
          <p:cNvPicPr>
            <a:picLocks noGrp="1" noChangeAspect="1"/>
          </p:cNvPicPr>
          <p:nvPr>
            <p:ph sz="half" idx="2"/>
          </p:nvPr>
        </p:nvPicPr>
        <p:blipFill>
          <a:blip r:embed="rId2"/>
          <a:stretch>
            <a:fillRect/>
          </a:stretch>
        </p:blipFill>
        <p:spPr>
          <a:xfrm>
            <a:off x="6831806" y="2738438"/>
            <a:ext cx="3333750" cy="2000250"/>
          </a:xfrm>
          <a:prstGeom prst="rect">
            <a:avLst/>
          </a:prstGeom>
        </p:spPr>
      </p:pic>
    </p:spTree>
    <p:extLst>
      <p:ext uri="{BB962C8B-B14F-4D97-AF65-F5344CB8AC3E}">
        <p14:creationId xmlns:p14="http://schemas.microsoft.com/office/powerpoint/2010/main" val="399816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719686" y="-876419"/>
            <a:ext cx="6804519" cy="3997922"/>
          </a:xfrm>
        </p:spPr>
        <p:txBody>
          <a:bodyPr>
            <a:noAutofit/>
          </a:bodyPr>
          <a:lstStyle/>
          <a:p>
            <a:r>
              <a:rPr lang="en-US" sz="6600" dirty="0"/>
              <a:t>Want to quit but… How?</a:t>
            </a:r>
          </a:p>
        </p:txBody>
      </p:sp>
      <p:pic>
        <p:nvPicPr>
          <p:cNvPr id="10" name="Picture Placeholder 9"/>
          <p:cNvPicPr>
            <a:picLocks noGrp="1" noChangeAspect="1"/>
          </p:cNvPicPr>
          <p:nvPr>
            <p:ph type="pic" idx="1"/>
          </p:nvPr>
        </p:nvPicPr>
        <p:blipFill>
          <a:blip r:embed="rId3"/>
          <a:srcRect l="14077" r="14077"/>
          <a:stretch/>
        </p:blipFill>
        <p:spPr>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4671" y="798973"/>
            <a:ext cx="3571466" cy="2247117"/>
          </a:xfrm>
        </p:spPr>
        <p:txBody>
          <a:bodyPr>
            <a:normAutofit/>
          </a:bodyPr>
          <a:lstStyle/>
          <a:p>
            <a:r>
              <a:rPr lang="en-US" sz="6600" dirty="0"/>
              <a:t>HOPE…</a:t>
            </a:r>
          </a:p>
        </p:txBody>
      </p:sp>
      <p:pic>
        <p:nvPicPr>
          <p:cNvPr id="5" name="Content Placeholder 4"/>
          <p:cNvPicPr>
            <a:picLocks noGrp="1" noChangeAspect="1"/>
          </p:cNvPicPr>
          <p:nvPr>
            <p:ph idx="1"/>
          </p:nvPr>
        </p:nvPicPr>
        <p:blipFill>
          <a:blip r:embed="rId3"/>
          <a:stretch>
            <a:fillRect/>
          </a:stretch>
        </p:blipFill>
        <p:spPr>
          <a:xfrm>
            <a:off x="6220642" y="1807555"/>
            <a:ext cx="4560071" cy="2856912"/>
          </a:xfrm>
          <a:prstGeom prst="rect">
            <a:avLst/>
          </a:prstGeom>
          <a:ln w="228600" cap="sq" cmpd="thickThin">
            <a:solidFill>
              <a:srgbClr val="000000"/>
            </a:solidFill>
            <a:prstDash val="solid"/>
            <a:miter lim="800000"/>
          </a:ln>
          <a:effectLst>
            <a:innerShdw blurRad="76200">
              <a:srgbClr val="000000"/>
            </a:innerShdw>
          </a:effectLst>
        </p:spPr>
      </p:pic>
      <p:sp>
        <p:nvSpPr>
          <p:cNvPr id="4" name="Text Placeholder 3"/>
          <p:cNvSpPr>
            <a:spLocks noGrp="1" noEditPoints="1"/>
          </p:cNvSpPr>
          <p:nvPr>
            <p:ph type="body" sz="half" idx="2"/>
          </p:nvPr>
        </p:nvSpPr>
        <p:spPr/>
        <p:txBody>
          <a:bodyPr/>
          <a:lstStyle/>
          <a:p>
            <a:r>
              <a:rPr lang="en-US" dirty="0"/>
              <a:t>Rehabilitation becomes essential when an individual loses direction into the wrong path and needs to be brought back to the right 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30179" y="228175"/>
            <a:ext cx="5532328" cy="1922299"/>
          </a:xfrm>
        </p:spPr>
        <p:txBody>
          <a:bodyPr/>
          <a:lstStyle/>
          <a:p>
            <a:r>
              <a:rPr lang="en-US" dirty="0"/>
              <a:t>PROBLEM…..!</a:t>
            </a:r>
          </a:p>
        </p:txBody>
      </p:sp>
      <p:pic>
        <p:nvPicPr>
          <p:cNvPr id="8" name="Picture Placeholder 7"/>
          <p:cNvPicPr>
            <a:picLocks noGrp="1" noChangeAspect="1"/>
          </p:cNvPicPr>
          <p:nvPr>
            <p:ph type="pic" idx="1"/>
          </p:nvPr>
        </p:nvPicPr>
        <p:blipFill>
          <a:blip r:embed="rId3"/>
          <a:srcRect l="24581" r="24581"/>
          <a:stretch/>
        </p:blipFill>
        <p:spPr>
          <a:xfrm>
            <a:off x="7813288" y="840059"/>
            <a:ext cx="3397405" cy="4415881"/>
          </a:xfrm>
          <a:prstGeom prst="rect">
            <a:avLst/>
          </a:prstGeom>
        </p:spPr>
      </p:pic>
      <p:graphicFrame>
        <p:nvGraphicFramePr>
          <p:cNvPr id="5" name="Content Placeholder 4"/>
          <p:cNvGraphicFramePr>
            <a:graphicFrameLocks noGrp="1"/>
          </p:cNvGraphicFramePr>
          <p:nvPr>
            <p:extLst>
              <p:ext uri="{D42A27DB-BD31-4B8C-83A1-F6EECF244321}">
                <p14:modId xmlns:p14="http://schemas.microsoft.com/office/powerpoint/2010/main" val="2188199393"/>
              </p:ext>
            </p:extLst>
          </p:nvPr>
        </p:nvGraphicFramePr>
        <p:xfrm>
          <a:off x="1463041" y="2795451"/>
          <a:ext cx="7659007" cy="2618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648</TotalTime>
  <Words>901</Words>
  <Application>Microsoft Office PowerPoint</Application>
  <PresentationFormat>Widescreen</PresentationFormat>
  <Paragraphs>108</Paragraphs>
  <Slides>43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Rockwell</vt:lpstr>
      <vt:lpstr>Times New Roman</vt:lpstr>
      <vt:lpstr>Wingdings</vt:lpstr>
      <vt:lpstr>Gallery</vt:lpstr>
      <vt:lpstr>PowerPoint Presentation</vt:lpstr>
      <vt:lpstr>Motivation:</vt:lpstr>
      <vt:lpstr>What should we know?</vt:lpstr>
      <vt:lpstr>What is drug addiction?</vt:lpstr>
      <vt:lpstr>Causes</vt:lpstr>
      <vt:lpstr>SYMPTOMS OF DRUG ADDICTION</vt:lpstr>
      <vt:lpstr>Want to quit but… How?</vt:lpstr>
      <vt:lpstr>HOPE…</vt:lpstr>
      <vt:lpstr>PROBLEM…..!</vt:lpstr>
      <vt:lpstr>SOLUTION…</vt:lpstr>
      <vt:lpstr>PowerPoint Presentation</vt:lpstr>
      <vt:lpstr>What is DRUG Escape?</vt:lpstr>
      <vt:lpstr>Login PAGE:</vt:lpstr>
      <vt:lpstr>Initially You have to register with the application.</vt:lpstr>
      <vt:lpstr>People near you</vt:lpstr>
      <vt:lpstr>You can Sign Up AS: </vt:lpstr>
      <vt:lpstr>OPTION 1: DRUG ADDICT</vt:lpstr>
      <vt:lpstr>Signing up as A drug ADDICT:</vt:lpstr>
      <vt:lpstr>CHOOSE YOUR OPTION:</vt:lpstr>
      <vt:lpstr>AFTER CHOOSING DRUG SCALE:</vt:lpstr>
      <vt:lpstr>SETTING UP A NICK NAME:</vt:lpstr>
      <vt:lpstr>OPTION 2: COUNSELLOR</vt:lpstr>
      <vt:lpstr>SIGNING UP AS A COUNSELLOR</vt:lpstr>
      <vt:lpstr>Qualification PROOF</vt:lpstr>
      <vt:lpstr>PowerPoint Presentation</vt:lpstr>
      <vt:lpstr>OPTION 3: CARETAKER/EXPERIENCED PERSON</vt:lpstr>
      <vt:lpstr>DETAILS</vt:lpstr>
      <vt:lpstr>SETTING UP A NICK NAME:</vt:lpstr>
      <vt:lpstr>SIGNING Up as a CaReTaker:</vt:lpstr>
      <vt:lpstr>Account Created Just in a Matter OF MINUTES.</vt:lpstr>
      <vt:lpstr>Logging in with the same ID and PASSWORD:</vt:lpstr>
      <vt:lpstr>KEY FEATURES OF DRUG ESCAPE</vt:lpstr>
      <vt:lpstr>Key Features</vt:lpstr>
      <vt:lpstr>PROCEDURE OF Therapy.</vt:lpstr>
      <vt:lpstr>Group conversations</vt:lpstr>
      <vt:lpstr>MOTIVATION?</vt:lpstr>
      <vt:lpstr>The Connection between Diet &amp; Addiction </vt:lpstr>
      <vt:lpstr>How are we providing personalized meal Plans?</vt:lpstr>
      <vt:lpstr>POST THERAPY FEEDBACK:</vt:lpstr>
      <vt:lpstr>WHAT HAPPENS AFTER THERAPY?</vt:lpstr>
      <vt:lpstr>we are evolving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ftc</dc:creator>
  <cp:lastModifiedBy>ftc</cp:lastModifiedBy>
  <cp:revision>64</cp:revision>
  <dcterms:created xsi:type="dcterms:W3CDTF">2022-05-07T09:04:54Z</dcterms:created>
  <dcterms:modified xsi:type="dcterms:W3CDTF">2022-05-13T17:42:20Z</dcterms:modified>
</cp:coreProperties>
</file>