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3642" r:id="rId2"/>
    <p:sldId id="6202" r:id="rId3"/>
    <p:sldId id="3643" r:id="rId4"/>
    <p:sldId id="257" r:id="rId5"/>
    <p:sldId id="258" r:id="rId6"/>
    <p:sldId id="259" r:id="rId7"/>
    <p:sldId id="260" r:id="rId8"/>
    <p:sldId id="261" r:id="rId9"/>
    <p:sldId id="262" r:id="rId10"/>
    <p:sldId id="263" r:id="rId11"/>
    <p:sldId id="264" r:id="rId12"/>
    <p:sldId id="267" r:id="rId13"/>
    <p:sldId id="266" r:id="rId14"/>
    <p:sldId id="268" r:id="rId15"/>
    <p:sldId id="272" r:id="rId16"/>
    <p:sldId id="271" r:id="rId17"/>
    <p:sldId id="270" r:id="rId18"/>
    <p:sldId id="269" r:id="rId19"/>
    <p:sldId id="273" r:id="rId20"/>
    <p:sldId id="275" r:id="rId21"/>
    <p:sldId id="274" r:id="rId22"/>
    <p:sldId id="276" r:id="rId23"/>
    <p:sldId id="285" r:id="rId24"/>
    <p:sldId id="284" r:id="rId25"/>
    <p:sldId id="283" r:id="rId26"/>
    <p:sldId id="282" r:id="rId27"/>
    <p:sldId id="281" r:id="rId28"/>
    <p:sldId id="279" r:id="rId29"/>
    <p:sldId id="278" r:id="rId30"/>
    <p:sldId id="277" r:id="rId31"/>
    <p:sldId id="286" r:id="rId32"/>
    <p:sldId id="295" r:id="rId33"/>
    <p:sldId id="294" r:id="rId34"/>
    <p:sldId id="293" r:id="rId35"/>
    <p:sldId id="292" r:id="rId36"/>
    <p:sldId id="291" r:id="rId37"/>
    <p:sldId id="290" r:id="rId38"/>
    <p:sldId id="289" r:id="rId39"/>
    <p:sldId id="288" r:id="rId40"/>
    <p:sldId id="287" r:id="rId41"/>
    <p:sldId id="301" r:id="rId42"/>
    <p:sldId id="300" r:id="rId43"/>
    <p:sldId id="299" r:id="rId44"/>
    <p:sldId id="298" r:id="rId45"/>
    <p:sldId id="297" r:id="rId46"/>
    <p:sldId id="296" r:id="rId47"/>
    <p:sldId id="302" r:id="rId48"/>
    <p:sldId id="6210" r:id="rId49"/>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0" autoAdjust="0"/>
    <p:restoredTop sz="94660"/>
  </p:normalViewPr>
  <p:slideViewPr>
    <p:cSldViewPr snapToGrid="0">
      <p:cViewPr varScale="1">
        <p:scale>
          <a:sx n="73" d="100"/>
          <a:sy n="73" d="100"/>
        </p:scale>
        <p:origin x="5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FE83DE-A11F-4CC9-81F2-BD14E2BB528E}"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PK"/>
        </a:p>
      </dgm:t>
    </dgm:pt>
    <dgm:pt modelId="{7401B6B0-67BC-4125-B8A1-824C162C622F}">
      <dgm:prSet phldrT="[Text]"/>
      <dgm:spPr>
        <a:solidFill>
          <a:schemeClr val="bg1">
            <a:lumMod val="75000"/>
          </a:schemeClr>
        </a:solidFill>
        <a:ln>
          <a:solidFill>
            <a:schemeClr val="tx1"/>
          </a:solidFill>
        </a:ln>
      </dgm:spPr>
      <dgm:t>
        <a:bodyPr/>
        <a:lstStyle/>
        <a:p>
          <a:r>
            <a:rPr lang="en-US" b="1" dirty="0">
              <a:solidFill>
                <a:schemeClr val="tx1">
                  <a:lumMod val="95000"/>
                  <a:lumOff val="5000"/>
                </a:schemeClr>
              </a:solidFill>
            </a:rPr>
            <a:t>Create &amp; Estimate</a:t>
          </a:r>
          <a:endParaRPr lang="en-PK" b="1" dirty="0">
            <a:solidFill>
              <a:schemeClr val="tx1">
                <a:lumMod val="95000"/>
                <a:lumOff val="5000"/>
              </a:schemeClr>
            </a:solidFill>
          </a:endParaRPr>
        </a:p>
      </dgm:t>
    </dgm:pt>
    <dgm:pt modelId="{AA3FEC0B-990D-4F7A-AEE8-757437C94C5D}" type="parTrans" cxnId="{74D1C742-E474-47B4-9174-BB77077654F4}">
      <dgm:prSet/>
      <dgm:spPr/>
      <dgm:t>
        <a:bodyPr/>
        <a:lstStyle/>
        <a:p>
          <a:endParaRPr lang="en-PK"/>
        </a:p>
      </dgm:t>
    </dgm:pt>
    <dgm:pt modelId="{FE68A50E-69D5-4B17-A982-CDD489DE7937}" type="sibTrans" cxnId="{74D1C742-E474-47B4-9174-BB77077654F4}">
      <dgm:prSet/>
      <dgm:spPr>
        <a:solidFill>
          <a:schemeClr val="bg1">
            <a:lumMod val="75000"/>
          </a:schemeClr>
        </a:solidFill>
        <a:ln>
          <a:solidFill>
            <a:schemeClr val="tx1"/>
          </a:solidFill>
        </a:ln>
      </dgm:spPr>
      <dgm:t>
        <a:bodyPr/>
        <a:lstStyle/>
        <a:p>
          <a:endParaRPr lang="en-PK" b="0">
            <a:solidFill>
              <a:schemeClr val="tx1">
                <a:lumMod val="95000"/>
                <a:lumOff val="5000"/>
              </a:schemeClr>
            </a:solidFill>
          </a:endParaRPr>
        </a:p>
      </dgm:t>
    </dgm:pt>
    <dgm:pt modelId="{10066275-4DAA-44B0-B9A0-265E3CBAA5CD}">
      <dgm:prSet phldrT="[Text]"/>
      <dgm:spPr>
        <a:solidFill>
          <a:schemeClr val="bg1">
            <a:lumMod val="75000"/>
          </a:schemeClr>
        </a:solidFill>
        <a:ln>
          <a:solidFill>
            <a:schemeClr val="tx1"/>
          </a:solidFill>
        </a:ln>
      </dgm:spPr>
      <dgm:t>
        <a:bodyPr/>
        <a:lstStyle/>
        <a:p>
          <a:r>
            <a:rPr lang="en-US" b="1" dirty="0">
              <a:solidFill>
                <a:schemeClr val="tx1">
                  <a:lumMod val="95000"/>
                  <a:lumOff val="5000"/>
                </a:schemeClr>
              </a:solidFill>
            </a:rPr>
            <a:t>Schedule</a:t>
          </a:r>
          <a:endParaRPr lang="en-PK" b="1" dirty="0">
            <a:solidFill>
              <a:schemeClr val="tx1">
                <a:lumMod val="95000"/>
                <a:lumOff val="5000"/>
              </a:schemeClr>
            </a:solidFill>
          </a:endParaRPr>
        </a:p>
      </dgm:t>
    </dgm:pt>
    <dgm:pt modelId="{3E3D7D32-F68F-4587-9365-A6B3891F693A}" type="sibTrans" cxnId="{064C5C44-5065-48A2-B0FE-5F59EB24C0F1}">
      <dgm:prSet/>
      <dgm:spPr>
        <a:solidFill>
          <a:schemeClr val="bg1">
            <a:lumMod val="75000"/>
          </a:schemeClr>
        </a:solidFill>
        <a:ln>
          <a:solidFill>
            <a:schemeClr val="tx1"/>
          </a:solidFill>
        </a:ln>
      </dgm:spPr>
      <dgm:t>
        <a:bodyPr/>
        <a:lstStyle/>
        <a:p>
          <a:endParaRPr lang="en-PK" b="0">
            <a:solidFill>
              <a:schemeClr val="tx1">
                <a:lumMod val="95000"/>
                <a:lumOff val="5000"/>
              </a:schemeClr>
            </a:solidFill>
          </a:endParaRPr>
        </a:p>
      </dgm:t>
    </dgm:pt>
    <dgm:pt modelId="{E4405D8F-0939-401A-8681-3C1ED26CFED9}" type="parTrans" cxnId="{064C5C44-5065-48A2-B0FE-5F59EB24C0F1}">
      <dgm:prSet/>
      <dgm:spPr/>
      <dgm:t>
        <a:bodyPr/>
        <a:lstStyle/>
        <a:p>
          <a:endParaRPr lang="en-PK"/>
        </a:p>
      </dgm:t>
    </dgm:pt>
    <dgm:pt modelId="{76D3F283-C364-44B9-8211-529FC4900CAE}">
      <dgm:prSet phldrT="[Text]"/>
      <dgm:spPr>
        <a:solidFill>
          <a:schemeClr val="bg1">
            <a:lumMod val="75000"/>
          </a:schemeClr>
        </a:solidFill>
        <a:ln>
          <a:solidFill>
            <a:schemeClr val="tx1"/>
          </a:solidFill>
        </a:ln>
      </dgm:spPr>
      <dgm:t>
        <a:bodyPr/>
        <a:lstStyle/>
        <a:p>
          <a:r>
            <a:rPr lang="en-US" b="1" dirty="0">
              <a:solidFill>
                <a:schemeClr val="tx1">
                  <a:lumMod val="95000"/>
                  <a:lumOff val="5000"/>
                </a:schemeClr>
              </a:solidFill>
            </a:rPr>
            <a:t>Release &amp; Start</a:t>
          </a:r>
          <a:endParaRPr lang="en-PK" b="1" dirty="0">
            <a:solidFill>
              <a:schemeClr val="tx1">
                <a:lumMod val="95000"/>
                <a:lumOff val="5000"/>
              </a:schemeClr>
            </a:solidFill>
          </a:endParaRPr>
        </a:p>
      </dgm:t>
    </dgm:pt>
    <dgm:pt modelId="{03DDB869-925C-4EFD-8B9B-197B2B72FDED}" type="sibTrans" cxnId="{D641C0A6-D88D-4C36-B49A-7B65A07A301D}">
      <dgm:prSet/>
      <dgm:spPr>
        <a:solidFill>
          <a:schemeClr val="bg1">
            <a:lumMod val="75000"/>
          </a:schemeClr>
        </a:solidFill>
        <a:ln>
          <a:solidFill>
            <a:schemeClr val="tx1"/>
          </a:solidFill>
        </a:ln>
      </dgm:spPr>
      <dgm:t>
        <a:bodyPr/>
        <a:lstStyle/>
        <a:p>
          <a:endParaRPr lang="en-PK" b="0">
            <a:solidFill>
              <a:schemeClr val="tx1">
                <a:lumMod val="95000"/>
                <a:lumOff val="5000"/>
              </a:schemeClr>
            </a:solidFill>
          </a:endParaRPr>
        </a:p>
      </dgm:t>
    </dgm:pt>
    <dgm:pt modelId="{81544FB0-495A-4172-BCC6-A30789B9CB65}" type="parTrans" cxnId="{D641C0A6-D88D-4C36-B49A-7B65A07A301D}">
      <dgm:prSet/>
      <dgm:spPr/>
      <dgm:t>
        <a:bodyPr/>
        <a:lstStyle/>
        <a:p>
          <a:endParaRPr lang="en-PK"/>
        </a:p>
      </dgm:t>
    </dgm:pt>
    <dgm:pt modelId="{E270F7F3-4F5E-46AA-900C-0BCE5163F7B2}">
      <dgm:prSet phldrT="[Text]"/>
      <dgm:spPr>
        <a:solidFill>
          <a:schemeClr val="bg1">
            <a:lumMod val="75000"/>
          </a:schemeClr>
        </a:solidFill>
        <a:ln>
          <a:solidFill>
            <a:schemeClr val="tx1"/>
          </a:solidFill>
        </a:ln>
      </dgm:spPr>
      <dgm:t>
        <a:bodyPr/>
        <a:lstStyle/>
        <a:p>
          <a:r>
            <a:rPr lang="en-US" b="1" dirty="0">
              <a:solidFill>
                <a:schemeClr val="tx1">
                  <a:lumMod val="95000"/>
                  <a:lumOff val="5000"/>
                </a:schemeClr>
              </a:solidFill>
            </a:rPr>
            <a:t>Report as Finished &amp; End</a:t>
          </a:r>
          <a:endParaRPr lang="en-PK" b="1" dirty="0">
            <a:solidFill>
              <a:schemeClr val="tx1">
                <a:lumMod val="95000"/>
                <a:lumOff val="5000"/>
              </a:schemeClr>
            </a:solidFill>
          </a:endParaRPr>
        </a:p>
      </dgm:t>
    </dgm:pt>
    <dgm:pt modelId="{CFF60B2E-03F0-4CAD-8AE8-86A43452D30E}" type="sibTrans" cxnId="{6D18F06C-8021-4FD8-8E4D-5F1D44821B21}">
      <dgm:prSet/>
      <dgm:spPr>
        <a:solidFill>
          <a:schemeClr val="bg1">
            <a:lumMod val="75000"/>
          </a:schemeClr>
        </a:solidFill>
        <a:ln>
          <a:solidFill>
            <a:schemeClr val="tx1"/>
          </a:solidFill>
        </a:ln>
      </dgm:spPr>
      <dgm:t>
        <a:bodyPr/>
        <a:lstStyle/>
        <a:p>
          <a:endParaRPr lang="en-PK" b="0">
            <a:solidFill>
              <a:schemeClr val="tx1">
                <a:lumMod val="95000"/>
                <a:lumOff val="5000"/>
              </a:schemeClr>
            </a:solidFill>
          </a:endParaRPr>
        </a:p>
      </dgm:t>
    </dgm:pt>
    <dgm:pt modelId="{A409F201-173C-44FE-B8E6-BA7C1E35A2BF}" type="parTrans" cxnId="{6D18F06C-8021-4FD8-8E4D-5F1D44821B21}">
      <dgm:prSet/>
      <dgm:spPr/>
      <dgm:t>
        <a:bodyPr/>
        <a:lstStyle/>
        <a:p>
          <a:endParaRPr lang="en-PK"/>
        </a:p>
      </dgm:t>
    </dgm:pt>
    <dgm:pt modelId="{326C7D79-36A4-41D4-805C-9414B2B4A9A0}">
      <dgm:prSet phldrT="[Text]"/>
      <dgm:spPr>
        <a:solidFill>
          <a:schemeClr val="bg1">
            <a:lumMod val="75000"/>
          </a:schemeClr>
        </a:solidFill>
        <a:ln>
          <a:solidFill>
            <a:schemeClr val="tx1"/>
          </a:solidFill>
        </a:ln>
      </dgm:spPr>
      <dgm:t>
        <a:bodyPr/>
        <a:lstStyle/>
        <a:p>
          <a:r>
            <a:rPr lang="en-US" b="1" dirty="0">
              <a:solidFill>
                <a:schemeClr val="tx1">
                  <a:lumMod val="95000"/>
                  <a:lumOff val="5000"/>
                </a:schemeClr>
              </a:solidFill>
            </a:rPr>
            <a:t>Default Ledger Setting</a:t>
          </a:r>
          <a:endParaRPr lang="en-PK" b="1" dirty="0">
            <a:solidFill>
              <a:schemeClr val="tx1">
                <a:lumMod val="95000"/>
                <a:lumOff val="5000"/>
              </a:schemeClr>
            </a:solidFill>
          </a:endParaRPr>
        </a:p>
      </dgm:t>
    </dgm:pt>
    <dgm:pt modelId="{68BD7FBE-0C04-4A48-83D9-0E3F87C38A26}" type="sibTrans" cxnId="{6AFB5827-0F6A-40EB-B3DC-3F78F9EB3662}">
      <dgm:prSet/>
      <dgm:spPr>
        <a:solidFill>
          <a:schemeClr val="bg1">
            <a:lumMod val="75000"/>
          </a:schemeClr>
        </a:solidFill>
        <a:ln>
          <a:solidFill>
            <a:schemeClr val="tx1"/>
          </a:solidFill>
        </a:ln>
      </dgm:spPr>
      <dgm:t>
        <a:bodyPr/>
        <a:lstStyle/>
        <a:p>
          <a:endParaRPr lang="en-PK" b="0">
            <a:solidFill>
              <a:schemeClr val="tx1">
                <a:lumMod val="95000"/>
                <a:lumOff val="5000"/>
              </a:schemeClr>
            </a:solidFill>
          </a:endParaRPr>
        </a:p>
      </dgm:t>
    </dgm:pt>
    <dgm:pt modelId="{58917A3A-79EE-426B-ACEF-2E5AC3797060}" type="parTrans" cxnId="{6AFB5827-0F6A-40EB-B3DC-3F78F9EB3662}">
      <dgm:prSet/>
      <dgm:spPr/>
      <dgm:t>
        <a:bodyPr/>
        <a:lstStyle/>
        <a:p>
          <a:endParaRPr lang="en-PK"/>
        </a:p>
      </dgm:t>
    </dgm:pt>
    <dgm:pt modelId="{6816FD1F-6469-4130-BB90-D6AE19AF47AD}">
      <dgm:prSet phldrT="[Text]"/>
      <dgm:spPr>
        <a:solidFill>
          <a:schemeClr val="bg1">
            <a:lumMod val="75000"/>
          </a:schemeClr>
        </a:solidFill>
        <a:ln>
          <a:solidFill>
            <a:schemeClr val="tx1"/>
          </a:solidFill>
        </a:ln>
      </dgm:spPr>
      <dgm:t>
        <a:bodyPr/>
        <a:lstStyle/>
        <a:p>
          <a:r>
            <a:rPr lang="en-US" b="1" dirty="0">
              <a:solidFill>
                <a:schemeClr val="tx1">
                  <a:lumMod val="95000"/>
                  <a:lumOff val="5000"/>
                </a:schemeClr>
              </a:solidFill>
            </a:rPr>
            <a:t>Inventory Posting Profile</a:t>
          </a:r>
          <a:endParaRPr lang="en-PK" b="1" dirty="0">
            <a:solidFill>
              <a:schemeClr val="tx1">
                <a:lumMod val="95000"/>
                <a:lumOff val="5000"/>
              </a:schemeClr>
            </a:solidFill>
          </a:endParaRPr>
        </a:p>
      </dgm:t>
    </dgm:pt>
    <dgm:pt modelId="{F3E10E48-ACE0-43AB-A881-B19E3CFE76CC}" type="sibTrans" cxnId="{85E947D2-CD7C-4FF1-886F-3BC7D28BE62B}">
      <dgm:prSet/>
      <dgm:spPr>
        <a:solidFill>
          <a:schemeClr val="bg1">
            <a:lumMod val="75000"/>
          </a:schemeClr>
        </a:solidFill>
        <a:ln>
          <a:solidFill>
            <a:schemeClr val="tx1"/>
          </a:solidFill>
        </a:ln>
      </dgm:spPr>
      <dgm:t>
        <a:bodyPr/>
        <a:lstStyle/>
        <a:p>
          <a:endParaRPr lang="en-PK" b="0">
            <a:solidFill>
              <a:schemeClr val="tx1">
                <a:lumMod val="95000"/>
                <a:lumOff val="5000"/>
              </a:schemeClr>
            </a:solidFill>
          </a:endParaRPr>
        </a:p>
      </dgm:t>
    </dgm:pt>
    <dgm:pt modelId="{93D17C17-EF3D-4E3C-B704-6B2903CDD6DF}" type="parTrans" cxnId="{85E947D2-CD7C-4FF1-886F-3BC7D28BE62B}">
      <dgm:prSet/>
      <dgm:spPr/>
      <dgm:t>
        <a:bodyPr/>
        <a:lstStyle/>
        <a:p>
          <a:endParaRPr lang="en-PK"/>
        </a:p>
      </dgm:t>
    </dgm:pt>
    <dgm:pt modelId="{330357AC-744C-49A7-AEC5-F204B5A1C86A}">
      <dgm:prSet phldrT="[Text]"/>
      <dgm:spPr>
        <a:solidFill>
          <a:schemeClr val="bg1">
            <a:lumMod val="75000"/>
          </a:schemeClr>
        </a:solidFill>
        <a:ln>
          <a:solidFill>
            <a:schemeClr val="tx1"/>
          </a:solidFill>
        </a:ln>
      </dgm:spPr>
      <dgm:t>
        <a:bodyPr/>
        <a:lstStyle/>
        <a:p>
          <a:r>
            <a:rPr lang="en-US" b="1" i="0" dirty="0">
              <a:solidFill>
                <a:schemeClr val="tx1">
                  <a:lumMod val="95000"/>
                  <a:lumOff val="5000"/>
                </a:schemeClr>
              </a:solidFill>
            </a:rPr>
            <a:t>Production groups</a:t>
          </a:r>
          <a:endParaRPr lang="en-PK" b="1" dirty="0">
            <a:solidFill>
              <a:schemeClr val="tx1">
                <a:lumMod val="95000"/>
                <a:lumOff val="5000"/>
              </a:schemeClr>
            </a:solidFill>
          </a:endParaRPr>
        </a:p>
      </dgm:t>
    </dgm:pt>
    <dgm:pt modelId="{5014D9FD-28DD-4986-88BD-4ECDCB46C8D8}" type="sibTrans" cxnId="{C8A3094C-77D4-49B2-A811-49EDC415B384}">
      <dgm:prSet/>
      <dgm:spPr>
        <a:solidFill>
          <a:schemeClr val="bg1">
            <a:lumMod val="75000"/>
          </a:schemeClr>
        </a:solidFill>
        <a:ln>
          <a:solidFill>
            <a:schemeClr val="tx1"/>
          </a:solidFill>
        </a:ln>
      </dgm:spPr>
      <dgm:t>
        <a:bodyPr/>
        <a:lstStyle/>
        <a:p>
          <a:endParaRPr lang="en-PK" b="0">
            <a:solidFill>
              <a:schemeClr val="tx1">
                <a:lumMod val="95000"/>
                <a:lumOff val="5000"/>
              </a:schemeClr>
            </a:solidFill>
          </a:endParaRPr>
        </a:p>
      </dgm:t>
    </dgm:pt>
    <dgm:pt modelId="{A1C20357-6D26-40DF-AA26-79B369EF5A3F}" type="parTrans" cxnId="{C8A3094C-77D4-49B2-A811-49EDC415B384}">
      <dgm:prSet/>
      <dgm:spPr/>
      <dgm:t>
        <a:bodyPr/>
        <a:lstStyle/>
        <a:p>
          <a:endParaRPr lang="en-PK"/>
        </a:p>
      </dgm:t>
    </dgm:pt>
    <dgm:pt modelId="{F4383FB0-F931-4004-9692-73A5F5028447}">
      <dgm:prSet phldrT="[Text]"/>
      <dgm:spPr>
        <a:solidFill>
          <a:schemeClr val="bg1">
            <a:lumMod val="75000"/>
          </a:schemeClr>
        </a:solidFill>
        <a:ln>
          <a:solidFill>
            <a:schemeClr val="tx1"/>
          </a:solidFill>
        </a:ln>
      </dgm:spPr>
      <dgm:t>
        <a:bodyPr/>
        <a:lstStyle/>
        <a:p>
          <a:r>
            <a:rPr lang="en-US" b="1" i="0" dirty="0">
              <a:solidFill>
                <a:schemeClr val="tx1">
                  <a:lumMod val="95000"/>
                  <a:lumOff val="5000"/>
                </a:schemeClr>
              </a:solidFill>
            </a:rPr>
            <a:t>Production journals &amp; Production journal types</a:t>
          </a:r>
          <a:endParaRPr lang="en-PK" b="1" dirty="0">
            <a:solidFill>
              <a:schemeClr val="tx1">
                <a:lumMod val="95000"/>
                <a:lumOff val="5000"/>
              </a:schemeClr>
            </a:solidFill>
          </a:endParaRPr>
        </a:p>
      </dgm:t>
    </dgm:pt>
    <dgm:pt modelId="{5802392F-FBF4-44BE-A596-F260440172AA}" type="sibTrans" cxnId="{1BAF811C-DF77-421A-9E51-299B2BCA4145}">
      <dgm:prSet/>
      <dgm:spPr>
        <a:solidFill>
          <a:schemeClr val="bg1">
            <a:lumMod val="75000"/>
          </a:schemeClr>
        </a:solidFill>
        <a:ln>
          <a:solidFill>
            <a:schemeClr val="tx1"/>
          </a:solidFill>
        </a:ln>
      </dgm:spPr>
      <dgm:t>
        <a:bodyPr/>
        <a:lstStyle/>
        <a:p>
          <a:endParaRPr lang="en-PK" b="0">
            <a:solidFill>
              <a:schemeClr val="tx1">
                <a:lumMod val="95000"/>
                <a:lumOff val="5000"/>
              </a:schemeClr>
            </a:solidFill>
          </a:endParaRPr>
        </a:p>
      </dgm:t>
    </dgm:pt>
    <dgm:pt modelId="{43BE8614-2215-41AF-96C4-472A346D4554}" type="parTrans" cxnId="{1BAF811C-DF77-421A-9E51-299B2BCA4145}">
      <dgm:prSet/>
      <dgm:spPr/>
      <dgm:t>
        <a:bodyPr/>
        <a:lstStyle/>
        <a:p>
          <a:endParaRPr lang="en-PK"/>
        </a:p>
      </dgm:t>
    </dgm:pt>
    <dgm:pt modelId="{87C2F98A-183C-43EC-89CA-6E074DAF4523}">
      <dgm:prSet phldrT="[Text]"/>
      <dgm:spPr>
        <a:solidFill>
          <a:schemeClr val="bg1">
            <a:lumMod val="75000"/>
          </a:schemeClr>
        </a:solidFill>
        <a:ln>
          <a:solidFill>
            <a:schemeClr val="tx1"/>
          </a:solidFill>
        </a:ln>
      </dgm:spPr>
      <dgm:t>
        <a:bodyPr/>
        <a:lstStyle/>
        <a:p>
          <a:r>
            <a:rPr lang="en-US" b="1" i="0" dirty="0">
              <a:solidFill>
                <a:schemeClr val="tx1">
                  <a:lumMod val="95000"/>
                  <a:lumOff val="5000"/>
                </a:schemeClr>
              </a:solidFill>
            </a:rPr>
            <a:t>Feedback &amp; Production cost posting</a:t>
          </a:r>
          <a:endParaRPr lang="en-PK" b="1" dirty="0">
            <a:solidFill>
              <a:schemeClr val="tx1">
                <a:lumMod val="95000"/>
                <a:lumOff val="5000"/>
              </a:schemeClr>
            </a:solidFill>
          </a:endParaRPr>
        </a:p>
      </dgm:t>
    </dgm:pt>
    <dgm:pt modelId="{FB14BBDF-2242-415E-A4E4-FEB41EE970F5}" type="sibTrans" cxnId="{EADC75D9-3998-4158-9559-644DE11DBFC2}">
      <dgm:prSet/>
      <dgm:spPr/>
      <dgm:t>
        <a:bodyPr/>
        <a:lstStyle/>
        <a:p>
          <a:endParaRPr lang="en-PK"/>
        </a:p>
      </dgm:t>
    </dgm:pt>
    <dgm:pt modelId="{B44896AF-4B4E-45CB-A33D-DB7AD8AE3AB1}" type="parTrans" cxnId="{EADC75D9-3998-4158-9559-644DE11DBFC2}">
      <dgm:prSet/>
      <dgm:spPr/>
      <dgm:t>
        <a:bodyPr/>
        <a:lstStyle/>
        <a:p>
          <a:endParaRPr lang="en-PK"/>
        </a:p>
      </dgm:t>
    </dgm:pt>
    <dgm:pt modelId="{7836CDEE-8ABD-4A7E-A7DE-4B6E882AF879}" type="pres">
      <dgm:prSet presAssocID="{1BFE83DE-A11F-4CC9-81F2-BD14E2BB528E}" presName="Name0" presStyleCnt="0">
        <dgm:presLayoutVars>
          <dgm:dir/>
          <dgm:resizeHandles/>
        </dgm:presLayoutVars>
      </dgm:prSet>
      <dgm:spPr/>
      <dgm:t>
        <a:bodyPr/>
        <a:lstStyle/>
        <a:p>
          <a:endParaRPr lang="en-US"/>
        </a:p>
      </dgm:t>
    </dgm:pt>
    <dgm:pt modelId="{D2974D3D-4502-4C43-B18A-31816122FB0B}" type="pres">
      <dgm:prSet presAssocID="{7401B6B0-67BC-4125-B8A1-824C162C622F}" presName="compNode" presStyleCnt="0"/>
      <dgm:spPr/>
    </dgm:pt>
    <dgm:pt modelId="{1B76831B-3FCF-40B2-B361-F45CDAFD3E82}" type="pres">
      <dgm:prSet presAssocID="{7401B6B0-67BC-4125-B8A1-824C162C622F}" presName="dummyConnPt" presStyleCnt="0"/>
      <dgm:spPr/>
    </dgm:pt>
    <dgm:pt modelId="{2DEF2334-7EAF-40B2-A29C-E54DDABCD0DD}" type="pres">
      <dgm:prSet presAssocID="{7401B6B0-67BC-4125-B8A1-824C162C622F}" presName="node" presStyleLbl="node1" presStyleIdx="0" presStyleCnt="9">
        <dgm:presLayoutVars>
          <dgm:bulletEnabled val="1"/>
        </dgm:presLayoutVars>
      </dgm:prSet>
      <dgm:spPr/>
      <dgm:t>
        <a:bodyPr/>
        <a:lstStyle/>
        <a:p>
          <a:endParaRPr lang="en-US"/>
        </a:p>
      </dgm:t>
    </dgm:pt>
    <dgm:pt modelId="{9818A72E-A16B-4E44-A417-3CBF6DDE6FEE}" type="pres">
      <dgm:prSet presAssocID="{FE68A50E-69D5-4B17-A982-CDD489DE7937}" presName="sibTrans" presStyleLbl="bgSibTrans2D1" presStyleIdx="0" presStyleCnt="8"/>
      <dgm:spPr/>
      <dgm:t>
        <a:bodyPr/>
        <a:lstStyle/>
        <a:p>
          <a:endParaRPr lang="en-US"/>
        </a:p>
      </dgm:t>
    </dgm:pt>
    <dgm:pt modelId="{6BCCE5D5-9D78-4FDD-815A-161F3EAE86DF}" type="pres">
      <dgm:prSet presAssocID="{10066275-4DAA-44B0-B9A0-265E3CBAA5CD}" presName="compNode" presStyleCnt="0"/>
      <dgm:spPr/>
    </dgm:pt>
    <dgm:pt modelId="{AC4847E0-E80C-4872-A83A-45C72746C181}" type="pres">
      <dgm:prSet presAssocID="{10066275-4DAA-44B0-B9A0-265E3CBAA5CD}" presName="dummyConnPt" presStyleCnt="0"/>
      <dgm:spPr/>
    </dgm:pt>
    <dgm:pt modelId="{0A1E6439-1E19-4466-9648-24FE2B804BEB}" type="pres">
      <dgm:prSet presAssocID="{10066275-4DAA-44B0-B9A0-265E3CBAA5CD}" presName="node" presStyleLbl="node1" presStyleIdx="1" presStyleCnt="9">
        <dgm:presLayoutVars>
          <dgm:bulletEnabled val="1"/>
        </dgm:presLayoutVars>
      </dgm:prSet>
      <dgm:spPr/>
      <dgm:t>
        <a:bodyPr/>
        <a:lstStyle/>
        <a:p>
          <a:endParaRPr lang="en-US"/>
        </a:p>
      </dgm:t>
    </dgm:pt>
    <dgm:pt modelId="{2CB7EDF0-3D22-4544-8FC7-AA68388C133D}" type="pres">
      <dgm:prSet presAssocID="{3E3D7D32-F68F-4587-9365-A6B3891F693A}" presName="sibTrans" presStyleLbl="bgSibTrans2D1" presStyleIdx="1" presStyleCnt="8"/>
      <dgm:spPr/>
      <dgm:t>
        <a:bodyPr/>
        <a:lstStyle/>
        <a:p>
          <a:endParaRPr lang="en-US"/>
        </a:p>
      </dgm:t>
    </dgm:pt>
    <dgm:pt modelId="{9DD38FB0-21A9-429D-834C-F7C570C23B36}" type="pres">
      <dgm:prSet presAssocID="{76D3F283-C364-44B9-8211-529FC4900CAE}" presName="compNode" presStyleCnt="0"/>
      <dgm:spPr/>
    </dgm:pt>
    <dgm:pt modelId="{FD8826B2-31D2-47B6-A2C1-E82B18FAA178}" type="pres">
      <dgm:prSet presAssocID="{76D3F283-C364-44B9-8211-529FC4900CAE}" presName="dummyConnPt" presStyleCnt="0"/>
      <dgm:spPr/>
    </dgm:pt>
    <dgm:pt modelId="{50126463-35D7-427F-B648-CEC22BFC8ADB}" type="pres">
      <dgm:prSet presAssocID="{76D3F283-C364-44B9-8211-529FC4900CAE}" presName="node" presStyleLbl="node1" presStyleIdx="2" presStyleCnt="9">
        <dgm:presLayoutVars>
          <dgm:bulletEnabled val="1"/>
        </dgm:presLayoutVars>
      </dgm:prSet>
      <dgm:spPr/>
      <dgm:t>
        <a:bodyPr/>
        <a:lstStyle/>
        <a:p>
          <a:endParaRPr lang="en-US"/>
        </a:p>
      </dgm:t>
    </dgm:pt>
    <dgm:pt modelId="{400BD3CD-EC82-4967-BFDC-0DC1D9824489}" type="pres">
      <dgm:prSet presAssocID="{03DDB869-925C-4EFD-8B9B-197B2B72FDED}" presName="sibTrans" presStyleLbl="bgSibTrans2D1" presStyleIdx="2" presStyleCnt="8"/>
      <dgm:spPr/>
      <dgm:t>
        <a:bodyPr/>
        <a:lstStyle/>
        <a:p>
          <a:endParaRPr lang="en-US"/>
        </a:p>
      </dgm:t>
    </dgm:pt>
    <dgm:pt modelId="{81B59196-EC45-4362-8CC6-45F0A012DC60}" type="pres">
      <dgm:prSet presAssocID="{E270F7F3-4F5E-46AA-900C-0BCE5163F7B2}" presName="compNode" presStyleCnt="0"/>
      <dgm:spPr/>
    </dgm:pt>
    <dgm:pt modelId="{CA5B8263-C6A3-4CBB-8B4F-9D42F62C2EE6}" type="pres">
      <dgm:prSet presAssocID="{E270F7F3-4F5E-46AA-900C-0BCE5163F7B2}" presName="dummyConnPt" presStyleCnt="0"/>
      <dgm:spPr/>
    </dgm:pt>
    <dgm:pt modelId="{CBC22AC8-CAA6-45F9-9D8E-F4CDA090193B}" type="pres">
      <dgm:prSet presAssocID="{E270F7F3-4F5E-46AA-900C-0BCE5163F7B2}" presName="node" presStyleLbl="node1" presStyleIdx="3" presStyleCnt="9">
        <dgm:presLayoutVars>
          <dgm:bulletEnabled val="1"/>
        </dgm:presLayoutVars>
      </dgm:prSet>
      <dgm:spPr/>
      <dgm:t>
        <a:bodyPr/>
        <a:lstStyle/>
        <a:p>
          <a:endParaRPr lang="en-US"/>
        </a:p>
      </dgm:t>
    </dgm:pt>
    <dgm:pt modelId="{9EF63F7F-F906-4A20-A098-6B40FFA5A7F8}" type="pres">
      <dgm:prSet presAssocID="{CFF60B2E-03F0-4CAD-8AE8-86A43452D30E}" presName="sibTrans" presStyleLbl="bgSibTrans2D1" presStyleIdx="3" presStyleCnt="8"/>
      <dgm:spPr/>
      <dgm:t>
        <a:bodyPr/>
        <a:lstStyle/>
        <a:p>
          <a:endParaRPr lang="en-US"/>
        </a:p>
      </dgm:t>
    </dgm:pt>
    <dgm:pt modelId="{CD67FFF0-C4C4-4642-B199-0A9A497C6546}" type="pres">
      <dgm:prSet presAssocID="{326C7D79-36A4-41D4-805C-9414B2B4A9A0}" presName="compNode" presStyleCnt="0"/>
      <dgm:spPr/>
    </dgm:pt>
    <dgm:pt modelId="{7A3C8953-C59D-4A13-AA12-3FFFE4C5BA62}" type="pres">
      <dgm:prSet presAssocID="{326C7D79-36A4-41D4-805C-9414B2B4A9A0}" presName="dummyConnPt" presStyleCnt="0"/>
      <dgm:spPr/>
    </dgm:pt>
    <dgm:pt modelId="{007CDDD2-C1F7-4133-A2D3-CBFE1C904AEF}" type="pres">
      <dgm:prSet presAssocID="{326C7D79-36A4-41D4-805C-9414B2B4A9A0}" presName="node" presStyleLbl="node1" presStyleIdx="4" presStyleCnt="9">
        <dgm:presLayoutVars>
          <dgm:bulletEnabled val="1"/>
        </dgm:presLayoutVars>
      </dgm:prSet>
      <dgm:spPr/>
      <dgm:t>
        <a:bodyPr/>
        <a:lstStyle/>
        <a:p>
          <a:endParaRPr lang="en-US"/>
        </a:p>
      </dgm:t>
    </dgm:pt>
    <dgm:pt modelId="{16CB7981-137B-4D24-9116-8AC10813EF85}" type="pres">
      <dgm:prSet presAssocID="{68BD7FBE-0C04-4A48-83D9-0E3F87C38A26}" presName="sibTrans" presStyleLbl="bgSibTrans2D1" presStyleIdx="4" presStyleCnt="8"/>
      <dgm:spPr/>
      <dgm:t>
        <a:bodyPr/>
        <a:lstStyle/>
        <a:p>
          <a:endParaRPr lang="en-US"/>
        </a:p>
      </dgm:t>
    </dgm:pt>
    <dgm:pt modelId="{9B557A03-1A30-46AE-8635-6E04C1E4685B}" type="pres">
      <dgm:prSet presAssocID="{6816FD1F-6469-4130-BB90-D6AE19AF47AD}" presName="compNode" presStyleCnt="0"/>
      <dgm:spPr/>
    </dgm:pt>
    <dgm:pt modelId="{C364D2B1-69FF-410E-93B0-9C7278F33640}" type="pres">
      <dgm:prSet presAssocID="{6816FD1F-6469-4130-BB90-D6AE19AF47AD}" presName="dummyConnPt" presStyleCnt="0"/>
      <dgm:spPr/>
    </dgm:pt>
    <dgm:pt modelId="{CA75B3CC-8480-4815-8E36-E2E16A994CC3}" type="pres">
      <dgm:prSet presAssocID="{6816FD1F-6469-4130-BB90-D6AE19AF47AD}" presName="node" presStyleLbl="node1" presStyleIdx="5" presStyleCnt="9">
        <dgm:presLayoutVars>
          <dgm:bulletEnabled val="1"/>
        </dgm:presLayoutVars>
      </dgm:prSet>
      <dgm:spPr/>
      <dgm:t>
        <a:bodyPr/>
        <a:lstStyle/>
        <a:p>
          <a:endParaRPr lang="en-US"/>
        </a:p>
      </dgm:t>
    </dgm:pt>
    <dgm:pt modelId="{2F2664B2-D010-4B15-8498-4DA50DB001BE}" type="pres">
      <dgm:prSet presAssocID="{F3E10E48-ACE0-43AB-A881-B19E3CFE76CC}" presName="sibTrans" presStyleLbl="bgSibTrans2D1" presStyleIdx="5" presStyleCnt="8"/>
      <dgm:spPr/>
      <dgm:t>
        <a:bodyPr/>
        <a:lstStyle/>
        <a:p>
          <a:endParaRPr lang="en-US"/>
        </a:p>
      </dgm:t>
    </dgm:pt>
    <dgm:pt modelId="{6D75F0E4-DEDD-4D71-AC13-228DBA4BD67F}" type="pres">
      <dgm:prSet presAssocID="{330357AC-744C-49A7-AEC5-F204B5A1C86A}" presName="compNode" presStyleCnt="0"/>
      <dgm:spPr/>
    </dgm:pt>
    <dgm:pt modelId="{22D01842-2E7D-4F70-9242-2F6D214B71E6}" type="pres">
      <dgm:prSet presAssocID="{330357AC-744C-49A7-AEC5-F204B5A1C86A}" presName="dummyConnPt" presStyleCnt="0"/>
      <dgm:spPr/>
    </dgm:pt>
    <dgm:pt modelId="{6F5EC350-C99A-4036-9F1B-EBEA2FA46000}" type="pres">
      <dgm:prSet presAssocID="{330357AC-744C-49A7-AEC5-F204B5A1C86A}" presName="node" presStyleLbl="node1" presStyleIdx="6" presStyleCnt="9">
        <dgm:presLayoutVars>
          <dgm:bulletEnabled val="1"/>
        </dgm:presLayoutVars>
      </dgm:prSet>
      <dgm:spPr/>
      <dgm:t>
        <a:bodyPr/>
        <a:lstStyle/>
        <a:p>
          <a:endParaRPr lang="en-US"/>
        </a:p>
      </dgm:t>
    </dgm:pt>
    <dgm:pt modelId="{6682BAAB-A4A5-4615-8451-230B64E4CA05}" type="pres">
      <dgm:prSet presAssocID="{5014D9FD-28DD-4986-88BD-4ECDCB46C8D8}" presName="sibTrans" presStyleLbl="bgSibTrans2D1" presStyleIdx="6" presStyleCnt="8"/>
      <dgm:spPr/>
      <dgm:t>
        <a:bodyPr/>
        <a:lstStyle/>
        <a:p>
          <a:endParaRPr lang="en-US"/>
        </a:p>
      </dgm:t>
    </dgm:pt>
    <dgm:pt modelId="{603950A2-9BB1-45ED-9B94-E41B2CD74B9D}" type="pres">
      <dgm:prSet presAssocID="{F4383FB0-F931-4004-9692-73A5F5028447}" presName="compNode" presStyleCnt="0"/>
      <dgm:spPr/>
    </dgm:pt>
    <dgm:pt modelId="{EA812EAE-7F59-4279-84FC-0D0754DCD9C3}" type="pres">
      <dgm:prSet presAssocID="{F4383FB0-F931-4004-9692-73A5F5028447}" presName="dummyConnPt" presStyleCnt="0"/>
      <dgm:spPr/>
    </dgm:pt>
    <dgm:pt modelId="{FCD32318-7BFA-4694-AB75-0E20F67C937B}" type="pres">
      <dgm:prSet presAssocID="{F4383FB0-F931-4004-9692-73A5F5028447}" presName="node" presStyleLbl="node1" presStyleIdx="7" presStyleCnt="9">
        <dgm:presLayoutVars>
          <dgm:bulletEnabled val="1"/>
        </dgm:presLayoutVars>
      </dgm:prSet>
      <dgm:spPr/>
      <dgm:t>
        <a:bodyPr/>
        <a:lstStyle/>
        <a:p>
          <a:endParaRPr lang="en-US"/>
        </a:p>
      </dgm:t>
    </dgm:pt>
    <dgm:pt modelId="{E584B59E-CC34-43B8-853F-3DA4F05E0A6C}" type="pres">
      <dgm:prSet presAssocID="{5802392F-FBF4-44BE-A596-F260440172AA}" presName="sibTrans" presStyleLbl="bgSibTrans2D1" presStyleIdx="7" presStyleCnt="8"/>
      <dgm:spPr/>
      <dgm:t>
        <a:bodyPr/>
        <a:lstStyle/>
        <a:p>
          <a:endParaRPr lang="en-US"/>
        </a:p>
      </dgm:t>
    </dgm:pt>
    <dgm:pt modelId="{B3B489B7-CCA5-42F5-B529-6C6C2996F152}" type="pres">
      <dgm:prSet presAssocID="{87C2F98A-183C-43EC-89CA-6E074DAF4523}" presName="compNode" presStyleCnt="0"/>
      <dgm:spPr/>
    </dgm:pt>
    <dgm:pt modelId="{2038509D-25C1-42E3-A9D7-0298360539ED}" type="pres">
      <dgm:prSet presAssocID="{87C2F98A-183C-43EC-89CA-6E074DAF4523}" presName="dummyConnPt" presStyleCnt="0"/>
      <dgm:spPr/>
    </dgm:pt>
    <dgm:pt modelId="{147E1403-C8CF-489D-811D-08FAFAE301E9}" type="pres">
      <dgm:prSet presAssocID="{87C2F98A-183C-43EC-89CA-6E074DAF4523}" presName="node" presStyleLbl="node1" presStyleIdx="8" presStyleCnt="9" custLinFactNeighborY="303">
        <dgm:presLayoutVars>
          <dgm:bulletEnabled val="1"/>
        </dgm:presLayoutVars>
      </dgm:prSet>
      <dgm:spPr/>
      <dgm:t>
        <a:bodyPr/>
        <a:lstStyle/>
        <a:p>
          <a:endParaRPr lang="en-US"/>
        </a:p>
      </dgm:t>
    </dgm:pt>
  </dgm:ptLst>
  <dgm:cxnLst>
    <dgm:cxn modelId="{74D1C742-E474-47B4-9174-BB77077654F4}" srcId="{1BFE83DE-A11F-4CC9-81F2-BD14E2BB528E}" destId="{7401B6B0-67BC-4125-B8A1-824C162C622F}" srcOrd="0" destOrd="0" parTransId="{AA3FEC0B-990D-4F7A-AEE8-757437C94C5D}" sibTransId="{FE68A50E-69D5-4B17-A982-CDD489DE7937}"/>
    <dgm:cxn modelId="{F9A325A6-AF55-49CE-9307-57E45EC3D050}" type="presOf" srcId="{5802392F-FBF4-44BE-A596-F260440172AA}" destId="{E584B59E-CC34-43B8-853F-3DA4F05E0A6C}" srcOrd="0" destOrd="0" presId="urn:microsoft.com/office/officeart/2005/8/layout/bProcess4"/>
    <dgm:cxn modelId="{6AFB5827-0F6A-40EB-B3DC-3F78F9EB3662}" srcId="{1BFE83DE-A11F-4CC9-81F2-BD14E2BB528E}" destId="{326C7D79-36A4-41D4-805C-9414B2B4A9A0}" srcOrd="4" destOrd="0" parTransId="{58917A3A-79EE-426B-ACEF-2E5AC3797060}" sibTransId="{68BD7FBE-0C04-4A48-83D9-0E3F87C38A26}"/>
    <dgm:cxn modelId="{988CFE9D-E044-4A84-8212-E394216A5AD4}" type="presOf" srcId="{F3E10E48-ACE0-43AB-A881-B19E3CFE76CC}" destId="{2F2664B2-D010-4B15-8498-4DA50DB001BE}" srcOrd="0" destOrd="0" presId="urn:microsoft.com/office/officeart/2005/8/layout/bProcess4"/>
    <dgm:cxn modelId="{BB56F79A-E61F-4D5D-B401-0C6EC2DF6A9A}" type="presOf" srcId="{F4383FB0-F931-4004-9692-73A5F5028447}" destId="{FCD32318-7BFA-4694-AB75-0E20F67C937B}" srcOrd="0" destOrd="0" presId="urn:microsoft.com/office/officeart/2005/8/layout/bProcess4"/>
    <dgm:cxn modelId="{D641C0A6-D88D-4C36-B49A-7B65A07A301D}" srcId="{1BFE83DE-A11F-4CC9-81F2-BD14E2BB528E}" destId="{76D3F283-C364-44B9-8211-529FC4900CAE}" srcOrd="2" destOrd="0" parTransId="{81544FB0-495A-4172-BCC6-A30789B9CB65}" sibTransId="{03DDB869-925C-4EFD-8B9B-197B2B72FDED}"/>
    <dgm:cxn modelId="{69A1E589-A154-4894-9F63-3136905274D3}" type="presOf" srcId="{10066275-4DAA-44B0-B9A0-265E3CBAA5CD}" destId="{0A1E6439-1E19-4466-9648-24FE2B804BEB}" srcOrd="0" destOrd="0" presId="urn:microsoft.com/office/officeart/2005/8/layout/bProcess4"/>
    <dgm:cxn modelId="{C99EC094-1CBB-401F-A03B-B7052C30F2F5}" type="presOf" srcId="{3E3D7D32-F68F-4587-9365-A6B3891F693A}" destId="{2CB7EDF0-3D22-4544-8FC7-AA68388C133D}" srcOrd="0" destOrd="0" presId="urn:microsoft.com/office/officeart/2005/8/layout/bProcess4"/>
    <dgm:cxn modelId="{64EA5555-E2DE-4FBE-823F-D78E740F734F}" type="presOf" srcId="{326C7D79-36A4-41D4-805C-9414B2B4A9A0}" destId="{007CDDD2-C1F7-4133-A2D3-CBFE1C904AEF}" srcOrd="0" destOrd="0" presId="urn:microsoft.com/office/officeart/2005/8/layout/bProcess4"/>
    <dgm:cxn modelId="{EADC75D9-3998-4158-9559-644DE11DBFC2}" srcId="{1BFE83DE-A11F-4CC9-81F2-BD14E2BB528E}" destId="{87C2F98A-183C-43EC-89CA-6E074DAF4523}" srcOrd="8" destOrd="0" parTransId="{B44896AF-4B4E-45CB-A33D-DB7AD8AE3AB1}" sibTransId="{FB14BBDF-2242-415E-A4E4-FEB41EE970F5}"/>
    <dgm:cxn modelId="{3C465FCF-16CF-4B95-8D11-4D63DC540EFB}" type="presOf" srcId="{1BFE83DE-A11F-4CC9-81F2-BD14E2BB528E}" destId="{7836CDEE-8ABD-4A7E-A7DE-4B6E882AF879}" srcOrd="0" destOrd="0" presId="urn:microsoft.com/office/officeart/2005/8/layout/bProcess4"/>
    <dgm:cxn modelId="{94933291-8E5D-4D39-AB89-1862EE7BB5B8}" type="presOf" srcId="{E270F7F3-4F5E-46AA-900C-0BCE5163F7B2}" destId="{CBC22AC8-CAA6-45F9-9D8E-F4CDA090193B}" srcOrd="0" destOrd="0" presId="urn:microsoft.com/office/officeart/2005/8/layout/bProcess4"/>
    <dgm:cxn modelId="{1992A0D1-C920-42E0-8B3E-D6F12C619324}" type="presOf" srcId="{FE68A50E-69D5-4B17-A982-CDD489DE7937}" destId="{9818A72E-A16B-4E44-A417-3CBF6DDE6FEE}" srcOrd="0" destOrd="0" presId="urn:microsoft.com/office/officeart/2005/8/layout/bProcess4"/>
    <dgm:cxn modelId="{85E947D2-CD7C-4FF1-886F-3BC7D28BE62B}" srcId="{1BFE83DE-A11F-4CC9-81F2-BD14E2BB528E}" destId="{6816FD1F-6469-4130-BB90-D6AE19AF47AD}" srcOrd="5" destOrd="0" parTransId="{93D17C17-EF3D-4E3C-B704-6B2903CDD6DF}" sibTransId="{F3E10E48-ACE0-43AB-A881-B19E3CFE76CC}"/>
    <dgm:cxn modelId="{A1D7D5CE-29C8-4100-82EC-0FCFD684075A}" type="presOf" srcId="{6816FD1F-6469-4130-BB90-D6AE19AF47AD}" destId="{CA75B3CC-8480-4815-8E36-E2E16A994CC3}" srcOrd="0" destOrd="0" presId="urn:microsoft.com/office/officeart/2005/8/layout/bProcess4"/>
    <dgm:cxn modelId="{94AF1074-48E0-4586-BEA4-0A20FD923E61}" type="presOf" srcId="{76D3F283-C364-44B9-8211-529FC4900CAE}" destId="{50126463-35D7-427F-B648-CEC22BFC8ADB}" srcOrd="0" destOrd="0" presId="urn:microsoft.com/office/officeart/2005/8/layout/bProcess4"/>
    <dgm:cxn modelId="{36FDF7E8-E93A-47B6-93FD-469DBC3BB342}" type="presOf" srcId="{03DDB869-925C-4EFD-8B9B-197B2B72FDED}" destId="{400BD3CD-EC82-4967-BFDC-0DC1D9824489}" srcOrd="0" destOrd="0" presId="urn:microsoft.com/office/officeart/2005/8/layout/bProcess4"/>
    <dgm:cxn modelId="{D22FB7A9-658F-4154-B6DF-DDF2E05BF9FE}" type="presOf" srcId="{68BD7FBE-0C04-4A48-83D9-0E3F87C38A26}" destId="{16CB7981-137B-4D24-9116-8AC10813EF85}" srcOrd="0" destOrd="0" presId="urn:microsoft.com/office/officeart/2005/8/layout/bProcess4"/>
    <dgm:cxn modelId="{064C5C44-5065-48A2-B0FE-5F59EB24C0F1}" srcId="{1BFE83DE-A11F-4CC9-81F2-BD14E2BB528E}" destId="{10066275-4DAA-44B0-B9A0-265E3CBAA5CD}" srcOrd="1" destOrd="0" parTransId="{E4405D8F-0939-401A-8681-3C1ED26CFED9}" sibTransId="{3E3D7D32-F68F-4587-9365-A6B3891F693A}"/>
    <dgm:cxn modelId="{C8A3094C-77D4-49B2-A811-49EDC415B384}" srcId="{1BFE83DE-A11F-4CC9-81F2-BD14E2BB528E}" destId="{330357AC-744C-49A7-AEC5-F204B5A1C86A}" srcOrd="6" destOrd="0" parTransId="{A1C20357-6D26-40DF-AA26-79B369EF5A3F}" sibTransId="{5014D9FD-28DD-4986-88BD-4ECDCB46C8D8}"/>
    <dgm:cxn modelId="{71332B61-1BD2-4C78-9DA9-1D42A0F2C804}" type="presOf" srcId="{330357AC-744C-49A7-AEC5-F204B5A1C86A}" destId="{6F5EC350-C99A-4036-9F1B-EBEA2FA46000}" srcOrd="0" destOrd="0" presId="urn:microsoft.com/office/officeart/2005/8/layout/bProcess4"/>
    <dgm:cxn modelId="{10FCE9D9-501E-4954-834F-F48FBDE7C723}" type="presOf" srcId="{7401B6B0-67BC-4125-B8A1-824C162C622F}" destId="{2DEF2334-7EAF-40B2-A29C-E54DDABCD0DD}" srcOrd="0" destOrd="0" presId="urn:microsoft.com/office/officeart/2005/8/layout/bProcess4"/>
    <dgm:cxn modelId="{6BE39883-E2F0-4839-B5A4-E6067E1B3FDE}" type="presOf" srcId="{CFF60B2E-03F0-4CAD-8AE8-86A43452D30E}" destId="{9EF63F7F-F906-4A20-A098-6B40FFA5A7F8}" srcOrd="0" destOrd="0" presId="urn:microsoft.com/office/officeart/2005/8/layout/bProcess4"/>
    <dgm:cxn modelId="{2FEDDAF6-865C-4644-AFE6-3B8AA21A08C7}" type="presOf" srcId="{5014D9FD-28DD-4986-88BD-4ECDCB46C8D8}" destId="{6682BAAB-A4A5-4615-8451-230B64E4CA05}" srcOrd="0" destOrd="0" presId="urn:microsoft.com/office/officeart/2005/8/layout/bProcess4"/>
    <dgm:cxn modelId="{0F7D534E-2F08-478D-9081-DD89A19C21FE}" type="presOf" srcId="{87C2F98A-183C-43EC-89CA-6E074DAF4523}" destId="{147E1403-C8CF-489D-811D-08FAFAE301E9}" srcOrd="0" destOrd="0" presId="urn:microsoft.com/office/officeart/2005/8/layout/bProcess4"/>
    <dgm:cxn modelId="{6D18F06C-8021-4FD8-8E4D-5F1D44821B21}" srcId="{1BFE83DE-A11F-4CC9-81F2-BD14E2BB528E}" destId="{E270F7F3-4F5E-46AA-900C-0BCE5163F7B2}" srcOrd="3" destOrd="0" parTransId="{A409F201-173C-44FE-B8E6-BA7C1E35A2BF}" sibTransId="{CFF60B2E-03F0-4CAD-8AE8-86A43452D30E}"/>
    <dgm:cxn modelId="{1BAF811C-DF77-421A-9E51-299B2BCA4145}" srcId="{1BFE83DE-A11F-4CC9-81F2-BD14E2BB528E}" destId="{F4383FB0-F931-4004-9692-73A5F5028447}" srcOrd="7" destOrd="0" parTransId="{43BE8614-2215-41AF-96C4-472A346D4554}" sibTransId="{5802392F-FBF4-44BE-A596-F260440172AA}"/>
    <dgm:cxn modelId="{1B59C92C-EF8D-439A-96D6-0A0E06CF2D65}" type="presParOf" srcId="{7836CDEE-8ABD-4A7E-A7DE-4B6E882AF879}" destId="{D2974D3D-4502-4C43-B18A-31816122FB0B}" srcOrd="0" destOrd="0" presId="urn:microsoft.com/office/officeart/2005/8/layout/bProcess4"/>
    <dgm:cxn modelId="{F49B3CCB-4CD9-4441-AE59-9E5DE2018208}" type="presParOf" srcId="{D2974D3D-4502-4C43-B18A-31816122FB0B}" destId="{1B76831B-3FCF-40B2-B361-F45CDAFD3E82}" srcOrd="0" destOrd="0" presId="urn:microsoft.com/office/officeart/2005/8/layout/bProcess4"/>
    <dgm:cxn modelId="{934D892E-F288-4D67-ADB8-AEE8EB4177AE}" type="presParOf" srcId="{D2974D3D-4502-4C43-B18A-31816122FB0B}" destId="{2DEF2334-7EAF-40B2-A29C-E54DDABCD0DD}" srcOrd="1" destOrd="0" presId="urn:microsoft.com/office/officeart/2005/8/layout/bProcess4"/>
    <dgm:cxn modelId="{346F96FD-CC76-4721-801B-82C21811F75E}" type="presParOf" srcId="{7836CDEE-8ABD-4A7E-A7DE-4B6E882AF879}" destId="{9818A72E-A16B-4E44-A417-3CBF6DDE6FEE}" srcOrd="1" destOrd="0" presId="urn:microsoft.com/office/officeart/2005/8/layout/bProcess4"/>
    <dgm:cxn modelId="{8CD883A7-7ACB-4AE7-A074-A29B00569DE8}" type="presParOf" srcId="{7836CDEE-8ABD-4A7E-A7DE-4B6E882AF879}" destId="{6BCCE5D5-9D78-4FDD-815A-161F3EAE86DF}" srcOrd="2" destOrd="0" presId="urn:microsoft.com/office/officeart/2005/8/layout/bProcess4"/>
    <dgm:cxn modelId="{A8FC1CCE-CFFA-43C6-B53A-44E792479C4A}" type="presParOf" srcId="{6BCCE5D5-9D78-4FDD-815A-161F3EAE86DF}" destId="{AC4847E0-E80C-4872-A83A-45C72746C181}" srcOrd="0" destOrd="0" presId="urn:microsoft.com/office/officeart/2005/8/layout/bProcess4"/>
    <dgm:cxn modelId="{9DEB9E94-D8C1-4BF5-8E70-13C5123ED14B}" type="presParOf" srcId="{6BCCE5D5-9D78-4FDD-815A-161F3EAE86DF}" destId="{0A1E6439-1E19-4466-9648-24FE2B804BEB}" srcOrd="1" destOrd="0" presId="urn:microsoft.com/office/officeart/2005/8/layout/bProcess4"/>
    <dgm:cxn modelId="{E9D1133E-2F5D-457E-A2ED-213139E287CD}" type="presParOf" srcId="{7836CDEE-8ABD-4A7E-A7DE-4B6E882AF879}" destId="{2CB7EDF0-3D22-4544-8FC7-AA68388C133D}" srcOrd="3" destOrd="0" presId="urn:microsoft.com/office/officeart/2005/8/layout/bProcess4"/>
    <dgm:cxn modelId="{A3E2D261-466F-476A-93D6-FAD63A75E17E}" type="presParOf" srcId="{7836CDEE-8ABD-4A7E-A7DE-4B6E882AF879}" destId="{9DD38FB0-21A9-429D-834C-F7C570C23B36}" srcOrd="4" destOrd="0" presId="urn:microsoft.com/office/officeart/2005/8/layout/bProcess4"/>
    <dgm:cxn modelId="{794586CD-53CB-4703-B6E7-5D269994370B}" type="presParOf" srcId="{9DD38FB0-21A9-429D-834C-F7C570C23B36}" destId="{FD8826B2-31D2-47B6-A2C1-E82B18FAA178}" srcOrd="0" destOrd="0" presId="urn:microsoft.com/office/officeart/2005/8/layout/bProcess4"/>
    <dgm:cxn modelId="{2A08F0E4-1F41-4E96-B63A-874B843B2726}" type="presParOf" srcId="{9DD38FB0-21A9-429D-834C-F7C570C23B36}" destId="{50126463-35D7-427F-B648-CEC22BFC8ADB}" srcOrd="1" destOrd="0" presId="urn:microsoft.com/office/officeart/2005/8/layout/bProcess4"/>
    <dgm:cxn modelId="{7232061B-1447-4B41-B5D4-5D4C95F09841}" type="presParOf" srcId="{7836CDEE-8ABD-4A7E-A7DE-4B6E882AF879}" destId="{400BD3CD-EC82-4967-BFDC-0DC1D9824489}" srcOrd="5" destOrd="0" presId="urn:microsoft.com/office/officeart/2005/8/layout/bProcess4"/>
    <dgm:cxn modelId="{A73A109A-5063-477F-B08A-1B0FF500B73D}" type="presParOf" srcId="{7836CDEE-8ABD-4A7E-A7DE-4B6E882AF879}" destId="{81B59196-EC45-4362-8CC6-45F0A012DC60}" srcOrd="6" destOrd="0" presId="urn:microsoft.com/office/officeart/2005/8/layout/bProcess4"/>
    <dgm:cxn modelId="{07E2A302-E9E6-41FA-9FDF-A1AE45FDA575}" type="presParOf" srcId="{81B59196-EC45-4362-8CC6-45F0A012DC60}" destId="{CA5B8263-C6A3-4CBB-8B4F-9D42F62C2EE6}" srcOrd="0" destOrd="0" presId="urn:microsoft.com/office/officeart/2005/8/layout/bProcess4"/>
    <dgm:cxn modelId="{CD65FA38-5555-435B-BED0-41EE8EED73B2}" type="presParOf" srcId="{81B59196-EC45-4362-8CC6-45F0A012DC60}" destId="{CBC22AC8-CAA6-45F9-9D8E-F4CDA090193B}" srcOrd="1" destOrd="0" presId="urn:microsoft.com/office/officeart/2005/8/layout/bProcess4"/>
    <dgm:cxn modelId="{90DC1F19-E618-4A6E-920F-DDD489250671}" type="presParOf" srcId="{7836CDEE-8ABD-4A7E-A7DE-4B6E882AF879}" destId="{9EF63F7F-F906-4A20-A098-6B40FFA5A7F8}" srcOrd="7" destOrd="0" presId="urn:microsoft.com/office/officeart/2005/8/layout/bProcess4"/>
    <dgm:cxn modelId="{1504D84F-DA2F-498D-AA61-C639C7D4214E}" type="presParOf" srcId="{7836CDEE-8ABD-4A7E-A7DE-4B6E882AF879}" destId="{CD67FFF0-C4C4-4642-B199-0A9A497C6546}" srcOrd="8" destOrd="0" presId="urn:microsoft.com/office/officeart/2005/8/layout/bProcess4"/>
    <dgm:cxn modelId="{B2CCE389-3A32-4CEF-8C0C-429AF59C8E3B}" type="presParOf" srcId="{CD67FFF0-C4C4-4642-B199-0A9A497C6546}" destId="{7A3C8953-C59D-4A13-AA12-3FFFE4C5BA62}" srcOrd="0" destOrd="0" presId="urn:microsoft.com/office/officeart/2005/8/layout/bProcess4"/>
    <dgm:cxn modelId="{D9D0B33B-AF1A-4C24-ADF8-A45132089C35}" type="presParOf" srcId="{CD67FFF0-C4C4-4642-B199-0A9A497C6546}" destId="{007CDDD2-C1F7-4133-A2D3-CBFE1C904AEF}" srcOrd="1" destOrd="0" presId="urn:microsoft.com/office/officeart/2005/8/layout/bProcess4"/>
    <dgm:cxn modelId="{F931BB8D-757D-48CE-BDC1-3DE07D0E4AA1}" type="presParOf" srcId="{7836CDEE-8ABD-4A7E-A7DE-4B6E882AF879}" destId="{16CB7981-137B-4D24-9116-8AC10813EF85}" srcOrd="9" destOrd="0" presId="urn:microsoft.com/office/officeart/2005/8/layout/bProcess4"/>
    <dgm:cxn modelId="{7D1EFFCF-A0FA-4A3B-9A33-FB6F67AB5E9D}" type="presParOf" srcId="{7836CDEE-8ABD-4A7E-A7DE-4B6E882AF879}" destId="{9B557A03-1A30-46AE-8635-6E04C1E4685B}" srcOrd="10" destOrd="0" presId="urn:microsoft.com/office/officeart/2005/8/layout/bProcess4"/>
    <dgm:cxn modelId="{512C004F-53D2-4684-B14A-F3C83F94423A}" type="presParOf" srcId="{9B557A03-1A30-46AE-8635-6E04C1E4685B}" destId="{C364D2B1-69FF-410E-93B0-9C7278F33640}" srcOrd="0" destOrd="0" presId="urn:microsoft.com/office/officeart/2005/8/layout/bProcess4"/>
    <dgm:cxn modelId="{B5ED891E-E8A8-47CF-A466-F4599EEAC139}" type="presParOf" srcId="{9B557A03-1A30-46AE-8635-6E04C1E4685B}" destId="{CA75B3CC-8480-4815-8E36-E2E16A994CC3}" srcOrd="1" destOrd="0" presId="urn:microsoft.com/office/officeart/2005/8/layout/bProcess4"/>
    <dgm:cxn modelId="{29D58E1F-BCCF-4F8D-90F7-A150C2420F88}" type="presParOf" srcId="{7836CDEE-8ABD-4A7E-A7DE-4B6E882AF879}" destId="{2F2664B2-D010-4B15-8498-4DA50DB001BE}" srcOrd="11" destOrd="0" presId="urn:microsoft.com/office/officeart/2005/8/layout/bProcess4"/>
    <dgm:cxn modelId="{07D261AC-0661-42B5-8E17-59290DDF5ED8}" type="presParOf" srcId="{7836CDEE-8ABD-4A7E-A7DE-4B6E882AF879}" destId="{6D75F0E4-DEDD-4D71-AC13-228DBA4BD67F}" srcOrd="12" destOrd="0" presId="urn:microsoft.com/office/officeart/2005/8/layout/bProcess4"/>
    <dgm:cxn modelId="{B79FFBC9-B998-4998-93CA-CFD0711703CF}" type="presParOf" srcId="{6D75F0E4-DEDD-4D71-AC13-228DBA4BD67F}" destId="{22D01842-2E7D-4F70-9242-2F6D214B71E6}" srcOrd="0" destOrd="0" presId="urn:microsoft.com/office/officeart/2005/8/layout/bProcess4"/>
    <dgm:cxn modelId="{C39DC5B5-F2E7-49E2-B012-D7E7F6BBCDAC}" type="presParOf" srcId="{6D75F0E4-DEDD-4D71-AC13-228DBA4BD67F}" destId="{6F5EC350-C99A-4036-9F1B-EBEA2FA46000}" srcOrd="1" destOrd="0" presId="urn:microsoft.com/office/officeart/2005/8/layout/bProcess4"/>
    <dgm:cxn modelId="{E44B55D4-B6A6-4EB8-803A-9C46E39A615A}" type="presParOf" srcId="{7836CDEE-8ABD-4A7E-A7DE-4B6E882AF879}" destId="{6682BAAB-A4A5-4615-8451-230B64E4CA05}" srcOrd="13" destOrd="0" presId="urn:microsoft.com/office/officeart/2005/8/layout/bProcess4"/>
    <dgm:cxn modelId="{596FD92F-1E24-43BF-BF2C-D8666ADD1891}" type="presParOf" srcId="{7836CDEE-8ABD-4A7E-A7DE-4B6E882AF879}" destId="{603950A2-9BB1-45ED-9B94-E41B2CD74B9D}" srcOrd="14" destOrd="0" presId="urn:microsoft.com/office/officeart/2005/8/layout/bProcess4"/>
    <dgm:cxn modelId="{08228F93-A68E-4C02-94DA-6F541915EA5B}" type="presParOf" srcId="{603950A2-9BB1-45ED-9B94-E41B2CD74B9D}" destId="{EA812EAE-7F59-4279-84FC-0D0754DCD9C3}" srcOrd="0" destOrd="0" presId="urn:microsoft.com/office/officeart/2005/8/layout/bProcess4"/>
    <dgm:cxn modelId="{1C524180-E389-4CDA-BC1D-0DB724B5484F}" type="presParOf" srcId="{603950A2-9BB1-45ED-9B94-E41B2CD74B9D}" destId="{FCD32318-7BFA-4694-AB75-0E20F67C937B}" srcOrd="1" destOrd="0" presId="urn:microsoft.com/office/officeart/2005/8/layout/bProcess4"/>
    <dgm:cxn modelId="{C34C803A-65DA-4535-881C-B50D58276B2B}" type="presParOf" srcId="{7836CDEE-8ABD-4A7E-A7DE-4B6E882AF879}" destId="{E584B59E-CC34-43B8-853F-3DA4F05E0A6C}" srcOrd="15" destOrd="0" presId="urn:microsoft.com/office/officeart/2005/8/layout/bProcess4"/>
    <dgm:cxn modelId="{F7871E89-6610-46B0-8085-3BAB5D1FC1ED}" type="presParOf" srcId="{7836CDEE-8ABD-4A7E-A7DE-4B6E882AF879}" destId="{B3B489B7-CCA5-42F5-B529-6C6C2996F152}" srcOrd="16" destOrd="0" presId="urn:microsoft.com/office/officeart/2005/8/layout/bProcess4"/>
    <dgm:cxn modelId="{A90C37DF-97BA-4E85-AD66-A008F784E385}" type="presParOf" srcId="{B3B489B7-CCA5-42F5-B529-6C6C2996F152}" destId="{2038509D-25C1-42E3-A9D7-0298360539ED}" srcOrd="0" destOrd="0" presId="urn:microsoft.com/office/officeart/2005/8/layout/bProcess4"/>
    <dgm:cxn modelId="{BF4B5E56-CA5D-4199-AC06-ADF8836367A9}" type="presParOf" srcId="{B3B489B7-CCA5-42F5-B529-6C6C2996F152}" destId="{147E1403-C8CF-489D-811D-08FAFAE301E9}"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18A72E-A16B-4E44-A417-3CBF6DDE6FEE}">
      <dsp:nvSpPr>
        <dsp:cNvPr id="0" name=""/>
        <dsp:cNvSpPr/>
      </dsp:nvSpPr>
      <dsp:spPr>
        <a:xfrm rot="5400000">
          <a:off x="-54810" y="775804"/>
          <a:ext cx="1203925" cy="145570"/>
        </a:xfrm>
        <a:prstGeom prst="rect">
          <a:avLst/>
        </a:prstGeom>
        <a:solidFill>
          <a:schemeClr val="bg1">
            <a:lumMod val="75000"/>
          </a:schemeClr>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2DEF2334-7EAF-40B2-A29C-E54DDABCD0DD}">
      <dsp:nvSpPr>
        <dsp:cNvPr id="0" name=""/>
        <dsp:cNvSpPr/>
      </dsp:nvSpPr>
      <dsp:spPr>
        <a:xfrm>
          <a:off x="219084" y="2939"/>
          <a:ext cx="1617445" cy="970467"/>
        </a:xfrm>
        <a:prstGeom prst="roundRect">
          <a:avLst>
            <a:gd name="adj" fmla="val 10000"/>
          </a:avLst>
        </a:prstGeom>
        <a:solidFill>
          <a:schemeClr val="bg1">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a:solidFill>
                <a:schemeClr val="tx1">
                  <a:lumMod val="95000"/>
                  <a:lumOff val="5000"/>
                </a:schemeClr>
              </a:solidFill>
            </a:rPr>
            <a:t>Create &amp; Estimate</a:t>
          </a:r>
          <a:endParaRPr lang="en-PK" sz="1400" b="1" kern="1200" dirty="0">
            <a:solidFill>
              <a:schemeClr val="tx1">
                <a:lumMod val="95000"/>
                <a:lumOff val="5000"/>
              </a:schemeClr>
            </a:solidFill>
          </a:endParaRPr>
        </a:p>
      </dsp:txBody>
      <dsp:txXfrm>
        <a:off x="247508" y="31363"/>
        <a:ext cx="1560597" cy="913619"/>
      </dsp:txXfrm>
    </dsp:sp>
    <dsp:sp modelId="{2CB7EDF0-3D22-4544-8FC7-AA68388C133D}">
      <dsp:nvSpPr>
        <dsp:cNvPr id="0" name=""/>
        <dsp:cNvSpPr/>
      </dsp:nvSpPr>
      <dsp:spPr>
        <a:xfrm rot="5400000">
          <a:off x="-54810" y="1988889"/>
          <a:ext cx="1203925" cy="145570"/>
        </a:xfrm>
        <a:prstGeom prst="rect">
          <a:avLst/>
        </a:prstGeom>
        <a:solidFill>
          <a:schemeClr val="bg1">
            <a:lumMod val="75000"/>
          </a:schemeClr>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0A1E6439-1E19-4466-9648-24FE2B804BEB}">
      <dsp:nvSpPr>
        <dsp:cNvPr id="0" name=""/>
        <dsp:cNvSpPr/>
      </dsp:nvSpPr>
      <dsp:spPr>
        <a:xfrm>
          <a:off x="219084" y="1216023"/>
          <a:ext cx="1617445" cy="970467"/>
        </a:xfrm>
        <a:prstGeom prst="roundRect">
          <a:avLst>
            <a:gd name="adj" fmla="val 10000"/>
          </a:avLst>
        </a:prstGeom>
        <a:solidFill>
          <a:schemeClr val="bg1">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a:solidFill>
                <a:schemeClr val="tx1">
                  <a:lumMod val="95000"/>
                  <a:lumOff val="5000"/>
                </a:schemeClr>
              </a:solidFill>
            </a:rPr>
            <a:t>Schedule</a:t>
          </a:r>
          <a:endParaRPr lang="en-PK" sz="1400" b="1" kern="1200" dirty="0">
            <a:solidFill>
              <a:schemeClr val="tx1">
                <a:lumMod val="95000"/>
                <a:lumOff val="5000"/>
              </a:schemeClr>
            </a:solidFill>
          </a:endParaRPr>
        </a:p>
      </dsp:txBody>
      <dsp:txXfrm>
        <a:off x="247508" y="1244447"/>
        <a:ext cx="1560597" cy="913619"/>
      </dsp:txXfrm>
    </dsp:sp>
    <dsp:sp modelId="{400BD3CD-EC82-4967-BFDC-0DC1D9824489}">
      <dsp:nvSpPr>
        <dsp:cNvPr id="0" name=""/>
        <dsp:cNvSpPr/>
      </dsp:nvSpPr>
      <dsp:spPr>
        <a:xfrm>
          <a:off x="551732" y="2595431"/>
          <a:ext cx="2142044" cy="145570"/>
        </a:xfrm>
        <a:prstGeom prst="rect">
          <a:avLst/>
        </a:prstGeom>
        <a:solidFill>
          <a:schemeClr val="bg1">
            <a:lumMod val="75000"/>
          </a:schemeClr>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50126463-35D7-427F-B648-CEC22BFC8ADB}">
      <dsp:nvSpPr>
        <dsp:cNvPr id="0" name=""/>
        <dsp:cNvSpPr/>
      </dsp:nvSpPr>
      <dsp:spPr>
        <a:xfrm>
          <a:off x="219084" y="2429107"/>
          <a:ext cx="1617445" cy="970467"/>
        </a:xfrm>
        <a:prstGeom prst="roundRect">
          <a:avLst>
            <a:gd name="adj" fmla="val 10000"/>
          </a:avLst>
        </a:prstGeom>
        <a:solidFill>
          <a:schemeClr val="bg1">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a:solidFill>
                <a:schemeClr val="tx1">
                  <a:lumMod val="95000"/>
                  <a:lumOff val="5000"/>
                </a:schemeClr>
              </a:solidFill>
            </a:rPr>
            <a:t>Release &amp; Start</a:t>
          </a:r>
          <a:endParaRPr lang="en-PK" sz="1400" b="1" kern="1200" dirty="0">
            <a:solidFill>
              <a:schemeClr val="tx1">
                <a:lumMod val="95000"/>
                <a:lumOff val="5000"/>
              </a:schemeClr>
            </a:solidFill>
          </a:endParaRPr>
        </a:p>
      </dsp:txBody>
      <dsp:txXfrm>
        <a:off x="247508" y="2457531"/>
        <a:ext cx="1560597" cy="913619"/>
      </dsp:txXfrm>
    </dsp:sp>
    <dsp:sp modelId="{9EF63F7F-F906-4A20-A098-6B40FFA5A7F8}">
      <dsp:nvSpPr>
        <dsp:cNvPr id="0" name=""/>
        <dsp:cNvSpPr/>
      </dsp:nvSpPr>
      <dsp:spPr>
        <a:xfrm rot="16200000">
          <a:off x="2096392" y="1988889"/>
          <a:ext cx="1203925" cy="145570"/>
        </a:xfrm>
        <a:prstGeom prst="rect">
          <a:avLst/>
        </a:prstGeom>
        <a:solidFill>
          <a:schemeClr val="bg1">
            <a:lumMod val="75000"/>
          </a:schemeClr>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CBC22AC8-CAA6-45F9-9D8E-F4CDA090193B}">
      <dsp:nvSpPr>
        <dsp:cNvPr id="0" name=""/>
        <dsp:cNvSpPr/>
      </dsp:nvSpPr>
      <dsp:spPr>
        <a:xfrm>
          <a:off x="2370287" y="2429107"/>
          <a:ext cx="1617445" cy="970467"/>
        </a:xfrm>
        <a:prstGeom prst="roundRect">
          <a:avLst>
            <a:gd name="adj" fmla="val 10000"/>
          </a:avLst>
        </a:prstGeom>
        <a:solidFill>
          <a:schemeClr val="bg1">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a:solidFill>
                <a:schemeClr val="tx1">
                  <a:lumMod val="95000"/>
                  <a:lumOff val="5000"/>
                </a:schemeClr>
              </a:solidFill>
            </a:rPr>
            <a:t>Report as Finished &amp; End</a:t>
          </a:r>
          <a:endParaRPr lang="en-PK" sz="1400" b="1" kern="1200" dirty="0">
            <a:solidFill>
              <a:schemeClr val="tx1">
                <a:lumMod val="95000"/>
                <a:lumOff val="5000"/>
              </a:schemeClr>
            </a:solidFill>
          </a:endParaRPr>
        </a:p>
      </dsp:txBody>
      <dsp:txXfrm>
        <a:off x="2398711" y="2457531"/>
        <a:ext cx="1560597" cy="913619"/>
      </dsp:txXfrm>
    </dsp:sp>
    <dsp:sp modelId="{16CB7981-137B-4D24-9116-8AC10813EF85}">
      <dsp:nvSpPr>
        <dsp:cNvPr id="0" name=""/>
        <dsp:cNvSpPr/>
      </dsp:nvSpPr>
      <dsp:spPr>
        <a:xfrm rot="16200000">
          <a:off x="2096392" y="775804"/>
          <a:ext cx="1203925" cy="145570"/>
        </a:xfrm>
        <a:prstGeom prst="rect">
          <a:avLst/>
        </a:prstGeom>
        <a:solidFill>
          <a:schemeClr val="bg1">
            <a:lumMod val="75000"/>
          </a:schemeClr>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007CDDD2-C1F7-4133-A2D3-CBFE1C904AEF}">
      <dsp:nvSpPr>
        <dsp:cNvPr id="0" name=""/>
        <dsp:cNvSpPr/>
      </dsp:nvSpPr>
      <dsp:spPr>
        <a:xfrm>
          <a:off x="2370287" y="1216023"/>
          <a:ext cx="1617445" cy="970467"/>
        </a:xfrm>
        <a:prstGeom prst="roundRect">
          <a:avLst>
            <a:gd name="adj" fmla="val 10000"/>
          </a:avLst>
        </a:prstGeom>
        <a:solidFill>
          <a:schemeClr val="bg1">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a:solidFill>
                <a:schemeClr val="tx1">
                  <a:lumMod val="95000"/>
                  <a:lumOff val="5000"/>
                </a:schemeClr>
              </a:solidFill>
            </a:rPr>
            <a:t>Default Ledger Setting</a:t>
          </a:r>
          <a:endParaRPr lang="en-PK" sz="1400" b="1" kern="1200" dirty="0">
            <a:solidFill>
              <a:schemeClr val="tx1">
                <a:lumMod val="95000"/>
                <a:lumOff val="5000"/>
              </a:schemeClr>
            </a:solidFill>
          </a:endParaRPr>
        </a:p>
      </dsp:txBody>
      <dsp:txXfrm>
        <a:off x="2398711" y="1244447"/>
        <a:ext cx="1560597" cy="913619"/>
      </dsp:txXfrm>
    </dsp:sp>
    <dsp:sp modelId="{2F2664B2-D010-4B15-8498-4DA50DB001BE}">
      <dsp:nvSpPr>
        <dsp:cNvPr id="0" name=""/>
        <dsp:cNvSpPr/>
      </dsp:nvSpPr>
      <dsp:spPr>
        <a:xfrm>
          <a:off x="2702934" y="169262"/>
          <a:ext cx="2142044" cy="145570"/>
        </a:xfrm>
        <a:prstGeom prst="rect">
          <a:avLst/>
        </a:prstGeom>
        <a:solidFill>
          <a:schemeClr val="bg1">
            <a:lumMod val="75000"/>
          </a:schemeClr>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CA75B3CC-8480-4815-8E36-E2E16A994CC3}">
      <dsp:nvSpPr>
        <dsp:cNvPr id="0" name=""/>
        <dsp:cNvSpPr/>
      </dsp:nvSpPr>
      <dsp:spPr>
        <a:xfrm>
          <a:off x="2370287" y="2939"/>
          <a:ext cx="1617445" cy="970467"/>
        </a:xfrm>
        <a:prstGeom prst="roundRect">
          <a:avLst>
            <a:gd name="adj" fmla="val 10000"/>
          </a:avLst>
        </a:prstGeom>
        <a:solidFill>
          <a:schemeClr val="bg1">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a:solidFill>
                <a:schemeClr val="tx1">
                  <a:lumMod val="95000"/>
                  <a:lumOff val="5000"/>
                </a:schemeClr>
              </a:solidFill>
            </a:rPr>
            <a:t>Inventory Posting Profile</a:t>
          </a:r>
          <a:endParaRPr lang="en-PK" sz="1400" b="1" kern="1200" dirty="0">
            <a:solidFill>
              <a:schemeClr val="tx1">
                <a:lumMod val="95000"/>
                <a:lumOff val="5000"/>
              </a:schemeClr>
            </a:solidFill>
          </a:endParaRPr>
        </a:p>
      </dsp:txBody>
      <dsp:txXfrm>
        <a:off x="2398711" y="31363"/>
        <a:ext cx="1560597" cy="913619"/>
      </dsp:txXfrm>
    </dsp:sp>
    <dsp:sp modelId="{6682BAAB-A4A5-4615-8451-230B64E4CA05}">
      <dsp:nvSpPr>
        <dsp:cNvPr id="0" name=""/>
        <dsp:cNvSpPr/>
      </dsp:nvSpPr>
      <dsp:spPr>
        <a:xfrm rot="5400000">
          <a:off x="4247595" y="775804"/>
          <a:ext cx="1203925" cy="145570"/>
        </a:xfrm>
        <a:prstGeom prst="rect">
          <a:avLst/>
        </a:prstGeom>
        <a:solidFill>
          <a:schemeClr val="bg1">
            <a:lumMod val="75000"/>
          </a:schemeClr>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6F5EC350-C99A-4036-9F1B-EBEA2FA46000}">
      <dsp:nvSpPr>
        <dsp:cNvPr id="0" name=""/>
        <dsp:cNvSpPr/>
      </dsp:nvSpPr>
      <dsp:spPr>
        <a:xfrm>
          <a:off x="4521489" y="2939"/>
          <a:ext cx="1617445" cy="970467"/>
        </a:xfrm>
        <a:prstGeom prst="roundRect">
          <a:avLst>
            <a:gd name="adj" fmla="val 10000"/>
          </a:avLst>
        </a:prstGeom>
        <a:solidFill>
          <a:schemeClr val="bg1">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i="0" kern="1200" dirty="0">
              <a:solidFill>
                <a:schemeClr val="tx1">
                  <a:lumMod val="95000"/>
                  <a:lumOff val="5000"/>
                </a:schemeClr>
              </a:solidFill>
            </a:rPr>
            <a:t>Production groups</a:t>
          </a:r>
          <a:endParaRPr lang="en-PK" sz="1400" b="1" kern="1200" dirty="0">
            <a:solidFill>
              <a:schemeClr val="tx1">
                <a:lumMod val="95000"/>
                <a:lumOff val="5000"/>
              </a:schemeClr>
            </a:solidFill>
          </a:endParaRPr>
        </a:p>
      </dsp:txBody>
      <dsp:txXfrm>
        <a:off x="4549913" y="31363"/>
        <a:ext cx="1560597" cy="913619"/>
      </dsp:txXfrm>
    </dsp:sp>
    <dsp:sp modelId="{E584B59E-CC34-43B8-853F-3DA4F05E0A6C}">
      <dsp:nvSpPr>
        <dsp:cNvPr id="0" name=""/>
        <dsp:cNvSpPr/>
      </dsp:nvSpPr>
      <dsp:spPr>
        <a:xfrm rot="5400000">
          <a:off x="4246125" y="1990358"/>
          <a:ext cx="1206865" cy="145570"/>
        </a:xfrm>
        <a:prstGeom prst="rect">
          <a:avLst/>
        </a:prstGeom>
        <a:solidFill>
          <a:schemeClr val="bg1">
            <a:lumMod val="75000"/>
          </a:schemeClr>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FCD32318-7BFA-4694-AB75-0E20F67C937B}">
      <dsp:nvSpPr>
        <dsp:cNvPr id="0" name=""/>
        <dsp:cNvSpPr/>
      </dsp:nvSpPr>
      <dsp:spPr>
        <a:xfrm>
          <a:off x="4521489" y="1216023"/>
          <a:ext cx="1617445" cy="970467"/>
        </a:xfrm>
        <a:prstGeom prst="roundRect">
          <a:avLst>
            <a:gd name="adj" fmla="val 10000"/>
          </a:avLst>
        </a:prstGeom>
        <a:solidFill>
          <a:schemeClr val="bg1">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i="0" kern="1200" dirty="0">
              <a:solidFill>
                <a:schemeClr val="tx1">
                  <a:lumMod val="95000"/>
                  <a:lumOff val="5000"/>
                </a:schemeClr>
              </a:solidFill>
            </a:rPr>
            <a:t>Production journals &amp; Production journal types</a:t>
          </a:r>
          <a:endParaRPr lang="en-PK" sz="1400" b="1" kern="1200" dirty="0">
            <a:solidFill>
              <a:schemeClr val="tx1">
                <a:lumMod val="95000"/>
                <a:lumOff val="5000"/>
              </a:schemeClr>
            </a:solidFill>
          </a:endParaRPr>
        </a:p>
      </dsp:txBody>
      <dsp:txXfrm>
        <a:off x="4549913" y="1244447"/>
        <a:ext cx="1560597" cy="913619"/>
      </dsp:txXfrm>
    </dsp:sp>
    <dsp:sp modelId="{147E1403-C8CF-489D-811D-08FAFAE301E9}">
      <dsp:nvSpPr>
        <dsp:cNvPr id="0" name=""/>
        <dsp:cNvSpPr/>
      </dsp:nvSpPr>
      <dsp:spPr>
        <a:xfrm>
          <a:off x="4521489" y="2432046"/>
          <a:ext cx="1617445" cy="970467"/>
        </a:xfrm>
        <a:prstGeom prst="roundRect">
          <a:avLst>
            <a:gd name="adj" fmla="val 10000"/>
          </a:avLst>
        </a:prstGeom>
        <a:solidFill>
          <a:schemeClr val="bg1">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i="0" kern="1200" dirty="0">
              <a:solidFill>
                <a:schemeClr val="tx1">
                  <a:lumMod val="95000"/>
                  <a:lumOff val="5000"/>
                </a:schemeClr>
              </a:solidFill>
            </a:rPr>
            <a:t>Feedback &amp; Production cost posting</a:t>
          </a:r>
          <a:endParaRPr lang="en-PK" sz="1400" b="1" kern="1200" dirty="0">
            <a:solidFill>
              <a:schemeClr val="tx1">
                <a:lumMod val="95000"/>
                <a:lumOff val="5000"/>
              </a:schemeClr>
            </a:solidFill>
          </a:endParaRPr>
        </a:p>
      </dsp:txBody>
      <dsp:txXfrm>
        <a:off x="4549913" y="2460470"/>
        <a:ext cx="1560597" cy="91361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C53BBF-B0C9-478B-BE90-C032D03D4B8E}" type="datetimeFigureOut">
              <a:rPr lang="en-US" smtClean="0"/>
              <a:t>9/29/2023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992657-BEFB-4850-86AA-F13C53C3B8A0}" type="slidenum">
              <a:rPr lang="en-US" smtClean="0"/>
              <a:t>‹#›</a:t>
            </a:fld>
            <a:endParaRPr lang="en-US"/>
          </a:p>
        </p:txBody>
      </p:sp>
    </p:spTree>
    <p:extLst>
      <p:ext uri="{BB962C8B-B14F-4D97-AF65-F5344CB8AC3E}">
        <p14:creationId xmlns:p14="http://schemas.microsoft.com/office/powerpoint/2010/main" val="1323430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Welcome and Thank you for joining us today</a:t>
            </a:r>
          </a:p>
          <a:p>
            <a:endParaRPr lang="en-GB" dirty="0"/>
          </a:p>
          <a:p>
            <a:r>
              <a:rPr lang="en-GB" dirty="0"/>
              <a:t>Before we start some house keeping and basic check</a:t>
            </a:r>
          </a:p>
          <a:p>
            <a:r>
              <a:rPr lang="en-GB" dirty="0"/>
              <a:t>Can you all hear me clearly and see my screen ?</a:t>
            </a:r>
          </a:p>
          <a:p>
            <a:endParaRPr lang="en-GB" dirty="0"/>
          </a:p>
          <a:p>
            <a:r>
              <a:rPr lang="en-GB" dirty="0"/>
              <a:t>Please stay mute if you are not speaking. </a:t>
            </a:r>
          </a:p>
          <a:p>
            <a:endParaRPr lang="en-GB" dirty="0"/>
          </a:p>
          <a:p>
            <a:r>
              <a:rPr lang="en-GB" dirty="0"/>
              <a:t>We will make the session as much as interactive but in case you have a question, please hold it until we get into Q&amp;A session or drop the question in the chat so that one of moderator can response in the meantime.</a:t>
            </a:r>
          </a:p>
          <a:p>
            <a:endParaRPr lang="en-GB" dirty="0"/>
          </a:p>
          <a:p>
            <a:r>
              <a:rPr lang="en-GB" dirty="0"/>
              <a:t>Use the hand raise functionality if you want to speak up </a:t>
            </a:r>
          </a:p>
          <a:p>
            <a:endParaRPr lang="en-GB" dirty="0"/>
          </a:p>
          <a:p>
            <a:r>
              <a:rPr lang="en-GB" dirty="0"/>
              <a:t>I will keep it to basic to ensure everyone gets on the same page as we go along through the training sessions.</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EF6E3F-7229-435D-9B4A-E0ABCDF45996}" type="slidenum">
              <a:rPr kumimoji="0" lang="fr-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fr-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6336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
          </p:nvPr>
        </p:nvSpPr>
        <p:spPr/>
        <p:txBody>
          <a:bodyPr/>
          <a:lstStyle/>
          <a:p>
            <a:fld id="{379473E9-8B13-4F07-93CE-C7E2C07D4EAE}" type="datetime8">
              <a:rPr lang="en-US" smtClean="0"/>
              <a:t>9/29/2023 6:04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826214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EF6E3F-7229-435D-9B4A-E0ABCDF45996}" type="slidenum">
              <a:rPr kumimoji="0" lang="fr-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fr-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2428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1FDBB-A1EE-28E8-24F7-839B933105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72B06359-69AC-0086-4910-398C2E9D1C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FEB333DE-EE06-8C10-A667-24CFCF6671B9}"/>
              </a:ext>
            </a:extLst>
          </p:cNvPr>
          <p:cNvSpPr>
            <a:spLocks noGrp="1"/>
          </p:cNvSpPr>
          <p:nvPr>
            <p:ph type="dt" sz="half" idx="10"/>
          </p:nvPr>
        </p:nvSpPr>
        <p:spPr/>
        <p:txBody>
          <a:bodyPr/>
          <a:lstStyle/>
          <a:p>
            <a:fld id="{8A90775B-B49B-47EC-9A57-069CDB58F7E0}" type="datetimeFigureOut">
              <a:rPr lang="en-PK" smtClean="0"/>
              <a:t>29/09/2023</a:t>
            </a:fld>
            <a:endParaRPr lang="en-PK"/>
          </a:p>
        </p:txBody>
      </p:sp>
      <p:sp>
        <p:nvSpPr>
          <p:cNvPr id="5" name="Footer Placeholder 4">
            <a:extLst>
              <a:ext uri="{FF2B5EF4-FFF2-40B4-BE49-F238E27FC236}">
                <a16:creationId xmlns:a16="http://schemas.microsoft.com/office/drawing/2014/main" id="{F394143C-8C53-0BEF-F673-1FF4255E567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7C1C330-4008-4C1E-66FC-E7DFA03BA90B}"/>
              </a:ext>
            </a:extLst>
          </p:cNvPr>
          <p:cNvSpPr>
            <a:spLocks noGrp="1"/>
          </p:cNvSpPr>
          <p:nvPr>
            <p:ph type="sldNum" sz="quarter" idx="12"/>
          </p:nvPr>
        </p:nvSpPr>
        <p:spPr/>
        <p:txBody>
          <a:bodyPr/>
          <a:lstStyle/>
          <a:p>
            <a:fld id="{853E25BE-E1BA-463E-9D7B-2F382A93F169}" type="slidenum">
              <a:rPr lang="en-PK" smtClean="0"/>
              <a:t>‹#›</a:t>
            </a:fld>
            <a:endParaRPr lang="en-PK"/>
          </a:p>
        </p:txBody>
      </p:sp>
    </p:spTree>
    <p:extLst>
      <p:ext uri="{BB962C8B-B14F-4D97-AF65-F5344CB8AC3E}">
        <p14:creationId xmlns:p14="http://schemas.microsoft.com/office/powerpoint/2010/main" val="902502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310B5-920C-91F6-C065-6EA7A74849BF}"/>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90CC40EF-E978-3D34-8B3B-555A240958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5563820B-D2A3-C311-BC55-800BC751ADA9}"/>
              </a:ext>
            </a:extLst>
          </p:cNvPr>
          <p:cNvSpPr>
            <a:spLocks noGrp="1"/>
          </p:cNvSpPr>
          <p:nvPr>
            <p:ph type="dt" sz="half" idx="10"/>
          </p:nvPr>
        </p:nvSpPr>
        <p:spPr/>
        <p:txBody>
          <a:bodyPr/>
          <a:lstStyle/>
          <a:p>
            <a:fld id="{8A90775B-B49B-47EC-9A57-069CDB58F7E0}" type="datetimeFigureOut">
              <a:rPr lang="en-PK" smtClean="0"/>
              <a:t>29/09/2023</a:t>
            </a:fld>
            <a:endParaRPr lang="en-PK"/>
          </a:p>
        </p:txBody>
      </p:sp>
      <p:sp>
        <p:nvSpPr>
          <p:cNvPr id="5" name="Footer Placeholder 4">
            <a:extLst>
              <a:ext uri="{FF2B5EF4-FFF2-40B4-BE49-F238E27FC236}">
                <a16:creationId xmlns:a16="http://schemas.microsoft.com/office/drawing/2014/main" id="{50EFD687-B29C-0F47-EBB0-C471C808549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FA6952C-C7E6-670A-FB4D-29CA12A6BA76}"/>
              </a:ext>
            </a:extLst>
          </p:cNvPr>
          <p:cNvSpPr>
            <a:spLocks noGrp="1"/>
          </p:cNvSpPr>
          <p:nvPr>
            <p:ph type="sldNum" sz="quarter" idx="12"/>
          </p:nvPr>
        </p:nvSpPr>
        <p:spPr/>
        <p:txBody>
          <a:bodyPr/>
          <a:lstStyle/>
          <a:p>
            <a:fld id="{853E25BE-E1BA-463E-9D7B-2F382A93F169}" type="slidenum">
              <a:rPr lang="en-PK" smtClean="0"/>
              <a:t>‹#›</a:t>
            </a:fld>
            <a:endParaRPr lang="en-PK"/>
          </a:p>
        </p:txBody>
      </p:sp>
    </p:spTree>
    <p:extLst>
      <p:ext uri="{BB962C8B-B14F-4D97-AF65-F5344CB8AC3E}">
        <p14:creationId xmlns:p14="http://schemas.microsoft.com/office/powerpoint/2010/main" val="3831598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159EC9-4E79-C366-2F0F-D1929D7E2A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AC8C7F59-4316-AF5A-C151-FF2C8FC644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A1F36B65-F4A5-7A84-EB44-36181A05AB94}"/>
              </a:ext>
            </a:extLst>
          </p:cNvPr>
          <p:cNvSpPr>
            <a:spLocks noGrp="1"/>
          </p:cNvSpPr>
          <p:nvPr>
            <p:ph type="dt" sz="half" idx="10"/>
          </p:nvPr>
        </p:nvSpPr>
        <p:spPr/>
        <p:txBody>
          <a:bodyPr/>
          <a:lstStyle/>
          <a:p>
            <a:fld id="{8A90775B-B49B-47EC-9A57-069CDB58F7E0}" type="datetimeFigureOut">
              <a:rPr lang="en-PK" smtClean="0"/>
              <a:t>29/09/2023</a:t>
            </a:fld>
            <a:endParaRPr lang="en-PK"/>
          </a:p>
        </p:txBody>
      </p:sp>
      <p:sp>
        <p:nvSpPr>
          <p:cNvPr id="5" name="Footer Placeholder 4">
            <a:extLst>
              <a:ext uri="{FF2B5EF4-FFF2-40B4-BE49-F238E27FC236}">
                <a16:creationId xmlns:a16="http://schemas.microsoft.com/office/drawing/2014/main" id="{4FB264D4-5F62-8D89-781F-56A64B4EA48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E5CB88DB-5C4A-B256-B7C3-01DEE01B1EB3}"/>
              </a:ext>
            </a:extLst>
          </p:cNvPr>
          <p:cNvSpPr>
            <a:spLocks noGrp="1"/>
          </p:cNvSpPr>
          <p:nvPr>
            <p:ph type="sldNum" sz="quarter" idx="12"/>
          </p:nvPr>
        </p:nvSpPr>
        <p:spPr/>
        <p:txBody>
          <a:bodyPr/>
          <a:lstStyle/>
          <a:p>
            <a:fld id="{853E25BE-E1BA-463E-9D7B-2F382A93F169}" type="slidenum">
              <a:rPr lang="en-PK" smtClean="0"/>
              <a:t>‹#›</a:t>
            </a:fld>
            <a:endParaRPr lang="en-PK"/>
          </a:p>
        </p:txBody>
      </p:sp>
    </p:spTree>
    <p:extLst>
      <p:ext uri="{BB962C8B-B14F-4D97-AF65-F5344CB8AC3E}">
        <p14:creationId xmlns:p14="http://schemas.microsoft.com/office/powerpoint/2010/main" val="1318935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pic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EC2F07C-06F3-4564-AFA7-FC1D549EFF5F}"/>
              </a:ext>
            </a:extLst>
          </p:cNvPr>
          <p:cNvSpPr>
            <a:spLocks noGrp="1"/>
          </p:cNvSpPr>
          <p:nvPr>
            <p:ph type="pic" sz="quarter" idx="11"/>
          </p:nvPr>
        </p:nvSpPr>
        <p:spPr>
          <a:xfrm>
            <a:off x="0" y="2"/>
            <a:ext cx="12192000" cy="6857999"/>
          </a:xfrm>
          <a:solidFill>
            <a:schemeClr val="bg2"/>
          </a:solidFill>
        </p:spPr>
        <p:txBody>
          <a:bodyPr>
            <a:noAutofit/>
          </a:bodyPr>
          <a:lstStyle/>
          <a:p>
            <a:endParaRPr lang="en-US"/>
          </a:p>
        </p:txBody>
      </p:sp>
    </p:spTree>
    <p:extLst>
      <p:ext uri="{BB962C8B-B14F-4D97-AF65-F5344CB8AC3E}">
        <p14:creationId xmlns:p14="http://schemas.microsoft.com/office/powerpoint/2010/main" val="79968476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3_Custom Layou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F42F73E-EB8C-4D81-BD4B-BBC064A578AF}"/>
              </a:ext>
            </a:extLst>
          </p:cNvPr>
          <p:cNvSpPr>
            <a:spLocks noGrp="1"/>
          </p:cNvSpPr>
          <p:nvPr>
            <p:ph type="title"/>
          </p:nvPr>
        </p:nvSpPr>
        <p:spPr>
          <a:xfrm>
            <a:off x="428773" y="2529336"/>
            <a:ext cx="3687335" cy="899665"/>
          </a:xfrm>
        </p:spPr>
        <p:txBody>
          <a:bodyPr anchor="b"/>
          <a:lstStyle>
            <a:lvl1pPr algn="ctr">
              <a:defRPr/>
            </a:lvl1pPr>
          </a:lstStyle>
          <a:p>
            <a:r>
              <a:rPr lang="en-US"/>
              <a:t>Click to edit</a:t>
            </a:r>
          </a:p>
        </p:txBody>
      </p:sp>
      <p:sp>
        <p:nvSpPr>
          <p:cNvPr id="8" name="Text Placeholder 3">
            <a:extLst>
              <a:ext uri="{FF2B5EF4-FFF2-40B4-BE49-F238E27FC236}">
                <a16:creationId xmlns:a16="http://schemas.microsoft.com/office/drawing/2014/main" id="{3C50C101-2143-448D-9155-C9D2F212B2B5}"/>
              </a:ext>
            </a:extLst>
          </p:cNvPr>
          <p:cNvSpPr>
            <a:spLocks noGrp="1"/>
          </p:cNvSpPr>
          <p:nvPr>
            <p:ph type="body" sz="quarter" idx="11"/>
          </p:nvPr>
        </p:nvSpPr>
        <p:spPr>
          <a:xfrm>
            <a:off x="428774" y="3429001"/>
            <a:ext cx="3687336" cy="2550378"/>
          </a:xfrm>
          <a:prstGeom prst="rect">
            <a:avLst/>
          </a:prstGeom>
        </p:spPr>
        <p:txBody>
          <a:bodyPr lIns="182880" rIns="182880"/>
          <a:lstStyle>
            <a:lvl1pPr algn="ctr">
              <a:defRPr sz="2000"/>
            </a:lvl1pPr>
            <a:lvl2pPr algn="ctr">
              <a:defRPr sz="1765"/>
            </a:lvl2pPr>
            <a:lvl3pPr algn="ctr">
              <a:defRPr sz="1567" spc="200" baseline="0">
                <a:solidFill>
                  <a:schemeClr val="bg1">
                    <a:lumMod val="50000"/>
                  </a:schemeClr>
                </a:solidFill>
              </a:defRPr>
            </a:lvl3pPr>
            <a:lvl4pPr algn="ctr">
              <a:defRPr sz="1600"/>
            </a:lvl4pPr>
            <a:lvl5pPr algn="ctr">
              <a:defRPr sz="1600"/>
            </a:lvl5pPr>
            <a:lvl6pPr marL="0" indent="0" algn="ctr">
              <a:spcBef>
                <a:spcPts val="1200"/>
              </a:spcBef>
              <a:defRPr lang="en-US" sz="1800" b="1" kern="1200" cap="all" spc="0" baseline="0" dirty="0">
                <a:solidFill>
                  <a:schemeClr val="tx2"/>
                </a:solidFill>
                <a:latin typeface="Segoe UI" panose="020B0502040204020203" pitchFamily="34" charset="0"/>
                <a:ea typeface="+mn-ea"/>
                <a:cs typeface="Segoe UI" panose="020B0502040204020203" pitchFamily="34" charset="0"/>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a:t>
            </a:r>
          </a:p>
        </p:txBody>
      </p:sp>
      <p:sp>
        <p:nvSpPr>
          <p:cNvPr id="6" name="Picture Placeholder 6">
            <a:extLst>
              <a:ext uri="{FF2B5EF4-FFF2-40B4-BE49-F238E27FC236}">
                <a16:creationId xmlns:a16="http://schemas.microsoft.com/office/drawing/2014/main" id="{B9F17DB5-CC00-4063-81C5-21D81026B89D}"/>
              </a:ext>
            </a:extLst>
          </p:cNvPr>
          <p:cNvSpPr>
            <a:spLocks noGrp="1"/>
          </p:cNvSpPr>
          <p:nvPr>
            <p:ph type="pic" sz="quarter" idx="10"/>
          </p:nvPr>
        </p:nvSpPr>
        <p:spPr>
          <a:xfrm>
            <a:off x="4116109" y="344277"/>
            <a:ext cx="7798896" cy="6207450"/>
          </a:xfrm>
          <a:prstGeom prst="rect">
            <a:avLst/>
          </a:prstGeom>
        </p:spPr>
        <p:txBody>
          <a:bodyPr>
            <a:noAutofit/>
          </a:bodyPr>
          <a:lstStyle/>
          <a:p>
            <a:endParaRPr lang="fr-CA"/>
          </a:p>
        </p:txBody>
      </p:sp>
    </p:spTree>
    <p:extLst>
      <p:ext uri="{BB962C8B-B14F-4D97-AF65-F5344CB8AC3E}">
        <p14:creationId xmlns:p14="http://schemas.microsoft.com/office/powerpoint/2010/main" val="34763012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2A763-06EA-6AB3-3CA0-E6D52C87716C}"/>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DECED4F2-9131-46B7-6652-A7CD513420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78A1BD1-DABD-D047-92F0-75633FA5AA8B}"/>
              </a:ext>
            </a:extLst>
          </p:cNvPr>
          <p:cNvSpPr>
            <a:spLocks noGrp="1"/>
          </p:cNvSpPr>
          <p:nvPr>
            <p:ph type="dt" sz="half" idx="10"/>
          </p:nvPr>
        </p:nvSpPr>
        <p:spPr/>
        <p:txBody>
          <a:bodyPr/>
          <a:lstStyle/>
          <a:p>
            <a:fld id="{8A90775B-B49B-47EC-9A57-069CDB58F7E0}" type="datetimeFigureOut">
              <a:rPr lang="en-PK" smtClean="0"/>
              <a:t>29/09/2023</a:t>
            </a:fld>
            <a:endParaRPr lang="en-PK"/>
          </a:p>
        </p:txBody>
      </p:sp>
      <p:sp>
        <p:nvSpPr>
          <p:cNvPr id="5" name="Footer Placeholder 4">
            <a:extLst>
              <a:ext uri="{FF2B5EF4-FFF2-40B4-BE49-F238E27FC236}">
                <a16:creationId xmlns:a16="http://schemas.microsoft.com/office/drawing/2014/main" id="{26E37A70-9F7F-F54B-8F1B-2819F9B96EA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5DE6CA7A-36EA-49BC-7AEA-124D2485C872}"/>
              </a:ext>
            </a:extLst>
          </p:cNvPr>
          <p:cNvSpPr>
            <a:spLocks noGrp="1"/>
          </p:cNvSpPr>
          <p:nvPr>
            <p:ph type="sldNum" sz="quarter" idx="12"/>
          </p:nvPr>
        </p:nvSpPr>
        <p:spPr/>
        <p:txBody>
          <a:bodyPr/>
          <a:lstStyle/>
          <a:p>
            <a:fld id="{853E25BE-E1BA-463E-9D7B-2F382A93F169}" type="slidenum">
              <a:rPr lang="en-PK" smtClean="0"/>
              <a:t>‹#›</a:t>
            </a:fld>
            <a:endParaRPr lang="en-PK"/>
          </a:p>
        </p:txBody>
      </p:sp>
    </p:spTree>
    <p:extLst>
      <p:ext uri="{BB962C8B-B14F-4D97-AF65-F5344CB8AC3E}">
        <p14:creationId xmlns:p14="http://schemas.microsoft.com/office/powerpoint/2010/main" val="40058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92237-14C5-E2C4-0E93-5E5A35FE45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C789958F-48D4-ED34-64AC-E0D4A52D7F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A6E181-75DD-6AEC-AAFB-63A9846B04EC}"/>
              </a:ext>
            </a:extLst>
          </p:cNvPr>
          <p:cNvSpPr>
            <a:spLocks noGrp="1"/>
          </p:cNvSpPr>
          <p:nvPr>
            <p:ph type="dt" sz="half" idx="10"/>
          </p:nvPr>
        </p:nvSpPr>
        <p:spPr/>
        <p:txBody>
          <a:bodyPr/>
          <a:lstStyle/>
          <a:p>
            <a:fld id="{8A90775B-B49B-47EC-9A57-069CDB58F7E0}" type="datetimeFigureOut">
              <a:rPr lang="en-PK" smtClean="0"/>
              <a:t>29/09/2023</a:t>
            </a:fld>
            <a:endParaRPr lang="en-PK"/>
          </a:p>
        </p:txBody>
      </p:sp>
      <p:sp>
        <p:nvSpPr>
          <p:cNvPr id="5" name="Footer Placeholder 4">
            <a:extLst>
              <a:ext uri="{FF2B5EF4-FFF2-40B4-BE49-F238E27FC236}">
                <a16:creationId xmlns:a16="http://schemas.microsoft.com/office/drawing/2014/main" id="{E43CB644-0E0A-C950-B7FF-E9B6872AA22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C824FFA-F767-F25E-4ABB-4217784CEA72}"/>
              </a:ext>
            </a:extLst>
          </p:cNvPr>
          <p:cNvSpPr>
            <a:spLocks noGrp="1"/>
          </p:cNvSpPr>
          <p:nvPr>
            <p:ph type="sldNum" sz="quarter" idx="12"/>
          </p:nvPr>
        </p:nvSpPr>
        <p:spPr/>
        <p:txBody>
          <a:bodyPr/>
          <a:lstStyle/>
          <a:p>
            <a:fld id="{853E25BE-E1BA-463E-9D7B-2F382A93F169}" type="slidenum">
              <a:rPr lang="en-PK" smtClean="0"/>
              <a:t>‹#›</a:t>
            </a:fld>
            <a:endParaRPr lang="en-PK"/>
          </a:p>
        </p:txBody>
      </p:sp>
    </p:spTree>
    <p:extLst>
      <p:ext uri="{BB962C8B-B14F-4D97-AF65-F5344CB8AC3E}">
        <p14:creationId xmlns:p14="http://schemas.microsoft.com/office/powerpoint/2010/main" val="1197218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314B2-FBE7-64F9-6EF5-DF86E679CAC6}"/>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592CFCCC-D698-EA4B-D89A-701730CDA0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A7B9DC24-F225-975B-D869-B782A870D9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BD7B35F8-A343-51E0-35B2-CCA09A41ED15}"/>
              </a:ext>
            </a:extLst>
          </p:cNvPr>
          <p:cNvSpPr>
            <a:spLocks noGrp="1"/>
          </p:cNvSpPr>
          <p:nvPr>
            <p:ph type="dt" sz="half" idx="10"/>
          </p:nvPr>
        </p:nvSpPr>
        <p:spPr/>
        <p:txBody>
          <a:bodyPr/>
          <a:lstStyle/>
          <a:p>
            <a:fld id="{8A90775B-B49B-47EC-9A57-069CDB58F7E0}" type="datetimeFigureOut">
              <a:rPr lang="en-PK" smtClean="0"/>
              <a:t>29/09/2023</a:t>
            </a:fld>
            <a:endParaRPr lang="en-PK"/>
          </a:p>
        </p:txBody>
      </p:sp>
      <p:sp>
        <p:nvSpPr>
          <p:cNvPr id="6" name="Footer Placeholder 5">
            <a:extLst>
              <a:ext uri="{FF2B5EF4-FFF2-40B4-BE49-F238E27FC236}">
                <a16:creationId xmlns:a16="http://schemas.microsoft.com/office/drawing/2014/main" id="{A394883D-9599-27A4-FFCB-77190A7E8E3B}"/>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78B9ABC4-41AC-807A-8078-26FCC79F254A}"/>
              </a:ext>
            </a:extLst>
          </p:cNvPr>
          <p:cNvSpPr>
            <a:spLocks noGrp="1"/>
          </p:cNvSpPr>
          <p:nvPr>
            <p:ph type="sldNum" sz="quarter" idx="12"/>
          </p:nvPr>
        </p:nvSpPr>
        <p:spPr/>
        <p:txBody>
          <a:bodyPr/>
          <a:lstStyle/>
          <a:p>
            <a:fld id="{853E25BE-E1BA-463E-9D7B-2F382A93F169}" type="slidenum">
              <a:rPr lang="en-PK" smtClean="0"/>
              <a:t>‹#›</a:t>
            </a:fld>
            <a:endParaRPr lang="en-PK"/>
          </a:p>
        </p:txBody>
      </p:sp>
    </p:spTree>
    <p:extLst>
      <p:ext uri="{BB962C8B-B14F-4D97-AF65-F5344CB8AC3E}">
        <p14:creationId xmlns:p14="http://schemas.microsoft.com/office/powerpoint/2010/main" val="308362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AA03-7A0F-6B13-DAC1-EEF7FAAE63E2}"/>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EDBF282C-D6E1-0B0C-5447-0D68332902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49F1DE-7E7D-055E-BA9C-E8E4AAC221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68AF4C92-2383-7EB3-EDD1-28448B9FE9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26F7B0-4863-0C5B-5275-F8F53332FF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20ADE1A2-DA17-1F84-21C7-9F6BC367A8B9}"/>
              </a:ext>
            </a:extLst>
          </p:cNvPr>
          <p:cNvSpPr>
            <a:spLocks noGrp="1"/>
          </p:cNvSpPr>
          <p:nvPr>
            <p:ph type="dt" sz="half" idx="10"/>
          </p:nvPr>
        </p:nvSpPr>
        <p:spPr/>
        <p:txBody>
          <a:bodyPr/>
          <a:lstStyle/>
          <a:p>
            <a:fld id="{8A90775B-B49B-47EC-9A57-069CDB58F7E0}" type="datetimeFigureOut">
              <a:rPr lang="en-PK" smtClean="0"/>
              <a:t>29/09/2023</a:t>
            </a:fld>
            <a:endParaRPr lang="en-PK"/>
          </a:p>
        </p:txBody>
      </p:sp>
      <p:sp>
        <p:nvSpPr>
          <p:cNvPr id="8" name="Footer Placeholder 7">
            <a:extLst>
              <a:ext uri="{FF2B5EF4-FFF2-40B4-BE49-F238E27FC236}">
                <a16:creationId xmlns:a16="http://schemas.microsoft.com/office/drawing/2014/main" id="{8050E6F9-E533-02DB-DB1E-FC5F6DD27B48}"/>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F4412A31-B46F-9227-7AD6-299665337EB6}"/>
              </a:ext>
            </a:extLst>
          </p:cNvPr>
          <p:cNvSpPr>
            <a:spLocks noGrp="1"/>
          </p:cNvSpPr>
          <p:nvPr>
            <p:ph type="sldNum" sz="quarter" idx="12"/>
          </p:nvPr>
        </p:nvSpPr>
        <p:spPr/>
        <p:txBody>
          <a:bodyPr/>
          <a:lstStyle/>
          <a:p>
            <a:fld id="{853E25BE-E1BA-463E-9D7B-2F382A93F169}" type="slidenum">
              <a:rPr lang="en-PK" smtClean="0"/>
              <a:t>‹#›</a:t>
            </a:fld>
            <a:endParaRPr lang="en-PK"/>
          </a:p>
        </p:txBody>
      </p:sp>
    </p:spTree>
    <p:extLst>
      <p:ext uri="{BB962C8B-B14F-4D97-AF65-F5344CB8AC3E}">
        <p14:creationId xmlns:p14="http://schemas.microsoft.com/office/powerpoint/2010/main" val="92297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E6654-DE02-089F-398B-FE548987C4A2}"/>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5217A2C5-95FB-FEE8-A0FE-FE0D535F5588}"/>
              </a:ext>
            </a:extLst>
          </p:cNvPr>
          <p:cNvSpPr>
            <a:spLocks noGrp="1"/>
          </p:cNvSpPr>
          <p:nvPr>
            <p:ph type="dt" sz="half" idx="10"/>
          </p:nvPr>
        </p:nvSpPr>
        <p:spPr/>
        <p:txBody>
          <a:bodyPr/>
          <a:lstStyle/>
          <a:p>
            <a:fld id="{8A90775B-B49B-47EC-9A57-069CDB58F7E0}" type="datetimeFigureOut">
              <a:rPr lang="en-PK" smtClean="0"/>
              <a:t>29/09/2023</a:t>
            </a:fld>
            <a:endParaRPr lang="en-PK"/>
          </a:p>
        </p:txBody>
      </p:sp>
      <p:sp>
        <p:nvSpPr>
          <p:cNvPr id="4" name="Footer Placeholder 3">
            <a:extLst>
              <a:ext uri="{FF2B5EF4-FFF2-40B4-BE49-F238E27FC236}">
                <a16:creationId xmlns:a16="http://schemas.microsoft.com/office/drawing/2014/main" id="{B4713388-7C1E-FFC2-6E9D-8ECACBAFE940}"/>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898FDE3D-DB60-6308-352D-1D146F676D64}"/>
              </a:ext>
            </a:extLst>
          </p:cNvPr>
          <p:cNvSpPr>
            <a:spLocks noGrp="1"/>
          </p:cNvSpPr>
          <p:nvPr>
            <p:ph type="sldNum" sz="quarter" idx="12"/>
          </p:nvPr>
        </p:nvSpPr>
        <p:spPr/>
        <p:txBody>
          <a:bodyPr/>
          <a:lstStyle/>
          <a:p>
            <a:fld id="{853E25BE-E1BA-463E-9D7B-2F382A93F169}" type="slidenum">
              <a:rPr lang="en-PK" smtClean="0"/>
              <a:t>‹#›</a:t>
            </a:fld>
            <a:endParaRPr lang="en-PK"/>
          </a:p>
        </p:txBody>
      </p:sp>
    </p:spTree>
    <p:extLst>
      <p:ext uri="{BB962C8B-B14F-4D97-AF65-F5344CB8AC3E}">
        <p14:creationId xmlns:p14="http://schemas.microsoft.com/office/powerpoint/2010/main" val="3758367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5A1604-F5BC-ADDB-FD99-AEAB4EF4CD51}"/>
              </a:ext>
            </a:extLst>
          </p:cNvPr>
          <p:cNvSpPr>
            <a:spLocks noGrp="1"/>
          </p:cNvSpPr>
          <p:nvPr>
            <p:ph type="dt" sz="half" idx="10"/>
          </p:nvPr>
        </p:nvSpPr>
        <p:spPr/>
        <p:txBody>
          <a:bodyPr/>
          <a:lstStyle/>
          <a:p>
            <a:fld id="{8A90775B-B49B-47EC-9A57-069CDB58F7E0}" type="datetimeFigureOut">
              <a:rPr lang="en-PK" smtClean="0"/>
              <a:t>29/09/2023</a:t>
            </a:fld>
            <a:endParaRPr lang="en-PK"/>
          </a:p>
        </p:txBody>
      </p:sp>
      <p:sp>
        <p:nvSpPr>
          <p:cNvPr id="3" name="Footer Placeholder 2">
            <a:extLst>
              <a:ext uri="{FF2B5EF4-FFF2-40B4-BE49-F238E27FC236}">
                <a16:creationId xmlns:a16="http://schemas.microsoft.com/office/drawing/2014/main" id="{DC785EA2-D341-24DF-2D36-9A9D7716E5CE}"/>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25F6B963-0D9A-ABFD-4512-CE0FC349E32A}"/>
              </a:ext>
            </a:extLst>
          </p:cNvPr>
          <p:cNvSpPr>
            <a:spLocks noGrp="1"/>
          </p:cNvSpPr>
          <p:nvPr>
            <p:ph type="sldNum" sz="quarter" idx="12"/>
          </p:nvPr>
        </p:nvSpPr>
        <p:spPr/>
        <p:txBody>
          <a:bodyPr/>
          <a:lstStyle/>
          <a:p>
            <a:fld id="{853E25BE-E1BA-463E-9D7B-2F382A93F169}" type="slidenum">
              <a:rPr lang="en-PK" smtClean="0"/>
              <a:t>‹#›</a:t>
            </a:fld>
            <a:endParaRPr lang="en-PK"/>
          </a:p>
        </p:txBody>
      </p:sp>
    </p:spTree>
    <p:extLst>
      <p:ext uri="{BB962C8B-B14F-4D97-AF65-F5344CB8AC3E}">
        <p14:creationId xmlns:p14="http://schemas.microsoft.com/office/powerpoint/2010/main" val="4109401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DD113-FAF3-B6A5-5A61-BC6BF961D7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5C474A61-D588-5C80-A5DB-C290909ADB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9F4DAECC-9815-435C-E62D-79D530322A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7BDC88-EF7C-3A78-E393-808FF5B95D00}"/>
              </a:ext>
            </a:extLst>
          </p:cNvPr>
          <p:cNvSpPr>
            <a:spLocks noGrp="1"/>
          </p:cNvSpPr>
          <p:nvPr>
            <p:ph type="dt" sz="half" idx="10"/>
          </p:nvPr>
        </p:nvSpPr>
        <p:spPr/>
        <p:txBody>
          <a:bodyPr/>
          <a:lstStyle/>
          <a:p>
            <a:fld id="{8A90775B-B49B-47EC-9A57-069CDB58F7E0}" type="datetimeFigureOut">
              <a:rPr lang="en-PK" smtClean="0"/>
              <a:t>29/09/2023</a:t>
            </a:fld>
            <a:endParaRPr lang="en-PK"/>
          </a:p>
        </p:txBody>
      </p:sp>
      <p:sp>
        <p:nvSpPr>
          <p:cNvPr id="6" name="Footer Placeholder 5">
            <a:extLst>
              <a:ext uri="{FF2B5EF4-FFF2-40B4-BE49-F238E27FC236}">
                <a16:creationId xmlns:a16="http://schemas.microsoft.com/office/drawing/2014/main" id="{1EA558DE-2F18-6F14-47E6-2F8C10E9C38A}"/>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F25FCEC2-0E7A-EFD1-4283-8CEFA31D352D}"/>
              </a:ext>
            </a:extLst>
          </p:cNvPr>
          <p:cNvSpPr>
            <a:spLocks noGrp="1"/>
          </p:cNvSpPr>
          <p:nvPr>
            <p:ph type="sldNum" sz="quarter" idx="12"/>
          </p:nvPr>
        </p:nvSpPr>
        <p:spPr/>
        <p:txBody>
          <a:bodyPr/>
          <a:lstStyle/>
          <a:p>
            <a:fld id="{853E25BE-E1BA-463E-9D7B-2F382A93F169}" type="slidenum">
              <a:rPr lang="en-PK" smtClean="0"/>
              <a:t>‹#›</a:t>
            </a:fld>
            <a:endParaRPr lang="en-PK"/>
          </a:p>
        </p:txBody>
      </p:sp>
    </p:spTree>
    <p:extLst>
      <p:ext uri="{BB962C8B-B14F-4D97-AF65-F5344CB8AC3E}">
        <p14:creationId xmlns:p14="http://schemas.microsoft.com/office/powerpoint/2010/main" val="389846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EE547-322C-4D79-957E-9053A06282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82DB2E80-4A19-5A99-B17E-EC09A2C7CA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9ED1FF0E-DD0F-0141-ACA3-EEBDADF1C2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2FD3DA-859A-EA7E-F957-16488F74467C}"/>
              </a:ext>
            </a:extLst>
          </p:cNvPr>
          <p:cNvSpPr>
            <a:spLocks noGrp="1"/>
          </p:cNvSpPr>
          <p:nvPr>
            <p:ph type="dt" sz="half" idx="10"/>
          </p:nvPr>
        </p:nvSpPr>
        <p:spPr/>
        <p:txBody>
          <a:bodyPr/>
          <a:lstStyle/>
          <a:p>
            <a:fld id="{8A90775B-B49B-47EC-9A57-069CDB58F7E0}" type="datetimeFigureOut">
              <a:rPr lang="en-PK" smtClean="0"/>
              <a:t>29/09/2023</a:t>
            </a:fld>
            <a:endParaRPr lang="en-PK"/>
          </a:p>
        </p:txBody>
      </p:sp>
      <p:sp>
        <p:nvSpPr>
          <p:cNvPr id="6" name="Footer Placeholder 5">
            <a:extLst>
              <a:ext uri="{FF2B5EF4-FFF2-40B4-BE49-F238E27FC236}">
                <a16:creationId xmlns:a16="http://schemas.microsoft.com/office/drawing/2014/main" id="{B7282F14-992E-57AC-CD05-3DDA010AFB64}"/>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DDBBBC01-E402-061A-8DD2-124614196A2C}"/>
              </a:ext>
            </a:extLst>
          </p:cNvPr>
          <p:cNvSpPr>
            <a:spLocks noGrp="1"/>
          </p:cNvSpPr>
          <p:nvPr>
            <p:ph type="sldNum" sz="quarter" idx="12"/>
          </p:nvPr>
        </p:nvSpPr>
        <p:spPr/>
        <p:txBody>
          <a:bodyPr/>
          <a:lstStyle/>
          <a:p>
            <a:fld id="{853E25BE-E1BA-463E-9D7B-2F382A93F169}" type="slidenum">
              <a:rPr lang="en-PK" smtClean="0"/>
              <a:t>‹#›</a:t>
            </a:fld>
            <a:endParaRPr lang="en-PK"/>
          </a:p>
        </p:txBody>
      </p:sp>
    </p:spTree>
    <p:extLst>
      <p:ext uri="{BB962C8B-B14F-4D97-AF65-F5344CB8AC3E}">
        <p14:creationId xmlns:p14="http://schemas.microsoft.com/office/powerpoint/2010/main" val="256888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244939-CD77-EA9D-6913-3E9D7F66DA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49E83283-E15F-DE34-5379-F8ED5EAA8E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F51567A1-D43A-EF08-B2E9-5E0F1BA79C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90775B-B49B-47EC-9A57-069CDB58F7E0}" type="datetimeFigureOut">
              <a:rPr lang="en-PK" smtClean="0"/>
              <a:t>29/09/2023</a:t>
            </a:fld>
            <a:endParaRPr lang="en-PK"/>
          </a:p>
        </p:txBody>
      </p:sp>
      <p:sp>
        <p:nvSpPr>
          <p:cNvPr id="5" name="Footer Placeholder 4">
            <a:extLst>
              <a:ext uri="{FF2B5EF4-FFF2-40B4-BE49-F238E27FC236}">
                <a16:creationId xmlns:a16="http://schemas.microsoft.com/office/drawing/2014/main" id="{9F5D024A-8058-1847-8DAB-FD302DB67B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3F6D5D99-7578-FA87-AC7D-F4F0B15C6F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3E25BE-E1BA-463E-9D7B-2F382A93F169}" type="slidenum">
              <a:rPr lang="en-PK" smtClean="0"/>
              <a:t>‹#›</a:t>
            </a:fld>
            <a:endParaRPr lang="en-PK"/>
          </a:p>
        </p:txBody>
      </p:sp>
    </p:spTree>
    <p:extLst>
      <p:ext uri="{BB962C8B-B14F-4D97-AF65-F5344CB8AC3E}">
        <p14:creationId xmlns:p14="http://schemas.microsoft.com/office/powerpoint/2010/main" val="353813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https://learn.microsoft.com/en-us/training/paths/get-started-finance-operation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learn.microsoft.com/en-us/training/modules/get-started-supply-chain-management-dyn365-supply-chain-mgmt/14-1-exercis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tiny.cc/Fast-DT-Q1"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2.xml.rels><?xml version="1.0" encoding="UTF-8" standalone="yes"?>
<Relationships xmlns="http://schemas.openxmlformats.org/package/2006/relationships"><Relationship Id="rId2" Type="http://schemas.openxmlformats.org/officeDocument/2006/relationships/hyperlink" Target="https://learn.microsoft.com/en-us/training/modules/get-started-production-control-dyn365-supply-chain-mgmt/11-2-iot-insight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learn.microsoft.com/en-us/training/modules/get-started-production-control-dyn365-supply-chain-mgmt/12-exercise-1"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learn.microsoft.com/en-us/dynamics365/fin-ops-core/fin-ops/"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learn.microsoft.com/en-us/training/modules/get-started-project-operations/" TargetMode="External"/><Relationship Id="rId3" Type="http://schemas.openxmlformats.org/officeDocument/2006/relationships/hyperlink" Target="https://learn.microsoft.com/en-us/training/modules/get-started-financial-management-dyn365-finance/" TargetMode="External"/><Relationship Id="rId7" Type="http://schemas.openxmlformats.org/officeDocument/2006/relationships/hyperlink" Target="https://learn.microsoft.com/en-us/training/modules/introduction-human-resources/" TargetMode="External"/><Relationship Id="rId2" Type="http://schemas.openxmlformats.org/officeDocument/2006/relationships/hyperlink" Target="https://learn.microsoft.com/en-us/training/modules/dynamics-365-introduction/" TargetMode="External"/><Relationship Id="rId1" Type="http://schemas.openxmlformats.org/officeDocument/2006/relationships/slideLayout" Target="../slideLayouts/slideLayout2.xml"/><Relationship Id="rId6" Type="http://schemas.openxmlformats.org/officeDocument/2006/relationships/hyperlink" Target="https://learn.microsoft.com/en-us/training/modules/dynamics-365-commerce-introduction/" TargetMode="External"/><Relationship Id="rId5" Type="http://schemas.openxmlformats.org/officeDocument/2006/relationships/hyperlink" Target="https://learn.microsoft.com/en-us/training/modules/get-started-production-control-dyn365-supply-chain-mgmt/" TargetMode="External"/><Relationship Id="rId4" Type="http://schemas.openxmlformats.org/officeDocument/2006/relationships/hyperlink" Target="https://learn.microsoft.com/en-us/training/modules/get-started-supply-chain-management-dyn365-supply-chain-mgmt/" TargetMode="External"/><Relationship Id="rId9" Type="http://schemas.openxmlformats.org/officeDocument/2006/relationships/hyperlink" Target="https://learn.microsoft.com/en-us/training/modules/get-help-finance-operation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Graphical user interface&#10;&#10;Description automatically generated">
            <a:extLst>
              <a:ext uri="{FF2B5EF4-FFF2-40B4-BE49-F238E27FC236}">
                <a16:creationId xmlns:a16="http://schemas.microsoft.com/office/drawing/2014/main" id="{99401BFE-6F2D-450F-8797-CD75F12D02FD}"/>
              </a:ext>
            </a:extLst>
          </p:cNvPr>
          <p:cNvPicPr>
            <a:picLocks noGrp="1" noChangeAspect="1"/>
          </p:cNvPicPr>
          <p:nvPr>
            <p:ph type="pic" sz="quarter" idx="11"/>
          </p:nvPr>
        </p:nvPicPr>
        <p:blipFill rotWithShape="1">
          <a:blip r:embed="rId3"/>
          <a:srcRect r="432" b="1"/>
          <a:stretch/>
        </p:blipFill>
        <p:spPr>
          <a:xfrm>
            <a:off x="21" y="489"/>
            <a:ext cx="12191980" cy="6857026"/>
          </a:xfrm>
          <a:noFill/>
        </p:spPr>
      </p:pic>
      <p:sp>
        <p:nvSpPr>
          <p:cNvPr id="17" name="TextBox 16">
            <a:extLst>
              <a:ext uri="{FF2B5EF4-FFF2-40B4-BE49-F238E27FC236}">
                <a16:creationId xmlns:a16="http://schemas.microsoft.com/office/drawing/2014/main" id="{1F67070E-9E41-459B-A1A5-CC68AF6F3FB2}"/>
              </a:ext>
            </a:extLst>
          </p:cNvPr>
          <p:cNvSpPr txBox="1"/>
          <p:nvPr/>
        </p:nvSpPr>
        <p:spPr>
          <a:xfrm>
            <a:off x="1925367" y="1848688"/>
            <a:ext cx="8656345" cy="3102131"/>
          </a:xfrm>
          <a:prstGeom prst="rect">
            <a:avLst/>
          </a:prstGeom>
          <a:noFill/>
        </p:spPr>
        <p:txBody>
          <a:bodyPr wrap="square">
            <a:spAutoFit/>
          </a:bodyPr>
          <a:lstStyle/>
          <a:p>
            <a:pPr algn="ctr">
              <a:lnSpc>
                <a:spcPct val="90000"/>
              </a:lnSpc>
              <a:spcAft>
                <a:spcPts val="588"/>
              </a:spcAft>
            </a:pPr>
            <a:r>
              <a:rPr lang="en-GB" sz="5294" b="1" u="sng" dirty="0">
                <a:solidFill>
                  <a:schemeClr val="bg1"/>
                </a:solidFill>
              </a:rPr>
              <a:t>Welcome</a:t>
            </a:r>
            <a:r>
              <a:rPr lang="en-GB" sz="5294" b="1" dirty="0">
                <a:solidFill>
                  <a:schemeClr val="bg1"/>
                </a:solidFill>
              </a:rPr>
              <a:t> </a:t>
            </a:r>
            <a:br>
              <a:rPr lang="en-GB" sz="5294" b="1" dirty="0">
                <a:solidFill>
                  <a:schemeClr val="bg1"/>
                </a:solidFill>
              </a:rPr>
            </a:br>
            <a:r>
              <a:rPr lang="en-GB" sz="5294" b="1" dirty="0">
                <a:solidFill>
                  <a:schemeClr val="bg1"/>
                </a:solidFill>
              </a:rPr>
              <a:t>Microsoft Business Applications</a:t>
            </a:r>
          </a:p>
          <a:p>
            <a:pPr algn="ctr">
              <a:lnSpc>
                <a:spcPct val="90000"/>
              </a:lnSpc>
              <a:spcAft>
                <a:spcPts val="588"/>
              </a:spcAft>
            </a:pPr>
            <a:endParaRPr lang="en-GB" sz="5294" b="1" dirty="0">
              <a:solidFill>
                <a:schemeClr val="bg1"/>
              </a:solidFill>
            </a:endParaRPr>
          </a:p>
        </p:txBody>
      </p:sp>
      <p:sp>
        <p:nvSpPr>
          <p:cNvPr id="2" name="TextBox 1">
            <a:extLst>
              <a:ext uri="{FF2B5EF4-FFF2-40B4-BE49-F238E27FC236}">
                <a16:creationId xmlns:a16="http://schemas.microsoft.com/office/drawing/2014/main" id="{84CBA3ED-C0F9-A352-213C-08B3D1475232}"/>
              </a:ext>
            </a:extLst>
          </p:cNvPr>
          <p:cNvSpPr txBox="1"/>
          <p:nvPr/>
        </p:nvSpPr>
        <p:spPr>
          <a:xfrm>
            <a:off x="2284463" y="4433214"/>
            <a:ext cx="8134155" cy="1200329"/>
          </a:xfrm>
          <a:prstGeom prst="rect">
            <a:avLst/>
          </a:prstGeom>
          <a:noFill/>
        </p:spPr>
        <p:txBody>
          <a:bodyPr wrap="square" rtlCol="0">
            <a:spAutoFit/>
          </a:bodyPr>
          <a:lstStyle/>
          <a:p>
            <a:r>
              <a:rPr lang="en-US" sz="2400" dirty="0">
                <a:solidFill>
                  <a:schemeClr val="bg1"/>
                </a:solidFill>
                <a:latin typeface="Aptos Black" panose="020F0502020204030204" pitchFamily="34" charset="0"/>
              </a:rPr>
              <a:t>F&amp;O Lecture  1: </a:t>
            </a:r>
            <a:r>
              <a:rPr lang="en-US" sz="2400" b="1" dirty="0">
                <a:solidFill>
                  <a:schemeClr val="accent4">
                    <a:lumMod val="60000"/>
                    <a:lumOff val="40000"/>
                  </a:schemeClr>
                </a:solidFill>
                <a:latin typeface="Aptos Black" panose="020F0502020204030204" pitchFamily="34" charset="0"/>
                <a:hlinkClick r:id="rId4">
                  <a:extLst>
                    <a:ext uri="{A12FA001-AC4F-418D-AE19-62706E023703}">
                      <ahyp:hlinkClr xmlns:ahyp="http://schemas.microsoft.com/office/drawing/2018/hyperlinkcolor" xmlns="" val="tx"/>
                    </a:ext>
                  </a:extLst>
                </a:hlinkClick>
              </a:rPr>
              <a:t>Get started with finance and operations apps</a:t>
            </a:r>
            <a:endParaRPr lang="en-US" sz="2400" b="1" dirty="0">
              <a:solidFill>
                <a:schemeClr val="accent4">
                  <a:lumMod val="60000"/>
                  <a:lumOff val="40000"/>
                </a:schemeClr>
              </a:solidFill>
              <a:latin typeface="Aptos Black" panose="020F0502020204030204" pitchFamily="34" charset="0"/>
            </a:endParaRPr>
          </a:p>
          <a:p>
            <a:endParaRPr lang="en-PK" sz="2400" dirty="0"/>
          </a:p>
        </p:txBody>
      </p:sp>
    </p:spTree>
    <p:extLst>
      <p:ext uri="{BB962C8B-B14F-4D97-AF65-F5344CB8AC3E}">
        <p14:creationId xmlns:p14="http://schemas.microsoft.com/office/powerpoint/2010/main" val="408238147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BA045-E0C0-EAE2-1D89-5514E78433EA}"/>
              </a:ext>
            </a:extLst>
          </p:cNvPr>
          <p:cNvSpPr>
            <a:spLocks noGrp="1"/>
          </p:cNvSpPr>
          <p:nvPr>
            <p:ph type="title"/>
          </p:nvPr>
        </p:nvSpPr>
        <p:spPr>
          <a:xfrm>
            <a:off x="838200" y="434974"/>
            <a:ext cx="10515600" cy="492125"/>
          </a:xfrm>
        </p:spPr>
        <p:txBody>
          <a:bodyPr>
            <a:normAutofit fontScale="90000"/>
          </a:bodyPr>
          <a:lstStyle/>
          <a:p>
            <a:r>
              <a:rPr lang="en-US" b="1" i="0" dirty="0">
                <a:solidFill>
                  <a:schemeClr val="accent1">
                    <a:lumMod val="75000"/>
                  </a:schemeClr>
                </a:solidFill>
                <a:effectLst/>
                <a:latin typeface="Segoe UI" panose="020B0502040204020203" pitchFamily="34" charset="0"/>
              </a:rPr>
              <a:t>Introduction to Microsoft Dynamics 365</a:t>
            </a:r>
            <a:br>
              <a:rPr lang="en-US" b="1" i="0" dirty="0">
                <a:solidFill>
                  <a:schemeClr val="accent1">
                    <a:lumMod val="75000"/>
                  </a:schemeClr>
                </a:solidFill>
                <a:effectLst/>
                <a:latin typeface="Segoe UI" panose="020B0502040204020203" pitchFamily="34" charset="0"/>
              </a:rPr>
            </a:br>
            <a:endParaRPr lang="en-PK" dirty="0">
              <a:solidFill>
                <a:schemeClr val="accent1">
                  <a:lumMod val="75000"/>
                </a:schemeClr>
              </a:solidFill>
            </a:endParaRPr>
          </a:p>
        </p:txBody>
      </p:sp>
      <p:sp>
        <p:nvSpPr>
          <p:cNvPr id="3" name="Content Placeholder 2">
            <a:extLst>
              <a:ext uri="{FF2B5EF4-FFF2-40B4-BE49-F238E27FC236}">
                <a16:creationId xmlns:a16="http://schemas.microsoft.com/office/drawing/2014/main" id="{0519F3BA-E905-0F21-355F-BBB6F5F56D9B}"/>
              </a:ext>
            </a:extLst>
          </p:cNvPr>
          <p:cNvSpPr>
            <a:spLocks noGrp="1"/>
          </p:cNvSpPr>
          <p:nvPr>
            <p:ph idx="1"/>
          </p:nvPr>
        </p:nvSpPr>
        <p:spPr>
          <a:xfrm>
            <a:off x="285750" y="927098"/>
            <a:ext cx="11677650" cy="5930901"/>
          </a:xfrm>
        </p:spPr>
        <p:txBody>
          <a:bodyPr>
            <a:normAutofit/>
          </a:bodyPr>
          <a:lstStyle/>
          <a:p>
            <a:pPr algn="l">
              <a:buFont typeface="Arial" panose="020B0604020202020204" pitchFamily="34" charset="0"/>
              <a:buChar char="•"/>
            </a:pPr>
            <a:r>
              <a:rPr lang="en-US" sz="2400" b="0" i="0" dirty="0">
                <a:effectLst/>
                <a:latin typeface="Google Sans"/>
              </a:rPr>
              <a:t>Microsoft business apps foster ongoing, personalized engagements with data-driven insights.</a:t>
            </a:r>
          </a:p>
          <a:p>
            <a:pPr algn="l"/>
            <a:r>
              <a:rPr lang="en-US" sz="2000" b="0" i="0" dirty="0">
                <a:effectLst/>
                <a:latin typeface="Segoe UI" panose="020B0502040204020203" pitchFamily="34" charset="0"/>
              </a:rPr>
              <a:t>Microsoft business applications provide real value and impact to organizations through:</a:t>
            </a:r>
          </a:p>
          <a:p>
            <a:pPr lvl="1">
              <a:lnSpc>
                <a:spcPct val="150000"/>
              </a:lnSpc>
            </a:pPr>
            <a:r>
              <a:rPr lang="en-US" sz="2000" b="1" i="0" dirty="0">
                <a:effectLst/>
                <a:latin typeface="Segoe UI" panose="020B0502040204020203" pitchFamily="34" charset="0"/>
              </a:rPr>
              <a:t>Omnichannel applications</a:t>
            </a:r>
            <a:r>
              <a:rPr lang="en-US" sz="2000" b="0" i="0" dirty="0">
                <a:effectLst/>
                <a:latin typeface="Segoe UI" panose="020B0502040204020203" pitchFamily="34" charset="0"/>
              </a:rPr>
              <a:t>, turning single interactions into recurring engagements.</a:t>
            </a:r>
          </a:p>
          <a:p>
            <a:pPr lvl="1">
              <a:lnSpc>
                <a:spcPct val="150000"/>
              </a:lnSpc>
            </a:pPr>
            <a:r>
              <a:rPr lang="en-US" sz="2000" b="1" i="0" dirty="0">
                <a:effectLst/>
                <a:latin typeface="Segoe UI" panose="020B0502040204020203" pitchFamily="34" charset="0"/>
              </a:rPr>
              <a:t>Intelligent services</a:t>
            </a:r>
            <a:r>
              <a:rPr lang="en-US" sz="2000" b="0" i="0" dirty="0">
                <a:effectLst/>
                <a:latin typeface="Segoe UI" panose="020B0502040204020203" pitchFamily="34" charset="0"/>
              </a:rPr>
              <a:t>, providing prescriptive guidance to help drive better business outcomes.</a:t>
            </a:r>
          </a:p>
          <a:p>
            <a:pPr lvl="1">
              <a:lnSpc>
                <a:spcPct val="150000"/>
              </a:lnSpc>
            </a:pPr>
            <a:r>
              <a:rPr lang="en-US" sz="2000" b="1" i="0" dirty="0">
                <a:effectLst/>
                <a:latin typeface="Segoe UI" panose="020B0502040204020203" pitchFamily="34" charset="0"/>
              </a:rPr>
              <a:t>Integrated cloud platform</a:t>
            </a:r>
            <a:r>
              <a:rPr lang="en-US" sz="2000" b="0" i="0" dirty="0">
                <a:effectLst/>
                <a:latin typeface="Segoe UI" panose="020B0502040204020203" pitchFamily="34" charset="0"/>
              </a:rPr>
              <a:t>, unifying people, processes, and data for a 360-degree view of customers and operations.</a:t>
            </a:r>
          </a:p>
          <a:p>
            <a:pPr lvl="1">
              <a:lnSpc>
                <a:spcPct val="150000"/>
              </a:lnSpc>
            </a:pPr>
            <a:r>
              <a:rPr lang="en-US" sz="2000" b="1" i="0" dirty="0">
                <a:effectLst/>
                <a:latin typeface="Segoe UI" panose="020B0502040204020203" pitchFamily="34" charset="0"/>
              </a:rPr>
              <a:t>Flexible solutions</a:t>
            </a:r>
            <a:r>
              <a:rPr lang="en-US" sz="2000" b="0" i="0" dirty="0">
                <a:effectLst/>
                <a:latin typeface="Segoe UI" panose="020B0502040204020203" pitchFamily="34" charset="0"/>
              </a:rPr>
              <a:t>, enabling businesses to scale and thrive under change.</a:t>
            </a:r>
          </a:p>
          <a:p>
            <a:pPr lvl="1"/>
            <a:endParaRPr lang="en-US" sz="2000" b="0" i="0" dirty="0">
              <a:effectLst/>
              <a:latin typeface="Segoe UI" panose="020B0502040204020203" pitchFamily="34" charset="0"/>
            </a:endParaRPr>
          </a:p>
          <a:p>
            <a:pPr algn="l"/>
            <a:r>
              <a:rPr lang="en-US" sz="2000" b="1" i="0" dirty="0">
                <a:effectLst/>
                <a:latin typeface="Segoe UI" panose="020B0502040204020203" pitchFamily="34" charset="0"/>
              </a:rPr>
              <a:t>This Module includes:</a:t>
            </a:r>
          </a:p>
          <a:p>
            <a:pPr algn="l">
              <a:buFont typeface="Arial" panose="020B0604020202020204" pitchFamily="34" charset="0"/>
              <a:buChar char="•"/>
            </a:pPr>
            <a:r>
              <a:rPr lang="en-US" sz="2000" b="0" i="0" dirty="0">
                <a:effectLst/>
                <a:latin typeface="Segoe UI" panose="020B0502040204020203" pitchFamily="34" charset="0"/>
              </a:rPr>
              <a:t>Explore Dynamics 365 applications.</a:t>
            </a:r>
          </a:p>
          <a:p>
            <a:pPr algn="l">
              <a:buFont typeface="Arial" panose="020B0604020202020204" pitchFamily="34" charset="0"/>
              <a:buChar char="•"/>
            </a:pPr>
            <a:r>
              <a:rPr lang="en-US" sz="2000" b="0" i="0" dirty="0">
                <a:effectLst/>
                <a:latin typeface="Segoe UI" panose="020B0502040204020203" pitchFamily="34" charset="0"/>
              </a:rPr>
              <a:t>Discover business value in Dynamics 365 applications and how they support digital transformation.</a:t>
            </a:r>
          </a:p>
          <a:p>
            <a:pPr algn="l">
              <a:buFont typeface="Arial" panose="020B0604020202020204" pitchFamily="34" charset="0"/>
              <a:buChar char="•"/>
            </a:pPr>
            <a:r>
              <a:rPr lang="en-US" sz="2000" b="0" i="0" dirty="0">
                <a:effectLst/>
                <a:latin typeface="Segoe UI" panose="020B0502040204020203" pitchFamily="34" charset="0"/>
              </a:rPr>
              <a:t>Learn about the role of artificial intelligence (AI) and mixed reality in Dynamics 365.</a:t>
            </a:r>
          </a:p>
          <a:p>
            <a:endParaRPr lang="en-PK" sz="2400" dirty="0"/>
          </a:p>
        </p:txBody>
      </p:sp>
    </p:spTree>
    <p:extLst>
      <p:ext uri="{BB962C8B-B14F-4D97-AF65-F5344CB8AC3E}">
        <p14:creationId xmlns:p14="http://schemas.microsoft.com/office/powerpoint/2010/main" val="2577602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ED09-93FC-920F-C080-BF395CA88D0F}"/>
              </a:ext>
            </a:extLst>
          </p:cNvPr>
          <p:cNvSpPr>
            <a:spLocks noGrp="1"/>
          </p:cNvSpPr>
          <p:nvPr>
            <p:ph type="title"/>
          </p:nvPr>
        </p:nvSpPr>
        <p:spPr>
          <a:xfrm>
            <a:off x="85725" y="437355"/>
            <a:ext cx="12020550" cy="362745"/>
          </a:xfrm>
        </p:spPr>
        <p:txBody>
          <a:bodyPr>
            <a:normAutofit fontScale="90000"/>
          </a:bodyPr>
          <a:lstStyle/>
          <a:p>
            <a:r>
              <a:rPr lang="en-US" b="1" i="0" dirty="0">
                <a:effectLst/>
                <a:latin typeface="Segoe UI" panose="020B0502040204020203" pitchFamily="34" charset="0"/>
              </a:rPr>
              <a:t>Digital transformation is business transformation</a:t>
            </a:r>
            <a:br>
              <a:rPr lang="en-US" b="1" i="0" dirty="0">
                <a:effectLst/>
                <a:latin typeface="Segoe UI" panose="020B0502040204020203" pitchFamily="34" charset="0"/>
              </a:rPr>
            </a:br>
            <a:endParaRPr lang="en-PK" dirty="0"/>
          </a:p>
        </p:txBody>
      </p:sp>
      <p:sp>
        <p:nvSpPr>
          <p:cNvPr id="3" name="Content Placeholder 2">
            <a:extLst>
              <a:ext uri="{FF2B5EF4-FFF2-40B4-BE49-F238E27FC236}">
                <a16:creationId xmlns:a16="http://schemas.microsoft.com/office/drawing/2014/main" id="{DE6F5FE8-866A-D8D2-61E8-DB0B74750FC3}"/>
              </a:ext>
            </a:extLst>
          </p:cNvPr>
          <p:cNvSpPr>
            <a:spLocks noGrp="1"/>
          </p:cNvSpPr>
          <p:nvPr>
            <p:ph idx="1"/>
          </p:nvPr>
        </p:nvSpPr>
        <p:spPr>
          <a:xfrm>
            <a:off x="267789" y="1319348"/>
            <a:ext cx="11656422" cy="4898571"/>
          </a:xfrm>
        </p:spPr>
        <p:txBody>
          <a:bodyPr>
            <a:normAutofit fontScale="85000" lnSpcReduction="20000"/>
          </a:bodyPr>
          <a:lstStyle/>
          <a:p>
            <a:r>
              <a:rPr lang="en-US" sz="2400" b="0" i="0" dirty="0">
                <a:effectLst/>
                <a:latin typeface="Söhne"/>
              </a:rPr>
              <a:t>Dynamics 365 business applications facilitate digital transformation by unifying CRM and ERP functions into modern, modular solutions on a single platform, enabling adaptable technology adoption for enhanced business results.</a:t>
            </a:r>
          </a:p>
          <a:p>
            <a:endParaRPr lang="en-US" sz="2400" b="0" i="0" dirty="0">
              <a:effectLst/>
              <a:latin typeface="Söhne"/>
            </a:endParaRPr>
          </a:p>
          <a:p>
            <a:pPr algn="l"/>
            <a:r>
              <a:rPr lang="en-US" sz="2400" b="0" i="0" dirty="0">
                <a:effectLst/>
                <a:latin typeface="Söhne"/>
              </a:rPr>
              <a:t>Through Dynamics 365 business applications, organizations can:</a:t>
            </a:r>
          </a:p>
          <a:p>
            <a:pPr lvl="1">
              <a:lnSpc>
                <a:spcPct val="150000"/>
              </a:lnSpc>
            </a:pPr>
            <a:r>
              <a:rPr lang="en-US" sz="1800" b="1" i="0" dirty="0">
                <a:effectLst/>
                <a:latin typeface="Segoe UI" panose="020B0502040204020203" pitchFamily="34" charset="0"/>
              </a:rPr>
              <a:t>Engage customers and build relationships </a:t>
            </a:r>
            <a:r>
              <a:rPr lang="en-US" b="0" i="0" dirty="0">
                <a:effectLst/>
                <a:latin typeface="Söhne"/>
              </a:rPr>
              <a:t>with personalized experiences using data-driven insights.</a:t>
            </a:r>
          </a:p>
          <a:p>
            <a:pPr lvl="1">
              <a:lnSpc>
                <a:spcPct val="150000"/>
              </a:lnSpc>
            </a:pPr>
            <a:r>
              <a:rPr lang="en-US" b="1" i="0" dirty="0">
                <a:effectLst/>
                <a:latin typeface="Söhne"/>
              </a:rPr>
              <a:t>Optimize operations</a:t>
            </a:r>
            <a:r>
              <a:rPr lang="en-US" dirty="0">
                <a:latin typeface="Söhne"/>
              </a:rPr>
              <a:t> </a:t>
            </a:r>
            <a:r>
              <a:rPr lang="en-US" b="0" i="0" dirty="0">
                <a:effectLst/>
                <a:latin typeface="Söhne"/>
              </a:rPr>
              <a:t> boost efficiency, and cut costs through embedded intelligence.</a:t>
            </a:r>
          </a:p>
          <a:p>
            <a:pPr lvl="1">
              <a:lnSpc>
                <a:spcPct val="150000"/>
              </a:lnSpc>
            </a:pPr>
            <a:r>
              <a:rPr lang="en-US" b="1" i="0" dirty="0">
                <a:effectLst/>
                <a:latin typeface="Söhne"/>
              </a:rPr>
              <a:t>Empower employees </a:t>
            </a:r>
            <a:r>
              <a:rPr lang="en-US" b="0" i="0" dirty="0">
                <a:effectLst/>
                <a:latin typeface="Söhne"/>
              </a:rPr>
              <a:t>with workplace-accessible data for better talent management.</a:t>
            </a:r>
          </a:p>
          <a:p>
            <a:pPr lvl="1">
              <a:lnSpc>
                <a:spcPct val="150000"/>
              </a:lnSpc>
            </a:pPr>
            <a:r>
              <a:rPr lang="en-US" b="1" i="0" dirty="0">
                <a:effectLst/>
                <a:latin typeface="Söhne"/>
              </a:rPr>
              <a:t>Transform products and services</a:t>
            </a:r>
            <a:r>
              <a:rPr lang="en-US" b="0" i="0" dirty="0">
                <a:effectLst/>
                <a:latin typeface="Söhne"/>
              </a:rPr>
              <a:t>, leveraging data for innovation and customer-centric experiences.</a:t>
            </a:r>
          </a:p>
          <a:p>
            <a:endParaRPr lang="en-US" sz="2600" b="1" i="0" dirty="0">
              <a:effectLst/>
              <a:latin typeface="Segoe UI" panose="020B0502040204020203" pitchFamily="34" charset="0"/>
            </a:endParaRPr>
          </a:p>
          <a:p>
            <a:r>
              <a:rPr lang="en-US" sz="2600" b="1" i="0" dirty="0">
                <a:effectLst/>
                <a:latin typeface="Segoe UI" panose="020B0502040204020203" pitchFamily="34" charset="0"/>
              </a:rPr>
              <a:t>Business Central </a:t>
            </a:r>
            <a:r>
              <a:rPr lang="en-US" b="1" i="0" dirty="0">
                <a:effectLst/>
                <a:latin typeface="Segoe UI" panose="020B0502040204020203" pitchFamily="34" charset="0"/>
              </a:rPr>
              <a:t>-</a:t>
            </a:r>
            <a:r>
              <a:rPr lang="en-US" sz="4400" b="1" i="0" dirty="0">
                <a:effectLst/>
                <a:latin typeface="Segoe UI" panose="020B0502040204020203" pitchFamily="34" charset="0"/>
              </a:rPr>
              <a:t> </a:t>
            </a:r>
            <a:r>
              <a:rPr lang="en-US" sz="2400" b="0" i="0" dirty="0">
                <a:effectLst/>
                <a:latin typeface="Söhne"/>
              </a:rPr>
              <a:t>Microsoft Dynamics 365 Business Central streamlines business processes, automating and managing operations for small and mid-sized organizations.</a:t>
            </a:r>
            <a:endParaRPr lang="en-US" sz="2000" b="1" i="0" dirty="0">
              <a:effectLst/>
              <a:latin typeface="Segoe UI" panose="020B0502040204020203" pitchFamily="34" charset="0"/>
            </a:endParaRPr>
          </a:p>
          <a:p>
            <a:endParaRPr lang="en-PK" sz="2400" dirty="0"/>
          </a:p>
        </p:txBody>
      </p:sp>
    </p:spTree>
    <p:extLst>
      <p:ext uri="{BB962C8B-B14F-4D97-AF65-F5344CB8AC3E}">
        <p14:creationId xmlns:p14="http://schemas.microsoft.com/office/powerpoint/2010/main" val="2528206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608D9-FD96-4575-0F50-423BC9230928}"/>
              </a:ext>
            </a:extLst>
          </p:cNvPr>
          <p:cNvSpPr>
            <a:spLocks noGrp="1"/>
          </p:cNvSpPr>
          <p:nvPr>
            <p:ph type="title"/>
          </p:nvPr>
        </p:nvSpPr>
        <p:spPr>
          <a:xfrm>
            <a:off x="133350" y="454024"/>
            <a:ext cx="10515600" cy="454024"/>
          </a:xfrm>
        </p:spPr>
        <p:txBody>
          <a:bodyPr>
            <a:normAutofit fontScale="90000"/>
          </a:bodyPr>
          <a:lstStyle/>
          <a:p>
            <a:r>
              <a:rPr lang="en-US" b="1" i="0" dirty="0">
                <a:effectLst/>
                <a:latin typeface="Segoe UI" panose="020B0502040204020203" pitchFamily="34" charset="0"/>
              </a:rPr>
              <a:t>Artificial intelligence</a:t>
            </a:r>
            <a:br>
              <a:rPr lang="en-US" b="1" i="0" dirty="0">
                <a:effectLst/>
                <a:latin typeface="Segoe UI" panose="020B0502040204020203" pitchFamily="34" charset="0"/>
              </a:rPr>
            </a:br>
            <a:endParaRPr lang="en-PK" dirty="0"/>
          </a:p>
        </p:txBody>
      </p:sp>
      <p:sp>
        <p:nvSpPr>
          <p:cNvPr id="3" name="Content Placeholder 2">
            <a:extLst>
              <a:ext uri="{FF2B5EF4-FFF2-40B4-BE49-F238E27FC236}">
                <a16:creationId xmlns:a16="http://schemas.microsoft.com/office/drawing/2014/main" id="{10D8BBE8-D466-3121-9025-C64C0CA5174F}"/>
              </a:ext>
            </a:extLst>
          </p:cNvPr>
          <p:cNvSpPr>
            <a:spLocks noGrp="1"/>
          </p:cNvSpPr>
          <p:nvPr>
            <p:ph idx="1"/>
          </p:nvPr>
        </p:nvSpPr>
        <p:spPr>
          <a:xfrm>
            <a:off x="0" y="681037"/>
            <a:ext cx="12192000" cy="5262563"/>
          </a:xfrm>
        </p:spPr>
        <p:txBody>
          <a:bodyPr>
            <a:normAutofit fontScale="92500" lnSpcReduction="10000"/>
          </a:bodyPr>
          <a:lstStyle/>
          <a:p>
            <a:pPr>
              <a:lnSpc>
                <a:spcPct val="170000"/>
              </a:lnSpc>
            </a:pPr>
            <a:r>
              <a:rPr lang="en-US" sz="2400" dirty="0"/>
              <a:t>Artificial intelligence (AI) employs algorithms to analyze data and draw conclusions, capable of self-training or continuous refinement with feedback</a:t>
            </a:r>
            <a:r>
              <a:rPr lang="en-US" sz="2200" dirty="0"/>
              <a:t>.</a:t>
            </a:r>
          </a:p>
          <a:p>
            <a:r>
              <a:rPr lang="en-US" b="1" i="0" dirty="0">
                <a:effectLst/>
                <a:latin typeface="Segoe UI" panose="020B0502040204020203" pitchFamily="34" charset="0"/>
              </a:rPr>
              <a:t>AI in Dynamics 365</a:t>
            </a:r>
          </a:p>
          <a:p>
            <a:pPr lvl="1">
              <a:lnSpc>
                <a:spcPct val="120000"/>
              </a:lnSpc>
            </a:pPr>
            <a:r>
              <a:rPr lang="en-US" sz="2000" b="0" i="0" dirty="0">
                <a:effectLst/>
                <a:latin typeface="Söhne"/>
              </a:rPr>
              <a:t>In Dynamics 365 Commerce, AI-powered Dynamics 365 Fraud Protection safeguards e-commerce businesses and customers from fraud, reducing costs, boosting revenue, and enhancing shopping experiences.</a:t>
            </a:r>
          </a:p>
          <a:p>
            <a:pPr lvl="1">
              <a:lnSpc>
                <a:spcPct val="120000"/>
              </a:lnSpc>
            </a:pPr>
            <a:endParaRPr lang="en-US" sz="2000" b="0" i="0" dirty="0">
              <a:effectLst/>
              <a:latin typeface="Söhne"/>
            </a:endParaRPr>
          </a:p>
          <a:p>
            <a:pPr lvl="1">
              <a:lnSpc>
                <a:spcPct val="120000"/>
              </a:lnSpc>
            </a:pPr>
            <a:r>
              <a:rPr lang="en-US" sz="2000" b="0" i="0" dirty="0">
                <a:effectLst/>
                <a:latin typeface="Söhne"/>
              </a:rPr>
              <a:t>In Dynamics 365 </a:t>
            </a:r>
            <a:r>
              <a:rPr lang="en-US" sz="2000" b="1" i="0" dirty="0">
                <a:effectLst/>
                <a:latin typeface="Söhne"/>
              </a:rPr>
              <a:t>Customer Service</a:t>
            </a:r>
            <a:r>
              <a:rPr lang="en-US" sz="2000" b="0" i="0" dirty="0">
                <a:effectLst/>
                <a:latin typeface="Söhne"/>
              </a:rPr>
              <a:t>, Dynamics 365 Virtual Agent for Customer Service uses AI to provide exceptional customer service with intelligent, adaptable virtual agents.</a:t>
            </a:r>
            <a:r>
              <a:rPr lang="en-US" sz="1600" b="0" i="0" dirty="0">
                <a:solidFill>
                  <a:srgbClr val="E6E6E6"/>
                </a:solidFill>
                <a:effectLst/>
                <a:latin typeface="Söhne"/>
              </a:rPr>
              <a:t> </a:t>
            </a:r>
          </a:p>
          <a:p>
            <a:pPr lvl="1">
              <a:lnSpc>
                <a:spcPct val="120000"/>
              </a:lnSpc>
            </a:pPr>
            <a:endParaRPr lang="en-US" sz="1600" b="0" i="0" dirty="0">
              <a:solidFill>
                <a:srgbClr val="E6E6E6"/>
              </a:solidFill>
              <a:effectLst/>
              <a:latin typeface="Söhne"/>
            </a:endParaRPr>
          </a:p>
          <a:p>
            <a:pPr lvl="1">
              <a:lnSpc>
                <a:spcPct val="120000"/>
              </a:lnSpc>
            </a:pPr>
            <a:r>
              <a:rPr lang="en-US" sz="2000" b="0" i="0" dirty="0">
                <a:effectLst/>
                <a:latin typeface="Söhne"/>
              </a:rPr>
              <a:t>In Dynamics 365 </a:t>
            </a:r>
            <a:r>
              <a:rPr lang="en-US" sz="2000" b="1" i="0" dirty="0">
                <a:effectLst/>
                <a:latin typeface="Söhne"/>
              </a:rPr>
              <a:t>Sales</a:t>
            </a:r>
            <a:r>
              <a:rPr lang="en-US" sz="2000" b="0" i="0" dirty="0">
                <a:effectLst/>
                <a:latin typeface="Söhne"/>
              </a:rPr>
              <a:t>, Dynamics 365 </a:t>
            </a:r>
            <a:r>
              <a:rPr lang="en-US" sz="2000" b="1" i="0" dirty="0">
                <a:effectLst/>
                <a:latin typeface="Söhne"/>
              </a:rPr>
              <a:t>Marketing</a:t>
            </a:r>
            <a:r>
              <a:rPr lang="en-US" sz="2000" b="0" i="0" dirty="0">
                <a:effectLst/>
                <a:latin typeface="Söhne"/>
              </a:rPr>
              <a:t>, and Dynamics 365 Customer Service, Dynamics 365 Customer Insights uses AI to create an intuitive and flexible customer data platform that unlocks insights and powers personalized customer experiences.</a:t>
            </a:r>
            <a:endParaRPr lang="en-US" sz="2800" b="1" i="0" dirty="0">
              <a:effectLst/>
              <a:latin typeface="Söhne"/>
            </a:endParaRPr>
          </a:p>
          <a:p>
            <a:endParaRPr lang="en-PK" sz="2200" dirty="0"/>
          </a:p>
        </p:txBody>
      </p:sp>
      <p:sp>
        <p:nvSpPr>
          <p:cNvPr id="4" name="TextBox 3">
            <a:extLst>
              <a:ext uri="{FF2B5EF4-FFF2-40B4-BE49-F238E27FC236}">
                <a16:creationId xmlns:a16="http://schemas.microsoft.com/office/drawing/2014/main" id="{7EC17389-29A7-03DE-37A0-99FF777E7732}"/>
              </a:ext>
            </a:extLst>
          </p:cNvPr>
          <p:cNvSpPr txBox="1"/>
          <p:nvPr/>
        </p:nvSpPr>
        <p:spPr>
          <a:xfrm>
            <a:off x="0" y="5810250"/>
            <a:ext cx="12192000" cy="1569660"/>
          </a:xfrm>
          <a:prstGeom prst="rect">
            <a:avLst/>
          </a:prstGeom>
          <a:noFill/>
        </p:spPr>
        <p:txBody>
          <a:bodyPr wrap="square" rtlCol="0">
            <a:spAutoFit/>
          </a:bodyPr>
          <a:lstStyle/>
          <a:p>
            <a:pPr marL="342900" indent="-342900">
              <a:buFont typeface="Arial" panose="020B0604020202020204" pitchFamily="34" charset="0"/>
              <a:buChar char="•"/>
            </a:pPr>
            <a:r>
              <a:rPr lang="en-US" sz="2000" b="1" i="0" dirty="0">
                <a:effectLst/>
                <a:latin typeface="Segoe UI" panose="020B0502040204020203" pitchFamily="34" charset="0"/>
              </a:rPr>
              <a:t>Mixed reality</a:t>
            </a:r>
          </a:p>
          <a:p>
            <a:pPr marL="742950" lvl="1" indent="-285750">
              <a:buFont typeface="Arial" panose="020B0604020202020204" pitchFamily="34" charset="0"/>
              <a:buChar char="•"/>
            </a:pPr>
            <a:r>
              <a:rPr lang="en-US" sz="2000" b="0" i="0" dirty="0">
                <a:effectLst/>
                <a:latin typeface="Söhne"/>
              </a:rPr>
              <a:t>It merges physical and digital realms, revolutionizing human-computer-environment interaction with unprecedented potential.</a:t>
            </a:r>
            <a:r>
              <a:rPr lang="en-US" b="0" i="0" dirty="0">
                <a:effectLst/>
                <a:latin typeface="Söhne"/>
              </a:rPr>
              <a:t/>
            </a:r>
            <a:br>
              <a:rPr lang="en-US" b="0" i="0" dirty="0">
                <a:effectLst/>
                <a:latin typeface="Söhne"/>
              </a:rPr>
            </a:br>
            <a:endParaRPr lang="en-US" b="0" i="0" dirty="0">
              <a:effectLst/>
              <a:latin typeface="Söhne"/>
            </a:endParaRPr>
          </a:p>
          <a:p>
            <a:endParaRPr lang="en-PK" dirty="0"/>
          </a:p>
        </p:txBody>
      </p:sp>
    </p:spTree>
    <p:extLst>
      <p:ext uri="{BB962C8B-B14F-4D97-AF65-F5344CB8AC3E}">
        <p14:creationId xmlns:p14="http://schemas.microsoft.com/office/powerpoint/2010/main" val="1614312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3BD5E5-3784-F925-7353-BAD08C228ADA}"/>
              </a:ext>
            </a:extLst>
          </p:cNvPr>
          <p:cNvSpPr>
            <a:spLocks noGrp="1"/>
          </p:cNvSpPr>
          <p:nvPr>
            <p:ph idx="1"/>
          </p:nvPr>
        </p:nvSpPr>
        <p:spPr>
          <a:xfrm>
            <a:off x="142875" y="1196976"/>
            <a:ext cx="11610975" cy="5295899"/>
          </a:xfrm>
        </p:spPr>
        <p:txBody>
          <a:bodyPr/>
          <a:lstStyle/>
          <a:p>
            <a:pPr lvl="1"/>
            <a:r>
              <a:rPr lang="en-US" sz="3200" b="1" i="0" dirty="0">
                <a:effectLst/>
                <a:latin typeface="Segoe UI" panose="020B0502040204020203" pitchFamily="34" charset="0"/>
              </a:rPr>
              <a:t>Introduction</a:t>
            </a:r>
            <a:endParaRPr lang="en-US" sz="2800" b="1" i="0" dirty="0">
              <a:effectLst/>
              <a:latin typeface="Segoe UI" panose="020B0502040204020203" pitchFamily="34" charset="0"/>
            </a:endParaRPr>
          </a:p>
          <a:p>
            <a:pPr lvl="2">
              <a:lnSpc>
                <a:spcPct val="150000"/>
              </a:lnSpc>
            </a:pPr>
            <a:r>
              <a:rPr lang="en-US" b="1" i="0" dirty="0">
                <a:effectLst/>
                <a:latin typeface="Segoe UI" panose="020B0502040204020203" pitchFamily="34" charset="0"/>
              </a:rPr>
              <a:t>Enhanced Decision-Making: </a:t>
            </a:r>
            <a:r>
              <a:rPr lang="en-US" i="0" dirty="0">
                <a:effectLst/>
                <a:latin typeface="Segoe UI" panose="020B0502040204020203" pitchFamily="34" charset="0"/>
              </a:rPr>
              <a:t>Leverage adaptable finance tools, built-in analytics, and industry relevance in Dynamics 365 Finance for informed choices.</a:t>
            </a:r>
          </a:p>
          <a:p>
            <a:pPr lvl="2">
              <a:lnSpc>
                <a:spcPct val="150000"/>
              </a:lnSpc>
            </a:pPr>
            <a:r>
              <a:rPr lang="en-US" b="1" i="0" dirty="0">
                <a:effectLst/>
                <a:latin typeface="Segoe UI" panose="020B0502040204020203" pitchFamily="34" charset="0"/>
              </a:rPr>
              <a:t>Efficient Financial Management: </a:t>
            </a:r>
            <a:r>
              <a:rPr lang="en-US" i="0" dirty="0">
                <a:effectLst/>
                <a:latin typeface="Segoe UI" panose="020B0502040204020203" pitchFamily="34" charset="0"/>
              </a:rPr>
              <a:t>Achieve robust accounting, reporting, and compliance with streamlined account updates through Dynamics 365 Finance.</a:t>
            </a:r>
          </a:p>
          <a:p>
            <a:pPr lvl="2">
              <a:lnSpc>
                <a:spcPct val="150000"/>
              </a:lnSpc>
            </a:pPr>
            <a:endParaRPr lang="en-US" i="0" dirty="0">
              <a:effectLst/>
              <a:latin typeface="Segoe UI" panose="020B0502040204020203" pitchFamily="34" charset="0"/>
            </a:endParaRPr>
          </a:p>
          <a:p>
            <a:pPr lvl="1"/>
            <a:r>
              <a:rPr lang="en-US" sz="2800" b="1" i="0" dirty="0">
                <a:effectLst/>
                <a:latin typeface="Segoe UI" panose="020B0502040204020203" pitchFamily="34" charset="0"/>
              </a:rPr>
              <a:t>Benefits of Dynamics 365 Finance</a:t>
            </a:r>
          </a:p>
          <a:p>
            <a:pPr lvl="2">
              <a:lnSpc>
                <a:spcPct val="150000"/>
              </a:lnSpc>
            </a:pPr>
            <a:r>
              <a:rPr lang="en-US" i="0" dirty="0">
                <a:effectLst/>
                <a:latin typeface="Segoe UI" panose="020B0502040204020203" pitchFamily="34" charset="0"/>
              </a:rPr>
              <a:t>Accelerate your business growth</a:t>
            </a:r>
          </a:p>
          <a:p>
            <a:pPr lvl="2">
              <a:lnSpc>
                <a:spcPct val="150000"/>
              </a:lnSpc>
            </a:pPr>
            <a:r>
              <a:rPr lang="en-US" i="0" dirty="0">
                <a:effectLst/>
                <a:latin typeface="Segoe UI" panose="020B0502040204020203" pitchFamily="34" charset="0"/>
              </a:rPr>
              <a:t>Elevate your financial performance</a:t>
            </a:r>
          </a:p>
          <a:p>
            <a:pPr marL="457200" lvl="1" indent="0">
              <a:buNone/>
            </a:pPr>
            <a:endParaRPr lang="en-PK" b="1" dirty="0"/>
          </a:p>
        </p:txBody>
      </p:sp>
      <p:sp>
        <p:nvSpPr>
          <p:cNvPr id="4" name="Title 1">
            <a:extLst>
              <a:ext uri="{FF2B5EF4-FFF2-40B4-BE49-F238E27FC236}">
                <a16:creationId xmlns:a16="http://schemas.microsoft.com/office/drawing/2014/main" id="{B89BBDF5-81F2-7D25-BE4B-9146273ACF49}"/>
              </a:ext>
            </a:extLst>
          </p:cNvPr>
          <p:cNvSpPr>
            <a:spLocks noGrp="1"/>
          </p:cNvSpPr>
          <p:nvPr>
            <p:ph type="title"/>
          </p:nvPr>
        </p:nvSpPr>
        <p:spPr>
          <a:xfrm>
            <a:off x="0" y="152401"/>
            <a:ext cx="11610975" cy="1044575"/>
          </a:xfrm>
        </p:spPr>
        <p:txBody>
          <a:bodyPr/>
          <a:lstStyle/>
          <a:p>
            <a:pPr algn="ctr"/>
            <a:r>
              <a:rPr lang="en-US" b="1" i="0" dirty="0">
                <a:solidFill>
                  <a:schemeClr val="accent1">
                    <a:lumMod val="75000"/>
                  </a:schemeClr>
                </a:solidFill>
                <a:effectLst/>
                <a:latin typeface="Segoe UI" panose="020B0502040204020203" pitchFamily="34" charset="0"/>
              </a:rPr>
              <a:t>Get started with Dynamics 365 Finance</a:t>
            </a:r>
          </a:p>
        </p:txBody>
      </p:sp>
    </p:spTree>
    <p:extLst>
      <p:ext uri="{BB962C8B-B14F-4D97-AF65-F5344CB8AC3E}">
        <p14:creationId xmlns:p14="http://schemas.microsoft.com/office/powerpoint/2010/main" val="3367736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CF4D2B-8DDE-6E68-49C8-6188E01B9123}"/>
              </a:ext>
            </a:extLst>
          </p:cNvPr>
          <p:cNvSpPr>
            <a:spLocks noGrp="1"/>
          </p:cNvSpPr>
          <p:nvPr>
            <p:ph idx="1"/>
          </p:nvPr>
        </p:nvSpPr>
        <p:spPr>
          <a:xfrm>
            <a:off x="190500" y="228600"/>
            <a:ext cx="11696700" cy="1104900"/>
          </a:xfrm>
        </p:spPr>
        <p:txBody>
          <a:bodyPr>
            <a:normAutofit lnSpcReduction="10000"/>
          </a:bodyPr>
          <a:lstStyle/>
          <a:p>
            <a:r>
              <a:rPr lang="en-US" b="1" dirty="0"/>
              <a:t>General Ledger : </a:t>
            </a:r>
            <a:r>
              <a:rPr lang="en-US" sz="2400" b="0" i="0" dirty="0">
                <a:effectLst/>
                <a:latin typeface="Segoe UI" panose="020B0502040204020203" pitchFamily="34" charset="0"/>
              </a:rPr>
              <a:t>You can use the General ledger module in Finance to define and manage the legal entity's financial structure. The general ledger is a register of debit and credit entries. </a:t>
            </a:r>
            <a:endParaRPr lang="en-PK" b="1" dirty="0"/>
          </a:p>
        </p:txBody>
      </p:sp>
      <p:pic>
        <p:nvPicPr>
          <p:cNvPr id="4098" name="Picture 2" descr="Diagram of the typical processes of the General ledger module.">
            <a:extLst>
              <a:ext uri="{FF2B5EF4-FFF2-40B4-BE49-F238E27FC236}">
                <a16:creationId xmlns:a16="http://schemas.microsoft.com/office/drawing/2014/main" id="{CF1B55CE-7652-A597-0E0C-73A10C371D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100" y="1185669"/>
            <a:ext cx="9715500" cy="5300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2751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55EE93-08CD-9B74-EE24-72393F2C7727}"/>
              </a:ext>
            </a:extLst>
          </p:cNvPr>
          <p:cNvSpPr>
            <a:spLocks noGrp="1"/>
          </p:cNvSpPr>
          <p:nvPr>
            <p:ph idx="1"/>
          </p:nvPr>
        </p:nvSpPr>
        <p:spPr>
          <a:xfrm>
            <a:off x="171450" y="198437"/>
            <a:ext cx="11849100" cy="6461125"/>
          </a:xfrm>
        </p:spPr>
        <p:txBody>
          <a:bodyPr>
            <a:normAutofit fontScale="92500" lnSpcReduction="10000"/>
          </a:bodyPr>
          <a:lstStyle/>
          <a:p>
            <a:pPr>
              <a:lnSpc>
                <a:spcPct val="100000"/>
              </a:lnSpc>
              <a:spcAft>
                <a:spcPts val="1300"/>
              </a:spcAft>
            </a:pPr>
            <a:r>
              <a:rPr lang="en-US" sz="2000" b="1" i="0" dirty="0">
                <a:effectLst/>
                <a:latin typeface="Segoe UI" panose="020B0502040204020203" pitchFamily="34" charset="0"/>
              </a:rPr>
              <a:t>Cash and bank management : </a:t>
            </a:r>
            <a:r>
              <a:rPr lang="en-US" sz="1800" i="0" dirty="0">
                <a:effectLst/>
                <a:latin typeface="Segoe UI" panose="020B0502040204020203" pitchFamily="34" charset="0"/>
              </a:rPr>
              <a:t>T</a:t>
            </a:r>
            <a:r>
              <a:rPr lang="en-US" sz="1800" dirty="0">
                <a:latin typeface="Segoe UI" panose="020B0502040204020203" pitchFamily="34" charset="0"/>
              </a:rPr>
              <a:t>his </a:t>
            </a:r>
            <a:r>
              <a:rPr lang="en-US" sz="1800" b="0" i="0" dirty="0">
                <a:effectLst/>
                <a:latin typeface="Segoe UI" panose="020B0502040204020203" pitchFamily="34" charset="0"/>
              </a:rPr>
              <a:t> management module is used to Finance &amp; maintain a company's bank accounts and the financial instruments that are associated with those bank accounts.</a:t>
            </a:r>
            <a:endParaRPr lang="en-US" sz="1800" b="1" i="0" dirty="0">
              <a:effectLst/>
              <a:latin typeface="Segoe UI" panose="020B0502040204020203" pitchFamily="34" charset="0"/>
            </a:endParaRPr>
          </a:p>
          <a:p>
            <a:pPr>
              <a:lnSpc>
                <a:spcPct val="100000"/>
              </a:lnSpc>
              <a:spcAft>
                <a:spcPts val="1300"/>
              </a:spcAft>
            </a:pPr>
            <a:r>
              <a:rPr lang="en-US" sz="2000" b="1" i="0" dirty="0">
                <a:effectLst/>
                <a:latin typeface="Segoe UI" panose="020B0502040204020203" pitchFamily="34" charset="0"/>
              </a:rPr>
              <a:t>Tax : </a:t>
            </a:r>
            <a:r>
              <a:rPr lang="en-US" sz="1800" b="0" i="0" dirty="0">
                <a:effectLst/>
                <a:latin typeface="Segoe UI" panose="020B0502040204020203" pitchFamily="34" charset="0"/>
              </a:rPr>
              <a:t>Every company must collect and pay taxes to various tax authorities. The rules and rates vary by country or region, state, county, and city</a:t>
            </a:r>
            <a:r>
              <a:rPr lang="en-US" sz="1800" dirty="0">
                <a:latin typeface="Segoe UI" panose="020B0502040204020203" pitchFamily="34" charset="0"/>
              </a:rPr>
              <a:t>.</a:t>
            </a:r>
          </a:p>
          <a:p>
            <a:pPr>
              <a:lnSpc>
                <a:spcPct val="100000"/>
              </a:lnSpc>
              <a:spcAft>
                <a:spcPts val="1300"/>
              </a:spcAft>
            </a:pPr>
            <a:r>
              <a:rPr lang="en-US" sz="2000" b="1" i="0" dirty="0">
                <a:effectLst/>
                <a:latin typeface="Segoe UI" panose="020B0502040204020203" pitchFamily="34" charset="0"/>
              </a:rPr>
              <a:t>Accounts payable : </a:t>
            </a:r>
            <a:r>
              <a:rPr lang="en-US" sz="1800" b="0" i="0" dirty="0">
                <a:effectLst/>
                <a:latin typeface="Segoe UI" panose="020B0502040204020203" pitchFamily="34" charset="0"/>
                <a:cs typeface="Segoe UI" panose="020B0502040204020203" pitchFamily="34" charset="0"/>
              </a:rPr>
              <a:t>The Finance AP module sets up vendor info, payment options, and more.</a:t>
            </a:r>
          </a:p>
          <a:p>
            <a:pPr>
              <a:lnSpc>
                <a:spcPct val="100000"/>
              </a:lnSpc>
              <a:spcAft>
                <a:spcPts val="1300"/>
              </a:spcAft>
            </a:pPr>
            <a:r>
              <a:rPr lang="en-US" sz="2000" b="1" i="0" dirty="0">
                <a:effectLst/>
                <a:latin typeface="Segoe UI" panose="020B0502040204020203" pitchFamily="34" charset="0"/>
              </a:rPr>
              <a:t>Accounts receivable : </a:t>
            </a:r>
            <a:r>
              <a:rPr lang="en-US" sz="1800" b="0" i="0" dirty="0">
                <a:effectLst/>
                <a:latin typeface="Segoe UI" panose="020B0502040204020203" pitchFamily="34" charset="0"/>
              </a:rPr>
              <a:t>Use the Accounts receivable module in Finance to track customer invoices and incoming payments.</a:t>
            </a:r>
            <a:endParaRPr lang="en-US" sz="1800" b="1" i="0" dirty="0">
              <a:effectLst/>
              <a:latin typeface="Segoe UI" panose="020B0502040204020203" pitchFamily="34" charset="0"/>
            </a:endParaRPr>
          </a:p>
          <a:p>
            <a:pPr>
              <a:lnSpc>
                <a:spcPct val="100000"/>
              </a:lnSpc>
              <a:spcAft>
                <a:spcPts val="1300"/>
              </a:spcAft>
            </a:pPr>
            <a:r>
              <a:rPr lang="en-US" sz="2000" b="1" i="0" dirty="0">
                <a:effectLst/>
                <a:latin typeface="Segoe UI" panose="020B0502040204020203" pitchFamily="34" charset="0"/>
              </a:rPr>
              <a:t>Credit and collections :</a:t>
            </a:r>
            <a:r>
              <a:rPr lang="en-US" sz="2400" b="1" i="0" dirty="0">
                <a:effectLst/>
                <a:latin typeface="Segoe UI" panose="020B0502040204020203" pitchFamily="34" charset="0"/>
              </a:rPr>
              <a:t> </a:t>
            </a:r>
            <a:r>
              <a:rPr lang="en-US" sz="1800" b="0" i="0" dirty="0">
                <a:effectLst/>
                <a:latin typeface="Segoe UI" panose="020B0502040204020203" pitchFamily="34" charset="0"/>
              </a:rPr>
              <a:t>Accounts receivable collections information can be managed in one central view by using the </a:t>
            </a:r>
            <a:r>
              <a:rPr lang="en-US" sz="1800" b="1" i="0" dirty="0">
                <a:effectLst/>
                <a:latin typeface="Segoe UI" panose="020B0502040204020203" pitchFamily="34" charset="0"/>
              </a:rPr>
              <a:t>Collections</a:t>
            </a:r>
            <a:r>
              <a:rPr lang="en-US" sz="1800" b="0" i="0" dirty="0">
                <a:effectLst/>
                <a:latin typeface="Segoe UI" panose="020B0502040204020203" pitchFamily="34" charset="0"/>
              </a:rPr>
              <a:t> page in Finance.</a:t>
            </a:r>
          </a:p>
          <a:p>
            <a:pPr algn="l">
              <a:spcAft>
                <a:spcPts val="1300"/>
              </a:spcAft>
              <a:buFont typeface="Arial" panose="020B0604020202020204" pitchFamily="34" charset="0"/>
              <a:buChar char="•"/>
            </a:pPr>
            <a:r>
              <a:rPr lang="en-US" sz="2000" b="1" i="0" dirty="0">
                <a:effectLst/>
                <a:latin typeface="Segoe UI" panose="020B0502040204020203" pitchFamily="34" charset="0"/>
              </a:rPr>
              <a:t>Budgeting : </a:t>
            </a:r>
            <a:r>
              <a:rPr lang="en-US" sz="2000" b="0" i="0" dirty="0">
                <a:effectLst/>
                <a:latin typeface="Google Sans"/>
              </a:rPr>
              <a:t>A proper budgeting process can help companies forecast and track their spending.</a:t>
            </a:r>
            <a:endParaRPr lang="en-US" sz="1200" b="0" i="0" dirty="0">
              <a:effectLst/>
              <a:latin typeface="Google Sans"/>
            </a:endParaRPr>
          </a:p>
          <a:p>
            <a:pPr>
              <a:lnSpc>
                <a:spcPct val="100000"/>
              </a:lnSpc>
              <a:spcAft>
                <a:spcPts val="1300"/>
              </a:spcAft>
            </a:pPr>
            <a:r>
              <a:rPr lang="en-US" sz="2000" b="1" i="0" dirty="0">
                <a:effectLst/>
                <a:latin typeface="Segoe UI" panose="020B0502040204020203" pitchFamily="34" charset="0"/>
              </a:rPr>
              <a:t>Fixed assets : </a:t>
            </a:r>
            <a:r>
              <a:rPr lang="en-US" sz="1800" dirty="0">
                <a:latin typeface="Segoe UI" panose="020B0502040204020203" pitchFamily="34" charset="0"/>
              </a:rPr>
              <a:t>They </a:t>
            </a:r>
            <a:r>
              <a:rPr lang="en-US" sz="1800" b="0" i="0" dirty="0">
                <a:effectLst/>
                <a:latin typeface="Segoe UI" panose="020B0502040204020203" pitchFamily="34" charset="0"/>
              </a:rPr>
              <a:t>are items of value, such as buildings, vehicles, land, and equipment, that are owned by an individual or a company.</a:t>
            </a:r>
            <a:endParaRPr lang="en-US" b="1" i="0" dirty="0">
              <a:effectLst/>
              <a:latin typeface="Segoe UI" panose="020B0502040204020203" pitchFamily="34" charset="0"/>
            </a:endParaRPr>
          </a:p>
          <a:p>
            <a:pPr>
              <a:lnSpc>
                <a:spcPct val="100000"/>
              </a:lnSpc>
              <a:spcAft>
                <a:spcPts val="1300"/>
              </a:spcAft>
            </a:pPr>
            <a:r>
              <a:rPr lang="en-US" sz="2000" b="1" i="0" dirty="0">
                <a:effectLst/>
                <a:latin typeface="Segoe UI" panose="020B0502040204020203" pitchFamily="34" charset="0"/>
              </a:rPr>
              <a:t>Cost accounting : </a:t>
            </a:r>
            <a:r>
              <a:rPr lang="en-US" sz="1800" b="0" i="0" dirty="0">
                <a:effectLst/>
                <a:latin typeface="Google Sans"/>
              </a:rPr>
              <a:t>Cost accounting collects data from general ledger, subledgers, budgets, and statistical information. </a:t>
            </a:r>
            <a:endParaRPr lang="en-US" sz="2000" b="0" i="0" dirty="0">
              <a:effectLst/>
              <a:latin typeface="Google Sans"/>
            </a:endParaRPr>
          </a:p>
          <a:p>
            <a:pPr algn="l">
              <a:spcAft>
                <a:spcPts val="1300"/>
              </a:spcAft>
              <a:buFont typeface="Arial" panose="020B0604020202020204" pitchFamily="34" charset="0"/>
              <a:buChar char="•"/>
            </a:pPr>
            <a:r>
              <a:rPr lang="en-US" sz="2000" b="1" i="0" dirty="0">
                <a:effectLst/>
                <a:latin typeface="Segoe UI" panose="020B0502040204020203" pitchFamily="34" charset="0"/>
              </a:rPr>
              <a:t>Electronic invoicing : </a:t>
            </a:r>
            <a:r>
              <a:rPr lang="en-US" sz="1800" b="0" i="0" dirty="0">
                <a:effectLst/>
                <a:latin typeface="Google Sans"/>
              </a:rPr>
              <a:t>Electronic invoicing for D365 Finance and SCM is a scalable solution for e-invoicing.</a:t>
            </a:r>
          </a:p>
          <a:p>
            <a:pPr>
              <a:lnSpc>
                <a:spcPct val="100000"/>
              </a:lnSpc>
            </a:pPr>
            <a:endParaRPr lang="en-US" sz="2000" b="1" i="0" dirty="0">
              <a:effectLst/>
              <a:latin typeface="Segoe UI" panose="020B0502040204020203" pitchFamily="34" charset="0"/>
            </a:endParaRPr>
          </a:p>
          <a:p>
            <a:pPr>
              <a:lnSpc>
                <a:spcPct val="100000"/>
              </a:lnSpc>
            </a:pPr>
            <a:endParaRPr lang="en-US" sz="2400" b="1" i="0" dirty="0">
              <a:effectLst/>
              <a:latin typeface="Segoe UI" panose="020B0502040204020203" pitchFamily="34" charset="0"/>
            </a:endParaRPr>
          </a:p>
          <a:p>
            <a:pPr>
              <a:lnSpc>
                <a:spcPct val="100000"/>
              </a:lnSpc>
            </a:pPr>
            <a:endParaRPr lang="en-PK" dirty="0"/>
          </a:p>
        </p:txBody>
      </p:sp>
    </p:spTree>
    <p:extLst>
      <p:ext uri="{BB962C8B-B14F-4D97-AF65-F5344CB8AC3E}">
        <p14:creationId xmlns:p14="http://schemas.microsoft.com/office/powerpoint/2010/main" val="129651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0604F-594D-FEB2-F177-94FB396506FC}"/>
              </a:ext>
            </a:extLst>
          </p:cNvPr>
          <p:cNvSpPr>
            <a:spLocks noGrp="1"/>
          </p:cNvSpPr>
          <p:nvPr>
            <p:ph type="title"/>
          </p:nvPr>
        </p:nvSpPr>
        <p:spPr>
          <a:xfrm>
            <a:off x="178469" y="681037"/>
            <a:ext cx="11353800" cy="565317"/>
          </a:xfrm>
        </p:spPr>
        <p:txBody>
          <a:bodyPr>
            <a:normAutofit fontScale="90000"/>
          </a:bodyPr>
          <a:lstStyle/>
          <a:p>
            <a:r>
              <a:rPr lang="en-US" b="1" i="0" dirty="0">
                <a:solidFill>
                  <a:schemeClr val="accent1">
                    <a:lumMod val="75000"/>
                  </a:schemeClr>
                </a:solidFill>
                <a:effectLst/>
                <a:latin typeface="Segoe UI" panose="020B0502040204020203" pitchFamily="34" charset="0"/>
              </a:rPr>
              <a:t>Get started with Dynamics 365 Supply Chain Management</a:t>
            </a:r>
            <a:br>
              <a:rPr lang="en-US" b="1" i="0" dirty="0">
                <a:solidFill>
                  <a:schemeClr val="accent1">
                    <a:lumMod val="75000"/>
                  </a:schemeClr>
                </a:solidFill>
                <a:effectLst/>
                <a:latin typeface="Segoe UI" panose="020B0502040204020203" pitchFamily="34" charset="0"/>
              </a:rPr>
            </a:br>
            <a:endParaRPr lang="en-PK" dirty="0">
              <a:solidFill>
                <a:schemeClr val="accent1">
                  <a:lumMod val="75000"/>
                </a:schemeClr>
              </a:solidFill>
            </a:endParaRPr>
          </a:p>
        </p:txBody>
      </p:sp>
      <p:sp>
        <p:nvSpPr>
          <p:cNvPr id="3" name="Content Placeholder 2">
            <a:extLst>
              <a:ext uri="{FF2B5EF4-FFF2-40B4-BE49-F238E27FC236}">
                <a16:creationId xmlns:a16="http://schemas.microsoft.com/office/drawing/2014/main" id="{ED6C343B-4941-0273-C1AF-19EDBCC852DC}"/>
              </a:ext>
            </a:extLst>
          </p:cNvPr>
          <p:cNvSpPr>
            <a:spLocks noGrp="1"/>
          </p:cNvSpPr>
          <p:nvPr>
            <p:ph idx="1"/>
          </p:nvPr>
        </p:nvSpPr>
        <p:spPr>
          <a:xfrm>
            <a:off x="178469" y="1246354"/>
            <a:ext cx="11869152" cy="5462421"/>
          </a:xfrm>
        </p:spPr>
        <p:txBody>
          <a:bodyPr/>
          <a:lstStyle/>
          <a:p>
            <a:pPr marL="0" indent="0">
              <a:buNone/>
            </a:pPr>
            <a:endParaRPr lang="en-US" b="1" i="0" dirty="0">
              <a:effectLst/>
              <a:latin typeface="Segoe UI" panose="020B0502040204020203" pitchFamily="34" charset="0"/>
            </a:endParaRPr>
          </a:p>
          <a:p>
            <a:pPr marL="0" indent="0">
              <a:buNone/>
            </a:pPr>
            <a:r>
              <a:rPr lang="en-US" b="1" i="0" dirty="0">
                <a:effectLst/>
                <a:latin typeface="Segoe UI" panose="020B0502040204020203" pitchFamily="34" charset="0"/>
              </a:rPr>
              <a:t>Introduction</a:t>
            </a:r>
          </a:p>
          <a:p>
            <a:pPr marL="0" indent="0">
              <a:buNone/>
            </a:pPr>
            <a:r>
              <a:rPr lang="en-US" sz="2000" b="0" i="0" dirty="0">
                <a:effectLst/>
                <a:latin typeface="Segoe UI" panose="020B0502040204020203" pitchFamily="34" charset="0"/>
              </a:rPr>
              <a:t>This module introduces the distribution and trade features of Supply Chain Management and their related modules.</a:t>
            </a:r>
          </a:p>
          <a:p>
            <a:pPr marL="0" indent="0">
              <a:buNone/>
            </a:pPr>
            <a:endParaRPr lang="en-US" sz="2000" b="1" i="0" dirty="0">
              <a:effectLst/>
              <a:latin typeface="Segoe UI" panose="020B0502040204020203" pitchFamily="34" charset="0"/>
            </a:endParaRPr>
          </a:p>
          <a:p>
            <a:pPr marL="0" indent="0" algn="l">
              <a:buNone/>
            </a:pPr>
            <a:r>
              <a:rPr lang="en-US" sz="2000" b="1" i="1" dirty="0">
                <a:effectLst/>
                <a:latin typeface="Segoe UI" panose="020B0502040204020203" pitchFamily="34" charset="0"/>
              </a:rPr>
              <a:t>In this module, you will:</a:t>
            </a:r>
          </a:p>
          <a:p>
            <a:pPr marL="0" indent="0" algn="l">
              <a:buNone/>
            </a:pPr>
            <a:endParaRPr lang="en-US" sz="2000" b="0" i="0" dirty="0">
              <a:effectLst/>
              <a:latin typeface="Segoe UI" panose="020B0502040204020203" pitchFamily="34" charset="0"/>
            </a:endParaRPr>
          </a:p>
          <a:p>
            <a:pPr lvl="1">
              <a:lnSpc>
                <a:spcPct val="150000"/>
              </a:lnSpc>
            </a:pPr>
            <a:r>
              <a:rPr lang="en-US" sz="2000" b="0" i="0" dirty="0">
                <a:effectLst/>
                <a:latin typeface="Segoe UI" panose="020B0502040204020203" pitchFamily="34" charset="0"/>
              </a:rPr>
              <a:t>Learn the benefits of distribution and trade in Supply Chain Management.</a:t>
            </a:r>
          </a:p>
          <a:p>
            <a:pPr lvl="1">
              <a:lnSpc>
                <a:spcPct val="150000"/>
              </a:lnSpc>
            </a:pPr>
            <a:r>
              <a:rPr lang="en-US" sz="2000" b="0" i="0" dirty="0">
                <a:effectLst/>
                <a:latin typeface="Segoe UI" panose="020B0502040204020203" pitchFamily="34" charset="0"/>
              </a:rPr>
              <a:t>Get an overview of distribution and trade features in Supply Chain Management.</a:t>
            </a:r>
          </a:p>
          <a:p>
            <a:endParaRPr lang="en-PK" dirty="0"/>
          </a:p>
        </p:txBody>
      </p:sp>
    </p:spTree>
    <p:extLst>
      <p:ext uri="{BB962C8B-B14F-4D97-AF65-F5344CB8AC3E}">
        <p14:creationId xmlns:p14="http://schemas.microsoft.com/office/powerpoint/2010/main" val="2214406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47D18B-2562-23FF-9DBD-696B12EE58BA}"/>
              </a:ext>
            </a:extLst>
          </p:cNvPr>
          <p:cNvSpPr>
            <a:spLocks noGrp="1"/>
          </p:cNvSpPr>
          <p:nvPr>
            <p:ph idx="1"/>
          </p:nvPr>
        </p:nvSpPr>
        <p:spPr>
          <a:xfrm>
            <a:off x="308811" y="529388"/>
            <a:ext cx="11883189" cy="5887454"/>
          </a:xfrm>
        </p:spPr>
        <p:txBody>
          <a:bodyPr/>
          <a:lstStyle/>
          <a:p>
            <a:pPr marL="0" indent="0">
              <a:buNone/>
            </a:pPr>
            <a:r>
              <a:rPr lang="en-US" b="1" i="0" dirty="0">
                <a:effectLst/>
                <a:latin typeface="Segoe UI" panose="020B0502040204020203" pitchFamily="34" charset="0"/>
              </a:rPr>
              <a:t>Benefits of Supply Chain Management : </a:t>
            </a:r>
          </a:p>
          <a:p>
            <a:pPr algn="l">
              <a:spcAft>
                <a:spcPts val="1300"/>
              </a:spcAft>
              <a:buFont typeface="Arial" panose="020B0604020202020204" pitchFamily="34" charset="0"/>
              <a:buChar char="•"/>
            </a:pPr>
            <a:r>
              <a:rPr lang="en-US" sz="2000" b="0" i="0" dirty="0">
                <a:effectLst/>
                <a:latin typeface="Segoe UI" panose="020B0502040204020203" pitchFamily="34" charset="0"/>
              </a:rPr>
              <a:t>Create an ideal manufacturing mix from discrete, lean, and process in a single solution to support processes across the supply chain.</a:t>
            </a:r>
          </a:p>
          <a:p>
            <a:pPr algn="l">
              <a:spcAft>
                <a:spcPts val="1300"/>
              </a:spcAft>
              <a:buFont typeface="Arial" panose="020B0604020202020204" pitchFamily="34" charset="0"/>
              <a:buChar char="•"/>
            </a:pPr>
            <a:r>
              <a:rPr lang="en-US" sz="2000" b="0" i="0" dirty="0">
                <a:effectLst/>
                <a:latin typeface="Segoe UI" panose="020B0502040204020203" pitchFamily="34" charset="0"/>
              </a:rPr>
              <a:t>Optimize manufacturing parameters for each product family.</a:t>
            </a:r>
          </a:p>
          <a:p>
            <a:pPr algn="l">
              <a:spcAft>
                <a:spcPts val="1300"/>
              </a:spcAft>
              <a:buFont typeface="Arial" panose="020B0604020202020204" pitchFamily="34" charset="0"/>
              <a:buChar char="•"/>
            </a:pPr>
            <a:r>
              <a:rPr lang="en-US" sz="2000" b="0" i="0" dirty="0">
                <a:effectLst/>
                <a:latin typeface="Segoe UI" panose="020B0502040204020203" pitchFamily="34" charset="0"/>
              </a:rPr>
              <a:t>Streamline scheduling with real-time visibility into resources.</a:t>
            </a:r>
          </a:p>
          <a:p>
            <a:pPr algn="l">
              <a:spcAft>
                <a:spcPts val="1300"/>
              </a:spcAft>
              <a:buFont typeface="Arial" panose="020B0604020202020204" pitchFamily="34" charset="0"/>
              <a:buChar char="•"/>
            </a:pPr>
            <a:r>
              <a:rPr lang="en-US" sz="2000" b="0" i="0" dirty="0">
                <a:effectLst/>
                <a:latin typeface="Segoe UI" panose="020B0502040204020203" pitchFamily="34" charset="0"/>
              </a:rPr>
              <a:t>Optimize the flow of manufacturing material and finished.</a:t>
            </a:r>
          </a:p>
          <a:p>
            <a:pPr algn="l">
              <a:spcAft>
                <a:spcPts val="1300"/>
              </a:spcAft>
              <a:buFont typeface="Arial" panose="020B0604020202020204" pitchFamily="34" charset="0"/>
              <a:buChar char="•"/>
            </a:pPr>
            <a:r>
              <a:rPr lang="en-US" sz="2000" b="0" i="0" dirty="0">
                <a:effectLst/>
                <a:latin typeface="Segoe UI" panose="020B0502040204020203" pitchFamily="34" charset="0"/>
              </a:rPr>
              <a:t>Improve product quality by identifying and resolving issues through real-time insights and predictive intelligence.</a:t>
            </a:r>
          </a:p>
          <a:p>
            <a:pPr marL="0" indent="0">
              <a:spcAft>
                <a:spcPts val="1200"/>
              </a:spcAft>
              <a:buNone/>
            </a:pPr>
            <a:r>
              <a:rPr lang="en-US" b="1" i="0" dirty="0">
                <a:effectLst/>
                <a:latin typeface="Segoe UI" panose="020B0502040204020203" pitchFamily="34" charset="0"/>
              </a:rPr>
              <a:t>Automate and streamline your supply chain</a:t>
            </a:r>
          </a:p>
          <a:p>
            <a:pPr algn="l">
              <a:lnSpc>
                <a:spcPct val="150000"/>
              </a:lnSpc>
              <a:spcAft>
                <a:spcPts val="1200"/>
              </a:spcAft>
              <a:buFont typeface="Arial" panose="020B0604020202020204" pitchFamily="34" charset="0"/>
              <a:buChar char="•"/>
            </a:pPr>
            <a:r>
              <a:rPr lang="en-US" sz="2000" b="0" i="0" dirty="0">
                <a:effectLst/>
                <a:latin typeface="Segoe UI" panose="020B0502040204020203" pitchFamily="34" charset="0"/>
              </a:rPr>
              <a:t>Supply Chain Management helps organizations optimize fulfillment and reduce costs by synchronizing logistics across sites, warehouses, and transportation modes.</a:t>
            </a:r>
            <a:endParaRPr lang="en-US" sz="3200" b="0" i="0" dirty="0">
              <a:effectLst/>
              <a:latin typeface="Segoe UI" panose="020B0502040204020203" pitchFamily="34" charset="0"/>
            </a:endParaRPr>
          </a:p>
          <a:p>
            <a:pPr marL="0" indent="0">
              <a:buNone/>
            </a:pPr>
            <a:endParaRPr lang="en-US" b="1" i="0" dirty="0">
              <a:effectLst/>
              <a:latin typeface="Segoe UI" panose="020B0502040204020203" pitchFamily="34" charset="0"/>
            </a:endParaRPr>
          </a:p>
          <a:p>
            <a:endParaRPr lang="en-PK" dirty="0"/>
          </a:p>
        </p:txBody>
      </p:sp>
    </p:spTree>
    <p:extLst>
      <p:ext uri="{BB962C8B-B14F-4D97-AF65-F5344CB8AC3E}">
        <p14:creationId xmlns:p14="http://schemas.microsoft.com/office/powerpoint/2010/main" val="2185645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C0FC0E-ECDA-1A73-1DDC-95E780D82F16}"/>
              </a:ext>
            </a:extLst>
          </p:cNvPr>
          <p:cNvSpPr>
            <a:spLocks noGrp="1"/>
          </p:cNvSpPr>
          <p:nvPr>
            <p:ph idx="1"/>
          </p:nvPr>
        </p:nvSpPr>
        <p:spPr>
          <a:xfrm>
            <a:off x="224589" y="192504"/>
            <a:ext cx="11742822" cy="6513095"/>
          </a:xfrm>
        </p:spPr>
        <p:txBody>
          <a:bodyPr>
            <a:normAutofit/>
          </a:bodyPr>
          <a:lstStyle/>
          <a:p>
            <a:pPr marL="0" indent="0">
              <a:buNone/>
            </a:pPr>
            <a:r>
              <a:rPr lang="en-US" sz="2400" b="1" i="0" dirty="0">
                <a:effectLst/>
                <a:latin typeface="Segoe UI" panose="020B0502040204020203" pitchFamily="34" charset="0"/>
              </a:rPr>
              <a:t>Overview of Supply Chain Management</a:t>
            </a:r>
          </a:p>
          <a:p>
            <a:pPr>
              <a:spcAft>
                <a:spcPts val="1200"/>
              </a:spcAft>
            </a:pPr>
            <a:r>
              <a:rPr lang="en-US" sz="1600" b="0" i="0" dirty="0">
                <a:effectLst/>
                <a:latin typeface="Segoe UI" panose="020B0502040204020203" pitchFamily="34" charset="0"/>
                <a:cs typeface="Segoe UI" panose="020B0502040204020203" pitchFamily="34" charset="0"/>
              </a:rPr>
              <a:t>Distribution and trade in SCM is organized by tasks and roles.</a:t>
            </a:r>
          </a:p>
          <a:p>
            <a:pPr>
              <a:spcAft>
                <a:spcPts val="1200"/>
              </a:spcAft>
            </a:pPr>
            <a:r>
              <a:rPr lang="en-US" sz="1600" b="0" i="0" dirty="0">
                <a:effectLst/>
                <a:latin typeface="Segoe UI" panose="020B0502040204020203" pitchFamily="34" charset="0"/>
              </a:rPr>
              <a:t>By using the Procurement and sourcing module in Supply Chain Management, you can perform all purchases, negotiate and create purchase agreements. </a:t>
            </a:r>
          </a:p>
          <a:p>
            <a:pPr marL="0" indent="0">
              <a:spcAft>
                <a:spcPts val="1200"/>
              </a:spcAft>
              <a:buNone/>
            </a:pPr>
            <a:r>
              <a:rPr lang="en-US" sz="2000" b="1" i="0" dirty="0">
                <a:effectLst/>
                <a:latin typeface="Segoe UI" panose="020B0502040204020203" pitchFamily="34" charset="0"/>
              </a:rPr>
              <a:t>Cost accounting </a:t>
            </a:r>
          </a:p>
          <a:p>
            <a:pPr>
              <a:spcAft>
                <a:spcPts val="1200"/>
              </a:spcAft>
            </a:pPr>
            <a:r>
              <a:rPr lang="en-US" sz="1600" b="0" i="0" dirty="0">
                <a:effectLst/>
                <a:latin typeface="Segoe UI" panose="020B0502040204020203" pitchFamily="34" charset="0"/>
              </a:rPr>
              <a:t>Cost accounting lets you collect data from various sources, such as the general ledger, sub-ledgers, budgets, and statistical information.</a:t>
            </a:r>
          </a:p>
          <a:p>
            <a:pPr marL="0" indent="0">
              <a:spcAft>
                <a:spcPts val="1200"/>
              </a:spcAft>
              <a:buNone/>
            </a:pPr>
            <a:r>
              <a:rPr lang="en-US" sz="2000" b="1" i="0" dirty="0">
                <a:effectLst/>
                <a:latin typeface="Segoe UI" panose="020B0502040204020203" pitchFamily="34" charset="0"/>
              </a:rPr>
              <a:t>Cost management</a:t>
            </a:r>
          </a:p>
          <a:p>
            <a:pPr>
              <a:spcAft>
                <a:spcPts val="1200"/>
              </a:spcAft>
            </a:pPr>
            <a:r>
              <a:rPr lang="en-US" sz="1600" b="0" i="0" dirty="0">
                <a:effectLst/>
                <a:latin typeface="Segoe UI" panose="020B0502040204020203" pitchFamily="34" charset="0"/>
              </a:rPr>
              <a:t>Cost management in Supply Chain Management lets you work with the valuation and accounting of raw materials.</a:t>
            </a:r>
          </a:p>
          <a:p>
            <a:pPr marL="0" indent="0">
              <a:spcAft>
                <a:spcPts val="1200"/>
              </a:spcAft>
              <a:buNone/>
            </a:pPr>
            <a:r>
              <a:rPr lang="en-US" sz="2000" b="1" i="0" dirty="0">
                <a:effectLst/>
                <a:latin typeface="Segoe UI" panose="020B0502040204020203" pitchFamily="34" charset="0"/>
              </a:rPr>
              <a:t>Inventory management and Warehouse management</a:t>
            </a:r>
          </a:p>
          <a:p>
            <a:pPr algn="l"/>
            <a:r>
              <a:rPr lang="en-US" sz="1600" b="0" i="0" dirty="0">
                <a:effectLst/>
                <a:latin typeface="Segoe UI" panose="020B0502040204020203" pitchFamily="34" charset="0"/>
              </a:rPr>
              <a:t>Inventory management and Warehouse management modules to perform the following tasks:</a:t>
            </a:r>
          </a:p>
          <a:p>
            <a:pPr lvl="1"/>
            <a:r>
              <a:rPr lang="en-US" sz="1600" b="0" i="0" dirty="0">
                <a:effectLst/>
                <a:latin typeface="Segoe UI" panose="020B0502040204020203" pitchFamily="34" charset="0"/>
              </a:rPr>
              <a:t>Inbound operations</a:t>
            </a:r>
          </a:p>
          <a:p>
            <a:pPr lvl="1"/>
            <a:r>
              <a:rPr lang="en-US" sz="1600" b="0" i="0" dirty="0">
                <a:effectLst/>
                <a:latin typeface="Segoe UI" panose="020B0502040204020203" pitchFamily="34" charset="0"/>
              </a:rPr>
              <a:t>Quality assurance</a:t>
            </a:r>
          </a:p>
          <a:p>
            <a:pPr lvl="1"/>
            <a:r>
              <a:rPr lang="en-US" sz="1600" b="0" i="0" dirty="0">
                <a:effectLst/>
                <a:latin typeface="Segoe UI" panose="020B0502040204020203" pitchFamily="34" charset="0"/>
              </a:rPr>
              <a:t>Warehouse operations</a:t>
            </a:r>
          </a:p>
          <a:p>
            <a:pPr lvl="1"/>
            <a:r>
              <a:rPr lang="en-US" sz="1600" b="0" i="0" dirty="0">
                <a:effectLst/>
                <a:latin typeface="Segoe UI" panose="020B0502040204020203" pitchFamily="34" charset="0"/>
              </a:rPr>
              <a:t>Outbound operations</a:t>
            </a:r>
          </a:p>
          <a:p>
            <a:pPr lvl="1"/>
            <a:r>
              <a:rPr lang="en-US" sz="1600" b="0" i="0" dirty="0">
                <a:effectLst/>
                <a:latin typeface="Segoe UI" panose="020B0502040204020203" pitchFamily="34" charset="0"/>
              </a:rPr>
              <a:t>Inventory control</a:t>
            </a:r>
          </a:p>
          <a:p>
            <a:pPr marL="0" indent="0">
              <a:spcAft>
                <a:spcPts val="1200"/>
              </a:spcAft>
              <a:buNone/>
            </a:pPr>
            <a:endParaRPr lang="en-US" sz="2000" b="1" i="0" dirty="0">
              <a:effectLst/>
              <a:latin typeface="Segoe UI" panose="020B0502040204020203" pitchFamily="34" charset="0"/>
            </a:endParaRPr>
          </a:p>
          <a:p>
            <a:pPr>
              <a:spcAft>
                <a:spcPts val="1200"/>
              </a:spcAft>
            </a:pPr>
            <a:endParaRPr lang="en-US" sz="2400" b="1" i="0" dirty="0">
              <a:effectLst/>
              <a:latin typeface="Segoe UI" panose="020B0502040204020203" pitchFamily="34" charset="0"/>
            </a:endParaRPr>
          </a:p>
          <a:p>
            <a:pPr marL="0" indent="0">
              <a:spcAft>
                <a:spcPts val="1200"/>
              </a:spcAft>
              <a:buNone/>
            </a:pPr>
            <a:endParaRPr lang="en-US" b="1" i="0" dirty="0">
              <a:effectLst/>
              <a:latin typeface="Segoe UI" panose="020B0502040204020203" pitchFamily="34" charset="0"/>
            </a:endParaRPr>
          </a:p>
          <a:p>
            <a:pPr>
              <a:spcAft>
                <a:spcPts val="1200"/>
              </a:spcAft>
            </a:pPr>
            <a:endParaRPr lang="en-PK" sz="2000" dirty="0"/>
          </a:p>
        </p:txBody>
      </p:sp>
    </p:spTree>
    <p:extLst>
      <p:ext uri="{BB962C8B-B14F-4D97-AF65-F5344CB8AC3E}">
        <p14:creationId xmlns:p14="http://schemas.microsoft.com/office/powerpoint/2010/main" val="3441645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5529A2-4022-F7DC-0880-DD81F786B20E}"/>
              </a:ext>
            </a:extLst>
          </p:cNvPr>
          <p:cNvSpPr>
            <a:spLocks noGrp="1"/>
          </p:cNvSpPr>
          <p:nvPr>
            <p:ph idx="1"/>
          </p:nvPr>
        </p:nvSpPr>
        <p:spPr>
          <a:xfrm>
            <a:off x="144379" y="128336"/>
            <a:ext cx="11871158" cy="6577263"/>
          </a:xfrm>
        </p:spPr>
        <p:txBody>
          <a:bodyPr>
            <a:normAutofit fontScale="92500" lnSpcReduction="10000"/>
          </a:bodyPr>
          <a:lstStyle/>
          <a:p>
            <a:pPr marL="0" indent="0">
              <a:buNone/>
            </a:pPr>
            <a:r>
              <a:rPr lang="en-US" sz="2400" b="1" i="0" dirty="0">
                <a:effectLst/>
                <a:latin typeface="Segoe UI" panose="020B0502040204020203" pitchFamily="34" charset="0"/>
              </a:rPr>
              <a:t>Master planning </a:t>
            </a:r>
          </a:p>
          <a:p>
            <a:pPr marL="457200" lvl="1" indent="0">
              <a:buNone/>
            </a:pPr>
            <a:r>
              <a:rPr lang="en-US" sz="1800" b="0" i="1" u="sng" dirty="0">
                <a:effectLst/>
                <a:latin typeface="Segoe UI" panose="020B0502040204020203" pitchFamily="34" charset="0"/>
              </a:rPr>
              <a:t>Master planning assesses the following</a:t>
            </a:r>
            <a:r>
              <a:rPr lang="en-US" sz="1800" b="0" i="0" dirty="0">
                <a:effectLst/>
                <a:latin typeface="Segoe UI" panose="020B0502040204020203" pitchFamily="34" charset="0"/>
              </a:rPr>
              <a:t>:</a:t>
            </a:r>
          </a:p>
          <a:p>
            <a:pPr lvl="1">
              <a:spcAft>
                <a:spcPts val="1100"/>
              </a:spcAft>
            </a:pPr>
            <a:r>
              <a:rPr lang="en-US" sz="1800" b="0" i="0" dirty="0">
                <a:effectLst/>
                <a:latin typeface="Segoe UI" panose="020B0502040204020203" pitchFamily="34" charset="0"/>
              </a:rPr>
              <a:t>Raw materials and capacities that are currently available.</a:t>
            </a:r>
          </a:p>
          <a:p>
            <a:pPr lvl="1">
              <a:spcAft>
                <a:spcPts val="1100"/>
              </a:spcAft>
            </a:pPr>
            <a:r>
              <a:rPr lang="en-US" sz="1800" b="0" i="0" dirty="0">
                <a:effectLst/>
                <a:latin typeface="Segoe UI" panose="020B0502040204020203" pitchFamily="34" charset="0"/>
              </a:rPr>
              <a:t>Raw materials and capacities that are required to complete production. For example, determining what must be manufactured, purchased, transferred, or set aside as safety stock before you can complete production.</a:t>
            </a:r>
          </a:p>
          <a:p>
            <a:pPr lvl="1">
              <a:spcAft>
                <a:spcPts val="1100"/>
              </a:spcAft>
            </a:pPr>
            <a:r>
              <a:rPr lang="en-US" sz="1800" b="0" i="0" dirty="0">
                <a:effectLst/>
                <a:latin typeface="Segoe UI" panose="020B0502040204020203" pitchFamily="34" charset="0"/>
              </a:rPr>
              <a:t>The Master plan calculates net requirements o</a:t>
            </a:r>
            <a:r>
              <a:rPr lang="en-US" sz="1800" dirty="0">
                <a:latin typeface="Segoe UI" panose="020B0502040204020203" pitchFamily="34" charset="0"/>
              </a:rPr>
              <a:t>n day-to-day bases.</a:t>
            </a:r>
            <a:endParaRPr lang="en-US" sz="1800" b="0" i="0" dirty="0">
              <a:effectLst/>
              <a:latin typeface="Segoe UI" panose="020B0502040204020203" pitchFamily="34" charset="0"/>
            </a:endParaRPr>
          </a:p>
          <a:p>
            <a:pPr marL="0" indent="0">
              <a:spcAft>
                <a:spcPts val="1200"/>
              </a:spcAft>
              <a:buNone/>
            </a:pPr>
            <a:r>
              <a:rPr lang="en-US" sz="2400" b="1" i="0" dirty="0">
                <a:effectLst/>
                <a:latin typeface="Segoe UI" panose="020B0502040204020203" pitchFamily="34" charset="0"/>
              </a:rPr>
              <a:t>Procurement and sourcing</a:t>
            </a:r>
          </a:p>
          <a:p>
            <a:pPr>
              <a:spcAft>
                <a:spcPts val="1200"/>
              </a:spcAft>
            </a:pPr>
            <a:r>
              <a:rPr lang="en-US" sz="1900" b="0" i="0" dirty="0">
                <a:effectLst/>
                <a:latin typeface="Segoe UI" panose="020B0502040204020203" pitchFamily="34" charset="0"/>
                <a:cs typeface="Segoe UI" panose="020B0502040204020203" pitchFamily="34" charset="0"/>
              </a:rPr>
              <a:t>Procurement and sourcing is the process of acquiring products and services.</a:t>
            </a:r>
          </a:p>
          <a:p>
            <a:pPr marL="0" indent="0">
              <a:spcAft>
                <a:spcPts val="1200"/>
              </a:spcAft>
              <a:buNone/>
            </a:pPr>
            <a:r>
              <a:rPr lang="en-US" sz="2400" b="1" i="0" dirty="0">
                <a:effectLst/>
                <a:latin typeface="Segoe UI" panose="020B0502040204020203" pitchFamily="34" charset="0"/>
              </a:rPr>
              <a:t>Vendor collaboration</a:t>
            </a:r>
          </a:p>
          <a:p>
            <a:pPr>
              <a:spcAft>
                <a:spcPts val="1200"/>
              </a:spcAft>
            </a:pPr>
            <a:r>
              <a:rPr lang="en-US" sz="1900" b="0" i="0" dirty="0">
                <a:effectLst/>
                <a:latin typeface="Segoe UI" panose="020B0502040204020203" pitchFamily="34" charset="0"/>
                <a:cs typeface="Segoe UI" panose="020B0502040204020203" pitchFamily="34" charset="0"/>
              </a:rPr>
              <a:t>Vendor collaboration interface in SCM exposes purchase orders, invoices, consignment stock, RFQs.</a:t>
            </a:r>
          </a:p>
          <a:p>
            <a:pPr marL="0" indent="0">
              <a:spcAft>
                <a:spcPts val="1200"/>
              </a:spcAft>
              <a:buNone/>
            </a:pPr>
            <a:r>
              <a:rPr lang="en-US" sz="2400" b="1" i="0" dirty="0">
                <a:effectLst/>
                <a:latin typeface="Segoe UI" panose="020B0502040204020203" pitchFamily="34" charset="0"/>
              </a:rPr>
              <a:t>Sales and marketing</a:t>
            </a:r>
          </a:p>
          <a:p>
            <a:pPr>
              <a:spcAft>
                <a:spcPts val="1200"/>
              </a:spcAft>
            </a:pPr>
            <a:r>
              <a:rPr lang="en-US" sz="1900" b="0" i="0" dirty="0">
                <a:effectLst/>
                <a:latin typeface="Segoe UI" panose="020B0502040204020203" pitchFamily="34" charset="0"/>
              </a:rPr>
              <a:t>Within the Sales and marketing module, users can store and use data related to their relationships with leads, opportunities, customers, and prospects. </a:t>
            </a:r>
            <a:endParaRPr lang="en-US" sz="3000" b="1" i="0" dirty="0">
              <a:effectLst/>
              <a:latin typeface="Segoe UI" panose="020B0502040204020203" pitchFamily="34" charset="0"/>
            </a:endParaRPr>
          </a:p>
          <a:p>
            <a:pPr marL="0" indent="0">
              <a:spcAft>
                <a:spcPts val="1200"/>
              </a:spcAft>
              <a:buNone/>
            </a:pPr>
            <a:r>
              <a:rPr lang="en-US" sz="2400" b="1" i="0" dirty="0">
                <a:effectLst/>
                <a:latin typeface="Segoe UI" panose="020B0502040204020203" pitchFamily="34" charset="0"/>
              </a:rPr>
              <a:t>Customer portal</a:t>
            </a:r>
          </a:p>
          <a:p>
            <a:pPr>
              <a:spcAft>
                <a:spcPts val="1200"/>
              </a:spcAft>
            </a:pPr>
            <a:r>
              <a:rPr lang="en-US" sz="2200" b="0" i="0" dirty="0">
                <a:effectLst/>
                <a:latin typeface="Google Sans"/>
              </a:rPr>
              <a:t>Customer portal in Power Pages creates external website for SCM customers.</a:t>
            </a:r>
          </a:p>
          <a:p>
            <a:pPr marL="0" indent="0">
              <a:buNone/>
            </a:pPr>
            <a:endParaRPr lang="en-US" b="1" i="0" dirty="0">
              <a:effectLst/>
              <a:latin typeface="Segoe UI" panose="020B0502040204020203" pitchFamily="34" charset="0"/>
            </a:endParaRPr>
          </a:p>
          <a:p>
            <a:pPr marL="0" indent="0">
              <a:buNone/>
            </a:pPr>
            <a:endParaRPr lang="en-US" b="1" i="0" dirty="0">
              <a:effectLst/>
              <a:latin typeface="Segoe UI" panose="020B0502040204020203" pitchFamily="34" charset="0"/>
            </a:endParaRPr>
          </a:p>
          <a:p>
            <a:endParaRPr lang="en-PK" dirty="0"/>
          </a:p>
        </p:txBody>
      </p:sp>
    </p:spTree>
    <p:extLst>
      <p:ext uri="{BB962C8B-B14F-4D97-AF65-F5344CB8AC3E}">
        <p14:creationId xmlns:p14="http://schemas.microsoft.com/office/powerpoint/2010/main" val="26932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Title 1">
            <a:extLst>
              <a:ext uri="{FF2B5EF4-FFF2-40B4-BE49-F238E27FC236}">
                <a16:creationId xmlns:a16="http://schemas.microsoft.com/office/drawing/2014/main" id="{5D61DEEB-6C38-4BAD-8596-B11BCC497457}"/>
              </a:ext>
            </a:extLst>
          </p:cNvPr>
          <p:cNvSpPr>
            <a:spLocks noGrp="1"/>
          </p:cNvSpPr>
          <p:nvPr>
            <p:ph type="title"/>
          </p:nvPr>
        </p:nvSpPr>
        <p:spPr>
          <a:xfrm>
            <a:off x="276995" y="537553"/>
            <a:ext cx="3687335" cy="899537"/>
          </a:xfrm>
        </p:spPr>
        <p:txBody>
          <a:bodyPr/>
          <a:lstStyle/>
          <a:p>
            <a:r>
              <a:rPr lang="en-US" dirty="0"/>
              <a:t>AGENDA</a:t>
            </a:r>
          </a:p>
        </p:txBody>
      </p:sp>
      <p:sp>
        <p:nvSpPr>
          <p:cNvPr id="3" name="TextBox 2">
            <a:extLst>
              <a:ext uri="{FF2B5EF4-FFF2-40B4-BE49-F238E27FC236}">
                <a16:creationId xmlns:a16="http://schemas.microsoft.com/office/drawing/2014/main" id="{6F51631F-972E-451D-BD7C-BCA195223B36}"/>
              </a:ext>
            </a:extLst>
          </p:cNvPr>
          <p:cNvSpPr txBox="1"/>
          <p:nvPr/>
        </p:nvSpPr>
        <p:spPr>
          <a:xfrm>
            <a:off x="125215" y="1835139"/>
            <a:ext cx="4466039" cy="3411886"/>
          </a:xfrm>
          <a:prstGeom prst="rect">
            <a:avLst/>
          </a:prstGeom>
        </p:spPr>
        <p:txBody>
          <a:bodyPr vert="horz" lIns="179285" tIns="44821" rIns="179285" bIns="44821" rtlCol="0">
            <a:normAutofit/>
          </a:bodyPr>
          <a:lstStyle/>
          <a:p>
            <a:pPr algn="ctr" defTabSz="914016">
              <a:lnSpc>
                <a:spcPct val="90000"/>
              </a:lnSpc>
              <a:spcAft>
                <a:spcPts val="588"/>
              </a:spcAft>
            </a:pPr>
            <a:endParaRPr lang="en-US" sz="2000" dirty="0">
              <a:gradFill>
                <a:gsLst>
                  <a:gs pos="1250">
                    <a:schemeClr val="tx1"/>
                  </a:gs>
                  <a:gs pos="100000">
                    <a:schemeClr val="tx1"/>
                  </a:gs>
                </a:gsLst>
                <a:lin ang="5400000" scaled="0"/>
              </a:gradFill>
            </a:endParaRPr>
          </a:p>
          <a:p>
            <a:pPr marL="336145" indent="-336145" defTabSz="914016">
              <a:lnSpc>
                <a:spcPct val="90000"/>
              </a:lnSpc>
              <a:spcAft>
                <a:spcPts val="588"/>
              </a:spcAft>
              <a:buFont typeface="Wingdings" panose="05000000000000000000" pitchFamily="2" charset="2"/>
              <a:buChar char="Ø"/>
            </a:pPr>
            <a:r>
              <a:rPr lang="en-US" sz="2000" dirty="0">
                <a:gradFill>
                  <a:gsLst>
                    <a:gs pos="1250">
                      <a:schemeClr val="tx1"/>
                    </a:gs>
                    <a:gs pos="100000">
                      <a:schemeClr val="tx1"/>
                    </a:gs>
                  </a:gsLst>
                  <a:lin ang="5400000" scaled="0"/>
                </a:gradFill>
              </a:rPr>
              <a:t>Quiz</a:t>
            </a:r>
          </a:p>
          <a:p>
            <a:pPr marL="336145" indent="-336145" defTabSz="914016">
              <a:lnSpc>
                <a:spcPct val="90000"/>
              </a:lnSpc>
              <a:spcAft>
                <a:spcPts val="588"/>
              </a:spcAft>
              <a:buFont typeface="Wingdings" panose="05000000000000000000" pitchFamily="2" charset="2"/>
              <a:buChar char="Ø"/>
            </a:pPr>
            <a:r>
              <a:rPr lang="en-US" sz="2000" dirty="0">
                <a:gradFill>
                  <a:gsLst>
                    <a:gs pos="1250">
                      <a:schemeClr val="tx1"/>
                    </a:gs>
                    <a:gs pos="100000">
                      <a:schemeClr val="tx1"/>
                    </a:gs>
                  </a:gsLst>
                  <a:lin ang="5400000" scaled="0"/>
                </a:gradFill>
              </a:rPr>
              <a:t>ERP (Benefits, Challenges, Implementation)</a:t>
            </a:r>
          </a:p>
          <a:p>
            <a:pPr marL="336145" indent="-336145" defTabSz="914016">
              <a:lnSpc>
                <a:spcPct val="90000"/>
              </a:lnSpc>
              <a:spcAft>
                <a:spcPts val="588"/>
              </a:spcAft>
              <a:buFont typeface="Wingdings" panose="05000000000000000000" pitchFamily="2" charset="2"/>
              <a:buChar char="Ø"/>
            </a:pPr>
            <a:r>
              <a:rPr lang="en-US" sz="2000" dirty="0">
                <a:gradFill>
                  <a:gsLst>
                    <a:gs pos="1250">
                      <a:schemeClr val="tx1"/>
                    </a:gs>
                    <a:gs pos="100000">
                      <a:schemeClr val="tx1"/>
                    </a:gs>
                  </a:gsLst>
                  <a:lin ang="5400000" scaled="0"/>
                </a:gradFill>
              </a:rPr>
              <a:t>MS Dynamics 365 F&amp;O</a:t>
            </a:r>
          </a:p>
          <a:p>
            <a:pPr marL="336145" indent="-336145" defTabSz="914016">
              <a:lnSpc>
                <a:spcPct val="90000"/>
              </a:lnSpc>
              <a:spcAft>
                <a:spcPts val="588"/>
              </a:spcAft>
              <a:buFont typeface="Wingdings" panose="05000000000000000000" pitchFamily="2" charset="2"/>
              <a:buChar char="Ø"/>
            </a:pPr>
            <a:r>
              <a:rPr lang="en-US" sz="2000" dirty="0">
                <a:gradFill>
                  <a:gsLst>
                    <a:gs pos="1250">
                      <a:schemeClr val="tx1"/>
                    </a:gs>
                    <a:gs pos="100000">
                      <a:schemeClr val="tx1"/>
                    </a:gs>
                  </a:gsLst>
                  <a:lin ang="5400000" scaled="0"/>
                </a:gradFill>
              </a:rPr>
              <a:t>Microsoft Learn </a:t>
            </a:r>
          </a:p>
          <a:p>
            <a:pPr defTabSz="914016">
              <a:lnSpc>
                <a:spcPct val="90000"/>
              </a:lnSpc>
              <a:spcAft>
                <a:spcPts val="588"/>
              </a:spcAft>
            </a:pPr>
            <a:endParaRPr lang="en-US" sz="2000" dirty="0">
              <a:gradFill>
                <a:gsLst>
                  <a:gs pos="1250">
                    <a:schemeClr val="tx1"/>
                  </a:gs>
                  <a:gs pos="100000">
                    <a:schemeClr val="tx1"/>
                  </a:gs>
                </a:gsLst>
                <a:lin ang="5400000" scaled="0"/>
              </a:gradFill>
            </a:endParaRPr>
          </a:p>
          <a:p>
            <a:pPr defTabSz="914016">
              <a:lnSpc>
                <a:spcPct val="90000"/>
              </a:lnSpc>
              <a:spcAft>
                <a:spcPts val="588"/>
              </a:spcAft>
            </a:pPr>
            <a:endParaRPr lang="en-US" sz="2000" dirty="0">
              <a:gradFill>
                <a:gsLst>
                  <a:gs pos="1250">
                    <a:schemeClr val="tx1"/>
                  </a:gs>
                  <a:gs pos="100000">
                    <a:schemeClr val="tx1"/>
                  </a:gs>
                </a:gsLst>
                <a:lin ang="5400000" scaled="0"/>
              </a:gradFill>
            </a:endParaRPr>
          </a:p>
          <a:p>
            <a:pPr algn="ctr" defTabSz="914016">
              <a:lnSpc>
                <a:spcPct val="90000"/>
              </a:lnSpc>
              <a:spcAft>
                <a:spcPts val="588"/>
              </a:spcAft>
            </a:pPr>
            <a:endParaRPr lang="en-US" sz="2000" dirty="0">
              <a:gradFill>
                <a:gsLst>
                  <a:gs pos="1250">
                    <a:schemeClr val="tx1"/>
                  </a:gs>
                  <a:gs pos="100000">
                    <a:schemeClr val="tx1"/>
                  </a:gs>
                </a:gsLst>
                <a:lin ang="5400000" scaled="0"/>
              </a:gradFill>
            </a:endParaRPr>
          </a:p>
          <a:p>
            <a:pPr algn="ctr" defTabSz="914016">
              <a:lnSpc>
                <a:spcPct val="90000"/>
              </a:lnSpc>
              <a:spcAft>
                <a:spcPts val="588"/>
              </a:spcAft>
            </a:pPr>
            <a:endParaRPr lang="en-US" sz="2000" dirty="0">
              <a:gradFill>
                <a:gsLst>
                  <a:gs pos="1250">
                    <a:schemeClr val="tx1"/>
                  </a:gs>
                  <a:gs pos="100000">
                    <a:schemeClr val="tx1"/>
                  </a:gs>
                </a:gsLst>
                <a:lin ang="5400000" scaled="0"/>
              </a:gradFill>
            </a:endParaRPr>
          </a:p>
          <a:p>
            <a:pPr algn="ctr" defTabSz="914016">
              <a:lnSpc>
                <a:spcPct val="90000"/>
              </a:lnSpc>
              <a:spcAft>
                <a:spcPts val="588"/>
              </a:spcAft>
            </a:pPr>
            <a:endParaRPr lang="en-US" sz="2000" dirty="0">
              <a:gradFill>
                <a:gsLst>
                  <a:gs pos="1250">
                    <a:schemeClr val="tx1"/>
                  </a:gs>
                  <a:gs pos="100000">
                    <a:schemeClr val="tx1"/>
                  </a:gs>
                </a:gsLst>
                <a:lin ang="5400000" scaled="0"/>
              </a:gradFill>
            </a:endParaRPr>
          </a:p>
        </p:txBody>
      </p:sp>
      <p:pic>
        <p:nvPicPr>
          <p:cNvPr id="1028" name="Picture 4" descr="Microsoft launches new online training courses for aspiring AI engineers -  GeekWire">
            <a:extLst>
              <a:ext uri="{FF2B5EF4-FFF2-40B4-BE49-F238E27FC236}">
                <a16:creationId xmlns:a16="http://schemas.microsoft.com/office/drawing/2014/main" id="{50AA5374-5E5C-4702-BA6D-9D02D08AE6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211" r="9108"/>
          <a:stretch/>
        </p:blipFill>
        <p:spPr bwMode="auto">
          <a:xfrm>
            <a:off x="4743033" y="344716"/>
            <a:ext cx="7171972" cy="6206569"/>
          </a:xfrm>
          <a:prstGeom prst="rect">
            <a:avLst/>
          </a:prstGeom>
          <a:solidFill>
            <a:srgbClr val="FFFFFF"/>
          </a:solidFill>
        </p:spPr>
      </p:pic>
    </p:spTree>
    <p:extLst>
      <p:ext uri="{BB962C8B-B14F-4D97-AF65-F5344CB8AC3E}">
        <p14:creationId xmlns:p14="http://schemas.microsoft.com/office/powerpoint/2010/main" val="31675311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D71D28-78DD-17BE-E855-3BB5E15BF32B}"/>
              </a:ext>
            </a:extLst>
          </p:cNvPr>
          <p:cNvSpPr>
            <a:spLocks noGrp="1"/>
          </p:cNvSpPr>
          <p:nvPr>
            <p:ph idx="1"/>
          </p:nvPr>
        </p:nvSpPr>
        <p:spPr>
          <a:xfrm>
            <a:off x="144379" y="176462"/>
            <a:ext cx="11887200" cy="6681537"/>
          </a:xfrm>
        </p:spPr>
        <p:txBody>
          <a:bodyPr/>
          <a:lstStyle/>
          <a:p>
            <a:pPr marL="0" indent="0">
              <a:buNone/>
            </a:pPr>
            <a:r>
              <a:rPr lang="en-US" sz="2400" b="1" i="0" dirty="0">
                <a:effectLst/>
                <a:latin typeface="Segoe UI" panose="020B0502040204020203" pitchFamily="34" charset="0"/>
              </a:rPr>
              <a:t>Product information management</a:t>
            </a:r>
          </a:p>
          <a:p>
            <a:pPr lvl="1">
              <a:spcAft>
                <a:spcPts val="800"/>
              </a:spcAft>
            </a:pPr>
            <a:r>
              <a:rPr lang="en-US" sz="2000" b="0" i="0" dirty="0">
                <a:effectLst/>
                <a:latin typeface="Segoe UI" panose="020B0502040204020203" pitchFamily="34" charset="0"/>
                <a:cs typeface="Segoe UI" panose="020B0502040204020203" pitchFamily="34" charset="0"/>
              </a:rPr>
              <a:t>Product information is centrally managed in supply chain and retail apps.</a:t>
            </a:r>
          </a:p>
          <a:p>
            <a:pPr lvl="1">
              <a:spcAft>
                <a:spcPts val="800"/>
              </a:spcAft>
            </a:pPr>
            <a:r>
              <a:rPr lang="en-US" sz="2000" b="0" i="0" dirty="0">
                <a:effectLst/>
                <a:latin typeface="Segoe UI" panose="020B0502040204020203" pitchFamily="34" charset="0"/>
                <a:cs typeface="Segoe UI" panose="020B0502040204020203" pitchFamily="34" charset="0"/>
              </a:rPr>
              <a:t>Shared product definitions improve business process management.</a:t>
            </a:r>
          </a:p>
          <a:p>
            <a:pPr lvl="1">
              <a:spcAft>
                <a:spcPts val="800"/>
              </a:spcAft>
            </a:pPr>
            <a:r>
              <a:rPr lang="en-US" sz="2000" b="0" i="0" dirty="0">
                <a:effectLst/>
                <a:latin typeface="Segoe UI" panose="020B0502040204020203" pitchFamily="34" charset="0"/>
                <a:cs typeface="Segoe UI" panose="020B0502040204020203" pitchFamily="34" charset="0"/>
              </a:rPr>
              <a:t>A product is primarily defined by a product number, name, and description.</a:t>
            </a:r>
          </a:p>
          <a:p>
            <a:pPr marL="0" indent="0">
              <a:buNone/>
            </a:pPr>
            <a:r>
              <a:rPr lang="en-US" sz="2400" b="1" i="0" dirty="0">
                <a:effectLst/>
                <a:latin typeface="Segoe UI" panose="020B0502040204020203" pitchFamily="34" charset="0"/>
              </a:rPr>
              <a:t>Production control</a:t>
            </a:r>
          </a:p>
          <a:p>
            <a:pPr lvl="1">
              <a:spcAft>
                <a:spcPts val="800"/>
              </a:spcAft>
            </a:pPr>
            <a:r>
              <a:rPr lang="en-US" sz="2000" b="0" i="0" dirty="0">
                <a:effectLst/>
                <a:latin typeface="Segoe UI" panose="020B0502040204020203" pitchFamily="34" charset="0"/>
                <a:cs typeface="Segoe UI" panose="020B0502040204020203" pitchFamily="34" charset="0"/>
              </a:rPr>
              <a:t>Production life cycle begins with an order and ends with manufacturing.</a:t>
            </a:r>
          </a:p>
          <a:p>
            <a:pPr lvl="1">
              <a:spcAft>
                <a:spcPts val="800"/>
              </a:spcAft>
            </a:pPr>
            <a:r>
              <a:rPr lang="en-US" sz="2000" b="0" i="0" dirty="0">
                <a:effectLst/>
                <a:latin typeface="Segoe UI" panose="020B0502040204020203" pitchFamily="34" charset="0"/>
                <a:cs typeface="Segoe UI" panose="020B0502040204020203" pitchFamily="34" charset="0"/>
              </a:rPr>
              <a:t>The production life cycle is a series of steps with different information requirements.</a:t>
            </a:r>
          </a:p>
          <a:p>
            <a:pPr lvl="1">
              <a:spcAft>
                <a:spcPts val="800"/>
              </a:spcAft>
            </a:pPr>
            <a:r>
              <a:rPr lang="en-US" sz="2000" b="0" i="0" dirty="0">
                <a:effectLst/>
                <a:latin typeface="Segoe UI" panose="020B0502040204020203" pitchFamily="34" charset="0"/>
                <a:cs typeface="Segoe UI" panose="020B0502040204020203" pitchFamily="34" charset="0"/>
              </a:rPr>
              <a:t>Production control linked to other modules such as PIM, Inventory, GL, Warehouse, Project, and Organization.</a:t>
            </a:r>
          </a:p>
          <a:p>
            <a:pPr marL="0" indent="0">
              <a:buNone/>
            </a:pPr>
            <a:r>
              <a:rPr lang="en-US" sz="2400" b="1" i="0" dirty="0">
                <a:effectLst/>
                <a:latin typeface="Segoe UI" panose="020B0502040204020203" pitchFamily="34" charset="0"/>
              </a:rPr>
              <a:t>Intercompany trade</a:t>
            </a:r>
          </a:p>
          <a:p>
            <a:pPr lvl="1">
              <a:spcAft>
                <a:spcPts val="800"/>
              </a:spcAft>
            </a:pPr>
            <a:r>
              <a:rPr lang="en-US" sz="2000" b="0" i="0" dirty="0">
                <a:effectLst/>
                <a:latin typeface="Segoe UI" panose="020B0502040204020203" pitchFamily="34" charset="0"/>
                <a:cs typeface="Segoe UI" panose="020B0502040204020203" pitchFamily="34" charset="0"/>
              </a:rPr>
              <a:t>SCM facilitates intercompany trade, saving time and money.</a:t>
            </a:r>
          </a:p>
          <a:p>
            <a:pPr lvl="1">
              <a:spcAft>
                <a:spcPts val="800"/>
              </a:spcAft>
            </a:pPr>
            <a:r>
              <a:rPr lang="en-US" sz="2000" dirty="0">
                <a:latin typeface="Segoe UI" panose="020B0502040204020203" pitchFamily="34" charset="0"/>
              </a:rPr>
              <a:t>A</a:t>
            </a:r>
            <a:r>
              <a:rPr lang="en-US" sz="2000" b="0" i="0" dirty="0">
                <a:effectLst/>
                <a:latin typeface="Segoe UI" panose="020B0502040204020203" pitchFamily="34" charset="0"/>
              </a:rPr>
              <a:t>ll documents are automatically generated for the participating legal entities.</a:t>
            </a:r>
          </a:p>
          <a:p>
            <a:pPr marL="0" indent="0">
              <a:buNone/>
            </a:pPr>
            <a:r>
              <a:rPr lang="en-US" sz="2400" b="1" i="0" dirty="0">
                <a:effectLst/>
                <a:latin typeface="Segoe UI" panose="020B0502040204020203" pitchFamily="34" charset="0"/>
              </a:rPr>
              <a:t>Warehouse management</a:t>
            </a:r>
          </a:p>
          <a:p>
            <a:pPr lvl="1">
              <a:spcAft>
                <a:spcPts val="800"/>
              </a:spcAft>
            </a:pPr>
            <a:r>
              <a:rPr lang="en-US" sz="2000" i="0" dirty="0">
                <a:effectLst/>
                <a:latin typeface="Segoe UI" panose="020B0502040204020203" pitchFamily="34" charset="0"/>
              </a:rPr>
              <a:t>Elevate warehouse management with seamless mobile integration in Supply Chain.</a:t>
            </a:r>
          </a:p>
          <a:p>
            <a:pPr lvl="1">
              <a:spcAft>
                <a:spcPts val="800"/>
              </a:spcAft>
            </a:pPr>
            <a:r>
              <a:rPr lang="en-US" sz="2000" b="0" i="0" dirty="0">
                <a:effectLst/>
                <a:latin typeface="Segoe UI" panose="020B0502040204020203" pitchFamily="34" charset="0"/>
                <a:cs typeface="Segoe UI" panose="020B0502040204020203" pitchFamily="34" charset="0"/>
              </a:rPr>
              <a:t>Seamless integration: Warehouse management at the core of end-to-end Supply Chain processes</a:t>
            </a:r>
            <a:endParaRPr lang="en-US" sz="3600" b="1" i="0" dirty="0">
              <a:effectLst/>
              <a:latin typeface="Segoe UI" panose="020B0502040204020203" pitchFamily="34" charset="0"/>
              <a:cs typeface="Segoe UI" panose="020B0502040204020203" pitchFamily="34" charset="0"/>
            </a:endParaRPr>
          </a:p>
          <a:p>
            <a:endParaRPr lang="en-US" sz="1800" b="0" i="0" dirty="0">
              <a:effectLst/>
              <a:latin typeface="Google Sans"/>
            </a:endParaRPr>
          </a:p>
          <a:p>
            <a:pPr marL="0" indent="0">
              <a:buNone/>
            </a:pPr>
            <a:endParaRPr lang="en-US" b="1" i="0" dirty="0">
              <a:effectLst/>
              <a:latin typeface="Segoe UI" panose="020B0502040204020203" pitchFamily="34" charset="0"/>
            </a:endParaRPr>
          </a:p>
          <a:p>
            <a:pPr marL="0" indent="0">
              <a:buNone/>
            </a:pPr>
            <a:endParaRPr lang="en-US" sz="1800" b="0" i="0" dirty="0">
              <a:effectLst/>
              <a:latin typeface="Google Sans"/>
            </a:endParaRPr>
          </a:p>
          <a:p>
            <a:endParaRPr lang="en-PK" dirty="0"/>
          </a:p>
        </p:txBody>
      </p:sp>
    </p:spTree>
    <p:extLst>
      <p:ext uri="{BB962C8B-B14F-4D97-AF65-F5344CB8AC3E}">
        <p14:creationId xmlns:p14="http://schemas.microsoft.com/office/powerpoint/2010/main" val="614016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2CA299-2A01-1F36-DCB8-B384B611CBAA}"/>
              </a:ext>
            </a:extLst>
          </p:cNvPr>
          <p:cNvSpPr>
            <a:spLocks noGrp="1"/>
          </p:cNvSpPr>
          <p:nvPr>
            <p:ph idx="1"/>
          </p:nvPr>
        </p:nvSpPr>
        <p:spPr>
          <a:xfrm>
            <a:off x="146384" y="122739"/>
            <a:ext cx="11899232" cy="6580438"/>
          </a:xfrm>
        </p:spPr>
        <p:txBody>
          <a:bodyPr/>
          <a:lstStyle/>
          <a:p>
            <a:pPr marL="0" indent="0">
              <a:buNone/>
            </a:pPr>
            <a:r>
              <a:rPr lang="en-US" b="1" i="0" dirty="0">
                <a:effectLst/>
                <a:latin typeface="Segoe UI" panose="020B0502040204020203" pitchFamily="34" charset="0"/>
              </a:rPr>
              <a:t>Transportation management</a:t>
            </a:r>
          </a:p>
          <a:p>
            <a:r>
              <a:rPr lang="en-US" sz="2000" i="0" dirty="0">
                <a:effectLst/>
                <a:latin typeface="Segoe UI" panose="020B0502040204020203" pitchFamily="34" charset="0"/>
              </a:rPr>
              <a:t>Efficient Transportation Management: Streamlined control for inbound and outbound logistics in your Supply Chain.</a:t>
            </a:r>
            <a:br>
              <a:rPr lang="en-US" sz="2000" i="0" dirty="0">
                <a:effectLst/>
                <a:latin typeface="Segoe UI" panose="020B0502040204020203" pitchFamily="34" charset="0"/>
              </a:rPr>
            </a:br>
            <a:r>
              <a:rPr lang="en-US" sz="2000" i="0" dirty="0">
                <a:effectLst/>
                <a:latin typeface="Segoe UI" panose="020B0502040204020203" pitchFamily="34" charset="0"/>
              </a:rPr>
              <a:t/>
            </a:r>
            <a:br>
              <a:rPr lang="en-US" sz="2000" i="0" dirty="0">
                <a:effectLst/>
                <a:latin typeface="Segoe UI" panose="020B0502040204020203" pitchFamily="34" charset="0"/>
              </a:rPr>
            </a:br>
            <a:r>
              <a:rPr lang="en-US" sz="2000" i="0" dirty="0">
                <a:effectLst/>
                <a:latin typeface="Segoe UI" panose="020B0502040204020203" pitchFamily="34" charset="0"/>
              </a:rPr>
              <a:t/>
            </a:r>
            <a:br>
              <a:rPr lang="en-US" sz="2000" i="0" dirty="0">
                <a:effectLst/>
                <a:latin typeface="Segoe UI" panose="020B0502040204020203" pitchFamily="34" charset="0"/>
              </a:rPr>
            </a:br>
            <a:r>
              <a:rPr lang="en-US" i="1" u="sng" dirty="0">
                <a:effectLst/>
                <a:latin typeface="Segoe UI" panose="020B0502040204020203" pitchFamily="34" charset="0"/>
              </a:rPr>
              <a:t>Practice Lab:</a:t>
            </a:r>
            <a:r>
              <a:rPr lang="en-US" sz="2000" i="0" dirty="0">
                <a:effectLst/>
                <a:latin typeface="Segoe UI" panose="020B0502040204020203" pitchFamily="34" charset="0"/>
              </a:rPr>
              <a:t>   </a:t>
            </a:r>
            <a:r>
              <a:rPr lang="en-US" sz="2400" b="1" i="0" dirty="0">
                <a:solidFill>
                  <a:schemeClr val="accent1"/>
                </a:solidFill>
                <a:effectLst/>
                <a:latin typeface="Segoe UI" panose="020B0502040204020203" pitchFamily="34" charset="0"/>
                <a:hlinkClick r:id="rId2"/>
              </a:rPr>
              <a:t>Lab - Explore Dynamics 365 Supply Chain Management</a:t>
            </a:r>
            <a:endParaRPr lang="en-US" sz="2400" b="1" i="0" dirty="0">
              <a:solidFill>
                <a:schemeClr val="accent1"/>
              </a:solidFill>
              <a:effectLst/>
              <a:latin typeface="Segoe UI" panose="020B0502040204020203" pitchFamily="34" charset="0"/>
            </a:endParaRPr>
          </a:p>
          <a:p>
            <a:endParaRPr lang="en-US" sz="2000" i="0" dirty="0">
              <a:effectLst/>
              <a:latin typeface="Segoe UI" panose="020B0502040204020203" pitchFamily="34" charset="0"/>
            </a:endParaRPr>
          </a:p>
          <a:p>
            <a:endParaRPr lang="en-PK" dirty="0"/>
          </a:p>
        </p:txBody>
      </p:sp>
    </p:spTree>
    <p:extLst>
      <p:ext uri="{BB962C8B-B14F-4D97-AF65-F5344CB8AC3E}">
        <p14:creationId xmlns:p14="http://schemas.microsoft.com/office/powerpoint/2010/main" val="3066104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078E63-215B-8534-EC80-BF972790B536}"/>
              </a:ext>
            </a:extLst>
          </p:cNvPr>
          <p:cNvSpPr>
            <a:spLocks noGrp="1"/>
          </p:cNvSpPr>
          <p:nvPr>
            <p:ph idx="1"/>
          </p:nvPr>
        </p:nvSpPr>
        <p:spPr>
          <a:xfrm>
            <a:off x="164431" y="173288"/>
            <a:ext cx="11835063" cy="6484186"/>
          </a:xfrm>
        </p:spPr>
        <p:txBody>
          <a:bodyPr>
            <a:normAutofit lnSpcReduction="10000"/>
          </a:bodyPr>
          <a:lstStyle/>
          <a:p>
            <a:pPr marL="0" indent="0" algn="ctr">
              <a:buNone/>
            </a:pPr>
            <a:r>
              <a:rPr lang="en-US" sz="3600" b="1" i="0" dirty="0">
                <a:solidFill>
                  <a:schemeClr val="accent1">
                    <a:lumMod val="75000"/>
                  </a:schemeClr>
                </a:solidFill>
                <a:effectLst/>
                <a:latin typeface="Segoe UI" panose="020B0502040204020203" pitchFamily="34" charset="0"/>
              </a:rPr>
              <a:t>Get started with production control in Dynamics 365 Supply Chain Management</a:t>
            </a:r>
          </a:p>
          <a:p>
            <a:pPr marL="0" indent="0">
              <a:buNone/>
            </a:pPr>
            <a:endParaRPr lang="en-US" sz="3200" b="1" dirty="0">
              <a:solidFill>
                <a:schemeClr val="accent1">
                  <a:lumMod val="75000"/>
                </a:schemeClr>
              </a:solidFill>
              <a:latin typeface="Segoe UI" panose="020B0502040204020203" pitchFamily="34" charset="0"/>
            </a:endParaRPr>
          </a:p>
          <a:p>
            <a:pPr marL="0" indent="0">
              <a:buNone/>
            </a:pPr>
            <a:r>
              <a:rPr lang="en-US" b="1" i="0" dirty="0">
                <a:solidFill>
                  <a:schemeClr val="tx1">
                    <a:lumMod val="95000"/>
                    <a:lumOff val="5000"/>
                  </a:schemeClr>
                </a:solidFill>
                <a:effectLst/>
                <a:latin typeface="Segoe UI" panose="020B0502040204020203" pitchFamily="34" charset="0"/>
              </a:rPr>
              <a:t>Introduction</a:t>
            </a:r>
            <a:endParaRPr lang="en-US" sz="2400" b="1" i="0" dirty="0">
              <a:solidFill>
                <a:schemeClr val="tx1">
                  <a:lumMod val="95000"/>
                  <a:lumOff val="5000"/>
                </a:schemeClr>
              </a:solidFill>
              <a:effectLst/>
              <a:latin typeface="Segoe UI" panose="020B0502040204020203" pitchFamily="34" charset="0"/>
            </a:endParaRPr>
          </a:p>
          <a:p>
            <a:pPr>
              <a:spcAft>
                <a:spcPts val="1100"/>
              </a:spcAft>
            </a:pPr>
            <a:r>
              <a:rPr lang="en-US" sz="2000" b="0" i="0" dirty="0">
                <a:solidFill>
                  <a:schemeClr val="tx1">
                    <a:lumMod val="95000"/>
                    <a:lumOff val="5000"/>
                  </a:schemeClr>
                </a:solidFill>
                <a:effectLst/>
                <a:latin typeface="Segoe UI" panose="020B0502040204020203" pitchFamily="34" charset="0"/>
                <a:cs typeface="Segoe UI" panose="020B0502040204020203" pitchFamily="34" charset="0"/>
              </a:rPr>
              <a:t>"</a:t>
            </a:r>
            <a:r>
              <a:rPr lang="en-US" sz="1800" b="0" i="0" dirty="0">
                <a:solidFill>
                  <a:schemeClr val="tx1">
                    <a:lumMod val="95000"/>
                    <a:lumOff val="5000"/>
                  </a:schemeClr>
                </a:solidFill>
                <a:effectLst/>
                <a:latin typeface="Segoe UI" panose="020B0502040204020203" pitchFamily="34" charset="0"/>
                <a:cs typeface="Segoe UI" panose="020B0502040204020203" pitchFamily="34" charset="0"/>
              </a:rPr>
              <a:t>From creation to completion: Diverse production processes mapped in a progressive lifecycle.“</a:t>
            </a:r>
          </a:p>
          <a:p>
            <a:pPr>
              <a:spcAft>
                <a:spcPts val="1100"/>
              </a:spcAft>
            </a:pPr>
            <a:r>
              <a:rPr lang="en-US" sz="1800" b="0" i="0" dirty="0">
                <a:solidFill>
                  <a:schemeClr val="tx1">
                    <a:lumMod val="95000"/>
                    <a:lumOff val="5000"/>
                  </a:schemeClr>
                </a:solidFill>
                <a:effectLst/>
                <a:latin typeface="Segoe UI" panose="020B0502040204020203" pitchFamily="34" charset="0"/>
              </a:rPr>
              <a:t>This module explains the concepts that are used in the Production control module in Dynamics 365 Supply Chain Management.</a:t>
            </a:r>
          </a:p>
          <a:p>
            <a:pPr algn="l">
              <a:spcAft>
                <a:spcPts val="1100"/>
              </a:spcAft>
            </a:pPr>
            <a:r>
              <a:rPr lang="en-US" sz="1800" b="1" i="1" dirty="0">
                <a:solidFill>
                  <a:schemeClr val="tx1">
                    <a:lumMod val="95000"/>
                    <a:lumOff val="5000"/>
                  </a:schemeClr>
                </a:solidFill>
                <a:effectLst/>
                <a:latin typeface="Segoe UI" panose="020B0502040204020203" pitchFamily="34" charset="0"/>
              </a:rPr>
              <a:t>In this module, you will learn about the following features:</a:t>
            </a:r>
          </a:p>
          <a:p>
            <a:pPr lvl="1">
              <a:spcAft>
                <a:spcPts val="700"/>
              </a:spcAft>
            </a:pPr>
            <a:r>
              <a:rPr lang="en-US" sz="1600" b="0" i="0" dirty="0">
                <a:solidFill>
                  <a:schemeClr val="tx1">
                    <a:lumMod val="95000"/>
                    <a:lumOff val="5000"/>
                  </a:schemeClr>
                </a:solidFill>
                <a:effectLst/>
                <a:latin typeface="Segoe UI" panose="020B0502040204020203" pitchFamily="34" charset="0"/>
              </a:rPr>
              <a:t>Discrete, lean, and process manufacturing methodologies</a:t>
            </a:r>
          </a:p>
          <a:p>
            <a:pPr lvl="1">
              <a:spcAft>
                <a:spcPts val="700"/>
              </a:spcAft>
            </a:pPr>
            <a:r>
              <a:rPr lang="en-US" sz="1600" b="0" i="0" dirty="0">
                <a:solidFill>
                  <a:schemeClr val="tx1">
                    <a:lumMod val="95000"/>
                    <a:lumOff val="5000"/>
                  </a:schemeClr>
                </a:solidFill>
                <a:effectLst/>
                <a:latin typeface="Segoe UI" panose="020B0502040204020203" pitchFamily="34" charset="0"/>
              </a:rPr>
              <a:t>Unified manufacturing</a:t>
            </a:r>
          </a:p>
          <a:p>
            <a:pPr lvl="1">
              <a:spcAft>
                <a:spcPts val="700"/>
              </a:spcAft>
            </a:pPr>
            <a:r>
              <a:rPr lang="en-US" sz="1600" b="0" i="0" dirty="0">
                <a:solidFill>
                  <a:schemeClr val="tx1">
                    <a:lumMod val="95000"/>
                    <a:lumOff val="5000"/>
                  </a:schemeClr>
                </a:solidFill>
                <a:effectLst/>
                <a:latin typeface="Segoe UI" panose="020B0502040204020203" pitchFamily="34" charset="0"/>
              </a:rPr>
              <a:t>How to configure production control for unified manufacturing</a:t>
            </a:r>
          </a:p>
          <a:p>
            <a:pPr lvl="1">
              <a:spcAft>
                <a:spcPts val="700"/>
              </a:spcAft>
            </a:pPr>
            <a:r>
              <a:rPr lang="en-US" sz="1600" b="0" i="0" dirty="0">
                <a:solidFill>
                  <a:schemeClr val="tx1">
                    <a:lumMod val="95000"/>
                    <a:lumOff val="5000"/>
                  </a:schemeClr>
                </a:solidFill>
                <a:effectLst/>
                <a:latin typeface="Segoe UI" panose="020B0502040204020203" pitchFamily="34" charset="0"/>
              </a:rPr>
              <a:t>Capacity planning</a:t>
            </a:r>
          </a:p>
          <a:p>
            <a:pPr lvl="1">
              <a:spcAft>
                <a:spcPts val="700"/>
              </a:spcAft>
            </a:pPr>
            <a:r>
              <a:rPr lang="en-US" sz="1600" b="0" i="0" dirty="0">
                <a:solidFill>
                  <a:schemeClr val="tx1">
                    <a:lumMod val="95000"/>
                    <a:lumOff val="5000"/>
                  </a:schemeClr>
                </a:solidFill>
                <a:effectLst/>
                <a:latin typeface="Segoe UI" panose="020B0502040204020203" pitchFamily="34" charset="0"/>
              </a:rPr>
              <a:t>Integration between the </a:t>
            </a:r>
            <a:r>
              <a:rPr lang="en-US" sz="1600" b="1" i="0" dirty="0">
                <a:solidFill>
                  <a:schemeClr val="tx1">
                    <a:lumMod val="95000"/>
                    <a:lumOff val="5000"/>
                  </a:schemeClr>
                </a:solidFill>
                <a:effectLst/>
                <a:latin typeface="Segoe UI" panose="020B0502040204020203" pitchFamily="34" charset="0"/>
              </a:rPr>
              <a:t>General ledger</a:t>
            </a:r>
            <a:r>
              <a:rPr lang="en-US" sz="1600" b="0" i="0" dirty="0">
                <a:solidFill>
                  <a:schemeClr val="tx1">
                    <a:lumMod val="95000"/>
                    <a:lumOff val="5000"/>
                  </a:schemeClr>
                </a:solidFill>
                <a:effectLst/>
                <a:latin typeface="Segoe UI" panose="020B0502040204020203" pitchFamily="34" charset="0"/>
              </a:rPr>
              <a:t> and the </a:t>
            </a:r>
            <a:r>
              <a:rPr lang="en-US" sz="1600" b="1" i="0" dirty="0">
                <a:solidFill>
                  <a:schemeClr val="tx1">
                    <a:lumMod val="95000"/>
                    <a:lumOff val="5000"/>
                  </a:schemeClr>
                </a:solidFill>
                <a:effectLst/>
                <a:latin typeface="Segoe UI" panose="020B0502040204020203" pitchFamily="34" charset="0"/>
              </a:rPr>
              <a:t>Production control</a:t>
            </a:r>
            <a:r>
              <a:rPr lang="en-US" sz="1600" b="0" i="0" dirty="0">
                <a:solidFill>
                  <a:schemeClr val="tx1">
                    <a:lumMod val="95000"/>
                    <a:lumOff val="5000"/>
                  </a:schemeClr>
                </a:solidFill>
                <a:effectLst/>
                <a:latin typeface="Segoe UI" panose="020B0502040204020203" pitchFamily="34" charset="0"/>
              </a:rPr>
              <a:t> modules</a:t>
            </a:r>
          </a:p>
          <a:p>
            <a:pPr lvl="1">
              <a:spcAft>
                <a:spcPts val="700"/>
              </a:spcAft>
            </a:pPr>
            <a:r>
              <a:rPr lang="en-US" sz="1600" b="0" i="0" dirty="0">
                <a:solidFill>
                  <a:schemeClr val="tx1">
                    <a:lumMod val="95000"/>
                    <a:lumOff val="5000"/>
                  </a:schemeClr>
                </a:solidFill>
                <a:effectLst/>
                <a:latin typeface="Segoe UI" panose="020B0502040204020203" pitchFamily="34" charset="0"/>
              </a:rPr>
              <a:t>Production pools</a:t>
            </a:r>
          </a:p>
          <a:p>
            <a:pPr lvl="1">
              <a:spcAft>
                <a:spcPts val="700"/>
              </a:spcAft>
            </a:pPr>
            <a:r>
              <a:rPr lang="en-US" sz="1600" b="0" i="0" dirty="0">
                <a:solidFill>
                  <a:schemeClr val="tx1">
                    <a:lumMod val="95000"/>
                    <a:lumOff val="5000"/>
                  </a:schemeClr>
                </a:solidFill>
                <a:effectLst/>
                <a:latin typeface="Segoe UI" panose="020B0502040204020203" pitchFamily="34" charset="0"/>
              </a:rPr>
              <a:t>How to work with allocation keys</a:t>
            </a:r>
          </a:p>
          <a:p>
            <a:pPr lvl="1">
              <a:spcAft>
                <a:spcPts val="700"/>
              </a:spcAft>
            </a:pPr>
            <a:r>
              <a:rPr lang="en-US" sz="1600" b="0" i="0" dirty="0">
                <a:solidFill>
                  <a:schemeClr val="tx1">
                    <a:lumMod val="95000"/>
                    <a:lumOff val="5000"/>
                  </a:schemeClr>
                </a:solidFill>
                <a:effectLst/>
                <a:latin typeface="Segoe UI" panose="020B0502040204020203" pitchFamily="34" charset="0"/>
              </a:rPr>
              <a:t>IoT intelligence and insights</a:t>
            </a:r>
          </a:p>
          <a:p>
            <a:pPr marL="0" indent="0">
              <a:buNone/>
            </a:pPr>
            <a:endParaRPr lang="en-US" sz="1800" b="0" i="0" dirty="0">
              <a:solidFill>
                <a:schemeClr val="tx1">
                  <a:lumMod val="95000"/>
                  <a:lumOff val="5000"/>
                </a:schemeClr>
              </a:solidFill>
              <a:effectLst/>
              <a:latin typeface="Söhne"/>
            </a:endParaRPr>
          </a:p>
          <a:p>
            <a:pPr marL="0" indent="0">
              <a:buNone/>
            </a:pPr>
            <a:endParaRPr lang="en-PK" sz="3600" dirty="0">
              <a:solidFill>
                <a:schemeClr val="tx1">
                  <a:lumMod val="95000"/>
                  <a:lumOff val="5000"/>
                </a:schemeClr>
              </a:solidFill>
            </a:endParaRPr>
          </a:p>
        </p:txBody>
      </p:sp>
    </p:spTree>
    <p:extLst>
      <p:ext uri="{BB962C8B-B14F-4D97-AF65-F5344CB8AC3E}">
        <p14:creationId xmlns:p14="http://schemas.microsoft.com/office/powerpoint/2010/main" val="3415579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541E2-2C9F-CADF-2C6F-F1E6A0E011CB}"/>
              </a:ext>
            </a:extLst>
          </p:cNvPr>
          <p:cNvSpPr>
            <a:spLocks noGrp="1"/>
          </p:cNvSpPr>
          <p:nvPr>
            <p:ph type="title"/>
          </p:nvPr>
        </p:nvSpPr>
        <p:spPr>
          <a:xfrm>
            <a:off x="0" y="365125"/>
            <a:ext cx="10515600" cy="315912"/>
          </a:xfrm>
        </p:spPr>
        <p:txBody>
          <a:bodyPr>
            <a:normAutofit fontScale="90000"/>
          </a:bodyPr>
          <a:lstStyle/>
          <a:p>
            <a:r>
              <a:rPr lang="en-US" sz="3600" b="1" i="0" dirty="0">
                <a:solidFill>
                  <a:schemeClr val="tx1">
                    <a:lumMod val="95000"/>
                    <a:lumOff val="5000"/>
                  </a:schemeClr>
                </a:solidFill>
                <a:effectLst/>
                <a:latin typeface="Segoe UI" panose="020B0502040204020203" pitchFamily="34" charset="0"/>
              </a:rPr>
              <a:t>Core concepts in production control</a:t>
            </a:r>
            <a:br>
              <a:rPr lang="en-US" sz="3600" b="1" i="0" dirty="0">
                <a:solidFill>
                  <a:schemeClr val="tx1">
                    <a:lumMod val="95000"/>
                    <a:lumOff val="5000"/>
                  </a:schemeClr>
                </a:solidFill>
                <a:effectLst/>
                <a:latin typeface="Segoe UI" panose="020B0502040204020203" pitchFamily="34" charset="0"/>
              </a:rPr>
            </a:br>
            <a:endParaRPr lang="en-PK" sz="3600"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68D7BCC3-E0AA-61E9-CD90-D054B9E06489}"/>
              </a:ext>
            </a:extLst>
          </p:cNvPr>
          <p:cNvSpPr>
            <a:spLocks noGrp="1"/>
          </p:cNvSpPr>
          <p:nvPr>
            <p:ph idx="1"/>
          </p:nvPr>
        </p:nvSpPr>
        <p:spPr>
          <a:xfrm>
            <a:off x="128337" y="548856"/>
            <a:ext cx="11935326" cy="6309144"/>
          </a:xfrm>
        </p:spPr>
        <p:txBody>
          <a:bodyPr>
            <a:normAutofit lnSpcReduction="10000"/>
          </a:bodyPr>
          <a:lstStyle/>
          <a:p>
            <a:pPr marL="0" indent="0">
              <a:buNone/>
            </a:pPr>
            <a:r>
              <a:rPr lang="en-US" sz="2400" i="1" dirty="0"/>
              <a:t>"Varied manufacturing, unified concepts: Core elements in Production control module.“</a:t>
            </a:r>
          </a:p>
          <a:p>
            <a:pPr marL="0" indent="0">
              <a:buNone/>
            </a:pPr>
            <a:r>
              <a:rPr lang="en-US" sz="2400" b="1" i="0" dirty="0">
                <a:solidFill>
                  <a:schemeClr val="tx1">
                    <a:lumMod val="95000"/>
                    <a:lumOff val="5000"/>
                  </a:schemeClr>
                </a:solidFill>
                <a:effectLst/>
                <a:latin typeface="Segoe UI" panose="020B0502040204020203" pitchFamily="34" charset="0"/>
              </a:rPr>
              <a:t>Resources</a:t>
            </a:r>
          </a:p>
          <a:p>
            <a:r>
              <a:rPr lang="en-US" sz="2000" b="0" i="0" dirty="0">
                <a:solidFill>
                  <a:schemeClr val="tx1">
                    <a:lumMod val="95000"/>
                    <a:lumOff val="5000"/>
                  </a:schemeClr>
                </a:solidFill>
                <a:effectLst/>
                <a:latin typeface="Söhne"/>
              </a:rPr>
              <a:t>Comprehensive resources encompass materials, tools, people, vendors, and more for creation and delivery.</a:t>
            </a:r>
          </a:p>
          <a:p>
            <a:pPr marL="0" indent="0">
              <a:buNone/>
            </a:pPr>
            <a:r>
              <a:rPr lang="en-US" sz="2400" b="1" i="0" dirty="0">
                <a:solidFill>
                  <a:schemeClr val="tx1">
                    <a:lumMod val="95000"/>
                    <a:lumOff val="5000"/>
                  </a:schemeClr>
                </a:solidFill>
                <a:effectLst/>
                <a:latin typeface="Segoe UI" panose="020B0502040204020203" pitchFamily="34" charset="0"/>
              </a:rPr>
              <a:t>Resource types</a:t>
            </a:r>
          </a:p>
          <a:p>
            <a:r>
              <a:rPr lang="en-US" sz="1800" b="0" i="0" dirty="0">
                <a:solidFill>
                  <a:schemeClr val="tx1">
                    <a:lumMod val="95000"/>
                    <a:lumOff val="5000"/>
                  </a:schemeClr>
                </a:solidFill>
                <a:effectLst/>
                <a:latin typeface="Segoe UI" panose="020B0502040204020203" pitchFamily="34" charset="0"/>
                <a:cs typeface="Segoe UI" panose="020B0502040204020203" pitchFamily="34" charset="0"/>
              </a:rPr>
              <a:t>Organization module generates resources for production, synchronized with calendars to optimize company capacity</a:t>
            </a:r>
            <a:endParaRPr lang="en-US" sz="2000" b="1" i="0" dirty="0">
              <a:solidFill>
                <a:schemeClr val="tx1">
                  <a:lumMod val="95000"/>
                  <a:lumOff val="5000"/>
                </a:schemeClr>
              </a:solidFill>
              <a:effectLst/>
              <a:latin typeface="Segoe UI" panose="020B0502040204020203" pitchFamily="34" charset="0"/>
              <a:cs typeface="Segoe UI" panose="020B0502040204020203" pitchFamily="34" charset="0"/>
            </a:endParaRPr>
          </a:p>
          <a:p>
            <a:r>
              <a:rPr lang="en-US" sz="1600" b="0" i="0" dirty="0">
                <a:solidFill>
                  <a:schemeClr val="tx1">
                    <a:lumMod val="95000"/>
                    <a:lumOff val="5000"/>
                  </a:schemeClr>
                </a:solidFill>
                <a:effectLst/>
                <a:latin typeface="Segoe UI" panose="020B0502040204020203" pitchFamily="34" charset="0"/>
              </a:rPr>
              <a:t> </a:t>
            </a:r>
            <a:r>
              <a:rPr lang="en-US" sz="1800" dirty="0">
                <a:solidFill>
                  <a:schemeClr val="tx1">
                    <a:lumMod val="95000"/>
                    <a:lumOff val="5000"/>
                  </a:schemeClr>
                </a:solidFill>
                <a:latin typeface="Segoe UI" panose="020B0502040204020203" pitchFamily="34" charset="0"/>
              </a:rPr>
              <a:t>R</a:t>
            </a:r>
            <a:r>
              <a:rPr lang="en-US" sz="1800" b="0" i="0" dirty="0">
                <a:solidFill>
                  <a:schemeClr val="tx1">
                    <a:lumMod val="95000"/>
                    <a:lumOff val="5000"/>
                  </a:schemeClr>
                </a:solidFill>
                <a:effectLst/>
                <a:latin typeface="Segoe UI" panose="020B0502040204020203" pitchFamily="34" charset="0"/>
              </a:rPr>
              <a:t>esource types are available in Supply Chain Management : Vendor, Human Resource, Machine, Tool, Location.</a:t>
            </a:r>
          </a:p>
          <a:p>
            <a:pPr marL="0" indent="0">
              <a:buNone/>
            </a:pPr>
            <a:r>
              <a:rPr lang="en-US" sz="2400" b="1" i="0" dirty="0">
                <a:solidFill>
                  <a:schemeClr val="tx1">
                    <a:lumMod val="95000"/>
                    <a:lumOff val="5000"/>
                  </a:schemeClr>
                </a:solidFill>
                <a:effectLst/>
                <a:latin typeface="Segoe UI" panose="020B0502040204020203" pitchFamily="34" charset="0"/>
              </a:rPr>
              <a:t>Resource capabilities</a:t>
            </a:r>
          </a:p>
          <a:p>
            <a:r>
              <a:rPr lang="en-US" sz="1800" b="0" i="0" dirty="0">
                <a:solidFill>
                  <a:schemeClr val="tx1">
                    <a:lumMod val="95000"/>
                    <a:lumOff val="5000"/>
                  </a:schemeClr>
                </a:solidFill>
                <a:effectLst/>
                <a:latin typeface="Söhne"/>
              </a:rPr>
              <a:t>Operations' resources are allocated capabilities, allowing flexible and temporary assignments</a:t>
            </a:r>
          </a:p>
          <a:p>
            <a:endParaRPr lang="en-US" sz="1800" b="0" i="0" dirty="0">
              <a:solidFill>
                <a:schemeClr val="tx1">
                  <a:lumMod val="95000"/>
                  <a:lumOff val="5000"/>
                </a:schemeClr>
              </a:solidFill>
              <a:effectLst/>
              <a:latin typeface="Söhne"/>
            </a:endParaRPr>
          </a:p>
          <a:p>
            <a:pPr marL="0" indent="0">
              <a:buNone/>
            </a:pPr>
            <a:r>
              <a:rPr lang="en-US" sz="2400" b="1" i="0" dirty="0">
                <a:solidFill>
                  <a:schemeClr val="tx1">
                    <a:lumMod val="95000"/>
                    <a:lumOff val="5000"/>
                  </a:schemeClr>
                </a:solidFill>
                <a:effectLst/>
                <a:latin typeface="Segoe UI" panose="020B0502040204020203" pitchFamily="34" charset="0"/>
              </a:rPr>
              <a:t>Bill of materials (BOM)</a:t>
            </a:r>
          </a:p>
          <a:p>
            <a:r>
              <a:rPr lang="en-US" sz="1800" b="0" i="0" dirty="0">
                <a:solidFill>
                  <a:schemeClr val="tx1">
                    <a:lumMod val="95000"/>
                    <a:lumOff val="5000"/>
                  </a:schemeClr>
                </a:solidFill>
                <a:effectLst/>
                <a:latin typeface="Söhne"/>
              </a:rPr>
              <a:t>BOM: Vital manufacturing document listing components and quantities needed for end-product.</a:t>
            </a:r>
          </a:p>
          <a:p>
            <a:endParaRPr lang="en-US" sz="1800" b="0" i="0" dirty="0">
              <a:solidFill>
                <a:schemeClr val="tx1">
                  <a:lumMod val="95000"/>
                  <a:lumOff val="5000"/>
                </a:schemeClr>
              </a:solidFill>
              <a:effectLst/>
              <a:latin typeface="Söhne"/>
            </a:endParaRPr>
          </a:p>
          <a:p>
            <a:pPr marL="0" indent="0">
              <a:buNone/>
            </a:pPr>
            <a:r>
              <a:rPr lang="en-US" sz="2400" b="1" i="0" dirty="0">
                <a:solidFill>
                  <a:schemeClr val="tx1">
                    <a:lumMod val="95000"/>
                    <a:lumOff val="5000"/>
                  </a:schemeClr>
                </a:solidFill>
                <a:effectLst/>
                <a:latin typeface="Segoe UI" panose="020B0502040204020203" pitchFamily="34" charset="0"/>
              </a:rPr>
              <a:t>Routes and operations</a:t>
            </a:r>
          </a:p>
          <a:p>
            <a:r>
              <a:rPr lang="en-US" sz="1800" b="0" i="0" dirty="0">
                <a:solidFill>
                  <a:schemeClr val="tx1">
                    <a:lumMod val="95000"/>
                    <a:lumOff val="5000"/>
                  </a:schemeClr>
                </a:solidFill>
                <a:effectLst/>
                <a:latin typeface="Segoe UI" panose="020B0502040204020203" pitchFamily="34" charset="0"/>
                <a:cs typeface="Segoe UI" panose="020B0502040204020203" pitchFamily="34" charset="0"/>
              </a:rPr>
              <a:t>The route determines the process steps that are needed to produce a finished product &amp; Operations form task sequences with time allocations to create specific products.</a:t>
            </a:r>
            <a:endParaRPr lang="en-US" sz="2000" b="1" i="0" dirty="0">
              <a:solidFill>
                <a:schemeClr val="tx1">
                  <a:lumMod val="95000"/>
                  <a:lumOff val="5000"/>
                </a:schemeClr>
              </a:solidFill>
              <a:effectLst/>
              <a:latin typeface="Segoe UI" panose="020B0502040204020203" pitchFamily="34" charset="0"/>
              <a:cs typeface="Segoe UI" panose="020B0502040204020203" pitchFamily="34" charset="0"/>
            </a:endParaRPr>
          </a:p>
          <a:p>
            <a:endParaRPr lang="en-US" sz="1800" b="0" i="0" dirty="0">
              <a:solidFill>
                <a:schemeClr val="tx1">
                  <a:lumMod val="95000"/>
                  <a:lumOff val="5000"/>
                </a:schemeClr>
              </a:solidFill>
              <a:effectLst/>
              <a:latin typeface="Söhne"/>
            </a:endParaRPr>
          </a:p>
          <a:p>
            <a:endParaRPr lang="en-US" b="1" i="0" dirty="0">
              <a:solidFill>
                <a:schemeClr val="tx1">
                  <a:lumMod val="95000"/>
                  <a:lumOff val="5000"/>
                </a:schemeClr>
              </a:solidFill>
              <a:effectLst/>
              <a:latin typeface="Segoe UI" panose="020B0502040204020203" pitchFamily="34" charset="0"/>
            </a:endParaRPr>
          </a:p>
          <a:p>
            <a:endParaRPr lang="en-US" b="1" i="0" dirty="0">
              <a:solidFill>
                <a:schemeClr val="tx1">
                  <a:lumMod val="95000"/>
                  <a:lumOff val="5000"/>
                </a:schemeClr>
              </a:solidFill>
              <a:effectLst/>
              <a:latin typeface="Segoe UI" panose="020B0502040204020203" pitchFamily="34" charset="0"/>
            </a:endParaRPr>
          </a:p>
          <a:p>
            <a:endParaRPr lang="en-PK" sz="2400" i="1" dirty="0">
              <a:solidFill>
                <a:schemeClr val="tx1">
                  <a:lumMod val="95000"/>
                  <a:lumOff val="5000"/>
                </a:schemeClr>
              </a:solidFill>
            </a:endParaRPr>
          </a:p>
        </p:txBody>
      </p:sp>
    </p:spTree>
    <p:extLst>
      <p:ext uri="{BB962C8B-B14F-4D97-AF65-F5344CB8AC3E}">
        <p14:creationId xmlns:p14="http://schemas.microsoft.com/office/powerpoint/2010/main" val="1156355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2520D-14DA-212A-C14E-A3740F077CE9}"/>
              </a:ext>
            </a:extLst>
          </p:cNvPr>
          <p:cNvSpPr>
            <a:spLocks noGrp="1"/>
          </p:cNvSpPr>
          <p:nvPr>
            <p:ph idx="1"/>
          </p:nvPr>
        </p:nvSpPr>
        <p:spPr>
          <a:xfrm>
            <a:off x="148389" y="141204"/>
            <a:ext cx="11915273" cy="6580438"/>
          </a:xfrm>
        </p:spPr>
        <p:txBody>
          <a:bodyPr>
            <a:normAutofit lnSpcReduction="10000"/>
          </a:bodyPr>
          <a:lstStyle/>
          <a:p>
            <a:pPr marL="0" indent="0">
              <a:buNone/>
            </a:pPr>
            <a:r>
              <a:rPr lang="en-US" sz="2400" b="1" i="0" dirty="0">
                <a:solidFill>
                  <a:schemeClr val="tx1">
                    <a:lumMod val="95000"/>
                    <a:lumOff val="5000"/>
                  </a:schemeClr>
                </a:solidFill>
                <a:effectLst/>
                <a:latin typeface="Segoe UI" panose="020B0502040204020203" pitchFamily="34" charset="0"/>
              </a:rPr>
              <a:t>Define optional settings</a:t>
            </a:r>
          </a:p>
          <a:p>
            <a:r>
              <a:rPr lang="en-US" sz="2000" b="0" i="0" dirty="0">
                <a:solidFill>
                  <a:schemeClr val="tx1">
                    <a:lumMod val="95000"/>
                    <a:lumOff val="5000"/>
                  </a:schemeClr>
                </a:solidFill>
                <a:effectLst/>
                <a:latin typeface="Söhne"/>
              </a:rPr>
              <a:t>Optional settings for production process control tailored to company's environment.</a:t>
            </a:r>
          </a:p>
          <a:p>
            <a:r>
              <a:rPr lang="en-US" sz="1800" b="0" i="0" dirty="0">
                <a:solidFill>
                  <a:schemeClr val="tx1">
                    <a:lumMod val="95000"/>
                    <a:lumOff val="5000"/>
                  </a:schemeClr>
                </a:solidFill>
                <a:effectLst/>
                <a:latin typeface="Segoe UI" panose="020B0502040204020203" pitchFamily="34" charset="0"/>
              </a:rPr>
              <a:t>Optional settings are as follows: </a:t>
            </a:r>
            <a:r>
              <a:rPr lang="en-US" sz="1800" i="1" dirty="0">
                <a:solidFill>
                  <a:schemeClr val="tx1">
                    <a:lumMod val="95000"/>
                    <a:lumOff val="5000"/>
                  </a:schemeClr>
                </a:solidFill>
                <a:effectLst/>
                <a:latin typeface="Segoe UI" panose="020B0502040204020203" pitchFamily="34" charset="0"/>
              </a:rPr>
              <a:t>Production groups, Production pools, Properties, Resource capabilities.</a:t>
            </a:r>
          </a:p>
          <a:p>
            <a:pPr marL="0" indent="0">
              <a:buNone/>
            </a:pPr>
            <a:r>
              <a:rPr lang="en-US" sz="2400" b="1" i="0" dirty="0">
                <a:solidFill>
                  <a:schemeClr val="tx1">
                    <a:lumMod val="95000"/>
                    <a:lumOff val="5000"/>
                  </a:schemeClr>
                </a:solidFill>
                <a:effectLst/>
                <a:latin typeface="Segoe UI" panose="020B0502040204020203" pitchFamily="34" charset="0"/>
              </a:rPr>
              <a:t>Production control integration with other modules in Supply Chain Management</a:t>
            </a:r>
          </a:p>
          <a:p>
            <a:r>
              <a:rPr lang="en-US" sz="1800" i="0" dirty="0">
                <a:solidFill>
                  <a:schemeClr val="tx1">
                    <a:lumMod val="95000"/>
                    <a:lumOff val="5000"/>
                  </a:schemeClr>
                </a:solidFill>
                <a:effectLst/>
                <a:latin typeface="Segoe UI" panose="020B0502040204020203" pitchFamily="34" charset="0"/>
              </a:rPr>
              <a:t>Integrated flow supports sequential production life cycle, from order creation to finished product.</a:t>
            </a:r>
          </a:p>
          <a:p>
            <a:r>
              <a:rPr lang="en-US" sz="1800" i="0" dirty="0">
                <a:solidFill>
                  <a:schemeClr val="tx1">
                    <a:lumMod val="95000"/>
                    <a:lumOff val="5000"/>
                  </a:schemeClr>
                </a:solidFill>
                <a:effectLst/>
                <a:latin typeface="Segoe UI" panose="020B0502040204020203" pitchFamily="34" charset="0"/>
              </a:rPr>
              <a:t>Varied information for each step, completion triggers status change, mandatory steps auto-performed if skipped.</a:t>
            </a:r>
          </a:p>
          <a:p>
            <a:pPr marL="0" indent="0">
              <a:buNone/>
            </a:pPr>
            <a:r>
              <a:rPr lang="en-US" sz="2400" b="1" i="0" dirty="0">
                <a:solidFill>
                  <a:schemeClr val="tx1">
                    <a:lumMod val="95000"/>
                    <a:lumOff val="5000"/>
                  </a:schemeClr>
                </a:solidFill>
                <a:effectLst/>
                <a:latin typeface="Segoe UI" panose="020B0502040204020203" pitchFamily="34" charset="0"/>
              </a:rPr>
              <a:t>Production life cycle and statuses</a:t>
            </a:r>
          </a:p>
          <a:p>
            <a:pPr algn="l">
              <a:spcAft>
                <a:spcPts val="900"/>
              </a:spcAft>
            </a:pPr>
            <a:r>
              <a:rPr lang="en-US" sz="1800" b="0" i="0" dirty="0">
                <a:solidFill>
                  <a:schemeClr val="tx1">
                    <a:lumMod val="95000"/>
                    <a:lumOff val="5000"/>
                  </a:schemeClr>
                </a:solidFill>
                <a:effectLst/>
                <a:latin typeface="Segoe UI" panose="020B0502040204020203" pitchFamily="34" charset="0"/>
              </a:rPr>
              <a:t>The production order is assigned a status that reflects where it is in the production life cycle. The status of the orders is as follows : </a:t>
            </a:r>
            <a:r>
              <a:rPr lang="en-US" sz="1800" b="0" i="1" dirty="0">
                <a:solidFill>
                  <a:schemeClr val="tx1">
                    <a:lumMod val="95000"/>
                    <a:lumOff val="5000"/>
                  </a:schemeClr>
                </a:solidFill>
                <a:effectLst/>
                <a:latin typeface="Segoe UI" panose="020B0502040204020203" pitchFamily="34" charset="0"/>
              </a:rPr>
              <a:t>Create-&gt; Estimate-&gt; Schedule-&gt;Released-&gt;Start-&gt;Report as finished-&gt; End.</a:t>
            </a:r>
          </a:p>
          <a:p>
            <a:pPr marL="0" indent="0" algn="l">
              <a:spcAft>
                <a:spcPts val="900"/>
              </a:spcAft>
              <a:buNone/>
            </a:pPr>
            <a:r>
              <a:rPr lang="en-US" sz="2400" b="1" i="0" dirty="0">
                <a:solidFill>
                  <a:schemeClr val="tx1">
                    <a:lumMod val="95000"/>
                    <a:lumOff val="5000"/>
                  </a:schemeClr>
                </a:solidFill>
                <a:effectLst/>
                <a:latin typeface="Segoe UI" panose="020B0502040204020203" pitchFamily="34" charset="0"/>
              </a:rPr>
              <a:t>Understand unified manufacturing</a:t>
            </a:r>
          </a:p>
          <a:p>
            <a:pPr>
              <a:spcAft>
                <a:spcPts val="900"/>
              </a:spcAft>
            </a:pPr>
            <a:r>
              <a:rPr lang="en-US" sz="1800" b="0" i="0" dirty="0">
                <a:solidFill>
                  <a:schemeClr val="tx1">
                    <a:lumMod val="95000"/>
                    <a:lumOff val="5000"/>
                  </a:schemeClr>
                </a:solidFill>
                <a:effectLst/>
                <a:latin typeface="Söhne"/>
              </a:rPr>
              <a:t>Diverse products and processes use various order types within an end-to-end production.</a:t>
            </a:r>
          </a:p>
          <a:p>
            <a:pPr marL="0" indent="0">
              <a:spcAft>
                <a:spcPts val="900"/>
              </a:spcAft>
              <a:buNone/>
            </a:pPr>
            <a:r>
              <a:rPr lang="en-US" sz="2400" b="1" i="0" dirty="0">
                <a:solidFill>
                  <a:schemeClr val="tx1">
                    <a:lumMod val="95000"/>
                    <a:lumOff val="5000"/>
                  </a:schemeClr>
                </a:solidFill>
                <a:effectLst/>
                <a:latin typeface="Segoe UI" panose="020B0502040204020203" pitchFamily="34" charset="0"/>
              </a:rPr>
              <a:t>Combine discrete, process, and lean sourcing</a:t>
            </a:r>
          </a:p>
          <a:p>
            <a:pPr>
              <a:spcAft>
                <a:spcPts val="1100"/>
              </a:spcAft>
            </a:pPr>
            <a:r>
              <a:rPr lang="en-US" sz="1800" b="0" i="0" dirty="0">
                <a:solidFill>
                  <a:schemeClr val="tx1">
                    <a:lumMod val="95000"/>
                    <a:lumOff val="5000"/>
                  </a:schemeClr>
                </a:solidFill>
                <a:effectLst/>
                <a:latin typeface="Söhne"/>
              </a:rPr>
              <a:t>Unified planning enforces modeled material flow in Supply Chain Management regardless of chosen supply policy.</a:t>
            </a:r>
            <a:endParaRPr lang="en-US" sz="1800" b="1" i="0" dirty="0">
              <a:solidFill>
                <a:schemeClr val="tx1">
                  <a:lumMod val="95000"/>
                  <a:lumOff val="5000"/>
                </a:schemeClr>
              </a:solidFill>
              <a:effectLst/>
              <a:latin typeface="Segoe UI" panose="020B0502040204020203" pitchFamily="34" charset="0"/>
            </a:endParaRPr>
          </a:p>
          <a:p>
            <a:pPr>
              <a:spcAft>
                <a:spcPts val="1100"/>
              </a:spcAft>
            </a:pPr>
            <a:r>
              <a:rPr lang="en-US" sz="1600" b="0" i="0" dirty="0">
                <a:solidFill>
                  <a:schemeClr val="tx1">
                    <a:lumMod val="95000"/>
                    <a:lumOff val="5000"/>
                  </a:schemeClr>
                </a:solidFill>
                <a:effectLst/>
                <a:latin typeface="Söhne"/>
              </a:rPr>
              <a:t>Master scheduling granularity depends on enabled storage dimensions; recommend Site and Warehouse for diverse location control.</a:t>
            </a:r>
            <a:endParaRPr lang="en-US" sz="2400" b="0" i="1" dirty="0">
              <a:solidFill>
                <a:schemeClr val="tx1">
                  <a:lumMod val="95000"/>
                  <a:lumOff val="5000"/>
                </a:schemeClr>
              </a:solidFill>
              <a:effectLst/>
              <a:latin typeface="Segoe UI" panose="020B0502040204020203" pitchFamily="34" charset="0"/>
            </a:endParaRPr>
          </a:p>
          <a:p>
            <a:pPr marL="0" indent="0">
              <a:buNone/>
            </a:pPr>
            <a:endParaRPr lang="en-US" sz="2400" b="1" i="0" dirty="0">
              <a:solidFill>
                <a:schemeClr val="tx1">
                  <a:lumMod val="95000"/>
                  <a:lumOff val="5000"/>
                </a:schemeClr>
              </a:solidFill>
              <a:effectLst/>
              <a:latin typeface="Segoe UI" panose="020B0502040204020203" pitchFamily="34" charset="0"/>
            </a:endParaRPr>
          </a:p>
          <a:p>
            <a:pPr marL="0" indent="0">
              <a:buNone/>
            </a:pPr>
            <a:endParaRPr lang="en-US" sz="1800" i="0" dirty="0">
              <a:solidFill>
                <a:schemeClr val="tx1">
                  <a:lumMod val="95000"/>
                  <a:lumOff val="5000"/>
                </a:schemeClr>
              </a:solidFill>
              <a:effectLst/>
              <a:latin typeface="Segoe UI" panose="020B0502040204020203" pitchFamily="34" charset="0"/>
            </a:endParaRPr>
          </a:p>
          <a:p>
            <a:endParaRPr lang="en-US" i="1" dirty="0">
              <a:solidFill>
                <a:schemeClr val="tx1">
                  <a:lumMod val="95000"/>
                  <a:lumOff val="5000"/>
                </a:schemeClr>
              </a:solidFill>
              <a:effectLst/>
              <a:latin typeface="Segoe UI" panose="020B0502040204020203" pitchFamily="34" charset="0"/>
            </a:endParaRPr>
          </a:p>
          <a:p>
            <a:endParaRPr lang="en-PK" dirty="0"/>
          </a:p>
        </p:txBody>
      </p:sp>
    </p:spTree>
    <p:extLst>
      <p:ext uri="{BB962C8B-B14F-4D97-AF65-F5344CB8AC3E}">
        <p14:creationId xmlns:p14="http://schemas.microsoft.com/office/powerpoint/2010/main" val="980920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DEE03E-2D35-CC0A-4F83-AECA9FE00701}"/>
              </a:ext>
            </a:extLst>
          </p:cNvPr>
          <p:cNvSpPr>
            <a:spLocks noGrp="1"/>
          </p:cNvSpPr>
          <p:nvPr>
            <p:ph idx="1"/>
          </p:nvPr>
        </p:nvSpPr>
        <p:spPr>
          <a:xfrm>
            <a:off x="142163" y="146950"/>
            <a:ext cx="11936105" cy="6595044"/>
          </a:xfrm>
        </p:spPr>
        <p:txBody>
          <a:bodyPr/>
          <a:lstStyle/>
          <a:p>
            <a:pPr marL="0" indent="0">
              <a:buNone/>
            </a:pPr>
            <a:r>
              <a:rPr lang="en-US" sz="2000" b="1" i="0" dirty="0">
                <a:solidFill>
                  <a:schemeClr val="tx1">
                    <a:lumMod val="95000"/>
                    <a:lumOff val="5000"/>
                  </a:schemeClr>
                </a:solidFill>
                <a:effectLst/>
                <a:latin typeface="Segoe UI" panose="020B0502040204020203" pitchFamily="34" charset="0"/>
              </a:rPr>
              <a:t>Unified manufacturing supply policies</a:t>
            </a:r>
          </a:p>
          <a:p>
            <a:r>
              <a:rPr lang="en-US" sz="1800" b="0" i="0" dirty="0">
                <a:solidFill>
                  <a:schemeClr val="tx1">
                    <a:lumMod val="95000"/>
                    <a:lumOff val="5000"/>
                  </a:schemeClr>
                </a:solidFill>
                <a:effectLst/>
                <a:latin typeface="Söhne"/>
              </a:rPr>
              <a:t>Unified planning in SCM manages product supply, drives derived requirements issuance, and automates material sourcing by order type.</a:t>
            </a:r>
          </a:p>
          <a:p>
            <a:r>
              <a:rPr lang="en-US" sz="1800" b="0" i="0" dirty="0">
                <a:solidFill>
                  <a:schemeClr val="tx1">
                    <a:lumMod val="95000"/>
                    <a:lumOff val="5000"/>
                  </a:schemeClr>
                </a:solidFill>
                <a:effectLst/>
                <a:latin typeface="Söhne"/>
              </a:rPr>
              <a:t>Supply policies flexibly defined by granularity (product, dimensions, site, warehouse) and managed through Default order settings and Item coverage setup.</a:t>
            </a:r>
          </a:p>
          <a:p>
            <a:pPr marL="0" indent="0">
              <a:buNone/>
            </a:pPr>
            <a:r>
              <a:rPr lang="en-US" sz="2000" b="1" i="0" dirty="0">
                <a:solidFill>
                  <a:schemeClr val="tx1">
                    <a:lumMod val="95000"/>
                    <a:lumOff val="5000"/>
                  </a:schemeClr>
                </a:solidFill>
                <a:effectLst/>
                <a:latin typeface="Segoe UI" panose="020B0502040204020203" pitchFamily="34" charset="0"/>
              </a:rPr>
              <a:t>Materials allocation cross-supply policy – Resource consumption on BOMs</a:t>
            </a:r>
          </a:p>
          <a:p>
            <a:r>
              <a:rPr lang="en-US" sz="1800" b="0" i="0" dirty="0">
                <a:solidFill>
                  <a:schemeClr val="tx1">
                    <a:lumMod val="95000"/>
                    <a:lumOff val="5000"/>
                  </a:schemeClr>
                </a:solidFill>
                <a:effectLst/>
                <a:latin typeface="Söhne"/>
              </a:rPr>
              <a:t>Selecting Resource consumption on a BOM line dynamically determines picking warehouse from related operation's resource, streamlining warehouse selection based on supply policy.</a:t>
            </a:r>
          </a:p>
          <a:p>
            <a:pPr marL="0" indent="0">
              <a:buNone/>
            </a:pPr>
            <a:r>
              <a:rPr lang="en-US" sz="2000" b="1" i="0" dirty="0">
                <a:solidFill>
                  <a:schemeClr val="tx1">
                    <a:lumMod val="95000"/>
                    <a:lumOff val="5000"/>
                  </a:schemeClr>
                </a:solidFill>
                <a:effectLst/>
                <a:latin typeface="Segoe UI" panose="020B0502040204020203" pitchFamily="34" charset="0"/>
              </a:rPr>
              <a:t>Manufacturing principles</a:t>
            </a:r>
          </a:p>
          <a:p>
            <a:r>
              <a:rPr lang="en-US" sz="1800" b="0" i="0" dirty="0">
                <a:solidFill>
                  <a:schemeClr val="tx1">
                    <a:lumMod val="95000"/>
                    <a:lumOff val="5000"/>
                  </a:schemeClr>
                </a:solidFill>
                <a:effectLst/>
                <a:latin typeface="Söhne"/>
              </a:rPr>
              <a:t>Choosing manufacturing principle involves assessing production, logistics, and customer delivery expectations.</a:t>
            </a:r>
          </a:p>
          <a:p>
            <a:r>
              <a:rPr lang="en-US" sz="1800" dirty="0">
                <a:solidFill>
                  <a:schemeClr val="tx1">
                    <a:lumMod val="95000"/>
                    <a:lumOff val="5000"/>
                  </a:schemeClr>
                </a:solidFill>
                <a:latin typeface="Söhne"/>
              </a:rPr>
              <a:t>Principles Include: </a:t>
            </a:r>
            <a:r>
              <a:rPr lang="en-US" sz="1600" i="1" dirty="0">
                <a:solidFill>
                  <a:schemeClr val="tx1">
                    <a:lumMod val="95000"/>
                    <a:lumOff val="5000"/>
                  </a:schemeClr>
                </a:solidFill>
                <a:effectLst/>
                <a:latin typeface="Segoe UI" panose="020B0502040204020203" pitchFamily="34" charset="0"/>
              </a:rPr>
              <a:t>Make to stock, Make to order, Configure to order, Engineer to order.</a:t>
            </a:r>
          </a:p>
          <a:p>
            <a:pPr marL="0" indent="0">
              <a:buNone/>
            </a:pPr>
            <a:r>
              <a:rPr lang="en-US" sz="2000" b="1" i="0" dirty="0">
                <a:solidFill>
                  <a:schemeClr val="tx1">
                    <a:lumMod val="95000"/>
                    <a:lumOff val="5000"/>
                  </a:schemeClr>
                </a:solidFill>
                <a:effectLst/>
                <a:latin typeface="Segoe UI" panose="020B0502040204020203" pitchFamily="34" charset="0"/>
              </a:rPr>
              <a:t>Overview of the production process and production life cycle</a:t>
            </a:r>
          </a:p>
          <a:p>
            <a:r>
              <a:rPr lang="en-US" sz="1800" b="0" i="0" dirty="0">
                <a:solidFill>
                  <a:schemeClr val="tx1">
                    <a:lumMod val="95000"/>
                    <a:lumOff val="5000"/>
                  </a:schemeClr>
                </a:solidFill>
                <a:effectLst/>
                <a:latin typeface="Söhne"/>
              </a:rPr>
              <a:t>Production order initiates item manufacturing with comprehensive details including materials, formulas, resources, routes, and operations.</a:t>
            </a:r>
            <a:endParaRPr lang="en-US" b="1" i="0" dirty="0">
              <a:solidFill>
                <a:schemeClr val="tx1">
                  <a:lumMod val="95000"/>
                  <a:lumOff val="5000"/>
                </a:schemeClr>
              </a:solidFill>
              <a:effectLst/>
              <a:latin typeface="Segoe UI" panose="020B0502040204020203" pitchFamily="34" charset="0"/>
            </a:endParaRPr>
          </a:p>
          <a:p>
            <a:pPr marL="0" indent="0">
              <a:buNone/>
            </a:pPr>
            <a:r>
              <a:rPr lang="en-US" sz="2000" b="1" i="0" dirty="0">
                <a:solidFill>
                  <a:schemeClr val="tx1">
                    <a:lumMod val="95000"/>
                    <a:lumOff val="5000"/>
                  </a:schemeClr>
                </a:solidFill>
                <a:effectLst/>
                <a:latin typeface="Segoe UI" panose="020B0502040204020203" pitchFamily="34" charset="0"/>
              </a:rPr>
              <a:t>Overview of the production life cycle</a:t>
            </a:r>
          </a:p>
          <a:p>
            <a:pPr marL="0" indent="0">
              <a:buNone/>
            </a:pPr>
            <a:r>
              <a:rPr lang="en-US" sz="1600" i="1" dirty="0">
                <a:solidFill>
                  <a:schemeClr val="tx1">
                    <a:lumMod val="95000"/>
                    <a:lumOff val="5000"/>
                  </a:schemeClr>
                </a:solidFill>
                <a:latin typeface="Segoe UI" panose="020B0502040204020203" pitchFamily="34" charset="0"/>
              </a:rPr>
              <a:t>Created -&gt; Estimated -&gt; Scheduled -&gt; Released -&gt; Prepared/Picked -&gt; Started -&gt; Report progress/Complete jobs -&gt; Reported as</a:t>
            </a:r>
          </a:p>
          <a:p>
            <a:pPr marL="0" indent="0">
              <a:buNone/>
            </a:pPr>
            <a:r>
              <a:rPr lang="en-US" sz="1600" i="1" dirty="0">
                <a:solidFill>
                  <a:schemeClr val="tx1">
                    <a:lumMod val="95000"/>
                    <a:lumOff val="5000"/>
                  </a:schemeClr>
                </a:solidFill>
                <a:latin typeface="Segoe UI" panose="020B0502040204020203" pitchFamily="34" charset="0"/>
              </a:rPr>
              <a:t> finished (the product receipt) -&gt; Quality assessment -&gt; Put away and Ship to order -&gt; Ended -&gt; Period closure.</a:t>
            </a:r>
            <a:endParaRPr lang="en-US" sz="2400" i="1" dirty="0">
              <a:solidFill>
                <a:schemeClr val="tx1">
                  <a:lumMod val="95000"/>
                  <a:lumOff val="5000"/>
                </a:schemeClr>
              </a:solidFill>
              <a:latin typeface="Segoe UI" panose="020B0502040204020203" pitchFamily="34" charset="0"/>
            </a:endParaRPr>
          </a:p>
          <a:p>
            <a:pPr marL="0" indent="0">
              <a:buNone/>
            </a:pPr>
            <a:endParaRPr lang="en-US" i="1" dirty="0">
              <a:solidFill>
                <a:schemeClr val="tx1">
                  <a:lumMod val="95000"/>
                  <a:lumOff val="5000"/>
                </a:schemeClr>
              </a:solidFill>
              <a:effectLst/>
              <a:latin typeface="Segoe UI" panose="020B0502040204020203" pitchFamily="34" charset="0"/>
            </a:endParaRPr>
          </a:p>
          <a:p>
            <a:endParaRPr lang="en-US" b="1" i="0" dirty="0">
              <a:solidFill>
                <a:schemeClr val="tx1">
                  <a:lumMod val="95000"/>
                  <a:lumOff val="5000"/>
                </a:schemeClr>
              </a:solidFill>
              <a:effectLst/>
              <a:latin typeface="Segoe UI" panose="020B0502040204020203" pitchFamily="34" charset="0"/>
            </a:endParaRPr>
          </a:p>
          <a:p>
            <a:pPr marL="0" indent="0">
              <a:buNone/>
            </a:pPr>
            <a:endParaRPr lang="en-US" sz="2400" b="1" i="0" dirty="0">
              <a:solidFill>
                <a:schemeClr val="tx1">
                  <a:lumMod val="95000"/>
                  <a:lumOff val="5000"/>
                </a:schemeClr>
              </a:solidFill>
              <a:effectLst/>
              <a:latin typeface="Segoe UI" panose="020B0502040204020203" pitchFamily="34" charset="0"/>
            </a:endParaRPr>
          </a:p>
          <a:p>
            <a:pPr marL="0" indent="0">
              <a:buNone/>
            </a:pPr>
            <a:endParaRPr lang="en-US" sz="1800" b="1" i="0" dirty="0">
              <a:solidFill>
                <a:schemeClr val="tx1">
                  <a:lumMod val="95000"/>
                  <a:lumOff val="5000"/>
                </a:schemeClr>
              </a:solidFill>
              <a:effectLst/>
              <a:latin typeface="Segoe UI" panose="020B0502040204020203" pitchFamily="34" charset="0"/>
            </a:endParaRPr>
          </a:p>
          <a:p>
            <a:endParaRPr lang="en-PK" dirty="0"/>
          </a:p>
        </p:txBody>
      </p:sp>
    </p:spTree>
    <p:extLst>
      <p:ext uri="{BB962C8B-B14F-4D97-AF65-F5344CB8AC3E}">
        <p14:creationId xmlns:p14="http://schemas.microsoft.com/office/powerpoint/2010/main" val="4002793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191AB9-4228-2013-7F22-9B8AB5B5E445}"/>
              </a:ext>
            </a:extLst>
          </p:cNvPr>
          <p:cNvSpPr>
            <a:spLocks noGrp="1"/>
          </p:cNvSpPr>
          <p:nvPr>
            <p:ph idx="1"/>
          </p:nvPr>
        </p:nvSpPr>
        <p:spPr>
          <a:xfrm>
            <a:off x="160421" y="156766"/>
            <a:ext cx="11903242" cy="6500707"/>
          </a:xfrm>
        </p:spPr>
        <p:txBody>
          <a:bodyPr>
            <a:normAutofit lnSpcReduction="10000"/>
          </a:bodyPr>
          <a:lstStyle/>
          <a:p>
            <a:pPr marL="0" indent="0">
              <a:buNone/>
            </a:pPr>
            <a:r>
              <a:rPr lang="en-US" sz="2400" b="1" i="0" dirty="0">
                <a:solidFill>
                  <a:schemeClr val="tx1">
                    <a:lumMod val="95000"/>
                    <a:lumOff val="5000"/>
                  </a:schemeClr>
                </a:solidFill>
                <a:effectLst/>
                <a:latin typeface="Segoe UI" panose="020B0502040204020203" pitchFamily="34" charset="0"/>
              </a:rPr>
              <a:t>Batch orders</a:t>
            </a:r>
          </a:p>
          <a:p>
            <a:r>
              <a:rPr lang="en-US" sz="1800" b="0" i="0" dirty="0">
                <a:solidFill>
                  <a:schemeClr val="tx1">
                    <a:lumMod val="95000"/>
                    <a:lumOff val="5000"/>
                  </a:schemeClr>
                </a:solidFill>
                <a:effectLst/>
                <a:latin typeface="Söhne"/>
              </a:rPr>
              <a:t>Steps to create a rework batch order for finished formula item with adequate reserved on-hand inventory.</a:t>
            </a:r>
          </a:p>
          <a:p>
            <a:pPr lvl="1">
              <a:spcAft>
                <a:spcPts val="550"/>
              </a:spcAft>
              <a:buFont typeface="+mj-lt"/>
              <a:buAutoNum type="arabicPeriod"/>
            </a:pPr>
            <a:r>
              <a:rPr lang="en-US" sz="1600" b="0" i="0" dirty="0">
                <a:solidFill>
                  <a:schemeClr val="tx1">
                    <a:lumMod val="95000"/>
                    <a:lumOff val="5000"/>
                  </a:schemeClr>
                </a:solidFill>
                <a:effectLst/>
                <a:latin typeface="Segoe UI" panose="020B0502040204020203" pitchFamily="34" charset="0"/>
              </a:rPr>
              <a:t>Navigate to </a:t>
            </a:r>
            <a:r>
              <a:rPr lang="en-US" sz="1600" b="1" i="0" dirty="0">
                <a:solidFill>
                  <a:schemeClr val="tx1">
                    <a:lumMod val="95000"/>
                    <a:lumOff val="5000"/>
                  </a:schemeClr>
                </a:solidFill>
                <a:effectLst/>
                <a:latin typeface="Segoe UI" panose="020B0502040204020203" pitchFamily="34" charset="0"/>
              </a:rPr>
              <a:t>Production control &gt; Production orders &gt; All production orders</a:t>
            </a:r>
            <a:r>
              <a:rPr lang="en-US" sz="1600" b="0" i="0" dirty="0">
                <a:solidFill>
                  <a:schemeClr val="tx1">
                    <a:lumMod val="95000"/>
                    <a:lumOff val="5000"/>
                  </a:schemeClr>
                </a:solidFill>
                <a:effectLst/>
                <a:latin typeface="Segoe UI" panose="020B0502040204020203" pitchFamily="34" charset="0"/>
              </a:rPr>
              <a:t>.</a:t>
            </a:r>
          </a:p>
          <a:p>
            <a:pPr lvl="1">
              <a:spcAft>
                <a:spcPts val="550"/>
              </a:spcAft>
              <a:buFont typeface="+mj-lt"/>
              <a:buAutoNum type="arabicPeriod"/>
            </a:pPr>
            <a:r>
              <a:rPr lang="en-US" sz="1600" b="0" i="0" dirty="0">
                <a:solidFill>
                  <a:schemeClr val="tx1">
                    <a:lumMod val="95000"/>
                    <a:lumOff val="5000"/>
                  </a:schemeClr>
                </a:solidFill>
                <a:effectLst/>
                <a:latin typeface="Segoe UI" panose="020B0502040204020203" pitchFamily="34" charset="0"/>
              </a:rPr>
              <a:t>On the Action Pane, on the </a:t>
            </a:r>
            <a:r>
              <a:rPr lang="en-US" sz="1600" b="1" i="0" dirty="0">
                <a:solidFill>
                  <a:schemeClr val="tx1">
                    <a:lumMod val="95000"/>
                    <a:lumOff val="5000"/>
                  </a:schemeClr>
                </a:solidFill>
                <a:effectLst/>
                <a:latin typeface="Segoe UI" panose="020B0502040204020203" pitchFamily="34" charset="0"/>
              </a:rPr>
              <a:t>Production order</a:t>
            </a:r>
            <a:r>
              <a:rPr lang="en-US" sz="1600" b="0" i="0" dirty="0">
                <a:solidFill>
                  <a:schemeClr val="tx1">
                    <a:lumMod val="95000"/>
                    <a:lumOff val="5000"/>
                  </a:schemeClr>
                </a:solidFill>
                <a:effectLst/>
                <a:latin typeface="Segoe UI" panose="020B0502040204020203" pitchFamily="34" charset="0"/>
              </a:rPr>
              <a:t> tab, in the </a:t>
            </a:r>
            <a:r>
              <a:rPr lang="en-US" sz="1600" b="1" i="0" dirty="0">
                <a:solidFill>
                  <a:schemeClr val="tx1">
                    <a:lumMod val="95000"/>
                    <a:lumOff val="5000"/>
                  </a:schemeClr>
                </a:solidFill>
                <a:effectLst/>
                <a:latin typeface="Segoe UI" panose="020B0502040204020203" pitchFamily="34" charset="0"/>
              </a:rPr>
              <a:t>New</a:t>
            </a:r>
            <a:r>
              <a:rPr lang="en-US" sz="1600" b="0" i="0" dirty="0">
                <a:solidFill>
                  <a:schemeClr val="tx1">
                    <a:lumMod val="95000"/>
                    <a:lumOff val="5000"/>
                  </a:schemeClr>
                </a:solidFill>
                <a:effectLst/>
                <a:latin typeface="Segoe UI" panose="020B0502040204020203" pitchFamily="34" charset="0"/>
              </a:rPr>
              <a:t> group, Select </a:t>
            </a:r>
            <a:r>
              <a:rPr lang="en-US" sz="1600" b="1" i="0" dirty="0">
                <a:solidFill>
                  <a:schemeClr val="tx1">
                    <a:lumMod val="95000"/>
                    <a:lumOff val="5000"/>
                  </a:schemeClr>
                </a:solidFill>
                <a:effectLst/>
                <a:latin typeface="Segoe UI" panose="020B0502040204020203" pitchFamily="34" charset="0"/>
              </a:rPr>
              <a:t>Batch order</a:t>
            </a:r>
            <a:r>
              <a:rPr lang="en-US" sz="1600" b="0" i="0" dirty="0">
                <a:solidFill>
                  <a:schemeClr val="tx1">
                    <a:lumMod val="95000"/>
                    <a:lumOff val="5000"/>
                  </a:schemeClr>
                </a:solidFill>
                <a:effectLst/>
                <a:latin typeface="Segoe UI" panose="020B0502040204020203" pitchFamily="34" charset="0"/>
              </a:rPr>
              <a:t>.</a:t>
            </a:r>
          </a:p>
          <a:p>
            <a:pPr lvl="1">
              <a:spcAft>
                <a:spcPts val="550"/>
              </a:spcAft>
              <a:buFont typeface="+mj-lt"/>
              <a:buAutoNum type="arabicPeriod"/>
            </a:pPr>
            <a:r>
              <a:rPr lang="en-US" sz="1600" b="0" i="0" dirty="0">
                <a:solidFill>
                  <a:schemeClr val="tx1">
                    <a:lumMod val="95000"/>
                    <a:lumOff val="5000"/>
                  </a:schemeClr>
                </a:solidFill>
                <a:effectLst/>
                <a:latin typeface="Segoe UI" panose="020B0502040204020203" pitchFamily="34" charset="0"/>
              </a:rPr>
              <a:t>In the </a:t>
            </a:r>
            <a:r>
              <a:rPr lang="en-US" sz="1600" b="1" i="0" dirty="0">
                <a:solidFill>
                  <a:schemeClr val="tx1">
                    <a:lumMod val="95000"/>
                    <a:lumOff val="5000"/>
                  </a:schemeClr>
                </a:solidFill>
                <a:effectLst/>
                <a:latin typeface="Segoe UI" panose="020B0502040204020203" pitchFamily="34" charset="0"/>
              </a:rPr>
              <a:t>Item number</a:t>
            </a:r>
            <a:r>
              <a:rPr lang="en-US" sz="1600" b="0" i="0" dirty="0">
                <a:solidFill>
                  <a:schemeClr val="tx1">
                    <a:lumMod val="95000"/>
                    <a:lumOff val="5000"/>
                  </a:schemeClr>
                </a:solidFill>
                <a:effectLst/>
                <a:latin typeface="Segoe UI" panose="020B0502040204020203" pitchFamily="34" charset="0"/>
              </a:rPr>
              <a:t> field, select the item to be produced. The default values previously defined for the item are displayed.</a:t>
            </a:r>
          </a:p>
          <a:p>
            <a:pPr lvl="1">
              <a:spcAft>
                <a:spcPts val="550"/>
              </a:spcAft>
              <a:buFont typeface="+mj-lt"/>
              <a:buAutoNum type="arabicPeriod"/>
            </a:pPr>
            <a:r>
              <a:rPr lang="en-US" sz="1600" b="0" i="0" dirty="0">
                <a:solidFill>
                  <a:schemeClr val="tx1">
                    <a:lumMod val="95000"/>
                    <a:lumOff val="5000"/>
                  </a:schemeClr>
                </a:solidFill>
                <a:effectLst/>
                <a:latin typeface="Segoe UI" panose="020B0502040204020203" pitchFamily="34" charset="0"/>
              </a:rPr>
              <a:t>Select the </a:t>
            </a:r>
            <a:r>
              <a:rPr lang="en-US" sz="1600" b="1" i="0" dirty="0">
                <a:solidFill>
                  <a:schemeClr val="tx1">
                    <a:lumMod val="95000"/>
                    <a:lumOff val="5000"/>
                  </a:schemeClr>
                </a:solidFill>
                <a:effectLst/>
                <a:latin typeface="Segoe UI" panose="020B0502040204020203" pitchFamily="34" charset="0"/>
              </a:rPr>
              <a:t>Rework batch</a:t>
            </a:r>
            <a:r>
              <a:rPr lang="en-US" sz="1600" b="0" i="0" dirty="0">
                <a:solidFill>
                  <a:schemeClr val="tx1">
                    <a:lumMod val="95000"/>
                    <a:lumOff val="5000"/>
                  </a:schemeClr>
                </a:solidFill>
                <a:effectLst/>
                <a:latin typeface="Segoe UI" panose="020B0502040204020203" pitchFamily="34" charset="0"/>
              </a:rPr>
              <a:t> check box.</a:t>
            </a:r>
          </a:p>
          <a:p>
            <a:pPr lvl="1">
              <a:spcAft>
                <a:spcPts val="550"/>
              </a:spcAft>
              <a:buFont typeface="+mj-lt"/>
              <a:buAutoNum type="arabicPeriod"/>
            </a:pPr>
            <a:r>
              <a:rPr lang="en-US" sz="1600" b="0" i="0" dirty="0">
                <a:solidFill>
                  <a:schemeClr val="tx1">
                    <a:lumMod val="95000"/>
                    <a:lumOff val="5000"/>
                  </a:schemeClr>
                </a:solidFill>
                <a:effectLst/>
                <a:latin typeface="Segoe UI" panose="020B0502040204020203" pitchFamily="34" charset="0"/>
              </a:rPr>
              <a:t>Optionally, enter any remaining information or modify default values as necessary for the particular production.</a:t>
            </a:r>
          </a:p>
          <a:p>
            <a:pPr lvl="1">
              <a:spcAft>
                <a:spcPts val="550"/>
              </a:spcAft>
              <a:buFont typeface="+mj-lt"/>
              <a:buAutoNum type="arabicPeriod"/>
            </a:pPr>
            <a:r>
              <a:rPr lang="en-US" sz="1600" b="0" i="0" dirty="0">
                <a:solidFill>
                  <a:schemeClr val="tx1">
                    <a:lumMod val="95000"/>
                    <a:lumOff val="5000"/>
                  </a:schemeClr>
                </a:solidFill>
                <a:effectLst/>
                <a:latin typeface="Segoe UI" panose="020B0502040204020203" pitchFamily="34" charset="0"/>
              </a:rPr>
              <a:t>To add or modify details for the route to be associated with the rework batch order, Select </a:t>
            </a:r>
            <a:r>
              <a:rPr lang="en-US" sz="1600" b="1" i="0" dirty="0">
                <a:solidFill>
                  <a:schemeClr val="tx1">
                    <a:lumMod val="95000"/>
                    <a:lumOff val="5000"/>
                  </a:schemeClr>
                </a:solidFill>
                <a:effectLst/>
                <a:latin typeface="Segoe UI" panose="020B0502040204020203" pitchFamily="34" charset="0"/>
              </a:rPr>
              <a:t>Route</a:t>
            </a:r>
            <a:r>
              <a:rPr lang="en-US" sz="1600" b="0" i="0" dirty="0">
                <a:solidFill>
                  <a:schemeClr val="tx1">
                    <a:lumMod val="95000"/>
                    <a:lumOff val="5000"/>
                  </a:schemeClr>
                </a:solidFill>
                <a:effectLst/>
                <a:latin typeface="Segoe UI" panose="020B0502040204020203" pitchFamily="34" charset="0"/>
              </a:rPr>
              <a:t> and add the information in the </a:t>
            </a:r>
            <a:r>
              <a:rPr lang="en-US" sz="1600" b="1" i="0" dirty="0">
                <a:solidFill>
                  <a:schemeClr val="tx1">
                    <a:lumMod val="95000"/>
                    <a:lumOff val="5000"/>
                  </a:schemeClr>
                </a:solidFill>
                <a:effectLst/>
                <a:latin typeface="Segoe UI" panose="020B0502040204020203" pitchFamily="34" charset="0"/>
              </a:rPr>
              <a:t>Route</a:t>
            </a:r>
            <a:r>
              <a:rPr lang="en-US" sz="1600" b="0" i="0" dirty="0">
                <a:solidFill>
                  <a:schemeClr val="tx1">
                    <a:lumMod val="95000"/>
                    <a:lumOff val="5000"/>
                  </a:schemeClr>
                </a:solidFill>
                <a:effectLst/>
                <a:latin typeface="Segoe UI" panose="020B0502040204020203" pitchFamily="34" charset="0"/>
              </a:rPr>
              <a:t> form.</a:t>
            </a:r>
          </a:p>
          <a:p>
            <a:pPr lvl="1">
              <a:spcAft>
                <a:spcPts val="550"/>
              </a:spcAft>
              <a:buFont typeface="+mj-lt"/>
              <a:buAutoNum type="arabicPeriod"/>
            </a:pPr>
            <a:r>
              <a:rPr lang="en-US" sz="1600" b="0" i="0" dirty="0">
                <a:solidFill>
                  <a:schemeClr val="tx1">
                    <a:lumMod val="95000"/>
                    <a:lumOff val="5000"/>
                  </a:schemeClr>
                </a:solidFill>
                <a:effectLst/>
                <a:latin typeface="Segoe UI" panose="020B0502040204020203" pitchFamily="34" charset="0"/>
              </a:rPr>
              <a:t>To add lines to the rework batch order, Select </a:t>
            </a:r>
            <a:r>
              <a:rPr lang="en-US" sz="1600" b="1" i="0" dirty="0">
                <a:solidFill>
                  <a:schemeClr val="tx1">
                    <a:lumMod val="95000"/>
                    <a:lumOff val="5000"/>
                  </a:schemeClr>
                </a:solidFill>
                <a:effectLst/>
                <a:latin typeface="Segoe UI" panose="020B0502040204020203" pitchFamily="34" charset="0"/>
              </a:rPr>
              <a:t>Formula</a:t>
            </a:r>
            <a:r>
              <a:rPr lang="en-US" sz="1600" b="0" i="0" dirty="0">
                <a:solidFill>
                  <a:schemeClr val="tx1">
                    <a:lumMod val="95000"/>
                    <a:lumOff val="5000"/>
                  </a:schemeClr>
                </a:solidFill>
                <a:effectLst/>
                <a:latin typeface="Segoe UI" panose="020B0502040204020203" pitchFamily="34" charset="0"/>
              </a:rPr>
              <a:t>, add or modify lines in the </a:t>
            </a:r>
            <a:r>
              <a:rPr lang="en-US" sz="1600" b="1" i="0" dirty="0">
                <a:solidFill>
                  <a:schemeClr val="tx1">
                    <a:lumMod val="95000"/>
                    <a:lumOff val="5000"/>
                  </a:schemeClr>
                </a:solidFill>
                <a:effectLst/>
                <a:latin typeface="Segoe UI" panose="020B0502040204020203" pitchFamily="34" charset="0"/>
              </a:rPr>
              <a:t>Formula</a:t>
            </a:r>
            <a:r>
              <a:rPr lang="en-US" sz="1600" b="0" i="0" dirty="0">
                <a:solidFill>
                  <a:schemeClr val="tx1">
                    <a:lumMod val="95000"/>
                    <a:lumOff val="5000"/>
                  </a:schemeClr>
                </a:solidFill>
                <a:effectLst/>
                <a:latin typeface="Segoe UI" panose="020B0502040204020203" pitchFamily="34" charset="0"/>
              </a:rPr>
              <a:t> line form, and close the form.</a:t>
            </a:r>
          </a:p>
          <a:p>
            <a:pPr lvl="1">
              <a:spcAft>
                <a:spcPts val="550"/>
              </a:spcAft>
              <a:buFont typeface="+mj-lt"/>
              <a:buAutoNum type="arabicPeriod"/>
            </a:pPr>
            <a:r>
              <a:rPr lang="en-US" sz="1600" b="0" i="0" dirty="0">
                <a:solidFill>
                  <a:schemeClr val="tx1">
                    <a:lumMod val="95000"/>
                    <a:lumOff val="5000"/>
                  </a:schemeClr>
                </a:solidFill>
                <a:effectLst/>
                <a:latin typeface="Segoe UI" panose="020B0502040204020203" pitchFamily="34" charset="0"/>
              </a:rPr>
              <a:t>The batch order should contain one material line that includes the same formula item and quantity as the original order. Add other material lines to complete the rework batch order.</a:t>
            </a:r>
          </a:p>
          <a:p>
            <a:pPr marL="0" indent="0">
              <a:buNone/>
            </a:pPr>
            <a:r>
              <a:rPr lang="en-US" sz="2400" b="1" i="0" dirty="0">
                <a:solidFill>
                  <a:schemeClr val="tx1">
                    <a:lumMod val="95000"/>
                    <a:lumOff val="5000"/>
                  </a:schemeClr>
                </a:solidFill>
                <a:effectLst/>
                <a:latin typeface="Segoe UI" panose="020B0502040204020203" pitchFamily="34" charset="0"/>
              </a:rPr>
              <a:t>Batch order sequencing</a:t>
            </a:r>
          </a:p>
          <a:p>
            <a:pPr algn="l"/>
            <a:r>
              <a:rPr lang="en-US" sz="2000" b="0" i="0" dirty="0">
                <a:solidFill>
                  <a:schemeClr val="tx1">
                    <a:lumMod val="95000"/>
                    <a:lumOff val="5000"/>
                  </a:schemeClr>
                </a:solidFill>
                <a:effectLst/>
                <a:latin typeface="Segoe UI" panose="020B0502040204020203" pitchFamily="34" charset="0"/>
              </a:rPr>
              <a:t>You can perform the following tasks for batch order sequencing:</a:t>
            </a:r>
          </a:p>
          <a:p>
            <a:pPr marL="800100" lvl="1" indent="-342900">
              <a:spcAft>
                <a:spcPts val="600"/>
              </a:spcAft>
              <a:buFont typeface="+mj-lt"/>
              <a:buAutoNum type="arabicPeriod"/>
            </a:pPr>
            <a:r>
              <a:rPr lang="en-US" sz="1800" b="0" i="0" dirty="0">
                <a:solidFill>
                  <a:schemeClr val="tx1">
                    <a:lumMod val="95000"/>
                    <a:lumOff val="5000"/>
                  </a:schemeClr>
                </a:solidFill>
                <a:effectLst/>
                <a:latin typeface="Segoe UI" panose="020B0502040204020203" pitchFamily="34" charset="0"/>
              </a:rPr>
              <a:t>Create a batch order sequence and define values for the sequence.</a:t>
            </a:r>
          </a:p>
          <a:p>
            <a:pPr marL="800100" lvl="1" indent="-342900">
              <a:spcAft>
                <a:spcPts val="600"/>
              </a:spcAft>
              <a:buFont typeface="+mj-lt"/>
              <a:buAutoNum type="arabicPeriod"/>
            </a:pPr>
            <a:r>
              <a:rPr lang="en-US" sz="1800" b="0" i="0" dirty="0">
                <a:solidFill>
                  <a:schemeClr val="tx1">
                    <a:lumMod val="95000"/>
                    <a:lumOff val="5000"/>
                  </a:schemeClr>
                </a:solidFill>
                <a:effectLst/>
                <a:latin typeface="Segoe UI" panose="020B0502040204020203" pitchFamily="34" charset="0"/>
              </a:rPr>
              <a:t>Create a sequence group and assign sequences to the sequence group.</a:t>
            </a:r>
          </a:p>
          <a:p>
            <a:pPr marL="800100" lvl="1" indent="-342900">
              <a:spcAft>
                <a:spcPts val="600"/>
              </a:spcAft>
              <a:buFont typeface="+mj-lt"/>
              <a:buAutoNum type="arabicPeriod"/>
            </a:pPr>
            <a:r>
              <a:rPr lang="en-US" sz="1800" b="0" i="0" dirty="0">
                <a:solidFill>
                  <a:schemeClr val="tx1">
                    <a:lumMod val="95000"/>
                    <a:lumOff val="5000"/>
                  </a:schemeClr>
                </a:solidFill>
                <a:effectLst/>
                <a:latin typeface="Segoe UI" panose="020B0502040204020203" pitchFamily="34" charset="0"/>
              </a:rPr>
              <a:t>Assign a sequence and sequence values to an item, item group, or all items.</a:t>
            </a:r>
          </a:p>
          <a:p>
            <a:pPr marL="800100" lvl="1" indent="-342900">
              <a:spcAft>
                <a:spcPts val="600"/>
              </a:spcAft>
              <a:buFont typeface="+mj-lt"/>
              <a:buAutoNum type="arabicPeriod"/>
            </a:pPr>
            <a:r>
              <a:rPr lang="en-US" sz="1800" b="0" i="0" dirty="0">
                <a:solidFill>
                  <a:schemeClr val="tx1">
                    <a:lumMod val="95000"/>
                    <a:lumOff val="5000"/>
                  </a:schemeClr>
                </a:solidFill>
                <a:effectLst/>
                <a:latin typeface="Segoe UI" panose="020B0502040204020203" pitchFamily="34" charset="0"/>
              </a:rPr>
              <a:t>Assign a sequence group to an operation resource or resource group</a:t>
            </a:r>
          </a:p>
          <a:p>
            <a:pPr marL="800100" lvl="1" indent="-342900">
              <a:spcAft>
                <a:spcPts val="600"/>
              </a:spcAft>
              <a:buFont typeface="+mj-lt"/>
              <a:buAutoNum type="arabicPeriod"/>
            </a:pPr>
            <a:r>
              <a:rPr lang="en-US" sz="1800" b="0" i="0" dirty="0">
                <a:solidFill>
                  <a:schemeClr val="tx1">
                    <a:lumMod val="95000"/>
                    <a:lumOff val="5000"/>
                  </a:schemeClr>
                </a:solidFill>
                <a:effectLst/>
                <a:latin typeface="Segoe UI" panose="020B0502040204020203" pitchFamily="34" charset="0"/>
              </a:rPr>
              <a:t>Set up sequencing parameters for a master plan</a:t>
            </a:r>
          </a:p>
          <a:p>
            <a:pPr marL="0" indent="0">
              <a:buNone/>
            </a:pPr>
            <a:endParaRPr lang="en-US" sz="2400" b="1" i="0" dirty="0">
              <a:solidFill>
                <a:schemeClr val="tx1">
                  <a:lumMod val="95000"/>
                  <a:lumOff val="5000"/>
                </a:schemeClr>
              </a:solidFill>
              <a:effectLst/>
              <a:latin typeface="Segoe UI" panose="020B0502040204020203" pitchFamily="34" charset="0"/>
            </a:endParaRPr>
          </a:p>
          <a:p>
            <a:pPr marL="0" indent="0">
              <a:buNone/>
            </a:pPr>
            <a:endParaRPr lang="en-US" b="1" i="0" dirty="0">
              <a:solidFill>
                <a:schemeClr val="tx1">
                  <a:lumMod val="95000"/>
                  <a:lumOff val="5000"/>
                </a:schemeClr>
              </a:solidFill>
              <a:effectLst/>
              <a:latin typeface="Segoe UI" panose="020B0502040204020203" pitchFamily="34" charset="0"/>
            </a:endParaRPr>
          </a:p>
        </p:txBody>
      </p:sp>
    </p:spTree>
    <p:extLst>
      <p:ext uri="{BB962C8B-B14F-4D97-AF65-F5344CB8AC3E}">
        <p14:creationId xmlns:p14="http://schemas.microsoft.com/office/powerpoint/2010/main" val="3331652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F0B81-B187-ED92-381F-C3262930813B}"/>
              </a:ext>
            </a:extLst>
          </p:cNvPr>
          <p:cNvSpPr>
            <a:spLocks noGrp="1"/>
          </p:cNvSpPr>
          <p:nvPr>
            <p:ph type="title"/>
          </p:nvPr>
        </p:nvSpPr>
        <p:spPr>
          <a:xfrm>
            <a:off x="176464" y="515059"/>
            <a:ext cx="10515600" cy="331954"/>
          </a:xfrm>
        </p:spPr>
        <p:txBody>
          <a:bodyPr>
            <a:noAutofit/>
          </a:bodyPr>
          <a:lstStyle/>
          <a:p>
            <a:r>
              <a:rPr lang="en-US" sz="2400" b="1" i="0" dirty="0">
                <a:solidFill>
                  <a:schemeClr val="tx1">
                    <a:lumMod val="95000"/>
                    <a:lumOff val="5000"/>
                  </a:schemeClr>
                </a:solidFill>
                <a:effectLst/>
                <a:latin typeface="Segoe UI" panose="020B0502040204020203" pitchFamily="34" charset="0"/>
              </a:rPr>
              <a:t>Discrete manufacturing</a:t>
            </a:r>
            <a:r>
              <a:rPr lang="en-US" sz="3600" b="1" i="0" dirty="0">
                <a:solidFill>
                  <a:srgbClr val="E6E6E6"/>
                </a:solidFill>
                <a:effectLst/>
                <a:latin typeface="Segoe UI" panose="020B0502040204020203" pitchFamily="34" charset="0"/>
              </a:rPr>
              <a:t/>
            </a:r>
            <a:br>
              <a:rPr lang="en-US" sz="3600" b="1" i="0" dirty="0">
                <a:solidFill>
                  <a:srgbClr val="E6E6E6"/>
                </a:solidFill>
                <a:effectLst/>
                <a:latin typeface="Segoe UI" panose="020B0502040204020203" pitchFamily="34" charset="0"/>
              </a:rPr>
            </a:br>
            <a:endParaRPr lang="en-PK" sz="3600" dirty="0"/>
          </a:p>
        </p:txBody>
      </p:sp>
      <p:sp>
        <p:nvSpPr>
          <p:cNvPr id="3" name="Content Placeholder 2">
            <a:extLst>
              <a:ext uri="{FF2B5EF4-FFF2-40B4-BE49-F238E27FC236}">
                <a16:creationId xmlns:a16="http://schemas.microsoft.com/office/drawing/2014/main" id="{90F2AE23-465B-B381-EA10-11691F8F4818}"/>
              </a:ext>
            </a:extLst>
          </p:cNvPr>
          <p:cNvSpPr>
            <a:spLocks noGrp="1"/>
          </p:cNvSpPr>
          <p:nvPr>
            <p:ph idx="1"/>
          </p:nvPr>
        </p:nvSpPr>
        <p:spPr>
          <a:xfrm>
            <a:off x="176464" y="709184"/>
            <a:ext cx="12015537" cy="6251174"/>
          </a:xfrm>
        </p:spPr>
        <p:txBody>
          <a:bodyPr>
            <a:normAutofit fontScale="85000" lnSpcReduction="20000"/>
          </a:bodyPr>
          <a:lstStyle/>
          <a:p>
            <a:r>
              <a:rPr lang="en-US" sz="1600" b="0" i="0" dirty="0">
                <a:effectLst/>
                <a:latin typeface="Söhne"/>
              </a:rPr>
              <a:t>Characteristics of discrete manufacturing include order-based production, frequent product changes, complex routings, interim storage, status processing, varied volume and complexity, individual operations, and raw material measurement in pieces</a:t>
            </a:r>
          </a:p>
          <a:p>
            <a:pPr marL="0" indent="0">
              <a:buNone/>
            </a:pPr>
            <a:r>
              <a:rPr lang="en-US" sz="2400" b="1" i="0" dirty="0">
                <a:solidFill>
                  <a:schemeClr val="tx1">
                    <a:lumMod val="95000"/>
                    <a:lumOff val="5000"/>
                  </a:schemeClr>
                </a:solidFill>
                <a:effectLst/>
                <a:latin typeface="Segoe UI" panose="020B0502040204020203" pitchFamily="34" charset="0"/>
              </a:rPr>
              <a:t>Process manufacturing</a:t>
            </a:r>
          </a:p>
          <a:p>
            <a:r>
              <a:rPr lang="en-US" sz="1800" b="0" i="0" dirty="0">
                <a:effectLst/>
                <a:latin typeface="Söhne"/>
              </a:rPr>
              <a:t>Process manufacturing involves batch blending, formula-based production, co-products, and by-products, with variable ingredients and bulk production of products that cannot be disassembled.</a:t>
            </a:r>
          </a:p>
          <a:p>
            <a:pPr marL="0" indent="0">
              <a:buNone/>
            </a:pPr>
            <a:r>
              <a:rPr lang="en-US" sz="2400" b="1" i="0" dirty="0">
                <a:solidFill>
                  <a:schemeClr val="tx1">
                    <a:lumMod val="95000"/>
                    <a:lumOff val="5000"/>
                  </a:schemeClr>
                </a:solidFill>
                <a:effectLst/>
                <a:latin typeface="Segoe UI" panose="020B0502040204020203" pitchFamily="34" charset="0"/>
              </a:rPr>
              <a:t>Lean manufacturing</a:t>
            </a:r>
          </a:p>
          <a:p>
            <a:r>
              <a:rPr lang="en-US" sz="1800" b="0" i="0" dirty="0">
                <a:effectLst/>
                <a:latin typeface="Söhne"/>
              </a:rPr>
              <a:t>Lean methodology prioritizes value, minimizes waste, and originated from Toyota's production system.</a:t>
            </a:r>
          </a:p>
          <a:p>
            <a:pPr marL="0" indent="0">
              <a:buNone/>
            </a:pPr>
            <a:r>
              <a:rPr lang="en-US" sz="2200" b="1" i="0" dirty="0">
                <a:solidFill>
                  <a:schemeClr val="tx1">
                    <a:lumMod val="95000"/>
                    <a:lumOff val="5000"/>
                  </a:schemeClr>
                </a:solidFill>
                <a:effectLst/>
                <a:latin typeface="Segoe UI" panose="020B0502040204020203" pitchFamily="34" charset="0"/>
              </a:rPr>
              <a:t>Identifying value</a:t>
            </a:r>
          </a:p>
          <a:p>
            <a:r>
              <a:rPr lang="en-US" sz="1500" b="0" i="0" dirty="0">
                <a:solidFill>
                  <a:schemeClr val="tx1">
                    <a:lumMod val="95000"/>
                    <a:lumOff val="5000"/>
                  </a:schemeClr>
                </a:solidFill>
                <a:effectLst/>
                <a:latin typeface="Segoe UI" panose="020B0502040204020203" pitchFamily="34" charset="0"/>
              </a:rPr>
              <a:t>When identifying the value of product, you would specify what creates value from the customer's perspective.</a:t>
            </a:r>
          </a:p>
          <a:p>
            <a:pPr marL="0" indent="0">
              <a:buNone/>
            </a:pPr>
            <a:r>
              <a:rPr lang="en-US" sz="2600" b="1" i="0" dirty="0">
                <a:solidFill>
                  <a:schemeClr val="tx1">
                    <a:lumMod val="95000"/>
                    <a:lumOff val="5000"/>
                  </a:schemeClr>
                </a:solidFill>
                <a:effectLst/>
                <a:latin typeface="Segoe UI" panose="020B0502040204020203" pitchFamily="34" charset="0"/>
              </a:rPr>
              <a:t>Understanding the value stream</a:t>
            </a:r>
          </a:p>
          <a:p>
            <a:r>
              <a:rPr lang="en-US" sz="1700" b="0" i="0" dirty="0">
                <a:solidFill>
                  <a:schemeClr val="tx1">
                    <a:lumMod val="95000"/>
                    <a:lumOff val="5000"/>
                  </a:schemeClr>
                </a:solidFill>
                <a:effectLst/>
                <a:latin typeface="Söhne"/>
              </a:rPr>
              <a:t>Value stream is the end-to-end process creating value, from raw materials to customer, including supply chain, facilitated by value stream mapping for Lean transformation.</a:t>
            </a:r>
          </a:p>
          <a:p>
            <a:pPr marL="0" indent="0">
              <a:buNone/>
            </a:pPr>
            <a:r>
              <a:rPr lang="en-US" sz="2600" b="1" i="0" dirty="0">
                <a:solidFill>
                  <a:schemeClr val="tx1">
                    <a:lumMod val="95000"/>
                    <a:lumOff val="5000"/>
                  </a:schemeClr>
                </a:solidFill>
                <a:effectLst/>
                <a:latin typeface="Segoe UI" panose="020B0502040204020203" pitchFamily="34" charset="0"/>
              </a:rPr>
              <a:t>Creating flow</a:t>
            </a:r>
          </a:p>
          <a:p>
            <a:r>
              <a:rPr lang="en-US" sz="1900" b="0" i="0" dirty="0">
                <a:solidFill>
                  <a:schemeClr val="tx1">
                    <a:lumMod val="95000"/>
                    <a:lumOff val="5000"/>
                  </a:schemeClr>
                </a:solidFill>
                <a:effectLst/>
                <a:latin typeface="Söhne"/>
              </a:rPr>
              <a:t>Implement one-piece flow to optimize value-added content, minimize waste, and eliminate waiting time for efficient value process flow.</a:t>
            </a:r>
          </a:p>
          <a:p>
            <a:pPr marL="0" indent="0">
              <a:buNone/>
            </a:pPr>
            <a:r>
              <a:rPr lang="en-US" sz="2600" b="1" i="0" dirty="0">
                <a:solidFill>
                  <a:schemeClr val="tx1">
                    <a:lumMod val="95000"/>
                    <a:lumOff val="5000"/>
                  </a:schemeClr>
                </a:solidFill>
                <a:effectLst/>
                <a:latin typeface="Segoe UI" panose="020B0502040204020203" pitchFamily="34" charset="0"/>
              </a:rPr>
              <a:t>Pull</a:t>
            </a:r>
            <a:endParaRPr lang="en-US" sz="2600" b="1" dirty="0">
              <a:solidFill>
                <a:schemeClr val="tx1">
                  <a:lumMod val="95000"/>
                  <a:lumOff val="5000"/>
                </a:schemeClr>
              </a:solidFill>
              <a:latin typeface="Segoe UI" panose="020B0502040204020203" pitchFamily="34" charset="0"/>
            </a:endParaRPr>
          </a:p>
          <a:p>
            <a:r>
              <a:rPr lang="en-US" sz="1700" b="0" i="0" dirty="0">
                <a:solidFill>
                  <a:schemeClr val="tx1">
                    <a:lumMod val="95000"/>
                    <a:lumOff val="5000"/>
                  </a:schemeClr>
                </a:solidFill>
                <a:effectLst/>
                <a:latin typeface="Söhne"/>
              </a:rPr>
              <a:t>Pull approach aligns supply with customer demand, producing only in response to downstream signals.</a:t>
            </a:r>
          </a:p>
          <a:p>
            <a:pPr marL="0" indent="0">
              <a:buNone/>
            </a:pPr>
            <a:r>
              <a:rPr lang="en-US" sz="2600" b="1" i="0" dirty="0">
                <a:solidFill>
                  <a:schemeClr val="tx1">
                    <a:lumMod val="95000"/>
                    <a:lumOff val="5000"/>
                  </a:schemeClr>
                </a:solidFill>
                <a:effectLst/>
                <a:latin typeface="Segoe UI" panose="020B0502040204020203" pitchFamily="34" charset="0"/>
              </a:rPr>
              <a:t>Striving for perfection</a:t>
            </a:r>
          </a:p>
          <a:p>
            <a:r>
              <a:rPr lang="en-US" sz="1900" b="0" i="0" dirty="0">
                <a:solidFill>
                  <a:schemeClr val="tx1">
                    <a:lumMod val="95000"/>
                    <a:lumOff val="5000"/>
                  </a:schemeClr>
                </a:solidFill>
                <a:effectLst/>
                <a:latin typeface="Söhne"/>
              </a:rPr>
              <a:t>F</a:t>
            </a:r>
            <a:r>
              <a:rPr lang="en-US" sz="1700" b="0" i="0" dirty="0">
                <a:solidFill>
                  <a:schemeClr val="tx1">
                    <a:lumMod val="95000"/>
                    <a:lumOff val="5000"/>
                  </a:schemeClr>
                </a:solidFill>
                <a:effectLst/>
                <a:latin typeface="Söhne"/>
              </a:rPr>
              <a:t>inal Lean principle is pursuing perfection through continuous improvement, aiming for customer-aligned, efficient production.</a:t>
            </a:r>
          </a:p>
          <a:p>
            <a:pPr marL="0" indent="0">
              <a:buNone/>
            </a:pPr>
            <a:r>
              <a:rPr lang="en-US" sz="2600" b="1" i="0" dirty="0">
                <a:solidFill>
                  <a:schemeClr val="tx1">
                    <a:lumMod val="95000"/>
                    <a:lumOff val="5000"/>
                  </a:schemeClr>
                </a:solidFill>
                <a:effectLst/>
                <a:latin typeface="Segoe UI" panose="020B0502040204020203" pitchFamily="34" charset="0"/>
              </a:rPr>
              <a:t>Value stream</a:t>
            </a:r>
          </a:p>
          <a:p>
            <a:r>
              <a:rPr lang="en-US" sz="1700" b="0" i="0" dirty="0">
                <a:solidFill>
                  <a:schemeClr val="tx1">
                    <a:lumMod val="95000"/>
                    <a:lumOff val="5000"/>
                  </a:schemeClr>
                </a:solidFill>
                <a:effectLst/>
                <a:latin typeface="Söhne"/>
              </a:rPr>
              <a:t>Lean enterprise: defining value, streamlining processes, eliminating waste, and ensuring continuous value creation.</a:t>
            </a:r>
            <a:endParaRPr lang="en-US" sz="2200" b="1" i="0" dirty="0">
              <a:solidFill>
                <a:schemeClr val="tx1">
                  <a:lumMod val="95000"/>
                  <a:lumOff val="5000"/>
                </a:schemeClr>
              </a:solidFill>
              <a:effectLst/>
              <a:latin typeface="Segoe UI" panose="020B0502040204020203" pitchFamily="34" charset="0"/>
            </a:endParaRPr>
          </a:p>
          <a:p>
            <a:endParaRPr lang="en-PK" sz="2000" dirty="0"/>
          </a:p>
        </p:txBody>
      </p:sp>
    </p:spTree>
    <p:extLst>
      <p:ext uri="{BB962C8B-B14F-4D97-AF65-F5344CB8AC3E}">
        <p14:creationId xmlns:p14="http://schemas.microsoft.com/office/powerpoint/2010/main" val="16237498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3FAABC-D85A-51A5-BD4F-5D0D3C1C22FF}"/>
              </a:ext>
            </a:extLst>
          </p:cNvPr>
          <p:cNvSpPr>
            <a:spLocks noGrp="1"/>
          </p:cNvSpPr>
          <p:nvPr>
            <p:ph idx="1"/>
          </p:nvPr>
        </p:nvSpPr>
        <p:spPr>
          <a:xfrm>
            <a:off x="0" y="12866"/>
            <a:ext cx="12192000" cy="6845133"/>
          </a:xfrm>
        </p:spPr>
        <p:txBody>
          <a:bodyPr/>
          <a:lstStyle/>
          <a:p>
            <a:pPr marL="457200" lvl="1" indent="0">
              <a:lnSpc>
                <a:spcPct val="150000"/>
              </a:lnSpc>
              <a:buNone/>
            </a:pPr>
            <a:r>
              <a:rPr lang="en-US" sz="2000" b="1" i="0" dirty="0">
                <a:solidFill>
                  <a:schemeClr val="tx1">
                    <a:lumMod val="95000"/>
                    <a:lumOff val="5000"/>
                  </a:schemeClr>
                </a:solidFill>
                <a:effectLst/>
                <a:latin typeface="Segoe UI" panose="020B0502040204020203" pitchFamily="34" charset="0"/>
              </a:rPr>
              <a:t>Identifying value</a:t>
            </a:r>
          </a:p>
          <a:p>
            <a:pPr lvl="1"/>
            <a:r>
              <a:rPr lang="en-US" sz="1200" b="0" i="0" dirty="0">
                <a:solidFill>
                  <a:schemeClr val="tx1">
                    <a:lumMod val="95000"/>
                    <a:lumOff val="5000"/>
                  </a:schemeClr>
                </a:solidFill>
                <a:effectLst/>
                <a:latin typeface="Segoe UI" panose="020B0502040204020203" pitchFamily="34" charset="0"/>
              </a:rPr>
              <a:t>When identifying the value of product, you would specify what creates value from the customer's perspective.</a:t>
            </a:r>
          </a:p>
          <a:p>
            <a:pPr marL="457200" lvl="1" indent="0">
              <a:buNone/>
            </a:pPr>
            <a:r>
              <a:rPr lang="en-US" sz="2000" b="1" i="0" dirty="0">
                <a:solidFill>
                  <a:schemeClr val="tx1">
                    <a:lumMod val="95000"/>
                    <a:lumOff val="5000"/>
                  </a:schemeClr>
                </a:solidFill>
                <a:effectLst/>
                <a:latin typeface="Segoe UI" panose="020B0502040204020203" pitchFamily="34" charset="0"/>
              </a:rPr>
              <a:t>Understanding the value stream</a:t>
            </a:r>
          </a:p>
          <a:p>
            <a:pPr lvl="1"/>
            <a:r>
              <a:rPr lang="en-US" sz="1400" b="0" i="0" dirty="0">
                <a:solidFill>
                  <a:schemeClr val="tx1">
                    <a:lumMod val="95000"/>
                    <a:lumOff val="5000"/>
                  </a:schemeClr>
                </a:solidFill>
                <a:effectLst/>
                <a:latin typeface="Söhne"/>
              </a:rPr>
              <a:t>Value stream is the end-to-end process creating value, from raw materials to customer, including supply chain, facilitated by value stream mapping for Lean transformation.</a:t>
            </a:r>
          </a:p>
          <a:p>
            <a:pPr marL="457200" lvl="1" indent="0">
              <a:buNone/>
            </a:pPr>
            <a:r>
              <a:rPr lang="en-US" sz="2000" b="1" i="0" dirty="0">
                <a:solidFill>
                  <a:schemeClr val="tx1">
                    <a:lumMod val="95000"/>
                    <a:lumOff val="5000"/>
                  </a:schemeClr>
                </a:solidFill>
                <a:effectLst/>
                <a:latin typeface="Segoe UI" panose="020B0502040204020203" pitchFamily="34" charset="0"/>
              </a:rPr>
              <a:t>Creating flow</a:t>
            </a:r>
          </a:p>
          <a:p>
            <a:pPr lvl="1"/>
            <a:r>
              <a:rPr lang="en-US" sz="1600" b="0" i="0" dirty="0">
                <a:solidFill>
                  <a:schemeClr val="tx1">
                    <a:lumMod val="95000"/>
                    <a:lumOff val="5000"/>
                  </a:schemeClr>
                </a:solidFill>
                <a:effectLst/>
                <a:latin typeface="Söhne"/>
              </a:rPr>
              <a:t>Implement one-piece flow to optimize value-added content, minimize waste, and eliminate waiting time for efficient value process flow.</a:t>
            </a:r>
          </a:p>
          <a:p>
            <a:pPr marL="457200" lvl="1" indent="0">
              <a:buNone/>
            </a:pPr>
            <a:r>
              <a:rPr lang="en-US" sz="2000" b="1" i="0" dirty="0">
                <a:solidFill>
                  <a:schemeClr val="tx1">
                    <a:lumMod val="95000"/>
                    <a:lumOff val="5000"/>
                  </a:schemeClr>
                </a:solidFill>
                <a:effectLst/>
                <a:latin typeface="Segoe UI" panose="020B0502040204020203" pitchFamily="34" charset="0"/>
              </a:rPr>
              <a:t>Pull</a:t>
            </a:r>
          </a:p>
          <a:p>
            <a:pPr lvl="1"/>
            <a:r>
              <a:rPr lang="en-US" sz="1400" b="0" i="0" dirty="0">
                <a:solidFill>
                  <a:schemeClr val="tx1">
                    <a:lumMod val="95000"/>
                    <a:lumOff val="5000"/>
                  </a:schemeClr>
                </a:solidFill>
                <a:effectLst/>
                <a:latin typeface="Söhne"/>
              </a:rPr>
              <a:t>Pull approach aligns supply with customer demand, producing only in response to downstream signals.</a:t>
            </a:r>
          </a:p>
          <a:p>
            <a:pPr marL="457200" lvl="1" indent="0">
              <a:buNone/>
            </a:pPr>
            <a:r>
              <a:rPr lang="en-US" sz="2000" b="1" i="0" dirty="0">
                <a:solidFill>
                  <a:schemeClr val="tx1">
                    <a:lumMod val="95000"/>
                    <a:lumOff val="5000"/>
                  </a:schemeClr>
                </a:solidFill>
                <a:effectLst/>
                <a:latin typeface="Segoe UI" panose="020B0502040204020203" pitchFamily="34" charset="0"/>
              </a:rPr>
              <a:t>Striving for perfection</a:t>
            </a:r>
          </a:p>
          <a:p>
            <a:pPr lvl="1"/>
            <a:r>
              <a:rPr lang="en-US" sz="1600" b="0" i="0" dirty="0">
                <a:solidFill>
                  <a:schemeClr val="tx1">
                    <a:lumMod val="95000"/>
                    <a:lumOff val="5000"/>
                  </a:schemeClr>
                </a:solidFill>
                <a:effectLst/>
                <a:latin typeface="Söhne"/>
              </a:rPr>
              <a:t>F</a:t>
            </a:r>
            <a:r>
              <a:rPr lang="en-US" sz="1400" b="0" i="0" dirty="0">
                <a:solidFill>
                  <a:schemeClr val="tx1">
                    <a:lumMod val="95000"/>
                    <a:lumOff val="5000"/>
                  </a:schemeClr>
                </a:solidFill>
                <a:effectLst/>
                <a:latin typeface="Söhne"/>
              </a:rPr>
              <a:t>inal Lean principle is pursuing perfection through continuous improvement, aiming for customer-aligned, efficient production.</a:t>
            </a:r>
          </a:p>
          <a:p>
            <a:pPr marL="457200" lvl="1" indent="0">
              <a:buNone/>
            </a:pPr>
            <a:r>
              <a:rPr lang="en-US" sz="2000" b="1" i="0" dirty="0">
                <a:solidFill>
                  <a:schemeClr val="tx1">
                    <a:lumMod val="95000"/>
                    <a:lumOff val="5000"/>
                  </a:schemeClr>
                </a:solidFill>
                <a:effectLst/>
                <a:latin typeface="Segoe UI" panose="020B0502040204020203" pitchFamily="34" charset="0"/>
              </a:rPr>
              <a:t>Value stream</a:t>
            </a:r>
          </a:p>
          <a:p>
            <a:pPr lvl="1"/>
            <a:r>
              <a:rPr lang="en-US" sz="1400" b="0" i="0" dirty="0">
                <a:solidFill>
                  <a:schemeClr val="tx1">
                    <a:lumMod val="95000"/>
                    <a:lumOff val="5000"/>
                  </a:schemeClr>
                </a:solidFill>
                <a:effectLst/>
                <a:latin typeface="Söhne"/>
              </a:rPr>
              <a:t>Lean enterprise: defining value, streamlining processes, eliminating waste, and ensuring continuous value creation.</a:t>
            </a:r>
            <a:endParaRPr lang="en-US" sz="1800" b="1" i="0" dirty="0">
              <a:solidFill>
                <a:schemeClr val="tx1">
                  <a:lumMod val="95000"/>
                  <a:lumOff val="5000"/>
                </a:schemeClr>
              </a:solidFill>
              <a:effectLst/>
              <a:latin typeface="Segoe UI" panose="020B0502040204020203" pitchFamily="34" charset="0"/>
            </a:endParaRPr>
          </a:p>
          <a:p>
            <a:pPr lvl="1"/>
            <a:endParaRPr lang="en-US" sz="1800" b="1" i="0" dirty="0">
              <a:solidFill>
                <a:schemeClr val="tx1">
                  <a:lumMod val="95000"/>
                  <a:lumOff val="5000"/>
                </a:schemeClr>
              </a:solidFill>
              <a:effectLst/>
              <a:latin typeface="Segoe UI" panose="020B0502040204020203" pitchFamily="34" charset="0"/>
            </a:endParaRPr>
          </a:p>
          <a:p>
            <a:pPr marL="457200" lvl="1" indent="0">
              <a:buNone/>
            </a:pPr>
            <a:endParaRPr lang="en-US" b="1" i="0" dirty="0">
              <a:solidFill>
                <a:schemeClr val="tx1">
                  <a:lumMod val="95000"/>
                  <a:lumOff val="5000"/>
                </a:schemeClr>
              </a:solidFill>
              <a:effectLst/>
              <a:latin typeface="Segoe UI" panose="020B0502040204020203" pitchFamily="34" charset="0"/>
            </a:endParaRPr>
          </a:p>
          <a:p>
            <a:endParaRPr lang="en-US" sz="2000" b="0" i="0" dirty="0">
              <a:solidFill>
                <a:schemeClr val="tx1">
                  <a:lumMod val="95000"/>
                  <a:lumOff val="5000"/>
                </a:schemeClr>
              </a:solidFill>
              <a:effectLst/>
              <a:latin typeface="Segoe UI" panose="020B0502040204020203" pitchFamily="34" charset="0"/>
            </a:endParaRPr>
          </a:p>
          <a:p>
            <a:pPr algn="l">
              <a:buFont typeface="Arial" panose="020B0604020202020204" pitchFamily="34" charset="0"/>
              <a:buChar char="•"/>
            </a:pPr>
            <a:endParaRPr lang="en-US" sz="1800" b="0" i="0" dirty="0">
              <a:solidFill>
                <a:schemeClr val="tx1">
                  <a:lumMod val="95000"/>
                  <a:lumOff val="5000"/>
                </a:schemeClr>
              </a:solidFill>
              <a:effectLst/>
              <a:latin typeface="Segoe UI" panose="020B0502040204020203" pitchFamily="34" charset="0"/>
            </a:endParaRPr>
          </a:p>
          <a:p>
            <a:pPr marL="0" indent="0">
              <a:buNone/>
            </a:pPr>
            <a:endParaRPr lang="en-US" b="1" i="0" dirty="0">
              <a:solidFill>
                <a:schemeClr val="tx1">
                  <a:lumMod val="95000"/>
                  <a:lumOff val="5000"/>
                </a:schemeClr>
              </a:solidFill>
              <a:effectLst/>
              <a:latin typeface="Segoe UI" panose="020B0502040204020203" pitchFamily="34" charset="0"/>
            </a:endParaRPr>
          </a:p>
          <a:p>
            <a:endParaRPr lang="en-PK" dirty="0">
              <a:solidFill>
                <a:schemeClr val="tx1">
                  <a:lumMod val="95000"/>
                  <a:lumOff val="5000"/>
                </a:schemeClr>
              </a:solidFill>
            </a:endParaRPr>
          </a:p>
        </p:txBody>
      </p:sp>
    </p:spTree>
    <p:extLst>
      <p:ext uri="{BB962C8B-B14F-4D97-AF65-F5344CB8AC3E}">
        <p14:creationId xmlns:p14="http://schemas.microsoft.com/office/powerpoint/2010/main" val="3481867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A3C4DE-244F-1DCA-F420-188E6E5F9D0F}"/>
              </a:ext>
            </a:extLst>
          </p:cNvPr>
          <p:cNvSpPr>
            <a:spLocks noGrp="1"/>
          </p:cNvSpPr>
          <p:nvPr>
            <p:ph idx="1"/>
          </p:nvPr>
        </p:nvSpPr>
        <p:spPr>
          <a:xfrm>
            <a:off x="180473" y="365793"/>
            <a:ext cx="12011527" cy="5409365"/>
          </a:xfrm>
        </p:spPr>
        <p:txBody>
          <a:bodyPr>
            <a:normAutofit/>
          </a:bodyPr>
          <a:lstStyle/>
          <a:p>
            <a:pPr marL="0" indent="0">
              <a:buNone/>
            </a:pPr>
            <a:r>
              <a:rPr lang="en-US" sz="2400" b="1" i="0" dirty="0">
                <a:solidFill>
                  <a:schemeClr val="tx1">
                    <a:lumMod val="95000"/>
                    <a:lumOff val="5000"/>
                  </a:schemeClr>
                </a:solidFill>
                <a:effectLst/>
                <a:latin typeface="Segoe UI" panose="020B0502040204020203" pitchFamily="34" charset="0"/>
              </a:rPr>
              <a:t>Configure production control for unified manufacturing</a:t>
            </a:r>
          </a:p>
          <a:p>
            <a:r>
              <a:rPr lang="en-US" sz="1800" b="0" i="0" dirty="0">
                <a:solidFill>
                  <a:schemeClr val="tx1">
                    <a:lumMod val="95000"/>
                    <a:lumOff val="5000"/>
                  </a:schemeClr>
                </a:solidFill>
                <a:effectLst/>
                <a:latin typeface="Söhne"/>
              </a:rPr>
              <a:t>Production order journals capture item transactions with financial impact, automatically transferring to Supply Chain Management's General Ledger module.</a:t>
            </a:r>
          </a:p>
          <a:p>
            <a:pPr algn="l"/>
            <a:r>
              <a:rPr lang="en-US" sz="1800" b="0" i="0" dirty="0">
                <a:solidFill>
                  <a:schemeClr val="tx1">
                    <a:lumMod val="95000"/>
                    <a:lumOff val="5000"/>
                  </a:schemeClr>
                </a:solidFill>
                <a:effectLst/>
                <a:latin typeface="Segoe UI" panose="020B0502040204020203" pitchFamily="34" charset="0"/>
              </a:rPr>
              <a:t>Several components of journal headers that you can consider include:</a:t>
            </a:r>
          </a:p>
          <a:p>
            <a:pPr lvl="1"/>
            <a:r>
              <a:rPr lang="en-US" sz="1600" b="0" i="0" dirty="0">
                <a:solidFill>
                  <a:schemeClr val="tx1">
                    <a:lumMod val="95000"/>
                    <a:lumOff val="5000"/>
                  </a:schemeClr>
                </a:solidFill>
                <a:effectLst/>
                <a:latin typeface="Segoe UI" panose="020B0502040204020203" pitchFamily="34" charset="0"/>
              </a:rPr>
              <a:t>Journal (header):</a:t>
            </a:r>
          </a:p>
          <a:p>
            <a:pPr marL="1200150" lvl="2" indent="-285750"/>
            <a:r>
              <a:rPr lang="en-US" sz="1400" b="0" i="0" dirty="0">
                <a:solidFill>
                  <a:schemeClr val="tx1">
                    <a:lumMod val="95000"/>
                    <a:lumOff val="5000"/>
                  </a:schemeClr>
                </a:solidFill>
                <a:effectLst/>
                <a:latin typeface="Segoe UI" panose="020B0502040204020203" pitchFamily="34" charset="0"/>
              </a:rPr>
              <a:t>Type – Controls the type of journal.</a:t>
            </a:r>
          </a:p>
          <a:p>
            <a:pPr marL="1200150" lvl="2" indent="-285750"/>
            <a:r>
              <a:rPr lang="en-US" sz="1400" b="0" i="0" dirty="0">
                <a:solidFill>
                  <a:schemeClr val="tx1">
                    <a:lumMod val="95000"/>
                    <a:lumOff val="5000"/>
                  </a:schemeClr>
                </a:solidFill>
                <a:effectLst/>
                <a:latin typeface="Segoe UI" panose="020B0502040204020203" pitchFamily="34" charset="0"/>
              </a:rPr>
              <a:t>Name – Controls the voucher, number, and behavior.</a:t>
            </a:r>
          </a:p>
          <a:p>
            <a:pPr lvl="1"/>
            <a:r>
              <a:rPr lang="en-US" sz="1600" b="0" i="0" dirty="0">
                <a:solidFill>
                  <a:schemeClr val="tx1">
                    <a:lumMod val="95000"/>
                    <a:lumOff val="5000"/>
                  </a:schemeClr>
                </a:solidFill>
                <a:effectLst/>
                <a:latin typeface="Segoe UI" panose="020B0502040204020203" pitchFamily="34" charset="0"/>
              </a:rPr>
              <a:t>Number – Provides a unique identifier.</a:t>
            </a:r>
          </a:p>
          <a:p>
            <a:pPr lvl="1"/>
            <a:endParaRPr lang="en-US" sz="1600" b="0" i="0" dirty="0">
              <a:solidFill>
                <a:schemeClr val="tx1">
                  <a:lumMod val="95000"/>
                  <a:lumOff val="5000"/>
                </a:schemeClr>
              </a:solidFill>
              <a:effectLst/>
              <a:latin typeface="Segoe UI" panose="020B0502040204020203" pitchFamily="34" charset="0"/>
            </a:endParaRPr>
          </a:p>
          <a:p>
            <a:pPr marL="0" indent="0">
              <a:buNone/>
            </a:pPr>
            <a:r>
              <a:rPr lang="en-US" sz="2400" b="1" i="0" dirty="0">
                <a:solidFill>
                  <a:schemeClr val="tx1">
                    <a:lumMod val="95000"/>
                    <a:lumOff val="5000"/>
                  </a:schemeClr>
                </a:solidFill>
                <a:effectLst/>
                <a:latin typeface="Segoe UI" panose="020B0502040204020203" pitchFamily="34" charset="0"/>
              </a:rPr>
              <a:t>Allocation keys</a:t>
            </a:r>
          </a:p>
          <a:p>
            <a:r>
              <a:rPr lang="en-US" sz="1600" b="0" i="0" dirty="0">
                <a:solidFill>
                  <a:schemeClr val="tx1">
                    <a:lumMod val="95000"/>
                    <a:lumOff val="5000"/>
                  </a:schemeClr>
                </a:solidFill>
                <a:effectLst/>
                <a:latin typeface="Söhne"/>
              </a:rPr>
              <a:t>Allocation keys determine how bundled job time is distributed among individual jobs in a specific area</a:t>
            </a:r>
            <a:r>
              <a:rPr lang="en-US" sz="1600" b="0" i="0" dirty="0">
                <a:solidFill>
                  <a:srgbClr val="D1D5DB"/>
                </a:solidFill>
                <a:effectLst/>
                <a:latin typeface="Söhne"/>
              </a:rPr>
              <a:t>.</a:t>
            </a:r>
          </a:p>
          <a:p>
            <a:pPr algn="l"/>
            <a:r>
              <a:rPr lang="en-US" sz="1600" b="0" i="0" dirty="0">
                <a:solidFill>
                  <a:schemeClr val="tx1">
                    <a:lumMod val="95000"/>
                    <a:lumOff val="5000"/>
                  </a:schemeClr>
                </a:solidFill>
                <a:effectLst/>
                <a:latin typeface="Segoe UI" panose="020B0502040204020203" pitchFamily="34" charset="0"/>
              </a:rPr>
              <a:t>Allocation keys consist of the following components: Sites, Production units, Resources, Resource types, Bundle type.</a:t>
            </a:r>
          </a:p>
          <a:p>
            <a:pPr algn="l"/>
            <a:endParaRPr lang="en-US" sz="1600" b="0" i="0" dirty="0">
              <a:solidFill>
                <a:schemeClr val="tx1">
                  <a:lumMod val="95000"/>
                  <a:lumOff val="5000"/>
                </a:schemeClr>
              </a:solidFill>
              <a:effectLst/>
              <a:latin typeface="Segoe UI" panose="020B0502040204020203" pitchFamily="34" charset="0"/>
            </a:endParaRPr>
          </a:p>
          <a:p>
            <a:pPr marL="0" indent="0">
              <a:buNone/>
            </a:pPr>
            <a:r>
              <a:rPr lang="en-US" sz="2400" b="1" i="0" dirty="0">
                <a:solidFill>
                  <a:schemeClr val="tx1">
                    <a:lumMod val="95000"/>
                    <a:lumOff val="5000"/>
                  </a:schemeClr>
                </a:solidFill>
                <a:effectLst/>
                <a:latin typeface="Segoe UI" panose="020B0502040204020203" pitchFamily="34" charset="0"/>
              </a:rPr>
              <a:t>Production pools</a:t>
            </a:r>
          </a:p>
          <a:p>
            <a:r>
              <a:rPr lang="en-US" sz="1600" b="0" i="0" dirty="0">
                <a:solidFill>
                  <a:schemeClr val="tx1">
                    <a:lumMod val="95000"/>
                    <a:lumOff val="5000"/>
                  </a:schemeClr>
                </a:solidFill>
                <a:effectLst/>
                <a:latin typeface="Söhne"/>
              </a:rPr>
              <a:t>Production pools categorize orders; assign production orders and Released products to pools for transaction posting.</a:t>
            </a:r>
          </a:p>
          <a:p>
            <a:pPr marL="0" indent="0">
              <a:buNone/>
            </a:pPr>
            <a:endParaRPr lang="en-US" sz="2400" b="1" i="0" dirty="0">
              <a:solidFill>
                <a:schemeClr val="tx1">
                  <a:lumMod val="95000"/>
                  <a:lumOff val="5000"/>
                </a:schemeClr>
              </a:solidFill>
              <a:effectLst/>
              <a:latin typeface="Segoe UI" panose="020B0502040204020203" pitchFamily="34" charset="0"/>
            </a:endParaRPr>
          </a:p>
          <a:p>
            <a:endParaRPr lang="en-US" sz="2400" b="1" i="0" dirty="0">
              <a:solidFill>
                <a:schemeClr val="tx1">
                  <a:lumMod val="95000"/>
                  <a:lumOff val="5000"/>
                </a:schemeClr>
              </a:solidFill>
              <a:effectLst/>
              <a:latin typeface="Segoe UI" panose="020B0502040204020203" pitchFamily="34" charset="0"/>
            </a:endParaRPr>
          </a:p>
          <a:p>
            <a:endParaRPr lang="en-US" sz="2400" b="1" i="0" dirty="0">
              <a:solidFill>
                <a:schemeClr val="tx1">
                  <a:lumMod val="95000"/>
                  <a:lumOff val="5000"/>
                </a:schemeClr>
              </a:solidFill>
              <a:effectLst/>
              <a:latin typeface="Segoe UI" panose="020B0502040204020203" pitchFamily="34" charset="0"/>
            </a:endParaRPr>
          </a:p>
          <a:p>
            <a:endParaRPr lang="en-US" b="1" i="0" dirty="0">
              <a:solidFill>
                <a:schemeClr val="tx1">
                  <a:lumMod val="95000"/>
                  <a:lumOff val="5000"/>
                </a:schemeClr>
              </a:solidFill>
              <a:effectLst/>
              <a:latin typeface="Segoe UI" panose="020B0502040204020203" pitchFamily="34" charset="0"/>
            </a:endParaRPr>
          </a:p>
          <a:p>
            <a:endParaRPr lang="en-PK" sz="2400" dirty="0">
              <a:solidFill>
                <a:schemeClr val="tx1">
                  <a:lumMod val="95000"/>
                  <a:lumOff val="5000"/>
                </a:schemeClr>
              </a:solidFill>
            </a:endParaRPr>
          </a:p>
        </p:txBody>
      </p:sp>
    </p:spTree>
    <p:extLst>
      <p:ext uri="{BB962C8B-B14F-4D97-AF65-F5344CB8AC3E}">
        <p14:creationId xmlns:p14="http://schemas.microsoft.com/office/powerpoint/2010/main" val="4251585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8E7CF-A2CA-83D4-09B7-69739163EA33}"/>
              </a:ext>
            </a:extLst>
          </p:cNvPr>
          <p:cNvSpPr>
            <a:spLocks noGrp="1"/>
          </p:cNvSpPr>
          <p:nvPr>
            <p:ph type="title"/>
          </p:nvPr>
        </p:nvSpPr>
        <p:spPr/>
        <p:txBody>
          <a:bodyPr/>
          <a:lstStyle/>
          <a:p>
            <a:r>
              <a:rPr lang="en-US" sz="4400" b="1" i="0" dirty="0">
                <a:solidFill>
                  <a:srgbClr val="191919"/>
                </a:solidFill>
                <a:effectLst/>
                <a:latin typeface="Segoe UI" panose="020B0502040204020203" pitchFamily="34" charset="0"/>
              </a:rPr>
              <a:t>Quiz (Based on Previous Lectures)</a:t>
            </a:r>
            <a:endParaRPr lang="en-US" dirty="0"/>
          </a:p>
        </p:txBody>
      </p:sp>
      <p:sp>
        <p:nvSpPr>
          <p:cNvPr id="3" name="Content Placeholder 2">
            <a:extLst>
              <a:ext uri="{FF2B5EF4-FFF2-40B4-BE49-F238E27FC236}">
                <a16:creationId xmlns:a16="http://schemas.microsoft.com/office/drawing/2014/main" id="{72EFD1BD-0BD3-464B-3CFD-5FC34B39D7D9}"/>
              </a:ext>
            </a:extLst>
          </p:cNvPr>
          <p:cNvSpPr>
            <a:spLocks noGrp="1"/>
          </p:cNvSpPr>
          <p:nvPr>
            <p:ph idx="1"/>
          </p:nvPr>
        </p:nvSpPr>
        <p:spPr/>
        <p:txBody>
          <a:bodyPr/>
          <a:lstStyle/>
          <a:p>
            <a:endParaRPr lang="en-US" dirty="0"/>
          </a:p>
          <a:p>
            <a:endParaRPr lang="en-US" dirty="0"/>
          </a:p>
          <a:p>
            <a:r>
              <a:rPr lang="en-US" dirty="0">
                <a:hlinkClick r:id="rId2"/>
              </a:rPr>
              <a:t>http://tiny.cc/Fast-DT-Q1</a:t>
            </a:r>
            <a:endParaRPr lang="en-US" dirty="0"/>
          </a:p>
          <a:p>
            <a:endParaRPr lang="en-US" dirty="0"/>
          </a:p>
        </p:txBody>
      </p:sp>
      <p:pic>
        <p:nvPicPr>
          <p:cNvPr id="5" name="Picture 4" descr="A qr code with a few squares&#10;&#10;Description automatically generated">
            <a:extLst>
              <a:ext uri="{FF2B5EF4-FFF2-40B4-BE49-F238E27FC236}">
                <a16:creationId xmlns:a16="http://schemas.microsoft.com/office/drawing/2014/main" id="{6CF6690D-B885-6E71-4E27-D01BDE198D3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096000" y="1488998"/>
            <a:ext cx="4668915" cy="4668915"/>
          </a:xfrm>
          <a:prstGeom prst="rect">
            <a:avLst/>
          </a:prstGeom>
        </p:spPr>
      </p:pic>
    </p:spTree>
    <p:extLst>
      <p:ext uri="{BB962C8B-B14F-4D97-AF65-F5344CB8AC3E}">
        <p14:creationId xmlns:p14="http://schemas.microsoft.com/office/powerpoint/2010/main" val="26475254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FB0E4A-112D-40C3-BEF9-8D7DE711CDB9}"/>
              </a:ext>
            </a:extLst>
          </p:cNvPr>
          <p:cNvSpPr>
            <a:spLocks noGrp="1"/>
          </p:cNvSpPr>
          <p:nvPr>
            <p:ph idx="1"/>
          </p:nvPr>
        </p:nvSpPr>
        <p:spPr>
          <a:xfrm>
            <a:off x="148389" y="141204"/>
            <a:ext cx="11899232" cy="6596480"/>
          </a:xfrm>
        </p:spPr>
        <p:txBody>
          <a:bodyPr>
            <a:normAutofit/>
          </a:bodyPr>
          <a:lstStyle/>
          <a:p>
            <a:pPr marL="0" indent="0">
              <a:buNone/>
            </a:pPr>
            <a:r>
              <a:rPr lang="en-US" sz="3200" b="1" i="0" dirty="0">
                <a:solidFill>
                  <a:schemeClr val="tx1">
                    <a:lumMod val="95000"/>
                    <a:lumOff val="5000"/>
                  </a:schemeClr>
                </a:solidFill>
                <a:effectLst/>
                <a:latin typeface="Segoe UI" panose="020B0502040204020203" pitchFamily="34" charset="0"/>
              </a:rPr>
              <a:t>Capacity planning</a:t>
            </a:r>
          </a:p>
          <a:p>
            <a:r>
              <a:rPr lang="en-US" sz="2000" b="0" i="0" dirty="0">
                <a:solidFill>
                  <a:schemeClr val="tx1">
                    <a:lumMod val="95000"/>
                    <a:lumOff val="5000"/>
                  </a:schemeClr>
                </a:solidFill>
                <a:effectLst/>
                <a:latin typeface="Söhne"/>
              </a:rPr>
              <a:t>Calendars and resources setup in Organization module precedes Production control; considering resource availability is essential for capacity planning in manufacturing.</a:t>
            </a:r>
          </a:p>
          <a:p>
            <a:endParaRPr lang="en-US" sz="2000" b="0" i="0" dirty="0">
              <a:solidFill>
                <a:schemeClr val="tx1">
                  <a:lumMod val="95000"/>
                  <a:lumOff val="5000"/>
                </a:schemeClr>
              </a:solidFill>
              <a:effectLst/>
              <a:latin typeface="Söhne"/>
            </a:endParaRPr>
          </a:p>
          <a:p>
            <a:r>
              <a:rPr lang="en-US" sz="2000" b="1" i="0" dirty="0">
                <a:solidFill>
                  <a:schemeClr val="tx1">
                    <a:lumMod val="95000"/>
                    <a:lumOff val="5000"/>
                  </a:schemeClr>
                </a:solidFill>
                <a:effectLst/>
                <a:latin typeface="Segoe UI" panose="020B0502040204020203" pitchFamily="34" charset="0"/>
              </a:rPr>
              <a:t>Working time templates </a:t>
            </a:r>
          </a:p>
          <a:p>
            <a:r>
              <a:rPr lang="en-US" sz="2000" b="1" i="0" dirty="0">
                <a:solidFill>
                  <a:schemeClr val="tx1">
                    <a:lumMod val="95000"/>
                    <a:lumOff val="5000"/>
                  </a:schemeClr>
                </a:solidFill>
                <a:effectLst/>
                <a:latin typeface="Segoe UI" panose="020B0502040204020203" pitchFamily="34" charset="0"/>
              </a:rPr>
              <a:t>Calendars</a:t>
            </a:r>
          </a:p>
          <a:p>
            <a:r>
              <a:rPr lang="en-US" sz="2000" b="1" i="0" dirty="0">
                <a:solidFill>
                  <a:schemeClr val="tx1">
                    <a:lumMod val="95000"/>
                    <a:lumOff val="5000"/>
                  </a:schemeClr>
                </a:solidFill>
                <a:effectLst/>
                <a:latin typeface="Segoe UI" panose="020B0502040204020203" pitchFamily="34" charset="0"/>
              </a:rPr>
              <a:t>Resource capabilities</a:t>
            </a:r>
          </a:p>
          <a:p>
            <a:r>
              <a:rPr lang="en-US" sz="2000" b="1" i="0" dirty="0">
                <a:solidFill>
                  <a:schemeClr val="tx1">
                    <a:lumMod val="95000"/>
                    <a:lumOff val="5000"/>
                  </a:schemeClr>
                </a:solidFill>
                <a:effectLst/>
                <a:latin typeface="Segoe UI" panose="020B0502040204020203" pitchFamily="34" charset="0"/>
              </a:rPr>
              <a:t>Priority and level</a:t>
            </a:r>
          </a:p>
          <a:p>
            <a:r>
              <a:rPr lang="en-US" sz="2000" b="1" i="0" dirty="0">
                <a:solidFill>
                  <a:schemeClr val="tx1">
                    <a:lumMod val="95000"/>
                    <a:lumOff val="5000"/>
                  </a:schemeClr>
                </a:solidFill>
                <a:effectLst/>
                <a:latin typeface="Segoe UI" panose="020B0502040204020203" pitchFamily="34" charset="0"/>
              </a:rPr>
              <a:t>Resources</a:t>
            </a:r>
          </a:p>
          <a:p>
            <a:r>
              <a:rPr lang="en-US" sz="2000" b="1" i="0" dirty="0">
                <a:solidFill>
                  <a:schemeClr val="tx1">
                    <a:lumMod val="95000"/>
                    <a:lumOff val="5000"/>
                  </a:schemeClr>
                </a:solidFill>
                <a:effectLst/>
                <a:latin typeface="Segoe UI" panose="020B0502040204020203" pitchFamily="34" charset="0"/>
              </a:rPr>
              <a:t>Setting up resources</a:t>
            </a:r>
          </a:p>
          <a:p>
            <a:r>
              <a:rPr lang="en-US" sz="2000" b="1" i="0" dirty="0">
                <a:solidFill>
                  <a:schemeClr val="tx1">
                    <a:lumMod val="95000"/>
                    <a:lumOff val="5000"/>
                  </a:schemeClr>
                </a:solidFill>
                <a:effectLst/>
                <a:latin typeface="Segoe UI" panose="020B0502040204020203" pitchFamily="34" charset="0"/>
              </a:rPr>
              <a:t>Resource groups</a:t>
            </a:r>
          </a:p>
          <a:p>
            <a:r>
              <a:rPr lang="en-US" sz="2000" b="1" i="0" dirty="0">
                <a:solidFill>
                  <a:schemeClr val="tx1">
                    <a:lumMod val="95000"/>
                    <a:lumOff val="5000"/>
                  </a:schemeClr>
                </a:solidFill>
                <a:effectLst/>
                <a:latin typeface="Segoe UI" panose="020B0502040204020203" pitchFamily="34" charset="0"/>
              </a:rPr>
              <a:t>Operation scheduling percentage</a:t>
            </a:r>
          </a:p>
          <a:p>
            <a:r>
              <a:rPr lang="en-US" sz="2000" b="1" i="0" dirty="0">
                <a:solidFill>
                  <a:schemeClr val="tx1">
                    <a:lumMod val="95000"/>
                    <a:lumOff val="5000"/>
                  </a:schemeClr>
                </a:solidFill>
                <a:effectLst/>
                <a:latin typeface="Segoe UI" panose="020B0502040204020203" pitchFamily="34" charset="0"/>
              </a:rPr>
              <a:t>Efficiency percentage</a:t>
            </a:r>
          </a:p>
          <a:p>
            <a:r>
              <a:rPr lang="en-US" sz="2000" b="1" i="0" dirty="0">
                <a:solidFill>
                  <a:schemeClr val="tx1">
                    <a:lumMod val="95000"/>
                    <a:lumOff val="5000"/>
                  </a:schemeClr>
                </a:solidFill>
                <a:effectLst/>
                <a:latin typeface="Segoe UI" panose="020B0502040204020203" pitchFamily="34" charset="0"/>
              </a:rPr>
              <a:t>Exclusivity</a:t>
            </a:r>
          </a:p>
          <a:p>
            <a:r>
              <a:rPr lang="en-US" sz="2000" b="1" i="0" dirty="0">
                <a:solidFill>
                  <a:schemeClr val="tx1">
                    <a:lumMod val="95000"/>
                    <a:lumOff val="5000"/>
                  </a:schemeClr>
                </a:solidFill>
                <a:effectLst/>
                <a:latin typeface="Segoe UI" panose="020B0502040204020203" pitchFamily="34" charset="0"/>
              </a:rPr>
              <a:t>Capacity planning and finite capacity</a:t>
            </a:r>
          </a:p>
          <a:p>
            <a:endParaRPr lang="en-PK" dirty="0"/>
          </a:p>
        </p:txBody>
      </p:sp>
    </p:spTree>
    <p:extLst>
      <p:ext uri="{BB962C8B-B14F-4D97-AF65-F5344CB8AC3E}">
        <p14:creationId xmlns:p14="http://schemas.microsoft.com/office/powerpoint/2010/main" val="8006922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CA8277-D7D2-55ED-F7E0-914FA3E07C8F}"/>
              </a:ext>
            </a:extLst>
          </p:cNvPr>
          <p:cNvSpPr>
            <a:spLocks noGrp="1"/>
          </p:cNvSpPr>
          <p:nvPr>
            <p:ph idx="1"/>
          </p:nvPr>
        </p:nvSpPr>
        <p:spPr>
          <a:xfrm>
            <a:off x="116305" y="125162"/>
            <a:ext cx="11915273" cy="3051175"/>
          </a:xfrm>
        </p:spPr>
        <p:txBody>
          <a:bodyPr/>
          <a:lstStyle/>
          <a:p>
            <a:pPr marL="0" indent="0">
              <a:buNone/>
            </a:pPr>
            <a:r>
              <a:rPr lang="en-US" b="1" i="0" dirty="0">
                <a:solidFill>
                  <a:schemeClr val="tx1">
                    <a:lumMod val="95000"/>
                    <a:lumOff val="5000"/>
                  </a:schemeClr>
                </a:solidFill>
                <a:effectLst/>
                <a:latin typeface="Segoe UI" panose="020B0502040204020203" pitchFamily="34" charset="0"/>
              </a:rPr>
              <a:t>Integration between the General ledger and the Production control modules</a:t>
            </a:r>
          </a:p>
          <a:p>
            <a:r>
              <a:rPr lang="en-US" sz="2000" b="0" i="0" dirty="0">
                <a:solidFill>
                  <a:schemeClr val="tx1">
                    <a:lumMod val="95000"/>
                    <a:lumOff val="5000"/>
                  </a:schemeClr>
                </a:solidFill>
                <a:effectLst/>
                <a:latin typeface="Söhne"/>
              </a:rPr>
              <a:t>Understanding Production control integration with General ledger module is crucial for Functional Manufacturing consultants</a:t>
            </a:r>
            <a:endParaRPr lang="en-US" sz="2000" b="1" i="0" dirty="0">
              <a:solidFill>
                <a:schemeClr val="tx1">
                  <a:lumMod val="95000"/>
                  <a:lumOff val="5000"/>
                </a:schemeClr>
              </a:solidFill>
              <a:effectLst/>
              <a:latin typeface="Segoe UI" panose="020B0502040204020203" pitchFamily="34" charset="0"/>
            </a:endParaRPr>
          </a:p>
          <a:p>
            <a:pPr algn="l"/>
            <a:r>
              <a:rPr lang="en-US" sz="1800" b="0" i="0" dirty="0">
                <a:solidFill>
                  <a:schemeClr val="tx1">
                    <a:lumMod val="95000"/>
                    <a:lumOff val="5000"/>
                  </a:schemeClr>
                </a:solidFill>
                <a:effectLst/>
                <a:latin typeface="Segoe UI" panose="020B0502040204020203" pitchFamily="34" charset="0"/>
              </a:rPr>
              <a:t>Each step in the life cycle is associated with the following activities:</a:t>
            </a:r>
          </a:p>
          <a:p>
            <a:pPr lvl="1"/>
            <a:r>
              <a:rPr lang="en-US" sz="1600" b="0" i="0" dirty="0">
                <a:solidFill>
                  <a:schemeClr val="tx1">
                    <a:lumMod val="95000"/>
                    <a:lumOff val="5000"/>
                  </a:schemeClr>
                </a:solidFill>
                <a:effectLst/>
                <a:latin typeface="Segoe UI" panose="020B0502040204020203" pitchFamily="34" charset="0"/>
              </a:rPr>
              <a:t>Monitoring and controlling the production</a:t>
            </a:r>
          </a:p>
          <a:p>
            <a:pPr lvl="1"/>
            <a:r>
              <a:rPr lang="en-US" sz="1600" b="0" i="0" dirty="0">
                <a:solidFill>
                  <a:schemeClr val="tx1">
                    <a:lumMod val="95000"/>
                    <a:lumOff val="5000"/>
                  </a:schemeClr>
                </a:solidFill>
                <a:effectLst/>
                <a:latin typeface="Segoe UI" panose="020B0502040204020203" pitchFamily="34" charset="0"/>
              </a:rPr>
              <a:t>Estimating and calculating costs</a:t>
            </a:r>
          </a:p>
          <a:p>
            <a:pPr lvl="1"/>
            <a:r>
              <a:rPr lang="en-US" sz="1600" b="0" i="0" dirty="0">
                <a:solidFill>
                  <a:schemeClr val="tx1">
                    <a:lumMod val="95000"/>
                    <a:lumOff val="5000"/>
                  </a:schemeClr>
                </a:solidFill>
                <a:effectLst/>
                <a:latin typeface="Segoe UI" panose="020B0502040204020203" pitchFamily="34" charset="0"/>
              </a:rPr>
              <a:t>Scheduling orders</a:t>
            </a:r>
          </a:p>
          <a:p>
            <a:pPr lvl="1"/>
            <a:r>
              <a:rPr lang="en-US" sz="1600" b="0" i="0" dirty="0">
                <a:solidFill>
                  <a:schemeClr val="tx1">
                    <a:lumMod val="95000"/>
                    <a:lumOff val="5000"/>
                  </a:schemeClr>
                </a:solidFill>
                <a:effectLst/>
                <a:latin typeface="Segoe UI" panose="020B0502040204020203" pitchFamily="34" charset="0"/>
              </a:rPr>
              <a:t>Starting and ending actual production</a:t>
            </a:r>
            <a:endParaRPr lang="en-US" b="1" i="0" dirty="0">
              <a:solidFill>
                <a:schemeClr val="tx1">
                  <a:lumMod val="95000"/>
                  <a:lumOff val="5000"/>
                </a:schemeClr>
              </a:solidFill>
              <a:effectLst/>
              <a:latin typeface="Segoe UI" panose="020B0502040204020203" pitchFamily="34" charset="0"/>
            </a:endParaRPr>
          </a:p>
          <a:p>
            <a:pPr marL="0" indent="0">
              <a:buNone/>
            </a:pPr>
            <a:endParaRPr lang="en-US" sz="2400" b="1" i="0" dirty="0">
              <a:solidFill>
                <a:schemeClr val="tx1">
                  <a:lumMod val="95000"/>
                  <a:lumOff val="5000"/>
                </a:schemeClr>
              </a:solidFill>
              <a:effectLst/>
              <a:latin typeface="Segoe UI" panose="020B0502040204020203" pitchFamily="34" charset="0"/>
            </a:endParaRPr>
          </a:p>
          <a:p>
            <a:pPr marL="0" indent="0">
              <a:buNone/>
            </a:pPr>
            <a:endParaRPr lang="en-US" sz="2400" b="1" i="0" dirty="0">
              <a:solidFill>
                <a:schemeClr val="tx1">
                  <a:lumMod val="95000"/>
                  <a:lumOff val="5000"/>
                </a:schemeClr>
              </a:solidFill>
              <a:effectLst/>
              <a:latin typeface="Segoe UI" panose="020B0502040204020203" pitchFamily="34" charset="0"/>
            </a:endParaRPr>
          </a:p>
          <a:p>
            <a:pPr marL="0" indent="0">
              <a:buNone/>
            </a:pPr>
            <a:endParaRPr lang="en-US" sz="2400" b="1" i="0" dirty="0">
              <a:solidFill>
                <a:schemeClr val="tx1">
                  <a:lumMod val="95000"/>
                  <a:lumOff val="5000"/>
                </a:schemeClr>
              </a:solidFill>
              <a:effectLst/>
              <a:latin typeface="Segoe UI" panose="020B0502040204020203" pitchFamily="34" charset="0"/>
            </a:endParaRPr>
          </a:p>
          <a:p>
            <a:endParaRPr lang="en-PK" dirty="0"/>
          </a:p>
        </p:txBody>
      </p:sp>
      <p:graphicFrame>
        <p:nvGraphicFramePr>
          <p:cNvPr id="5" name="Diagram 4">
            <a:extLst>
              <a:ext uri="{FF2B5EF4-FFF2-40B4-BE49-F238E27FC236}">
                <a16:creationId xmlns:a16="http://schemas.microsoft.com/office/drawing/2014/main" id="{D1E67BA4-1397-6AD4-DA50-3598EB5170D0}"/>
              </a:ext>
            </a:extLst>
          </p:cNvPr>
          <p:cNvGraphicFramePr/>
          <p:nvPr>
            <p:extLst>
              <p:ext uri="{D42A27DB-BD31-4B8C-83A1-F6EECF244321}">
                <p14:modId xmlns:p14="http://schemas.microsoft.com/office/powerpoint/2010/main" val="2528162001"/>
              </p:ext>
            </p:extLst>
          </p:nvPr>
        </p:nvGraphicFramePr>
        <p:xfrm>
          <a:off x="2545348" y="3330324"/>
          <a:ext cx="6358020" cy="34025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79445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5ABC1-A43F-8E2B-CD39-A30017B766ED}"/>
              </a:ext>
            </a:extLst>
          </p:cNvPr>
          <p:cNvSpPr>
            <a:spLocks noGrp="1"/>
          </p:cNvSpPr>
          <p:nvPr>
            <p:ph idx="1"/>
          </p:nvPr>
        </p:nvSpPr>
        <p:spPr>
          <a:xfrm>
            <a:off x="116304" y="60992"/>
            <a:ext cx="12075695" cy="6644607"/>
          </a:xfrm>
        </p:spPr>
        <p:txBody>
          <a:bodyPr/>
          <a:lstStyle/>
          <a:p>
            <a:pPr marL="0" indent="0">
              <a:buNone/>
            </a:pPr>
            <a:r>
              <a:rPr lang="en-US" b="1" i="0" dirty="0">
                <a:solidFill>
                  <a:schemeClr val="tx1">
                    <a:lumMod val="95000"/>
                    <a:lumOff val="5000"/>
                  </a:schemeClr>
                </a:solidFill>
                <a:effectLst/>
                <a:latin typeface="Segoe UI" panose="020B0502040204020203" pitchFamily="34" charset="0"/>
              </a:rPr>
              <a:t>IoT intelligence and insights</a:t>
            </a:r>
          </a:p>
          <a:p>
            <a:r>
              <a:rPr lang="en-US" sz="2000" b="0" i="0" dirty="0">
                <a:solidFill>
                  <a:schemeClr val="tx1">
                    <a:lumMod val="95000"/>
                    <a:lumOff val="5000"/>
                  </a:schemeClr>
                </a:solidFill>
                <a:effectLst/>
                <a:latin typeface="Söhne"/>
              </a:rPr>
              <a:t>Supply Chain Management leverages IoT intelligence via Microsoft Azure IoT Hub to enhance insights and actions, enabling seamless production scenario management.</a:t>
            </a:r>
          </a:p>
          <a:p>
            <a:pPr marL="0" indent="0">
              <a:lnSpc>
                <a:spcPct val="150000"/>
              </a:lnSpc>
              <a:buNone/>
            </a:pPr>
            <a:r>
              <a:rPr lang="en-US" sz="1800" b="1" i="0" dirty="0">
                <a:solidFill>
                  <a:schemeClr val="tx1">
                    <a:lumMod val="95000"/>
                    <a:lumOff val="5000"/>
                  </a:schemeClr>
                </a:solidFill>
                <a:effectLst/>
                <a:latin typeface="Segoe UI" panose="020B0502040204020203" pitchFamily="34" charset="0"/>
              </a:rPr>
              <a:t>Production control and IoT : </a:t>
            </a:r>
            <a:r>
              <a:rPr lang="en-US" sz="1800" b="0" i="0" dirty="0">
                <a:solidFill>
                  <a:schemeClr val="tx1">
                    <a:lumMod val="95000"/>
                    <a:lumOff val="5000"/>
                  </a:schemeClr>
                </a:solidFill>
                <a:effectLst/>
                <a:latin typeface="Söhne"/>
              </a:rPr>
              <a:t>Production control in SCM offers diverse IoT scenarios for notification services.</a:t>
            </a:r>
            <a:endParaRPr lang="en-US" b="1" i="0" dirty="0">
              <a:solidFill>
                <a:schemeClr val="tx1">
                  <a:lumMod val="95000"/>
                  <a:lumOff val="5000"/>
                </a:schemeClr>
              </a:solidFill>
              <a:effectLst/>
              <a:latin typeface="Segoe UI" panose="020B0502040204020203" pitchFamily="34" charset="0"/>
            </a:endParaRPr>
          </a:p>
          <a:p>
            <a:pPr marL="0" indent="0">
              <a:lnSpc>
                <a:spcPct val="150000"/>
              </a:lnSpc>
              <a:buNone/>
            </a:pPr>
            <a:r>
              <a:rPr lang="en-US" sz="1800" b="1" i="0" dirty="0">
                <a:solidFill>
                  <a:schemeClr val="tx1">
                    <a:lumMod val="95000"/>
                    <a:lumOff val="5000"/>
                  </a:schemeClr>
                </a:solidFill>
                <a:effectLst/>
                <a:latin typeface="Segoe UI" panose="020B0502040204020203" pitchFamily="34" charset="0"/>
              </a:rPr>
              <a:t>Delayed orders : </a:t>
            </a:r>
            <a:r>
              <a:rPr lang="en-US" sz="1600" b="0" i="0" dirty="0">
                <a:solidFill>
                  <a:schemeClr val="tx1">
                    <a:lumMod val="95000"/>
                    <a:lumOff val="5000"/>
                  </a:schemeClr>
                </a:solidFill>
                <a:effectLst/>
                <a:latin typeface="Söhne"/>
              </a:rPr>
              <a:t>IoT facilitates notifications and actions for managing delayed production orders, addressing various potential delays</a:t>
            </a:r>
            <a:endParaRPr lang="en-US" sz="2400" b="1" i="0" dirty="0">
              <a:solidFill>
                <a:schemeClr val="tx1">
                  <a:lumMod val="95000"/>
                  <a:lumOff val="5000"/>
                </a:schemeClr>
              </a:solidFill>
              <a:effectLst/>
              <a:latin typeface="Segoe UI" panose="020B0502040204020203" pitchFamily="34" charset="0"/>
            </a:endParaRPr>
          </a:p>
          <a:p>
            <a:pPr marL="0" indent="0">
              <a:lnSpc>
                <a:spcPct val="150000"/>
              </a:lnSpc>
              <a:buNone/>
            </a:pPr>
            <a:r>
              <a:rPr lang="en-US" sz="1800" b="1" i="0" dirty="0">
                <a:solidFill>
                  <a:schemeClr val="tx1">
                    <a:lumMod val="95000"/>
                    <a:lumOff val="5000"/>
                  </a:schemeClr>
                </a:solidFill>
                <a:effectLst/>
                <a:latin typeface="Segoe UI" panose="020B0502040204020203" pitchFamily="34" charset="0"/>
              </a:rPr>
              <a:t>Equipment down : </a:t>
            </a:r>
            <a:r>
              <a:rPr lang="en-US" sz="2000" dirty="0">
                <a:solidFill>
                  <a:schemeClr val="tx1">
                    <a:lumMod val="95000"/>
                    <a:lumOff val="5000"/>
                  </a:schemeClr>
                </a:solidFill>
                <a:latin typeface="Söhne"/>
              </a:rPr>
              <a:t>E</a:t>
            </a:r>
            <a:r>
              <a:rPr lang="en-US" sz="2000" b="0" i="0" dirty="0">
                <a:solidFill>
                  <a:schemeClr val="tx1">
                    <a:lumMod val="95000"/>
                    <a:lumOff val="5000"/>
                  </a:schemeClr>
                </a:solidFill>
                <a:effectLst/>
                <a:latin typeface="Söhne"/>
              </a:rPr>
              <a:t>nables notifications and actions for equipment downtime management.</a:t>
            </a:r>
            <a:endParaRPr lang="en-US" sz="3200" b="1" i="0" dirty="0">
              <a:solidFill>
                <a:schemeClr val="tx1">
                  <a:lumMod val="95000"/>
                  <a:lumOff val="5000"/>
                </a:schemeClr>
              </a:solidFill>
              <a:effectLst/>
              <a:latin typeface="Segoe UI" panose="020B0502040204020203" pitchFamily="34" charset="0"/>
            </a:endParaRPr>
          </a:p>
          <a:p>
            <a:pPr marL="0" indent="0">
              <a:lnSpc>
                <a:spcPct val="150000"/>
              </a:lnSpc>
              <a:buNone/>
            </a:pPr>
            <a:r>
              <a:rPr lang="en-US" sz="1600" b="1" i="0" dirty="0">
                <a:solidFill>
                  <a:schemeClr val="tx1">
                    <a:lumMod val="95000"/>
                    <a:lumOff val="5000"/>
                  </a:schemeClr>
                </a:solidFill>
                <a:effectLst/>
                <a:latin typeface="Segoe UI" panose="020B0502040204020203" pitchFamily="34" charset="0"/>
              </a:rPr>
              <a:t>Quality anomaly : </a:t>
            </a:r>
            <a:r>
              <a:rPr lang="en-US" sz="1800" b="0" i="0" dirty="0">
                <a:solidFill>
                  <a:schemeClr val="tx1">
                    <a:lumMod val="95000"/>
                    <a:lumOff val="5000"/>
                  </a:schemeClr>
                </a:solidFill>
                <a:effectLst/>
                <a:latin typeface="Segoe UI" panose="020B0502040204020203" pitchFamily="34" charset="0"/>
              </a:rPr>
              <a:t>Notification services can be used for manager quality anomalies. </a:t>
            </a:r>
            <a:endParaRPr lang="en-US" sz="2000" b="1" i="0" dirty="0">
              <a:solidFill>
                <a:schemeClr val="tx1">
                  <a:lumMod val="95000"/>
                  <a:lumOff val="5000"/>
                </a:schemeClr>
              </a:solidFill>
              <a:effectLst/>
              <a:latin typeface="Segoe UI" panose="020B0502040204020203" pitchFamily="34" charset="0"/>
            </a:endParaRPr>
          </a:p>
          <a:p>
            <a:pPr marL="0" indent="0">
              <a:lnSpc>
                <a:spcPct val="150000"/>
              </a:lnSpc>
              <a:buNone/>
            </a:pPr>
            <a:r>
              <a:rPr lang="en-US" sz="1600" b="1" i="0" dirty="0">
                <a:solidFill>
                  <a:schemeClr val="tx1">
                    <a:lumMod val="95000"/>
                    <a:lumOff val="5000"/>
                  </a:schemeClr>
                </a:solidFill>
                <a:effectLst/>
                <a:latin typeface="Segoe UI" panose="020B0502040204020203" pitchFamily="34" charset="0"/>
              </a:rPr>
              <a:t>No-code onboarding : </a:t>
            </a:r>
            <a:r>
              <a:rPr lang="en-US" sz="1800" b="0" i="0" dirty="0">
                <a:solidFill>
                  <a:schemeClr val="tx1">
                    <a:lumMod val="95000"/>
                    <a:lumOff val="5000"/>
                  </a:schemeClr>
                </a:solidFill>
                <a:effectLst/>
                <a:latin typeface="Söhne"/>
              </a:rPr>
              <a:t>No-code onboarding offers rapid, code-free machine-to-IoT connection for actionable insights.</a:t>
            </a:r>
          </a:p>
          <a:p>
            <a:pPr marL="0" indent="0">
              <a:buNone/>
            </a:pPr>
            <a:endParaRPr lang="en-US" sz="1600" dirty="0">
              <a:solidFill>
                <a:schemeClr val="tx1">
                  <a:lumMod val="95000"/>
                  <a:lumOff val="5000"/>
                </a:schemeClr>
              </a:solidFill>
              <a:latin typeface="Söhne"/>
            </a:endParaRPr>
          </a:p>
          <a:p>
            <a:pPr marL="0" indent="0">
              <a:buNone/>
            </a:pPr>
            <a:r>
              <a:rPr lang="en-US" sz="2400" b="1" i="1" dirty="0">
                <a:solidFill>
                  <a:schemeClr val="tx1">
                    <a:lumMod val="95000"/>
                    <a:lumOff val="5000"/>
                  </a:schemeClr>
                </a:solidFill>
                <a:latin typeface="Söhne"/>
              </a:rPr>
              <a:t>Click the link to learn How to configure:</a:t>
            </a:r>
          </a:p>
          <a:p>
            <a:pPr marL="0" indent="0">
              <a:buNone/>
            </a:pPr>
            <a:endParaRPr lang="en-US" sz="1600" b="1" i="1" dirty="0">
              <a:solidFill>
                <a:schemeClr val="tx1">
                  <a:lumMod val="95000"/>
                  <a:lumOff val="5000"/>
                </a:schemeClr>
              </a:solidFill>
              <a:effectLst/>
              <a:latin typeface="Söhne"/>
            </a:endParaRPr>
          </a:p>
          <a:p>
            <a:pPr marL="0" indent="0">
              <a:buNone/>
            </a:pPr>
            <a:r>
              <a:rPr lang="en-US" sz="1800" b="1" i="0" dirty="0">
                <a:solidFill>
                  <a:schemeClr val="accent1"/>
                </a:solidFill>
                <a:effectLst/>
                <a:latin typeface="Segoe UI" panose="020B0502040204020203" pitchFamily="34" charset="0"/>
                <a:hlinkClick r:id="rId2">
                  <a:extLst>
                    <a:ext uri="{A12FA001-AC4F-418D-AE19-62706E023703}">
                      <ahyp:hlinkClr xmlns:ahyp="http://schemas.microsoft.com/office/drawing/2018/hyperlinkcolor" xmlns="" val="tx"/>
                    </a:ext>
                  </a:extLst>
                </a:hlinkClick>
              </a:rPr>
              <a:t>Configure IoT intelligence for production control scenarios</a:t>
            </a:r>
            <a:endParaRPr lang="en-US" sz="1800" b="1" i="0" dirty="0">
              <a:solidFill>
                <a:schemeClr val="accent1"/>
              </a:solidFill>
              <a:effectLst/>
              <a:latin typeface="Segoe UI" panose="020B0502040204020203" pitchFamily="34" charset="0"/>
            </a:endParaRPr>
          </a:p>
          <a:p>
            <a:pPr marL="0" indent="0">
              <a:buNone/>
            </a:pPr>
            <a:endParaRPr lang="en-US" sz="2400" b="1" i="0" dirty="0">
              <a:solidFill>
                <a:schemeClr val="tx1">
                  <a:lumMod val="95000"/>
                  <a:lumOff val="5000"/>
                </a:schemeClr>
              </a:solidFill>
              <a:effectLst/>
              <a:latin typeface="Segoe UI" panose="020B0502040204020203" pitchFamily="34" charset="0"/>
            </a:endParaRPr>
          </a:p>
          <a:p>
            <a:pPr marL="0" indent="0">
              <a:buNone/>
            </a:pPr>
            <a:endParaRPr lang="en-US" sz="1800" b="1" i="0" dirty="0">
              <a:solidFill>
                <a:schemeClr val="tx1">
                  <a:lumMod val="95000"/>
                  <a:lumOff val="5000"/>
                </a:schemeClr>
              </a:solidFill>
              <a:effectLst/>
              <a:latin typeface="Segoe UI" panose="020B0502040204020203" pitchFamily="34" charset="0"/>
            </a:endParaRPr>
          </a:p>
          <a:p>
            <a:pPr marL="0" indent="0">
              <a:buNone/>
            </a:pPr>
            <a:endParaRPr lang="en-US" sz="2000" b="1" i="0" dirty="0">
              <a:solidFill>
                <a:schemeClr val="tx1">
                  <a:lumMod val="95000"/>
                  <a:lumOff val="5000"/>
                </a:schemeClr>
              </a:solidFill>
              <a:effectLst/>
              <a:latin typeface="Segoe UI" panose="020B0502040204020203" pitchFamily="34" charset="0"/>
            </a:endParaRPr>
          </a:p>
          <a:p>
            <a:pPr marL="0" indent="0">
              <a:buNone/>
            </a:pPr>
            <a:endParaRPr lang="en-US" sz="2000" b="1" i="0" dirty="0">
              <a:solidFill>
                <a:schemeClr val="tx1">
                  <a:lumMod val="95000"/>
                  <a:lumOff val="5000"/>
                </a:schemeClr>
              </a:solidFill>
              <a:effectLst/>
              <a:latin typeface="Segoe UI" panose="020B0502040204020203" pitchFamily="34" charset="0"/>
            </a:endParaRPr>
          </a:p>
          <a:p>
            <a:endParaRPr lang="en-PK" dirty="0">
              <a:solidFill>
                <a:schemeClr val="tx1">
                  <a:lumMod val="95000"/>
                  <a:lumOff val="5000"/>
                </a:schemeClr>
              </a:solidFill>
            </a:endParaRPr>
          </a:p>
        </p:txBody>
      </p:sp>
    </p:spTree>
    <p:extLst>
      <p:ext uri="{BB962C8B-B14F-4D97-AF65-F5344CB8AC3E}">
        <p14:creationId xmlns:p14="http://schemas.microsoft.com/office/powerpoint/2010/main" val="39677805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A649-EFB8-0F1F-BC49-17BBD5512F6B}"/>
              </a:ext>
            </a:extLst>
          </p:cNvPr>
          <p:cNvSpPr>
            <a:spLocks noGrp="1"/>
          </p:cNvSpPr>
          <p:nvPr>
            <p:ph type="title"/>
          </p:nvPr>
        </p:nvSpPr>
        <p:spPr>
          <a:xfrm>
            <a:off x="0" y="290393"/>
            <a:ext cx="10515600" cy="781287"/>
          </a:xfrm>
        </p:spPr>
        <p:txBody>
          <a:bodyPr>
            <a:noAutofit/>
          </a:bodyPr>
          <a:lstStyle/>
          <a:p>
            <a:r>
              <a:rPr lang="en-US" sz="2800" b="1" i="0" dirty="0">
                <a:solidFill>
                  <a:schemeClr val="tx1">
                    <a:lumMod val="95000"/>
                    <a:lumOff val="5000"/>
                  </a:schemeClr>
                </a:solidFill>
                <a:effectLst/>
                <a:latin typeface="Segoe UI" panose="020B0502040204020203" pitchFamily="34" charset="0"/>
              </a:rPr>
              <a:t>Describe the value proposition for mixed-reality Guides for production floor workers</a:t>
            </a:r>
            <a:br>
              <a:rPr lang="en-US" sz="2800" b="1" i="0" dirty="0">
                <a:solidFill>
                  <a:schemeClr val="tx1">
                    <a:lumMod val="95000"/>
                    <a:lumOff val="5000"/>
                  </a:schemeClr>
                </a:solidFill>
                <a:effectLst/>
                <a:latin typeface="Segoe UI" panose="020B0502040204020203" pitchFamily="34" charset="0"/>
              </a:rPr>
            </a:br>
            <a:endParaRPr lang="en-PK" sz="2800"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FD7D5220-DC00-FF48-FD62-B8112EA6DCD2}"/>
              </a:ext>
            </a:extLst>
          </p:cNvPr>
          <p:cNvSpPr>
            <a:spLocks noGrp="1"/>
          </p:cNvSpPr>
          <p:nvPr>
            <p:ph idx="1"/>
          </p:nvPr>
        </p:nvSpPr>
        <p:spPr>
          <a:xfrm>
            <a:off x="114867" y="962497"/>
            <a:ext cx="11949753" cy="2927115"/>
          </a:xfrm>
        </p:spPr>
        <p:txBody>
          <a:bodyPr>
            <a:normAutofit/>
          </a:bodyPr>
          <a:lstStyle/>
          <a:p>
            <a:r>
              <a:rPr lang="en-US" sz="1800" b="0" i="0" dirty="0">
                <a:solidFill>
                  <a:schemeClr val="tx1">
                    <a:lumMod val="95000"/>
                    <a:lumOff val="5000"/>
                  </a:schemeClr>
                </a:solidFill>
                <a:effectLst/>
                <a:latin typeface="Söhne"/>
              </a:rPr>
              <a:t>HoloLens and Dynamics 365 Guides enhance business value and operations, particularly in Asset Management - Inspection scenario, with Microsoft's Supply Chain Management and Guides integration.</a:t>
            </a:r>
          </a:p>
          <a:p>
            <a:pPr lvl="1">
              <a:lnSpc>
                <a:spcPct val="150000"/>
              </a:lnSpc>
            </a:pPr>
            <a:r>
              <a:rPr lang="en-US" sz="1600" i="0" dirty="0">
                <a:solidFill>
                  <a:schemeClr val="tx1">
                    <a:lumMod val="95000"/>
                    <a:lumOff val="5000"/>
                  </a:schemeClr>
                </a:solidFill>
                <a:effectLst/>
                <a:latin typeface="Segoe UI" panose="020B0502040204020203" pitchFamily="34" charset="0"/>
              </a:rPr>
              <a:t>You can mitigate risk</a:t>
            </a:r>
          </a:p>
          <a:p>
            <a:pPr lvl="1">
              <a:lnSpc>
                <a:spcPct val="150000"/>
              </a:lnSpc>
            </a:pPr>
            <a:r>
              <a:rPr lang="en-US" sz="1600" i="0" dirty="0">
                <a:solidFill>
                  <a:schemeClr val="tx1">
                    <a:lumMod val="95000"/>
                    <a:lumOff val="5000"/>
                  </a:schemeClr>
                </a:solidFill>
                <a:effectLst/>
                <a:latin typeface="Segoe UI" panose="020B0502040204020203" pitchFamily="34" charset="0"/>
              </a:rPr>
              <a:t>Another business value could be quality assurance</a:t>
            </a:r>
            <a:endParaRPr lang="en-US" sz="1600" dirty="0">
              <a:solidFill>
                <a:schemeClr val="tx1">
                  <a:lumMod val="95000"/>
                  <a:lumOff val="5000"/>
                </a:schemeClr>
              </a:solidFill>
              <a:latin typeface="Segoe UI" panose="020B0502040204020203" pitchFamily="34" charset="0"/>
            </a:endParaRPr>
          </a:p>
          <a:p>
            <a:pPr lvl="1">
              <a:lnSpc>
                <a:spcPct val="150000"/>
              </a:lnSpc>
            </a:pPr>
            <a:r>
              <a:rPr lang="en-US" sz="1600" i="0" dirty="0">
                <a:solidFill>
                  <a:schemeClr val="tx1">
                    <a:lumMod val="95000"/>
                    <a:lumOff val="5000"/>
                  </a:schemeClr>
                </a:solidFill>
                <a:effectLst/>
                <a:latin typeface="Segoe UI" panose="020B0502040204020203" pitchFamily="34" charset="0"/>
              </a:rPr>
              <a:t>Training is another aspect</a:t>
            </a:r>
          </a:p>
          <a:p>
            <a:pPr lvl="1">
              <a:lnSpc>
                <a:spcPct val="150000"/>
              </a:lnSpc>
            </a:pPr>
            <a:r>
              <a:rPr lang="en-US" sz="1600" i="0" dirty="0">
                <a:solidFill>
                  <a:schemeClr val="tx1">
                    <a:lumMod val="95000"/>
                    <a:lumOff val="5000"/>
                  </a:schemeClr>
                </a:solidFill>
                <a:effectLst/>
                <a:latin typeface="Segoe UI" panose="020B0502040204020203" pitchFamily="34" charset="0"/>
              </a:rPr>
              <a:t>Productivity</a:t>
            </a:r>
            <a:endParaRPr lang="en-US" sz="1600" dirty="0">
              <a:solidFill>
                <a:schemeClr val="tx1">
                  <a:lumMod val="95000"/>
                  <a:lumOff val="5000"/>
                </a:schemeClr>
              </a:solidFill>
              <a:latin typeface="Segoe UI" panose="020B0502040204020203" pitchFamily="34" charset="0"/>
            </a:endParaRPr>
          </a:p>
          <a:p>
            <a:pPr lvl="1">
              <a:lnSpc>
                <a:spcPct val="150000"/>
              </a:lnSpc>
            </a:pPr>
            <a:r>
              <a:rPr lang="en-US" sz="1600" i="0" dirty="0">
                <a:solidFill>
                  <a:schemeClr val="tx1">
                    <a:lumMod val="95000"/>
                    <a:lumOff val="5000"/>
                  </a:schemeClr>
                </a:solidFill>
                <a:effectLst/>
                <a:latin typeface="Segoe UI" panose="020B0502040204020203" pitchFamily="34" charset="0"/>
              </a:rPr>
              <a:t>Management/Collaboration could also be a big factor</a:t>
            </a:r>
          </a:p>
          <a:p>
            <a:pPr lvl="1"/>
            <a:endParaRPr lang="en-US" sz="1600" b="1" dirty="0">
              <a:solidFill>
                <a:schemeClr val="tx1">
                  <a:lumMod val="95000"/>
                  <a:lumOff val="5000"/>
                </a:schemeClr>
              </a:solidFill>
              <a:latin typeface="Segoe UI" panose="020B0502040204020203" pitchFamily="34" charset="0"/>
            </a:endParaRPr>
          </a:p>
          <a:p>
            <a:pPr lvl="1"/>
            <a:endParaRPr lang="en-US" sz="1600" b="1" dirty="0">
              <a:solidFill>
                <a:schemeClr val="tx1">
                  <a:lumMod val="95000"/>
                  <a:lumOff val="5000"/>
                </a:schemeClr>
              </a:solidFill>
              <a:latin typeface="Segoe UI" panose="020B0502040204020203" pitchFamily="34" charset="0"/>
            </a:endParaRPr>
          </a:p>
          <a:p>
            <a:pPr lvl="1"/>
            <a:endParaRPr lang="en-US" sz="1600" b="1" dirty="0">
              <a:solidFill>
                <a:schemeClr val="tx1">
                  <a:lumMod val="95000"/>
                  <a:lumOff val="5000"/>
                </a:schemeClr>
              </a:solidFill>
              <a:latin typeface="Segoe UI" panose="020B0502040204020203" pitchFamily="34" charset="0"/>
            </a:endParaRPr>
          </a:p>
          <a:p>
            <a:pPr marL="457200" lvl="1" indent="0">
              <a:buNone/>
            </a:pPr>
            <a:endParaRPr lang="en-US" sz="1600" b="1" dirty="0">
              <a:solidFill>
                <a:schemeClr val="tx1">
                  <a:lumMod val="95000"/>
                  <a:lumOff val="5000"/>
                </a:schemeClr>
              </a:solidFill>
              <a:latin typeface="Segoe UI" panose="020B0502040204020203" pitchFamily="34" charset="0"/>
            </a:endParaRPr>
          </a:p>
          <a:p>
            <a:pPr marL="457200" lvl="1" indent="0">
              <a:buNone/>
            </a:pPr>
            <a:endParaRPr lang="en-US" sz="1600" b="1" dirty="0">
              <a:solidFill>
                <a:schemeClr val="tx1">
                  <a:lumMod val="95000"/>
                  <a:lumOff val="5000"/>
                </a:schemeClr>
              </a:solidFill>
              <a:latin typeface="Segoe UI" panose="020B0502040204020203" pitchFamily="34" charset="0"/>
            </a:endParaRPr>
          </a:p>
          <a:p>
            <a:pPr marL="457200" lvl="1" indent="0">
              <a:buNone/>
            </a:pPr>
            <a:endParaRPr lang="en-US" sz="1600" b="1" dirty="0">
              <a:solidFill>
                <a:schemeClr val="tx1">
                  <a:lumMod val="95000"/>
                  <a:lumOff val="5000"/>
                </a:schemeClr>
              </a:solidFill>
              <a:latin typeface="Segoe UI" panose="020B0502040204020203" pitchFamily="34" charset="0"/>
            </a:endParaRPr>
          </a:p>
        </p:txBody>
      </p:sp>
      <p:sp>
        <p:nvSpPr>
          <p:cNvPr id="4" name="TextBox 3">
            <a:extLst>
              <a:ext uri="{FF2B5EF4-FFF2-40B4-BE49-F238E27FC236}">
                <a16:creationId xmlns:a16="http://schemas.microsoft.com/office/drawing/2014/main" id="{22E93572-5F3D-2956-D263-6496EE1932F7}"/>
              </a:ext>
            </a:extLst>
          </p:cNvPr>
          <p:cNvSpPr txBox="1"/>
          <p:nvPr/>
        </p:nvSpPr>
        <p:spPr>
          <a:xfrm>
            <a:off x="50609" y="3770194"/>
            <a:ext cx="6213714" cy="2571281"/>
          </a:xfrm>
          <a:prstGeom prst="rect">
            <a:avLst/>
          </a:prstGeom>
          <a:noFill/>
        </p:spPr>
        <p:txBody>
          <a:bodyPr wrap="square" rtlCol="0">
            <a:spAutoFit/>
          </a:bodyPr>
          <a:lstStyle/>
          <a:p>
            <a:r>
              <a:rPr lang="en-US" sz="2800" b="1" i="0" dirty="0">
                <a:solidFill>
                  <a:schemeClr val="tx1">
                    <a:lumMod val="95000"/>
                    <a:lumOff val="5000"/>
                  </a:schemeClr>
                </a:solidFill>
                <a:effectLst/>
                <a:latin typeface="Segoe UI" panose="020B0502040204020203" pitchFamily="34" charset="0"/>
              </a:rPr>
              <a:t>Use of Dynamics 365 Guides</a:t>
            </a:r>
          </a:p>
          <a:p>
            <a:endParaRPr lang="en-US" sz="2800" b="1" i="0" dirty="0">
              <a:solidFill>
                <a:schemeClr val="tx1">
                  <a:lumMod val="95000"/>
                  <a:lumOff val="5000"/>
                </a:schemeClr>
              </a:solidFill>
              <a:effectLst/>
              <a:latin typeface="Segoe UI" panose="020B0502040204020203" pitchFamily="34" charset="0"/>
            </a:endParaRPr>
          </a:p>
          <a:p>
            <a:pPr marL="914400" lvl="1" indent="-457200">
              <a:lnSpc>
                <a:spcPct val="150000"/>
              </a:lnSpc>
              <a:buFont typeface="Arial" panose="020B0604020202020204" pitchFamily="34" charset="0"/>
              <a:buChar char="•"/>
            </a:pPr>
            <a:r>
              <a:rPr lang="en-US" i="0" dirty="0">
                <a:solidFill>
                  <a:schemeClr val="tx1">
                    <a:lumMod val="95000"/>
                    <a:lumOff val="5000"/>
                  </a:schemeClr>
                </a:solidFill>
                <a:effectLst/>
                <a:latin typeface="Segoe UI" panose="020B0502040204020203" pitchFamily="34" charset="0"/>
              </a:rPr>
              <a:t>Reduce errors and help increase safety</a:t>
            </a:r>
          </a:p>
          <a:p>
            <a:pPr marL="914400" lvl="1" indent="-457200">
              <a:lnSpc>
                <a:spcPct val="150000"/>
              </a:lnSpc>
              <a:buFont typeface="Arial" panose="020B0604020202020204" pitchFamily="34" charset="0"/>
              <a:buChar char="•"/>
            </a:pPr>
            <a:r>
              <a:rPr lang="en-US" i="0" dirty="0">
                <a:solidFill>
                  <a:schemeClr val="tx1">
                    <a:lumMod val="95000"/>
                    <a:lumOff val="5000"/>
                  </a:schemeClr>
                </a:solidFill>
                <a:effectLst/>
                <a:latin typeface="Segoe UI" panose="020B0502040204020203" pitchFamily="34" charset="0"/>
              </a:rPr>
              <a:t>Close knowledge gaps and strengthen skills</a:t>
            </a:r>
            <a:endParaRPr lang="en-US" dirty="0">
              <a:solidFill>
                <a:schemeClr val="tx1">
                  <a:lumMod val="95000"/>
                  <a:lumOff val="5000"/>
                </a:schemeClr>
              </a:solidFill>
              <a:latin typeface="Segoe UI" panose="020B0502040204020203" pitchFamily="34" charset="0"/>
            </a:endParaRPr>
          </a:p>
          <a:p>
            <a:pPr marL="914400" lvl="1" indent="-457200">
              <a:lnSpc>
                <a:spcPct val="150000"/>
              </a:lnSpc>
              <a:buFont typeface="Arial" panose="020B0604020202020204" pitchFamily="34" charset="0"/>
              <a:buChar char="•"/>
            </a:pPr>
            <a:r>
              <a:rPr lang="en-US" i="0" dirty="0">
                <a:solidFill>
                  <a:schemeClr val="tx1">
                    <a:lumMod val="95000"/>
                    <a:lumOff val="5000"/>
                  </a:schemeClr>
                </a:solidFill>
                <a:effectLst/>
                <a:latin typeface="Segoe UI" panose="020B0502040204020203" pitchFamily="34" charset="0"/>
              </a:rPr>
              <a:t>Adapt to your work in real time</a:t>
            </a:r>
          </a:p>
          <a:p>
            <a:pPr marL="914400" lvl="1" indent="-457200">
              <a:lnSpc>
                <a:spcPct val="150000"/>
              </a:lnSpc>
              <a:buFont typeface="Arial" panose="020B0604020202020204" pitchFamily="34" charset="0"/>
              <a:buChar char="•"/>
            </a:pPr>
            <a:r>
              <a:rPr lang="en-US" i="0" dirty="0">
                <a:solidFill>
                  <a:schemeClr val="tx1">
                    <a:lumMod val="95000"/>
                    <a:lumOff val="5000"/>
                  </a:schemeClr>
                </a:solidFill>
                <a:effectLst/>
                <a:latin typeface="Segoe UI" panose="020B0502040204020203" pitchFamily="34" charset="0"/>
              </a:rPr>
              <a:t>Improve training and processes </a:t>
            </a:r>
            <a:endParaRPr lang="en-PK" dirty="0">
              <a:solidFill>
                <a:schemeClr val="tx1">
                  <a:lumMod val="95000"/>
                  <a:lumOff val="5000"/>
                </a:schemeClr>
              </a:solidFill>
            </a:endParaRPr>
          </a:p>
        </p:txBody>
      </p:sp>
      <p:sp>
        <p:nvSpPr>
          <p:cNvPr id="5" name="TextBox 4">
            <a:extLst>
              <a:ext uri="{FF2B5EF4-FFF2-40B4-BE49-F238E27FC236}">
                <a16:creationId xmlns:a16="http://schemas.microsoft.com/office/drawing/2014/main" id="{D9FCD1E1-58E3-29F8-1866-E85D2A568491}"/>
              </a:ext>
            </a:extLst>
          </p:cNvPr>
          <p:cNvSpPr txBox="1"/>
          <p:nvPr/>
        </p:nvSpPr>
        <p:spPr>
          <a:xfrm>
            <a:off x="6089743" y="3770194"/>
            <a:ext cx="5773003" cy="954107"/>
          </a:xfrm>
          <a:prstGeom prst="rect">
            <a:avLst/>
          </a:prstGeom>
          <a:noFill/>
        </p:spPr>
        <p:txBody>
          <a:bodyPr wrap="square" rtlCol="0">
            <a:spAutoFit/>
          </a:bodyPr>
          <a:lstStyle/>
          <a:p>
            <a:pPr algn="l"/>
            <a:r>
              <a:rPr lang="en-US" sz="2800" i="1" dirty="0">
                <a:effectLst/>
                <a:latin typeface="Segoe UI" panose="020B0502040204020203" pitchFamily="34" charset="0"/>
                <a:hlinkClick r:id="rId2">
                  <a:extLst>
                    <a:ext uri="{A12FA001-AC4F-418D-AE19-62706E023703}">
                      <ahyp:hlinkClr xmlns:ahyp="http://schemas.microsoft.com/office/drawing/2018/hyperlinkcolor" xmlns="" val="tx"/>
                    </a:ext>
                  </a:extLst>
                </a:hlinkClick>
              </a:rPr>
              <a:t>Practice Lab:</a:t>
            </a:r>
          </a:p>
          <a:p>
            <a:pPr algn="l"/>
            <a:r>
              <a:rPr lang="en-US" sz="2800" b="1" i="0" dirty="0">
                <a:solidFill>
                  <a:srgbClr val="0563C1"/>
                </a:solidFill>
                <a:effectLst/>
                <a:latin typeface="Segoe UI" panose="020B0502040204020203" pitchFamily="34" charset="0"/>
                <a:hlinkClick r:id="rId2">
                  <a:extLst>
                    <a:ext uri="{A12FA001-AC4F-418D-AE19-62706E023703}">
                      <ahyp:hlinkClr xmlns:ahyp="http://schemas.microsoft.com/office/drawing/2018/hyperlinkcolor" xmlns="" val="tx"/>
                    </a:ext>
                  </a:extLst>
                </a:hlinkClick>
              </a:rPr>
              <a:t>Lab - Explore production control</a:t>
            </a:r>
            <a:endParaRPr lang="en-US" sz="2800" b="1" i="0" dirty="0">
              <a:solidFill>
                <a:schemeClr val="accent1">
                  <a:lumMod val="75000"/>
                </a:schemeClr>
              </a:solidFill>
              <a:effectLst/>
              <a:latin typeface="Segoe UI" panose="020B0502040204020203" pitchFamily="34" charset="0"/>
            </a:endParaRPr>
          </a:p>
        </p:txBody>
      </p:sp>
    </p:spTree>
    <p:extLst>
      <p:ext uri="{BB962C8B-B14F-4D97-AF65-F5344CB8AC3E}">
        <p14:creationId xmlns:p14="http://schemas.microsoft.com/office/powerpoint/2010/main" val="8651825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511C-1BAA-D305-60F6-FA347E194842}"/>
              </a:ext>
            </a:extLst>
          </p:cNvPr>
          <p:cNvSpPr>
            <a:spLocks noGrp="1"/>
          </p:cNvSpPr>
          <p:nvPr>
            <p:ph type="title"/>
          </p:nvPr>
        </p:nvSpPr>
        <p:spPr>
          <a:xfrm>
            <a:off x="415119" y="159780"/>
            <a:ext cx="10515600" cy="1325563"/>
          </a:xfrm>
        </p:spPr>
        <p:txBody>
          <a:bodyPr>
            <a:normAutofit fontScale="90000"/>
          </a:bodyPr>
          <a:lstStyle/>
          <a:p>
            <a:r>
              <a:rPr lang="en-US" b="1" i="0" dirty="0">
                <a:solidFill>
                  <a:schemeClr val="accent1">
                    <a:lumMod val="75000"/>
                  </a:schemeClr>
                </a:solidFill>
                <a:effectLst/>
                <a:latin typeface="Segoe UI" panose="020B0502040204020203" pitchFamily="34" charset="0"/>
              </a:rPr>
              <a:t>Introduction to Dynamics 365 Commerce</a:t>
            </a:r>
            <a:br>
              <a:rPr lang="en-US" b="1" i="0" dirty="0">
                <a:solidFill>
                  <a:schemeClr val="accent1">
                    <a:lumMod val="75000"/>
                  </a:schemeClr>
                </a:solidFill>
                <a:effectLst/>
                <a:latin typeface="Segoe UI" panose="020B0502040204020203" pitchFamily="34" charset="0"/>
              </a:rPr>
            </a:br>
            <a:endParaRPr lang="en-PK" dirty="0">
              <a:solidFill>
                <a:schemeClr val="accent1">
                  <a:lumMod val="75000"/>
                </a:schemeClr>
              </a:solidFill>
            </a:endParaRPr>
          </a:p>
        </p:txBody>
      </p:sp>
      <p:sp>
        <p:nvSpPr>
          <p:cNvPr id="3" name="Content Placeholder 2">
            <a:extLst>
              <a:ext uri="{FF2B5EF4-FFF2-40B4-BE49-F238E27FC236}">
                <a16:creationId xmlns:a16="http://schemas.microsoft.com/office/drawing/2014/main" id="{25A13EAA-55CD-04DC-E705-A5EC159D7342}"/>
              </a:ext>
            </a:extLst>
          </p:cNvPr>
          <p:cNvSpPr>
            <a:spLocks noGrp="1"/>
          </p:cNvSpPr>
          <p:nvPr>
            <p:ph idx="1"/>
          </p:nvPr>
        </p:nvSpPr>
        <p:spPr>
          <a:xfrm>
            <a:off x="415119" y="1021318"/>
            <a:ext cx="10515600" cy="5676901"/>
          </a:xfrm>
        </p:spPr>
        <p:txBody>
          <a:bodyPr>
            <a:normAutofit/>
          </a:bodyPr>
          <a:lstStyle/>
          <a:p>
            <a:pPr>
              <a:lnSpc>
                <a:spcPct val="100000"/>
              </a:lnSpc>
            </a:pPr>
            <a:r>
              <a:rPr lang="en-US" sz="1800" b="0" i="0" dirty="0">
                <a:effectLst/>
                <a:latin typeface="Segoe UI" panose="020B0502040204020203" pitchFamily="34" charset="0"/>
              </a:rPr>
              <a:t>Dynamics 365 Commerce delivers a complete omnichannel solution that unifies back-office, in-store, and digital experiences to personalize customer engagement, increase employee productivity, optimize operations, and deliver better business outcomes.</a:t>
            </a:r>
          </a:p>
          <a:p>
            <a:pPr>
              <a:lnSpc>
                <a:spcPct val="100000"/>
              </a:lnSpc>
            </a:pPr>
            <a:endParaRPr lang="en-US" sz="1800" b="0" i="0" dirty="0">
              <a:effectLst/>
              <a:latin typeface="Segoe UI" panose="020B0502040204020203" pitchFamily="34" charset="0"/>
            </a:endParaRPr>
          </a:p>
          <a:p>
            <a:r>
              <a:rPr lang="en-US" sz="2000" b="1" i="0" dirty="0">
                <a:effectLst/>
                <a:latin typeface="Segoe UI" panose="020B0502040204020203" pitchFamily="34" charset="0"/>
              </a:rPr>
              <a:t>Introduction</a:t>
            </a:r>
          </a:p>
          <a:p>
            <a:pPr lvl="1">
              <a:lnSpc>
                <a:spcPct val="100000"/>
              </a:lnSpc>
            </a:pPr>
            <a:r>
              <a:rPr lang="en-US" sz="1800" b="0" i="0" dirty="0">
                <a:effectLst/>
                <a:latin typeface="Söhne"/>
              </a:rPr>
              <a:t>Empowered modern retail customers seek personalized, convenient experiences across channels for informed and valuable shopping journeys.</a:t>
            </a:r>
          </a:p>
          <a:p>
            <a:pPr algn="l">
              <a:lnSpc>
                <a:spcPct val="150000"/>
              </a:lnSpc>
            </a:pPr>
            <a:r>
              <a:rPr lang="en-US" sz="1800" b="1" i="0" dirty="0">
                <a:effectLst/>
                <a:latin typeface="Segoe UI" panose="020B0502040204020203" pitchFamily="34" charset="0"/>
              </a:rPr>
              <a:t>To meet the customer’s demands, you need a solution that can:</a:t>
            </a:r>
            <a:endParaRPr lang="en-US" sz="1400" b="1" i="0" dirty="0">
              <a:effectLst/>
              <a:latin typeface="Segoe UI" panose="020B0502040204020203" pitchFamily="34" charset="0"/>
            </a:endParaRPr>
          </a:p>
          <a:p>
            <a:pPr lvl="1">
              <a:lnSpc>
                <a:spcPct val="150000"/>
              </a:lnSpc>
            </a:pPr>
            <a:r>
              <a:rPr lang="en-US" sz="1600" b="1" i="0" dirty="0">
                <a:effectLst/>
                <a:latin typeface="Segoe UI" panose="020B0502040204020203" pitchFamily="34" charset="0"/>
              </a:rPr>
              <a:t>Attract customers</a:t>
            </a:r>
            <a:r>
              <a:rPr lang="en-US" sz="1600" b="0" i="0" dirty="0">
                <a:effectLst/>
                <a:latin typeface="Segoe UI" panose="020B0502040204020203" pitchFamily="34" charset="0"/>
              </a:rPr>
              <a:t> with personalized experiences and streamlined store operations.</a:t>
            </a:r>
          </a:p>
          <a:p>
            <a:pPr lvl="1">
              <a:lnSpc>
                <a:spcPct val="100000"/>
              </a:lnSpc>
            </a:pPr>
            <a:r>
              <a:rPr lang="en-US" sz="1600" b="1" i="0" dirty="0">
                <a:effectLst/>
                <a:latin typeface="Segoe UI" panose="020B0502040204020203" pitchFamily="34" charset="0"/>
              </a:rPr>
              <a:t>Compete better</a:t>
            </a:r>
            <a:r>
              <a:rPr lang="en-US" sz="1600" b="0" i="0" dirty="0">
                <a:effectLst/>
                <a:latin typeface="Segoe UI" panose="020B0502040204020203" pitchFamily="34" charset="0"/>
              </a:rPr>
              <a:t> by helping your customers be proficient and helping you build lasting relationships with them.</a:t>
            </a:r>
          </a:p>
          <a:p>
            <a:pPr lvl="1">
              <a:lnSpc>
                <a:spcPct val="100000"/>
              </a:lnSpc>
            </a:pPr>
            <a:r>
              <a:rPr lang="en-US" sz="1600" b="1" i="0" dirty="0">
                <a:effectLst/>
                <a:latin typeface="Segoe UI" panose="020B0502040204020203" pitchFamily="34" charset="0"/>
              </a:rPr>
              <a:t>Create rich customer-first experiences</a:t>
            </a:r>
            <a:r>
              <a:rPr lang="en-US" sz="1600" b="0" i="0" dirty="0">
                <a:effectLst/>
                <a:latin typeface="Segoe UI" panose="020B0502040204020203" pitchFamily="34" charset="0"/>
              </a:rPr>
              <a:t> at all touchpoints that are tied with back-end operations.</a:t>
            </a:r>
          </a:p>
          <a:p>
            <a:pPr lvl="1">
              <a:lnSpc>
                <a:spcPct val="100000"/>
              </a:lnSpc>
            </a:pPr>
            <a:r>
              <a:rPr lang="en-US" sz="1600" b="1" i="0" dirty="0">
                <a:effectLst/>
                <a:latin typeface="Segoe UI" panose="020B0502040204020203" pitchFamily="34" charset="0"/>
              </a:rPr>
              <a:t>Improve merchandising efficiencies</a:t>
            </a:r>
            <a:r>
              <a:rPr lang="en-US" sz="1600" b="0" i="0" dirty="0">
                <a:effectLst/>
                <a:latin typeface="Segoe UI" panose="020B0502040204020203" pitchFamily="34" charset="0"/>
              </a:rPr>
              <a:t> with intelligent insights.</a:t>
            </a:r>
          </a:p>
          <a:p>
            <a:pPr lvl="1">
              <a:lnSpc>
                <a:spcPct val="100000"/>
              </a:lnSpc>
            </a:pPr>
            <a:r>
              <a:rPr lang="en-US" sz="1600" b="1" i="0" dirty="0">
                <a:effectLst/>
                <a:latin typeface="Segoe UI" panose="020B0502040204020203" pitchFamily="34" charset="0"/>
              </a:rPr>
              <a:t>Unify data</a:t>
            </a:r>
            <a:r>
              <a:rPr lang="en-US" sz="1600" b="0" i="0" dirty="0">
                <a:effectLst/>
                <a:latin typeface="Segoe UI" panose="020B0502040204020203" pitchFamily="34" charset="0"/>
              </a:rPr>
              <a:t> and take advantage of a data-driven approach.</a:t>
            </a:r>
          </a:p>
          <a:p>
            <a:pPr lvl="1">
              <a:lnSpc>
                <a:spcPct val="100000"/>
              </a:lnSpc>
            </a:pPr>
            <a:r>
              <a:rPr lang="en-US" sz="1600" b="1" i="0" dirty="0">
                <a:effectLst/>
                <a:latin typeface="Segoe UI" panose="020B0502040204020203" pitchFamily="34" charset="0"/>
              </a:rPr>
              <a:t>Give your employees the tools and information</a:t>
            </a:r>
            <a:r>
              <a:rPr lang="en-US" sz="1600" b="0" i="0" dirty="0">
                <a:effectLst/>
                <a:latin typeface="Segoe UI" panose="020B0502040204020203" pitchFamily="34" charset="0"/>
              </a:rPr>
              <a:t> they need for ultra-responsive customer service.</a:t>
            </a:r>
          </a:p>
          <a:p>
            <a:pPr lvl="1"/>
            <a:endParaRPr lang="en-US" sz="1800" b="1" i="0" dirty="0">
              <a:effectLst/>
              <a:latin typeface="Segoe UI" panose="020B0502040204020203" pitchFamily="34" charset="0"/>
            </a:endParaRPr>
          </a:p>
          <a:p>
            <a:endParaRPr lang="en-PK" sz="1800" dirty="0"/>
          </a:p>
        </p:txBody>
      </p:sp>
    </p:spTree>
    <p:extLst>
      <p:ext uri="{BB962C8B-B14F-4D97-AF65-F5344CB8AC3E}">
        <p14:creationId xmlns:p14="http://schemas.microsoft.com/office/powerpoint/2010/main" val="1263315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75E04-F258-8424-AE6D-49EE101B4BEC}"/>
              </a:ext>
            </a:extLst>
          </p:cNvPr>
          <p:cNvSpPr>
            <a:spLocks noGrp="1"/>
          </p:cNvSpPr>
          <p:nvPr>
            <p:ph type="title"/>
          </p:nvPr>
        </p:nvSpPr>
        <p:spPr>
          <a:xfrm>
            <a:off x="128517" y="146762"/>
            <a:ext cx="10515600" cy="1026946"/>
          </a:xfrm>
        </p:spPr>
        <p:txBody>
          <a:bodyPr>
            <a:normAutofit fontScale="90000"/>
          </a:bodyPr>
          <a:lstStyle/>
          <a:p>
            <a:r>
              <a:rPr lang="en-US" b="1" i="0" dirty="0">
                <a:effectLst/>
                <a:latin typeface="Segoe UI" panose="020B0502040204020203" pitchFamily="34" charset="0"/>
              </a:rPr>
              <a:t>Overview</a:t>
            </a:r>
            <a:br>
              <a:rPr lang="en-US" b="1" i="0" dirty="0">
                <a:effectLst/>
                <a:latin typeface="Segoe UI" panose="020B0502040204020203" pitchFamily="34" charset="0"/>
              </a:rPr>
            </a:br>
            <a:endParaRPr lang="en-PK" dirty="0"/>
          </a:p>
        </p:txBody>
      </p:sp>
      <p:sp>
        <p:nvSpPr>
          <p:cNvPr id="3" name="Content Placeholder 2">
            <a:extLst>
              <a:ext uri="{FF2B5EF4-FFF2-40B4-BE49-F238E27FC236}">
                <a16:creationId xmlns:a16="http://schemas.microsoft.com/office/drawing/2014/main" id="{C5DB3429-3781-5A13-5C17-D1B961A7F476}"/>
              </a:ext>
            </a:extLst>
          </p:cNvPr>
          <p:cNvSpPr>
            <a:spLocks noGrp="1"/>
          </p:cNvSpPr>
          <p:nvPr>
            <p:ph idx="1"/>
          </p:nvPr>
        </p:nvSpPr>
        <p:spPr>
          <a:xfrm>
            <a:off x="128517" y="859808"/>
            <a:ext cx="11934966" cy="5998191"/>
          </a:xfrm>
        </p:spPr>
        <p:txBody>
          <a:bodyPr>
            <a:normAutofit lnSpcReduction="10000"/>
          </a:bodyPr>
          <a:lstStyle/>
          <a:p>
            <a:r>
              <a:rPr lang="en-US" sz="1800" b="0" i="0" dirty="0">
                <a:effectLst/>
                <a:latin typeface="Söhne"/>
              </a:rPr>
              <a:t>Retail industry adapts to dynamic customer expectations with unified commerce, integrating front-end and back-end systems for agile, insightful service.</a:t>
            </a:r>
            <a:r>
              <a:rPr lang="en-US" sz="1600" b="0" i="0" dirty="0">
                <a:effectLst/>
                <a:latin typeface="Segoe UI" panose="020B0502040204020203" pitchFamily="34" charset="0"/>
              </a:rPr>
              <a:t>	</a:t>
            </a:r>
          </a:p>
          <a:p>
            <a:pPr marL="0" indent="0">
              <a:lnSpc>
                <a:spcPct val="150000"/>
              </a:lnSpc>
              <a:buNone/>
            </a:pPr>
            <a:r>
              <a:rPr lang="en-US" sz="1600" b="1" i="0" dirty="0">
                <a:effectLst/>
                <a:latin typeface="Segoe UI" panose="020B0502040204020203" pitchFamily="34" charset="0"/>
              </a:rPr>
              <a:t>Build and run digital commerce</a:t>
            </a:r>
          </a:p>
          <a:p>
            <a:pPr>
              <a:lnSpc>
                <a:spcPct val="150000"/>
              </a:lnSpc>
            </a:pPr>
            <a:r>
              <a:rPr lang="en-US" sz="1600" b="0" i="0" dirty="0">
                <a:effectLst/>
                <a:latin typeface="Söhne"/>
              </a:rPr>
              <a:t>Integrated web tools enable dynamic digital storefronts, with Dynamics 365 Marketing synergy, unified content for customer segments, and targeted insights</a:t>
            </a:r>
          </a:p>
          <a:p>
            <a:pPr marL="0" indent="0">
              <a:lnSpc>
                <a:spcPct val="150000"/>
              </a:lnSpc>
              <a:buNone/>
            </a:pPr>
            <a:r>
              <a:rPr lang="en-US" sz="1600" b="1" i="0" dirty="0">
                <a:effectLst/>
                <a:latin typeface="Segoe UI" panose="020B0502040204020203" pitchFamily="34" charset="0"/>
              </a:rPr>
              <a:t>Build loyalty and exceed customer expectations</a:t>
            </a:r>
          </a:p>
          <a:p>
            <a:pPr>
              <a:lnSpc>
                <a:spcPct val="150000"/>
              </a:lnSpc>
            </a:pPr>
            <a:r>
              <a:rPr lang="en-US" sz="1600" b="0" i="0" dirty="0">
                <a:effectLst/>
                <a:latin typeface="Söhne"/>
              </a:rPr>
              <a:t>Commerce empowers personalized customer experiences with tailored suggestions, seamless check-out, and brand loyalty building.</a:t>
            </a:r>
          </a:p>
          <a:p>
            <a:pPr marL="0" indent="0">
              <a:lnSpc>
                <a:spcPct val="150000"/>
              </a:lnSpc>
              <a:buNone/>
            </a:pPr>
            <a:r>
              <a:rPr lang="en-US" sz="1600" b="1" i="0" dirty="0">
                <a:effectLst/>
                <a:latin typeface="Segoe UI" panose="020B0502040204020203" pitchFamily="34" charset="0"/>
              </a:rPr>
              <a:t>Streamline operations with cloud intelligence</a:t>
            </a:r>
          </a:p>
          <a:p>
            <a:pPr>
              <a:lnSpc>
                <a:spcPct val="150000"/>
              </a:lnSpc>
            </a:pPr>
            <a:r>
              <a:rPr lang="en-US" sz="1600" b="0" i="0" dirty="0">
                <a:effectLst/>
                <a:latin typeface="Söhne"/>
              </a:rPr>
              <a:t>Enhance daily operations with Store Commerce app, AI-driven recommendations, and cloud intelligence for cost-effective inventory and targeted customer strategies.</a:t>
            </a:r>
          </a:p>
          <a:p>
            <a:pPr marL="0" indent="0">
              <a:lnSpc>
                <a:spcPct val="150000"/>
              </a:lnSpc>
              <a:buNone/>
            </a:pPr>
            <a:r>
              <a:rPr lang="en-US" sz="1600" b="1" i="0" dirty="0">
                <a:effectLst/>
                <a:latin typeface="Segoe UI" panose="020B0502040204020203" pitchFamily="34" charset="0"/>
              </a:rPr>
              <a:t>Microsoft Clarity</a:t>
            </a:r>
          </a:p>
          <a:p>
            <a:pPr>
              <a:lnSpc>
                <a:spcPct val="150000"/>
              </a:lnSpc>
            </a:pPr>
            <a:r>
              <a:rPr lang="en-US" sz="1400" b="0" i="0" dirty="0">
                <a:effectLst/>
                <a:latin typeface="Segoe UI" panose="020B0502040204020203" pitchFamily="34" charset="0"/>
              </a:rPr>
              <a:t>With Microsoft Clarity enabled, you can seamlessly adjust site content real time.</a:t>
            </a:r>
          </a:p>
          <a:p>
            <a:pPr marL="0" indent="0">
              <a:lnSpc>
                <a:spcPct val="150000"/>
              </a:lnSpc>
              <a:buNone/>
            </a:pPr>
            <a:r>
              <a:rPr lang="en-US" sz="1600" b="1" i="0" dirty="0">
                <a:effectLst/>
                <a:latin typeface="Segoe UI" panose="020B0502040204020203" pitchFamily="34" charset="0"/>
              </a:rPr>
              <a:t>Extensible, dependable, secure, and compliant</a:t>
            </a:r>
          </a:p>
          <a:p>
            <a:endParaRPr lang="en-US" sz="2000" b="1" i="0" dirty="0">
              <a:effectLst/>
              <a:latin typeface="Segoe UI" panose="020B0502040204020203" pitchFamily="34" charset="0"/>
            </a:endParaRPr>
          </a:p>
          <a:p>
            <a:endParaRPr lang="en-US" sz="1600" b="1" i="0" dirty="0">
              <a:effectLst/>
              <a:latin typeface="Segoe UI" panose="020B0502040204020203" pitchFamily="34" charset="0"/>
            </a:endParaRPr>
          </a:p>
          <a:p>
            <a:endParaRPr lang="en-US" sz="2400" b="1" i="0" dirty="0">
              <a:effectLst/>
              <a:latin typeface="Segoe UI" panose="020B0502040204020203" pitchFamily="34" charset="0"/>
            </a:endParaRPr>
          </a:p>
          <a:p>
            <a:endParaRPr lang="en-US" sz="1800" b="1" i="0" dirty="0">
              <a:effectLst/>
              <a:latin typeface="Segoe UI" panose="020B0502040204020203" pitchFamily="34" charset="0"/>
            </a:endParaRPr>
          </a:p>
          <a:p>
            <a:endParaRPr lang="en-PK" sz="1800" dirty="0"/>
          </a:p>
        </p:txBody>
      </p:sp>
    </p:spTree>
    <p:extLst>
      <p:ext uri="{BB962C8B-B14F-4D97-AF65-F5344CB8AC3E}">
        <p14:creationId xmlns:p14="http://schemas.microsoft.com/office/powerpoint/2010/main" val="41574978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B621BE-CEAF-7F90-51B6-4FA2C0AD942A}"/>
              </a:ext>
            </a:extLst>
          </p:cNvPr>
          <p:cNvSpPr>
            <a:spLocks noGrp="1"/>
          </p:cNvSpPr>
          <p:nvPr>
            <p:ph idx="1"/>
          </p:nvPr>
        </p:nvSpPr>
        <p:spPr>
          <a:xfrm>
            <a:off x="0" y="122830"/>
            <a:ext cx="12192000" cy="6735169"/>
          </a:xfrm>
        </p:spPr>
        <p:txBody>
          <a:bodyPr>
            <a:normAutofit/>
          </a:bodyPr>
          <a:lstStyle/>
          <a:p>
            <a:pPr marL="0" indent="0">
              <a:buNone/>
            </a:pPr>
            <a:r>
              <a:rPr lang="en-US" b="1" i="0" dirty="0">
                <a:effectLst/>
                <a:latin typeface="Segoe UI" panose="020B0502040204020203" pitchFamily="34" charset="0"/>
              </a:rPr>
              <a:t>Key features</a:t>
            </a:r>
          </a:p>
          <a:p>
            <a:pPr lvl="1"/>
            <a:r>
              <a:rPr lang="en-US" sz="1600" b="0" i="0" dirty="0">
                <a:effectLst/>
                <a:latin typeface="Segoe UI" panose="020B0502040204020203" pitchFamily="34" charset="0"/>
              </a:rPr>
              <a:t>Key features of Commerce include:</a:t>
            </a:r>
          </a:p>
          <a:p>
            <a:pPr lvl="1"/>
            <a:r>
              <a:rPr lang="en-US" sz="1600" b="1" i="0" dirty="0">
                <a:effectLst/>
                <a:latin typeface="Segoe UI" panose="020B0502040204020203" pitchFamily="34" charset="0"/>
              </a:rPr>
              <a:t>Unified commerce</a:t>
            </a:r>
            <a:r>
              <a:rPr lang="en-US" sz="1600" b="0" i="0" dirty="0">
                <a:effectLst/>
                <a:latin typeface="Segoe UI" panose="020B0502040204020203" pitchFamily="34" charset="0"/>
              </a:rPr>
              <a:t> - You can create unified shopping experiences across stores, web, mobile, and call centers.</a:t>
            </a:r>
          </a:p>
          <a:p>
            <a:pPr lvl="1"/>
            <a:r>
              <a:rPr lang="en-US" sz="1600" b="1" i="0" dirty="0">
                <a:effectLst/>
                <a:latin typeface="Segoe UI" panose="020B0502040204020203" pitchFamily="34" charset="0"/>
              </a:rPr>
              <a:t>Store Commerce app</a:t>
            </a:r>
            <a:r>
              <a:rPr lang="en-US" sz="1600" b="0" i="0" dirty="0">
                <a:effectLst/>
                <a:latin typeface="Segoe UI" panose="020B0502040204020203" pitchFamily="34" charset="0"/>
              </a:rPr>
              <a:t> - With the Store Commerce app, you can process transactions and orders from any device.</a:t>
            </a:r>
          </a:p>
          <a:p>
            <a:pPr lvl="1"/>
            <a:r>
              <a:rPr lang="en-US" sz="1600" b="1" i="0" dirty="0">
                <a:effectLst/>
                <a:latin typeface="Segoe UI" panose="020B0502040204020203" pitchFamily="34" charset="0"/>
              </a:rPr>
              <a:t>Merchandise management</a:t>
            </a:r>
            <a:r>
              <a:rPr lang="en-US" sz="1600" b="0" i="0" dirty="0">
                <a:effectLst/>
                <a:latin typeface="Segoe UI" panose="020B0502040204020203" pitchFamily="34" charset="0"/>
              </a:rPr>
              <a:t> - You can create and configure your product catalog before offering items for sale.</a:t>
            </a:r>
          </a:p>
          <a:p>
            <a:pPr lvl="1"/>
            <a:r>
              <a:rPr lang="en-US" sz="1600" b="1" i="0" dirty="0">
                <a:effectLst/>
                <a:latin typeface="Segoe UI" panose="020B0502040204020203" pitchFamily="34" charset="0"/>
              </a:rPr>
              <a:t>Customer loyalty</a:t>
            </a:r>
            <a:r>
              <a:rPr lang="en-US" sz="1600" b="0" i="0" dirty="0">
                <a:effectLst/>
                <a:latin typeface="Segoe UI" panose="020B0502040204020203" pitchFamily="34" charset="0"/>
              </a:rPr>
              <a:t> - You can track your customers' trends and habits and then send personalized notifications.</a:t>
            </a:r>
          </a:p>
          <a:p>
            <a:pPr lvl="1"/>
            <a:endParaRPr lang="en-US" sz="1600" b="0" i="0" dirty="0">
              <a:effectLst/>
              <a:latin typeface="Segoe UI" panose="020B0502040204020203" pitchFamily="34" charset="0"/>
            </a:endParaRPr>
          </a:p>
          <a:p>
            <a:pPr marL="0" indent="0">
              <a:buNone/>
            </a:pPr>
            <a:r>
              <a:rPr lang="en-US" sz="2000" b="1" i="0" dirty="0">
                <a:effectLst/>
                <a:latin typeface="Segoe UI" panose="020B0502040204020203" pitchFamily="34" charset="0"/>
              </a:rPr>
              <a:t>Unified commerce</a:t>
            </a:r>
          </a:p>
          <a:p>
            <a:r>
              <a:rPr lang="en-US" sz="1600" b="0" i="0" dirty="0">
                <a:effectLst/>
                <a:latin typeface="Söhne"/>
              </a:rPr>
              <a:t>Modern retail requires unified shopping experiences across diverse outlets, offering convenience and flexibility for customers through various purchasing channels.</a:t>
            </a:r>
          </a:p>
          <a:p>
            <a:pPr marL="0" indent="0">
              <a:buNone/>
            </a:pPr>
            <a:r>
              <a:rPr lang="en-US" sz="2000" b="1" i="0" dirty="0">
                <a:effectLst/>
                <a:latin typeface="Segoe UI" panose="020B0502040204020203" pitchFamily="34" charset="0"/>
              </a:rPr>
              <a:t>Point of sale</a:t>
            </a:r>
          </a:p>
          <a:p>
            <a:r>
              <a:rPr lang="en-US" sz="1600" b="0" i="0" dirty="0">
                <a:effectLst/>
                <a:latin typeface="Google Sans"/>
              </a:rPr>
              <a:t>Commerce can support and manage Store Commerce experiences across stores and online, including configuring operations, searching for products and inventory, creating buttons, processing sales, and managing receipts.</a:t>
            </a:r>
          </a:p>
          <a:p>
            <a:pPr marL="0" indent="0">
              <a:buNone/>
            </a:pPr>
            <a:r>
              <a:rPr lang="en-US" sz="1800" b="1" i="0" dirty="0">
                <a:effectLst/>
                <a:latin typeface="Segoe UI" panose="020B0502040204020203" pitchFamily="34" charset="0"/>
              </a:rPr>
              <a:t>Merchandising and inventory</a:t>
            </a:r>
          </a:p>
          <a:p>
            <a:r>
              <a:rPr lang="en-US" sz="1600" b="0" i="0" dirty="0">
                <a:effectLst/>
                <a:latin typeface="Söhne"/>
              </a:rPr>
              <a:t>Organized inventory management in Commerce supports strategic planning for increased efficiency, sales, and profitability by creating, configuring, and releasing products to retail channels.</a:t>
            </a:r>
          </a:p>
          <a:p>
            <a:pPr marL="0" indent="0">
              <a:buNone/>
            </a:pPr>
            <a:r>
              <a:rPr lang="en-US" sz="1800" b="1" i="0" dirty="0" err="1">
                <a:effectLst/>
                <a:latin typeface="Segoe UI" panose="020B0502040204020203" pitchFamily="34" charset="0"/>
              </a:rPr>
              <a:t>Clienteling</a:t>
            </a:r>
            <a:r>
              <a:rPr lang="en-US" sz="1800" b="1" i="0" dirty="0">
                <a:effectLst/>
                <a:latin typeface="Segoe UI" panose="020B0502040204020203" pitchFamily="34" charset="0"/>
              </a:rPr>
              <a:t> overview</a:t>
            </a:r>
          </a:p>
          <a:p>
            <a:r>
              <a:rPr lang="en-US" sz="1600" b="0" i="0" dirty="0" err="1">
                <a:effectLst/>
                <a:latin typeface="Söhne"/>
              </a:rPr>
              <a:t>Clienteling</a:t>
            </a:r>
            <a:r>
              <a:rPr lang="en-US" sz="1600" b="0" i="0" dirty="0">
                <a:effectLst/>
                <a:latin typeface="Söhne"/>
              </a:rPr>
              <a:t> in Commerce fosters long-term customer loyalty by capturing and tracking preferences, purchase history, and integrating with Dynamics 365 Customer Insights for effective targeting.</a:t>
            </a:r>
            <a:endParaRPr lang="en-US" sz="2400" b="1" i="0" dirty="0">
              <a:effectLst/>
              <a:latin typeface="Segoe UI" panose="020B0502040204020203" pitchFamily="34" charset="0"/>
            </a:endParaRPr>
          </a:p>
          <a:p>
            <a:pPr marL="0" indent="0">
              <a:buNone/>
            </a:pPr>
            <a:r>
              <a:rPr lang="en-US" sz="1800" b="1" i="0" dirty="0">
                <a:effectLst/>
                <a:latin typeface="Segoe UI" panose="020B0502040204020203" pitchFamily="34" charset="0"/>
              </a:rPr>
              <a:t>Customer loyalty</a:t>
            </a:r>
            <a:endParaRPr lang="en-US" sz="2400" b="1" i="0" dirty="0">
              <a:effectLst/>
              <a:latin typeface="Segoe UI" panose="020B0502040204020203" pitchFamily="34" charset="0"/>
            </a:endParaRPr>
          </a:p>
          <a:p>
            <a:r>
              <a:rPr lang="en-US" sz="1600" b="0" i="0" dirty="0">
                <a:effectLst/>
                <a:latin typeface="Söhne"/>
              </a:rPr>
              <a:t>Commerce enables cross-entity loyalty programs to enhance customer loyalty through brand interactions</a:t>
            </a:r>
            <a:endParaRPr lang="en-US" sz="2400" b="1" i="0" dirty="0">
              <a:effectLst/>
              <a:latin typeface="Segoe UI" panose="020B0502040204020203" pitchFamily="34" charset="0"/>
            </a:endParaRPr>
          </a:p>
          <a:p>
            <a:endParaRPr lang="en-US" sz="2400" b="1" i="0" dirty="0">
              <a:effectLst/>
              <a:latin typeface="Segoe UI" panose="020B0502040204020203" pitchFamily="34" charset="0"/>
            </a:endParaRPr>
          </a:p>
          <a:p>
            <a:endParaRPr lang="en-US" sz="1800" b="1" i="0" dirty="0">
              <a:effectLst/>
              <a:latin typeface="Segoe UI" panose="020B0502040204020203" pitchFamily="34" charset="0"/>
            </a:endParaRPr>
          </a:p>
          <a:p>
            <a:endParaRPr lang="en-US" sz="2400" b="1" i="0" dirty="0">
              <a:effectLst/>
              <a:latin typeface="Segoe UI" panose="020B0502040204020203" pitchFamily="34" charset="0"/>
            </a:endParaRPr>
          </a:p>
          <a:p>
            <a:endParaRPr lang="en-US" sz="2400" b="1" i="0" dirty="0">
              <a:effectLst/>
              <a:latin typeface="Segoe UI" panose="020B0502040204020203" pitchFamily="34" charset="0"/>
            </a:endParaRPr>
          </a:p>
          <a:p>
            <a:endParaRPr lang="en-PK" sz="1800" dirty="0"/>
          </a:p>
        </p:txBody>
      </p:sp>
    </p:spTree>
    <p:extLst>
      <p:ext uri="{BB962C8B-B14F-4D97-AF65-F5344CB8AC3E}">
        <p14:creationId xmlns:p14="http://schemas.microsoft.com/office/powerpoint/2010/main" val="958091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334679-02BE-F2AE-83DD-37140A0FB38D}"/>
              </a:ext>
            </a:extLst>
          </p:cNvPr>
          <p:cNvSpPr>
            <a:spLocks noGrp="1"/>
          </p:cNvSpPr>
          <p:nvPr>
            <p:ph idx="1"/>
          </p:nvPr>
        </p:nvSpPr>
        <p:spPr>
          <a:xfrm>
            <a:off x="142165" y="160598"/>
            <a:ext cx="11908808" cy="6567748"/>
          </a:xfrm>
        </p:spPr>
        <p:txBody>
          <a:bodyPr>
            <a:normAutofit fontScale="92500" lnSpcReduction="10000"/>
          </a:bodyPr>
          <a:lstStyle/>
          <a:p>
            <a:pPr>
              <a:spcAft>
                <a:spcPts val="1300"/>
              </a:spcAft>
            </a:pPr>
            <a:r>
              <a:rPr lang="en-US" sz="2600" b="1" i="0" dirty="0">
                <a:effectLst/>
                <a:latin typeface="Segoe UI" panose="020B0502040204020203" pitchFamily="34" charset="0"/>
              </a:rPr>
              <a:t>Retail headquarters</a:t>
            </a:r>
          </a:p>
          <a:p>
            <a:pPr marL="457200" lvl="1" indent="0">
              <a:spcAft>
                <a:spcPts val="1300"/>
              </a:spcAft>
              <a:buNone/>
            </a:pPr>
            <a:r>
              <a:rPr lang="en-US" sz="1600" i="0" dirty="0">
                <a:effectLst/>
                <a:latin typeface="Segoe UI" panose="020B0502040204020203" pitchFamily="34" charset="0"/>
              </a:rPr>
              <a:t>With Commerce retail headquarters features, you can manage the following items:</a:t>
            </a:r>
          </a:p>
          <a:p>
            <a:pPr lvl="1">
              <a:spcAft>
                <a:spcPts val="1300"/>
              </a:spcAft>
            </a:pPr>
            <a:r>
              <a:rPr lang="en-US" sz="1400" i="1" dirty="0">
                <a:effectLst/>
                <a:latin typeface="Segoe UI" panose="020B0502040204020203" pitchFamily="34" charset="0"/>
              </a:rPr>
              <a:t>Products and categories, Catalogs and assortments, Product recommendations, Pricing and discount, Retail channels</a:t>
            </a:r>
            <a:r>
              <a:rPr lang="en-US" sz="1400" i="1" dirty="0">
                <a:latin typeface="Segoe UI" panose="020B0502040204020203" pitchFamily="34" charset="0"/>
              </a:rPr>
              <a:t>, </a:t>
            </a:r>
            <a:r>
              <a:rPr lang="en-US" sz="1400" i="1" dirty="0">
                <a:effectLst/>
                <a:latin typeface="Segoe UI" panose="020B0502040204020203" pitchFamily="34" charset="0"/>
              </a:rPr>
              <a:t>Employees</a:t>
            </a:r>
            <a:r>
              <a:rPr lang="en-US" sz="1100" i="1" dirty="0">
                <a:latin typeface="Segoe UI" panose="020B0502040204020203" pitchFamily="34" charset="0"/>
              </a:rPr>
              <a:t>, </a:t>
            </a:r>
            <a:r>
              <a:rPr lang="en-US" sz="1400" i="1" dirty="0">
                <a:effectLst/>
                <a:latin typeface="Segoe UI" panose="020B0502040204020203" pitchFamily="34" charset="0"/>
              </a:rPr>
              <a:t>Customers</a:t>
            </a:r>
            <a:r>
              <a:rPr lang="en-US" sz="1100" i="1" dirty="0">
                <a:latin typeface="Segoe UI" panose="020B0502040204020203" pitchFamily="34" charset="0"/>
              </a:rPr>
              <a:t>, </a:t>
            </a:r>
            <a:r>
              <a:rPr lang="en-US" sz="1400" i="1" dirty="0">
                <a:effectLst/>
                <a:latin typeface="Segoe UI" panose="020B0502040204020203" pitchFamily="34" charset="0"/>
              </a:rPr>
              <a:t>Inventory</a:t>
            </a:r>
            <a:endParaRPr lang="en-US" sz="1800" i="1" dirty="0">
              <a:effectLst/>
              <a:latin typeface="Segoe UI" panose="020B0502040204020203" pitchFamily="34" charset="0"/>
            </a:endParaRPr>
          </a:p>
          <a:p>
            <a:pPr>
              <a:spcAft>
                <a:spcPts val="1300"/>
              </a:spcAft>
            </a:pPr>
            <a:r>
              <a:rPr lang="en-US" sz="2200" b="1" i="0" dirty="0">
                <a:effectLst/>
                <a:latin typeface="Segoe UI" panose="020B0502040204020203" pitchFamily="34" charset="0"/>
              </a:rPr>
              <a:t>Channel management</a:t>
            </a:r>
          </a:p>
          <a:p>
            <a:pPr lvl="1">
              <a:spcAft>
                <a:spcPts val="1300"/>
              </a:spcAft>
            </a:pPr>
            <a:r>
              <a:rPr lang="en-US" sz="1600" b="0" i="0" dirty="0">
                <a:effectLst/>
                <a:latin typeface="Söhne"/>
              </a:rPr>
              <a:t>Configure diverse store types with individual payment, delivery methods, registers, and staff.</a:t>
            </a:r>
            <a:endParaRPr lang="en-US" sz="2000" b="1" i="0" dirty="0">
              <a:effectLst/>
              <a:latin typeface="Segoe UI" panose="020B0502040204020203" pitchFamily="34" charset="0"/>
            </a:endParaRPr>
          </a:p>
          <a:p>
            <a:pPr>
              <a:spcAft>
                <a:spcPts val="1300"/>
              </a:spcAft>
            </a:pPr>
            <a:r>
              <a:rPr lang="en-US" sz="2000" b="1" i="0" dirty="0">
                <a:effectLst/>
                <a:latin typeface="Segoe UI" panose="020B0502040204020203" pitchFamily="34" charset="0"/>
              </a:rPr>
              <a:t>Dynamics 365 Fraud Protection</a:t>
            </a:r>
          </a:p>
          <a:p>
            <a:pPr lvl="1">
              <a:spcAft>
                <a:spcPts val="1300"/>
              </a:spcAft>
            </a:pPr>
            <a:r>
              <a:rPr lang="en-US" sz="1600" b="0" i="0" dirty="0">
                <a:effectLst/>
                <a:latin typeface="Söhne"/>
              </a:rPr>
              <a:t>Digital enterprises face fraud risks from online operations despite cost reductions and enhanced customer experiences.</a:t>
            </a:r>
          </a:p>
          <a:p>
            <a:pPr lvl="1">
              <a:spcAft>
                <a:spcPts val="1300"/>
              </a:spcAft>
            </a:pPr>
            <a:r>
              <a:rPr lang="en-US" sz="1400" b="0" i="0" dirty="0">
                <a:effectLst/>
                <a:latin typeface="Segoe UI" panose="020B0502040204020203" pitchFamily="34" charset="0"/>
              </a:rPr>
              <a:t>Dynamics 365 Fraud Protection focuses on payment fraud protection and related scenarios in e-commerce.</a:t>
            </a:r>
            <a:endParaRPr lang="en-US" sz="3200" b="1" i="0" dirty="0">
              <a:effectLst/>
              <a:latin typeface="Segoe UI" panose="020B0502040204020203" pitchFamily="34" charset="0"/>
            </a:endParaRPr>
          </a:p>
          <a:p>
            <a:pPr>
              <a:spcAft>
                <a:spcPts val="1300"/>
              </a:spcAft>
            </a:pPr>
            <a:r>
              <a:rPr lang="en-US" sz="2000" b="1" i="0" dirty="0">
                <a:effectLst/>
                <a:latin typeface="Segoe UI" panose="020B0502040204020203" pitchFamily="34" charset="0"/>
              </a:rPr>
              <a:t>Adaptive AI technology</a:t>
            </a:r>
          </a:p>
          <a:p>
            <a:pPr lvl="1">
              <a:spcAft>
                <a:spcPts val="1300"/>
              </a:spcAft>
            </a:pPr>
            <a:r>
              <a:rPr lang="en-US" sz="1600" b="0" i="0" dirty="0">
                <a:effectLst/>
                <a:latin typeface="Söhne"/>
              </a:rPr>
              <a:t>Fraud Protection learns, adapts, and empowers managers for optimized fraud controls.</a:t>
            </a:r>
            <a:endParaRPr lang="en-US" sz="2000" b="1" i="0" dirty="0">
              <a:effectLst/>
              <a:latin typeface="Segoe UI" panose="020B0502040204020203" pitchFamily="34" charset="0"/>
            </a:endParaRPr>
          </a:p>
          <a:p>
            <a:pPr>
              <a:spcAft>
                <a:spcPts val="1300"/>
              </a:spcAft>
            </a:pPr>
            <a:r>
              <a:rPr lang="en-US" sz="2000" b="1" i="0" dirty="0">
                <a:effectLst/>
                <a:latin typeface="Segoe UI" panose="020B0502040204020203" pitchFamily="34" charset="0"/>
              </a:rPr>
              <a:t>Fraud protection network</a:t>
            </a:r>
          </a:p>
          <a:p>
            <a:pPr lvl="1">
              <a:spcAft>
                <a:spcPts val="1300"/>
              </a:spcAft>
            </a:pPr>
            <a:r>
              <a:rPr lang="en-US" sz="1400" b="0" i="0" dirty="0">
                <a:effectLst/>
                <a:latin typeface="Segoe UI" panose="020B0502040204020203" pitchFamily="34" charset="0"/>
              </a:rPr>
              <a:t>Fraud Protection learns and adapts continuously from pattern</a:t>
            </a:r>
          </a:p>
          <a:p>
            <a:pPr>
              <a:spcAft>
                <a:spcPts val="1300"/>
              </a:spcAft>
            </a:pPr>
            <a:r>
              <a:rPr lang="en-US" sz="2000" b="1" i="0" dirty="0">
                <a:effectLst/>
                <a:latin typeface="Segoe UI" panose="020B0502040204020203" pitchFamily="34" charset="0"/>
              </a:rPr>
              <a:t>Transaction acceptance booster</a:t>
            </a:r>
          </a:p>
          <a:p>
            <a:pPr lvl="1">
              <a:spcAft>
                <a:spcPts val="1300"/>
              </a:spcAft>
            </a:pPr>
            <a:r>
              <a:rPr lang="en-US" sz="1600" b="0" i="0" dirty="0">
                <a:effectLst/>
                <a:latin typeface="Söhne"/>
              </a:rPr>
              <a:t>Connected knowledge enhances global fraud awareness while prioritizing security and privacy</a:t>
            </a:r>
            <a:r>
              <a:rPr lang="en-US" sz="1600" b="1" dirty="0">
                <a:latin typeface="Segoe UI" panose="020B0502040204020203" pitchFamily="34" charset="0"/>
              </a:rPr>
              <a:t>.</a:t>
            </a:r>
          </a:p>
          <a:p>
            <a:pPr lvl="1"/>
            <a:endParaRPr lang="en-US" sz="2000" b="1" i="0" dirty="0">
              <a:effectLst/>
              <a:latin typeface="Segoe UI" panose="020B0502040204020203" pitchFamily="34" charset="0"/>
            </a:endParaRPr>
          </a:p>
          <a:p>
            <a:pPr marL="0" indent="0">
              <a:buNone/>
            </a:pPr>
            <a:endParaRPr lang="en-PK" sz="2400" dirty="0"/>
          </a:p>
        </p:txBody>
      </p:sp>
    </p:spTree>
    <p:extLst>
      <p:ext uri="{BB962C8B-B14F-4D97-AF65-F5344CB8AC3E}">
        <p14:creationId xmlns:p14="http://schemas.microsoft.com/office/powerpoint/2010/main" val="5867758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DEA7-0BBA-BE00-0359-534F7B5FCA17}"/>
              </a:ext>
            </a:extLst>
          </p:cNvPr>
          <p:cNvSpPr>
            <a:spLocks noGrp="1"/>
          </p:cNvSpPr>
          <p:nvPr>
            <p:ph type="title"/>
          </p:nvPr>
        </p:nvSpPr>
        <p:spPr>
          <a:xfrm>
            <a:off x="838200" y="102359"/>
            <a:ext cx="10515600" cy="1011036"/>
          </a:xfrm>
        </p:spPr>
        <p:txBody>
          <a:bodyPr>
            <a:noAutofit/>
          </a:bodyPr>
          <a:lstStyle/>
          <a:p>
            <a:pPr algn="ctr"/>
            <a:r>
              <a:rPr lang="en-US" sz="3200" b="1" i="0" dirty="0">
                <a:solidFill>
                  <a:schemeClr val="accent1">
                    <a:lumMod val="75000"/>
                  </a:schemeClr>
                </a:solidFill>
                <a:effectLst/>
                <a:latin typeface="Segoe UI" panose="020B0502040204020203" pitchFamily="34" charset="0"/>
              </a:rPr>
              <a:t>Get started with Dynamics 365 Human Resources</a:t>
            </a:r>
            <a:br>
              <a:rPr lang="en-US" sz="3200" b="1" i="0" dirty="0">
                <a:solidFill>
                  <a:schemeClr val="accent1">
                    <a:lumMod val="75000"/>
                  </a:schemeClr>
                </a:solidFill>
                <a:effectLst/>
                <a:latin typeface="Segoe UI" panose="020B0502040204020203" pitchFamily="34" charset="0"/>
              </a:rPr>
            </a:br>
            <a:endParaRPr lang="en-PK" sz="3200" dirty="0">
              <a:solidFill>
                <a:schemeClr val="accent1">
                  <a:lumMod val="75000"/>
                </a:schemeClr>
              </a:solidFill>
            </a:endParaRPr>
          </a:p>
        </p:txBody>
      </p:sp>
      <p:sp>
        <p:nvSpPr>
          <p:cNvPr id="3" name="Content Placeholder 2">
            <a:extLst>
              <a:ext uri="{FF2B5EF4-FFF2-40B4-BE49-F238E27FC236}">
                <a16:creationId xmlns:a16="http://schemas.microsoft.com/office/drawing/2014/main" id="{F8C5ABC1-BE7B-89BA-A35A-B57B4AD477E1}"/>
              </a:ext>
            </a:extLst>
          </p:cNvPr>
          <p:cNvSpPr>
            <a:spLocks noGrp="1"/>
          </p:cNvSpPr>
          <p:nvPr>
            <p:ph idx="1"/>
          </p:nvPr>
        </p:nvSpPr>
        <p:spPr>
          <a:xfrm>
            <a:off x="0" y="709684"/>
            <a:ext cx="12192000" cy="6045957"/>
          </a:xfrm>
        </p:spPr>
        <p:txBody>
          <a:bodyPr>
            <a:normAutofit fontScale="85000" lnSpcReduction="10000"/>
          </a:bodyPr>
          <a:lstStyle/>
          <a:p>
            <a:r>
              <a:rPr lang="en-US" sz="2000" b="0" i="1" dirty="0">
                <a:solidFill>
                  <a:schemeClr val="tx1">
                    <a:lumMod val="95000"/>
                    <a:lumOff val="5000"/>
                  </a:schemeClr>
                </a:solidFill>
                <a:effectLst/>
                <a:latin typeface="Segoe UI" panose="020B0502040204020203" pitchFamily="34" charset="0"/>
              </a:rPr>
              <a:t>Dynamics 365 Human Resources automates human resources tasks throughout the employment life cycle, including organization management, hiring, compensation, benefits, leave and absence, performance and more.</a:t>
            </a:r>
          </a:p>
          <a:p>
            <a:pPr>
              <a:lnSpc>
                <a:spcPct val="120000"/>
              </a:lnSpc>
            </a:pPr>
            <a:r>
              <a:rPr lang="en-US" sz="2100" b="1" i="0" dirty="0">
                <a:solidFill>
                  <a:schemeClr val="tx1">
                    <a:lumMod val="95000"/>
                    <a:lumOff val="5000"/>
                  </a:schemeClr>
                </a:solidFill>
                <a:effectLst/>
                <a:latin typeface="Segoe UI" panose="020B0502040204020203" pitchFamily="34" charset="0"/>
              </a:rPr>
              <a:t>Introduction</a:t>
            </a:r>
          </a:p>
          <a:p>
            <a:pPr lvl="1">
              <a:lnSpc>
                <a:spcPct val="120000"/>
              </a:lnSpc>
            </a:pPr>
            <a:r>
              <a:rPr lang="en-US" sz="1600" b="0" i="0" dirty="0">
                <a:solidFill>
                  <a:schemeClr val="tx1">
                    <a:lumMod val="95000"/>
                    <a:lumOff val="5000"/>
                  </a:schemeClr>
                </a:solidFill>
                <a:effectLst/>
                <a:latin typeface="Segoe UI" panose="020B0502040204020203" pitchFamily="34" charset="0"/>
              </a:rPr>
              <a:t>Dynamics 365 Human Resources is now integrated into the Finance and Operations infrastructure, you will need to migrate to the new infrastructure if your organization makes use of the standalone Human Resources application.</a:t>
            </a:r>
            <a:endParaRPr lang="en-US" sz="2000" b="1" i="0" dirty="0">
              <a:solidFill>
                <a:schemeClr val="tx1">
                  <a:lumMod val="95000"/>
                  <a:lumOff val="5000"/>
                </a:schemeClr>
              </a:solidFill>
              <a:effectLst/>
              <a:latin typeface="Segoe UI" panose="020B0502040204020203" pitchFamily="34" charset="0"/>
            </a:endParaRPr>
          </a:p>
          <a:p>
            <a:pPr>
              <a:lnSpc>
                <a:spcPct val="120000"/>
              </a:lnSpc>
            </a:pPr>
            <a:r>
              <a:rPr lang="en-US" sz="2100" b="1" i="0" dirty="0">
                <a:solidFill>
                  <a:schemeClr val="tx1">
                    <a:lumMod val="95000"/>
                    <a:lumOff val="5000"/>
                  </a:schemeClr>
                </a:solidFill>
                <a:effectLst/>
                <a:latin typeface="Segoe UI" panose="020B0502040204020203" pitchFamily="34" charset="0"/>
              </a:rPr>
              <a:t>Overcome top HR challenges</a:t>
            </a:r>
          </a:p>
          <a:p>
            <a:pPr lvl="1">
              <a:lnSpc>
                <a:spcPct val="120000"/>
              </a:lnSpc>
            </a:pPr>
            <a:r>
              <a:rPr lang="en-US" sz="1400" b="0" i="0" dirty="0">
                <a:solidFill>
                  <a:schemeClr val="tx1">
                    <a:lumMod val="95000"/>
                    <a:lumOff val="5000"/>
                  </a:schemeClr>
                </a:solidFill>
                <a:effectLst/>
                <a:latin typeface="Segoe UI" panose="020B0502040204020203" pitchFamily="34" charset="0"/>
              </a:rPr>
              <a:t>Skill shortages, Digital market competition, Employee experience, Personalization, diversity, and inclusion, Multi-generational workforce.</a:t>
            </a:r>
            <a:endParaRPr lang="en-US" sz="2400" b="1" i="0" dirty="0">
              <a:solidFill>
                <a:schemeClr val="tx1">
                  <a:lumMod val="95000"/>
                  <a:lumOff val="5000"/>
                </a:schemeClr>
              </a:solidFill>
              <a:effectLst/>
              <a:latin typeface="Segoe UI" panose="020B0502040204020203" pitchFamily="34" charset="0"/>
            </a:endParaRPr>
          </a:p>
          <a:p>
            <a:pPr>
              <a:lnSpc>
                <a:spcPct val="120000"/>
              </a:lnSpc>
            </a:pPr>
            <a:r>
              <a:rPr lang="en-US" sz="2100" b="1" i="0" dirty="0">
                <a:solidFill>
                  <a:schemeClr val="tx1">
                    <a:lumMod val="95000"/>
                    <a:lumOff val="5000"/>
                  </a:schemeClr>
                </a:solidFill>
                <a:effectLst/>
                <a:latin typeface="Segoe UI" panose="020B0502040204020203" pitchFamily="34" charset="0"/>
              </a:rPr>
              <a:t>Bridge the gap with digital transformation</a:t>
            </a:r>
          </a:p>
          <a:p>
            <a:pPr lvl="1">
              <a:lnSpc>
                <a:spcPct val="120000"/>
              </a:lnSpc>
            </a:pPr>
            <a:r>
              <a:rPr lang="en-US" sz="1600" b="0" i="0" dirty="0">
                <a:solidFill>
                  <a:schemeClr val="tx1">
                    <a:lumMod val="95000"/>
                    <a:lumOff val="5000"/>
                  </a:schemeClr>
                </a:solidFill>
                <a:effectLst/>
                <a:latin typeface="Söhne"/>
              </a:rPr>
              <a:t>Automation addresses challenges like silos, HR system disconnect, and visibility gaps for improved efficiency.</a:t>
            </a:r>
            <a:endParaRPr lang="en-US" sz="2400" b="1" i="0" dirty="0">
              <a:solidFill>
                <a:schemeClr val="tx1">
                  <a:lumMod val="95000"/>
                  <a:lumOff val="5000"/>
                </a:schemeClr>
              </a:solidFill>
              <a:effectLst/>
              <a:latin typeface="Segoe UI" panose="020B0502040204020203" pitchFamily="34" charset="0"/>
            </a:endParaRPr>
          </a:p>
          <a:p>
            <a:pPr>
              <a:lnSpc>
                <a:spcPct val="120000"/>
              </a:lnSpc>
            </a:pPr>
            <a:r>
              <a:rPr lang="en-US" sz="2100" b="1" i="0" dirty="0">
                <a:solidFill>
                  <a:schemeClr val="tx1">
                    <a:lumMod val="95000"/>
                    <a:lumOff val="5000"/>
                  </a:schemeClr>
                </a:solidFill>
                <a:effectLst/>
                <a:latin typeface="Segoe UI" panose="020B0502040204020203" pitchFamily="34" charset="0"/>
              </a:rPr>
              <a:t>Manage your organization with Dynamics 365 Human Resources</a:t>
            </a:r>
          </a:p>
          <a:p>
            <a:pPr lvl="1">
              <a:lnSpc>
                <a:spcPct val="120000"/>
              </a:lnSpc>
            </a:pPr>
            <a:r>
              <a:rPr lang="en-US" sz="1600" dirty="0">
                <a:solidFill>
                  <a:schemeClr val="tx1">
                    <a:lumMod val="95000"/>
                    <a:lumOff val="5000"/>
                  </a:schemeClr>
                </a:solidFill>
                <a:latin typeface="Segoe UI" panose="020B0502040204020203" pitchFamily="34" charset="0"/>
              </a:rPr>
              <a:t>It manages : </a:t>
            </a:r>
            <a:r>
              <a:rPr lang="en-US" sz="1500" b="0" i="0" dirty="0">
                <a:solidFill>
                  <a:schemeClr val="tx1">
                    <a:lumMod val="95000"/>
                    <a:lumOff val="5000"/>
                  </a:schemeClr>
                </a:solidFill>
                <a:effectLst/>
                <a:latin typeface="Segoe UI" panose="020B0502040204020203" pitchFamily="34" charset="0"/>
              </a:rPr>
              <a:t>Personnel and organizational management, Benefits and compensation, Leave and absence management, Compliance (health and safety).</a:t>
            </a:r>
            <a:endParaRPr lang="en-US" sz="2000" b="1" i="0" dirty="0">
              <a:solidFill>
                <a:schemeClr val="tx1">
                  <a:lumMod val="95000"/>
                  <a:lumOff val="5000"/>
                </a:schemeClr>
              </a:solidFill>
              <a:effectLst/>
              <a:latin typeface="Segoe UI" panose="020B0502040204020203" pitchFamily="34" charset="0"/>
            </a:endParaRPr>
          </a:p>
          <a:p>
            <a:pPr>
              <a:lnSpc>
                <a:spcPct val="120000"/>
              </a:lnSpc>
            </a:pPr>
            <a:r>
              <a:rPr lang="en-US" sz="2100" b="1" i="0" dirty="0">
                <a:solidFill>
                  <a:schemeClr val="tx1">
                    <a:lumMod val="95000"/>
                    <a:lumOff val="5000"/>
                  </a:schemeClr>
                </a:solidFill>
                <a:effectLst/>
                <a:latin typeface="Segoe UI" panose="020B0502040204020203" pitchFamily="34" charset="0"/>
              </a:rPr>
              <a:t>Increase organizational agility</a:t>
            </a:r>
          </a:p>
          <a:p>
            <a:pPr lvl="1">
              <a:lnSpc>
                <a:spcPct val="120000"/>
              </a:lnSpc>
            </a:pPr>
            <a:r>
              <a:rPr lang="en-US" sz="1600" b="0" i="0" dirty="0">
                <a:solidFill>
                  <a:schemeClr val="tx1">
                    <a:lumMod val="95000"/>
                    <a:lumOff val="5000"/>
                  </a:schemeClr>
                </a:solidFill>
                <a:effectLst/>
                <a:latin typeface="Segoe UI" panose="020B0502040204020203" pitchFamily="34" charset="0"/>
              </a:rPr>
              <a:t>Human Resources streamlines routine human resources (HR) tasks and automates processes.</a:t>
            </a:r>
            <a:endParaRPr lang="en-US" sz="2000" b="1" i="0" dirty="0">
              <a:solidFill>
                <a:schemeClr val="tx1">
                  <a:lumMod val="95000"/>
                  <a:lumOff val="5000"/>
                </a:schemeClr>
              </a:solidFill>
              <a:effectLst/>
              <a:latin typeface="Segoe UI" panose="020B0502040204020203" pitchFamily="34" charset="0"/>
            </a:endParaRPr>
          </a:p>
          <a:p>
            <a:pPr>
              <a:lnSpc>
                <a:spcPct val="120000"/>
              </a:lnSpc>
            </a:pPr>
            <a:r>
              <a:rPr lang="en-US" sz="2100" b="1" i="0" dirty="0">
                <a:solidFill>
                  <a:schemeClr val="tx1">
                    <a:lumMod val="95000"/>
                    <a:lumOff val="5000"/>
                  </a:schemeClr>
                </a:solidFill>
                <a:effectLst/>
                <a:latin typeface="Segoe UI" panose="020B0502040204020203" pitchFamily="34" charset="0"/>
              </a:rPr>
              <a:t>Transform employee experiences</a:t>
            </a:r>
          </a:p>
          <a:p>
            <a:pPr lvl="1">
              <a:lnSpc>
                <a:spcPct val="120000"/>
              </a:lnSpc>
            </a:pPr>
            <a:r>
              <a:rPr lang="en-US" sz="1600" b="0" i="0" dirty="0">
                <a:solidFill>
                  <a:schemeClr val="tx1">
                    <a:lumMod val="95000"/>
                    <a:lumOff val="5000"/>
                  </a:schemeClr>
                </a:solidFill>
                <a:effectLst/>
                <a:latin typeface="Segoe UI" panose="020B0502040204020203" pitchFamily="34" charset="0"/>
              </a:rPr>
              <a:t>Human Resources provides a self-service experience for managers and employees to access employee profiles, development, performance, and payroll details.</a:t>
            </a:r>
            <a:endParaRPr lang="en-US" sz="2300" b="1" i="0" dirty="0">
              <a:solidFill>
                <a:schemeClr val="tx1">
                  <a:lumMod val="95000"/>
                  <a:lumOff val="5000"/>
                </a:schemeClr>
              </a:solidFill>
              <a:effectLst/>
              <a:latin typeface="Segoe UI" panose="020B0502040204020203" pitchFamily="34" charset="0"/>
            </a:endParaRPr>
          </a:p>
          <a:p>
            <a:pPr>
              <a:lnSpc>
                <a:spcPct val="120000"/>
              </a:lnSpc>
            </a:pPr>
            <a:r>
              <a:rPr lang="en-US" sz="2100" b="1" i="0" dirty="0">
                <a:solidFill>
                  <a:schemeClr val="tx1">
                    <a:lumMod val="95000"/>
                    <a:lumOff val="5000"/>
                  </a:schemeClr>
                </a:solidFill>
                <a:effectLst/>
                <a:latin typeface="Segoe UI" panose="020B0502040204020203" pitchFamily="34" charset="0"/>
              </a:rPr>
              <a:t>Optimize HR programs</a:t>
            </a:r>
          </a:p>
          <a:p>
            <a:pPr lvl="1">
              <a:lnSpc>
                <a:spcPct val="120000"/>
              </a:lnSpc>
            </a:pPr>
            <a:r>
              <a:rPr lang="en-US" sz="1500" b="0" i="0" dirty="0">
                <a:solidFill>
                  <a:schemeClr val="tx1">
                    <a:lumMod val="95000"/>
                    <a:lumOff val="5000"/>
                  </a:schemeClr>
                </a:solidFill>
                <a:effectLst/>
                <a:latin typeface="Söhne"/>
              </a:rPr>
              <a:t>Human Resources streamlines HR processes, benefits, compensation, compliance, and training for effective employee retention.</a:t>
            </a:r>
            <a:endParaRPr lang="en-US" sz="1800" b="1" i="0" dirty="0">
              <a:solidFill>
                <a:schemeClr val="tx1">
                  <a:lumMod val="95000"/>
                  <a:lumOff val="5000"/>
                </a:schemeClr>
              </a:solidFill>
              <a:effectLst/>
              <a:latin typeface="Segoe UI" panose="020B0502040204020203" pitchFamily="34" charset="0"/>
            </a:endParaRPr>
          </a:p>
          <a:p>
            <a:pPr>
              <a:lnSpc>
                <a:spcPct val="120000"/>
              </a:lnSpc>
            </a:pPr>
            <a:endParaRPr lang="en-US" sz="2100" b="1" i="0" dirty="0">
              <a:solidFill>
                <a:schemeClr val="tx1">
                  <a:lumMod val="95000"/>
                  <a:lumOff val="5000"/>
                </a:schemeClr>
              </a:solidFill>
              <a:effectLst/>
              <a:latin typeface="Segoe UI" panose="020B0502040204020203" pitchFamily="34" charset="0"/>
            </a:endParaRPr>
          </a:p>
          <a:p>
            <a:pPr marL="457200" lvl="1" indent="0">
              <a:buNone/>
            </a:pPr>
            <a:endParaRPr lang="en-US" sz="1600" b="1" i="0" dirty="0">
              <a:solidFill>
                <a:schemeClr val="tx1">
                  <a:lumMod val="95000"/>
                  <a:lumOff val="5000"/>
                </a:schemeClr>
              </a:solidFill>
              <a:effectLst/>
              <a:latin typeface="Söhne"/>
            </a:endParaRPr>
          </a:p>
          <a:p>
            <a:pPr marL="457200" lvl="1" indent="0">
              <a:buNone/>
            </a:pPr>
            <a:endParaRPr lang="en-US" sz="1600" b="1" i="0" dirty="0">
              <a:solidFill>
                <a:schemeClr val="tx1">
                  <a:lumMod val="95000"/>
                  <a:lumOff val="5000"/>
                </a:schemeClr>
              </a:solidFill>
              <a:effectLst/>
              <a:latin typeface="Söhne"/>
            </a:endParaRPr>
          </a:p>
        </p:txBody>
      </p:sp>
    </p:spTree>
    <p:extLst>
      <p:ext uri="{BB962C8B-B14F-4D97-AF65-F5344CB8AC3E}">
        <p14:creationId xmlns:p14="http://schemas.microsoft.com/office/powerpoint/2010/main" val="17028742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177D48-BD1E-6BE1-AE2A-CF4958181048}"/>
              </a:ext>
            </a:extLst>
          </p:cNvPr>
          <p:cNvSpPr>
            <a:spLocks noGrp="1"/>
          </p:cNvSpPr>
          <p:nvPr>
            <p:ph idx="1"/>
          </p:nvPr>
        </p:nvSpPr>
        <p:spPr>
          <a:xfrm>
            <a:off x="175715" y="146949"/>
            <a:ext cx="11840570" cy="7086365"/>
          </a:xfrm>
        </p:spPr>
        <p:txBody>
          <a:bodyPr>
            <a:normAutofit lnSpcReduction="10000"/>
          </a:bodyPr>
          <a:lstStyle/>
          <a:p>
            <a:pPr>
              <a:lnSpc>
                <a:spcPct val="100000"/>
              </a:lnSpc>
              <a:spcAft>
                <a:spcPts val="1200"/>
              </a:spcAft>
            </a:pPr>
            <a:r>
              <a:rPr lang="en-US" sz="2000" b="1" i="0" dirty="0">
                <a:solidFill>
                  <a:schemeClr val="tx1">
                    <a:lumMod val="95000"/>
                    <a:lumOff val="5000"/>
                  </a:schemeClr>
                </a:solidFill>
                <a:effectLst/>
                <a:latin typeface="Segoe UI" panose="020B0502040204020203" pitchFamily="34" charset="0"/>
              </a:rPr>
              <a:t>Gain insights into your workforce</a:t>
            </a:r>
          </a:p>
          <a:p>
            <a:pPr>
              <a:lnSpc>
                <a:spcPct val="100000"/>
              </a:lnSpc>
              <a:spcAft>
                <a:spcPts val="1200"/>
              </a:spcAft>
            </a:pPr>
            <a:r>
              <a:rPr lang="en-US" sz="1600" b="0" i="0" dirty="0">
                <a:solidFill>
                  <a:schemeClr val="tx1">
                    <a:lumMod val="95000"/>
                    <a:lumOff val="5000"/>
                  </a:schemeClr>
                </a:solidFill>
                <a:effectLst/>
                <a:latin typeface="Söhne"/>
              </a:rPr>
              <a:t>Power BI dashboards offer real-time HR analytics in workspaces, with Finance and Operations apps featuring various out-of-the-box reports in the Human Resources module.</a:t>
            </a:r>
          </a:p>
          <a:p>
            <a:pPr>
              <a:lnSpc>
                <a:spcPct val="100000"/>
              </a:lnSpc>
              <a:spcAft>
                <a:spcPts val="1200"/>
              </a:spcAft>
            </a:pPr>
            <a:r>
              <a:rPr lang="en-US" sz="2000" b="1" i="0" dirty="0">
                <a:solidFill>
                  <a:schemeClr val="tx1">
                    <a:lumMod val="95000"/>
                    <a:lumOff val="5000"/>
                  </a:schemeClr>
                </a:solidFill>
                <a:effectLst/>
                <a:latin typeface="Segoe UI" panose="020B0502040204020203" pitchFamily="34" charset="0"/>
              </a:rPr>
              <a:t>Provide modern benefit packages</a:t>
            </a:r>
          </a:p>
          <a:p>
            <a:pPr>
              <a:lnSpc>
                <a:spcPct val="100000"/>
              </a:lnSpc>
              <a:spcAft>
                <a:spcPts val="1200"/>
              </a:spcAft>
            </a:pPr>
            <a:r>
              <a:rPr lang="en-US" sz="1600" b="0" i="0" dirty="0">
                <a:solidFill>
                  <a:schemeClr val="tx1">
                    <a:lumMod val="95000"/>
                    <a:lumOff val="5000"/>
                  </a:schemeClr>
                </a:solidFill>
                <a:effectLst/>
                <a:latin typeface="Söhne"/>
              </a:rPr>
              <a:t>Dynamics 365 HR benefits management offers flexibility for diverse offerings, fostering employee attraction and retention.</a:t>
            </a:r>
          </a:p>
          <a:p>
            <a:pPr>
              <a:lnSpc>
                <a:spcPct val="100000"/>
              </a:lnSpc>
              <a:spcAft>
                <a:spcPts val="1200"/>
              </a:spcAft>
            </a:pPr>
            <a:r>
              <a:rPr lang="en-US" sz="2000" b="1" i="0" dirty="0">
                <a:solidFill>
                  <a:schemeClr val="tx1">
                    <a:lumMod val="95000"/>
                    <a:lumOff val="5000"/>
                  </a:schemeClr>
                </a:solidFill>
                <a:effectLst/>
                <a:latin typeface="Segoe UI" panose="020B0502040204020203" pitchFamily="34" charset="0"/>
              </a:rPr>
              <a:t>Offer competitive leave and absence programs</a:t>
            </a:r>
          </a:p>
          <a:p>
            <a:pPr>
              <a:lnSpc>
                <a:spcPct val="100000"/>
              </a:lnSpc>
              <a:spcAft>
                <a:spcPts val="1200"/>
              </a:spcAft>
            </a:pPr>
            <a:r>
              <a:rPr lang="en-US" sz="1600" b="0" i="0" dirty="0">
                <a:solidFill>
                  <a:schemeClr val="tx1">
                    <a:lumMod val="95000"/>
                    <a:lumOff val="5000"/>
                  </a:schemeClr>
                </a:solidFill>
                <a:effectLst/>
                <a:latin typeface="Söhne"/>
              </a:rPr>
              <a:t>Dynamics 365 HR enables leave benefits management through flexible plans, analytics, and employee request processes.</a:t>
            </a:r>
          </a:p>
          <a:p>
            <a:pPr>
              <a:lnSpc>
                <a:spcPct val="100000"/>
              </a:lnSpc>
              <a:spcAft>
                <a:spcPts val="1200"/>
              </a:spcAft>
            </a:pPr>
            <a:r>
              <a:rPr lang="en-US" sz="2000" b="1" i="0" dirty="0">
                <a:solidFill>
                  <a:schemeClr val="tx1">
                    <a:lumMod val="95000"/>
                    <a:lumOff val="5000"/>
                  </a:schemeClr>
                </a:solidFill>
                <a:effectLst/>
                <a:latin typeface="Segoe UI" panose="020B0502040204020203" pitchFamily="34" charset="0"/>
              </a:rPr>
              <a:t>Integrate with other systems</a:t>
            </a:r>
          </a:p>
          <a:p>
            <a:pPr>
              <a:lnSpc>
                <a:spcPct val="100000"/>
              </a:lnSpc>
              <a:spcAft>
                <a:spcPts val="1200"/>
              </a:spcAft>
            </a:pPr>
            <a:r>
              <a:rPr lang="en-US" sz="1600" b="0" i="0" dirty="0">
                <a:solidFill>
                  <a:schemeClr val="tx1">
                    <a:lumMod val="95000"/>
                    <a:lumOff val="5000"/>
                  </a:schemeClr>
                </a:solidFill>
                <a:effectLst/>
                <a:latin typeface="Söhne"/>
              </a:rPr>
              <a:t>Human Resources integrates with Microsoft 365, other HR systems, and LinkedIn to centralize HR programs.</a:t>
            </a:r>
          </a:p>
          <a:p>
            <a:pPr>
              <a:lnSpc>
                <a:spcPct val="100000"/>
              </a:lnSpc>
              <a:spcAft>
                <a:spcPts val="1200"/>
              </a:spcAft>
            </a:pPr>
            <a:r>
              <a:rPr lang="en-US" sz="2000" b="1" i="0" dirty="0">
                <a:solidFill>
                  <a:schemeClr val="tx1">
                    <a:lumMod val="95000"/>
                    <a:lumOff val="5000"/>
                  </a:schemeClr>
                </a:solidFill>
                <a:effectLst/>
                <a:latin typeface="Segoe UI" panose="020B0502040204020203" pitchFamily="34" charset="0"/>
              </a:rPr>
              <a:t>Create solutions with Microsoft Power Platform</a:t>
            </a:r>
          </a:p>
          <a:p>
            <a:pPr>
              <a:lnSpc>
                <a:spcPct val="100000"/>
              </a:lnSpc>
              <a:spcAft>
                <a:spcPts val="1200"/>
              </a:spcAft>
            </a:pPr>
            <a:r>
              <a:rPr lang="en-US" sz="1600" b="0" i="0" dirty="0">
                <a:solidFill>
                  <a:schemeClr val="tx1">
                    <a:lumMod val="95000"/>
                    <a:lumOff val="5000"/>
                  </a:schemeClr>
                </a:solidFill>
                <a:effectLst/>
                <a:latin typeface="Söhne"/>
              </a:rPr>
              <a:t>Microsoft Power Platform empowers Human Resources with data analysis, automation, custom app development, and chatbot creation.</a:t>
            </a:r>
          </a:p>
          <a:p>
            <a:pPr>
              <a:lnSpc>
                <a:spcPct val="100000"/>
              </a:lnSpc>
              <a:spcAft>
                <a:spcPts val="1200"/>
              </a:spcAft>
            </a:pPr>
            <a:r>
              <a:rPr lang="en-US" sz="2000" b="1" i="0" dirty="0">
                <a:solidFill>
                  <a:schemeClr val="tx1">
                    <a:lumMod val="95000"/>
                    <a:lumOff val="5000"/>
                  </a:schemeClr>
                </a:solidFill>
                <a:effectLst/>
                <a:latin typeface="Segoe UI" panose="020B0502040204020203" pitchFamily="34" charset="0"/>
              </a:rPr>
              <a:t>Extend your system with more capabilities</a:t>
            </a:r>
          </a:p>
          <a:p>
            <a:pPr>
              <a:lnSpc>
                <a:spcPct val="100000"/>
              </a:lnSpc>
              <a:spcAft>
                <a:spcPts val="1200"/>
              </a:spcAft>
            </a:pPr>
            <a:r>
              <a:rPr lang="en-US" sz="1600" b="0" i="0" dirty="0">
                <a:solidFill>
                  <a:schemeClr val="tx1">
                    <a:lumMod val="95000"/>
                    <a:lumOff val="5000"/>
                  </a:schemeClr>
                </a:solidFill>
                <a:effectLst/>
                <a:latin typeface="Söhne"/>
              </a:rPr>
              <a:t>Human Resources offers a versatile extensibility ecosystem for partners, VARs, and customers to customize, extend, and integrate solutions.</a:t>
            </a:r>
          </a:p>
          <a:p>
            <a:pPr>
              <a:lnSpc>
                <a:spcPct val="100000"/>
              </a:lnSpc>
            </a:pPr>
            <a:endParaRPr lang="en-US" sz="2400" b="1" i="0" dirty="0">
              <a:solidFill>
                <a:schemeClr val="tx1">
                  <a:lumMod val="95000"/>
                  <a:lumOff val="5000"/>
                </a:schemeClr>
              </a:solidFill>
              <a:effectLst/>
              <a:latin typeface="Segoe UI" panose="020B0502040204020203" pitchFamily="34" charset="0"/>
            </a:endParaRPr>
          </a:p>
          <a:p>
            <a:pPr>
              <a:lnSpc>
                <a:spcPct val="100000"/>
              </a:lnSpc>
            </a:pPr>
            <a:endParaRPr lang="en-US" sz="2400" b="1" i="0" dirty="0">
              <a:solidFill>
                <a:srgbClr val="E6E6E6"/>
              </a:solidFill>
              <a:effectLst/>
              <a:latin typeface="Segoe UI" panose="020B0502040204020203" pitchFamily="34" charset="0"/>
            </a:endParaRPr>
          </a:p>
          <a:p>
            <a:pPr>
              <a:lnSpc>
                <a:spcPct val="100000"/>
              </a:lnSpc>
            </a:pPr>
            <a:endParaRPr lang="en-US" b="1" i="0" dirty="0">
              <a:solidFill>
                <a:schemeClr val="tx1">
                  <a:lumMod val="95000"/>
                  <a:lumOff val="5000"/>
                </a:schemeClr>
              </a:solidFill>
              <a:effectLst/>
              <a:latin typeface="Segoe UI" panose="020B0502040204020203" pitchFamily="34" charset="0"/>
            </a:endParaRPr>
          </a:p>
          <a:p>
            <a:pPr>
              <a:lnSpc>
                <a:spcPct val="100000"/>
              </a:lnSpc>
            </a:pPr>
            <a:endParaRPr lang="en-US" sz="1600" b="1" i="0" dirty="0">
              <a:solidFill>
                <a:schemeClr val="tx1">
                  <a:lumMod val="95000"/>
                  <a:lumOff val="5000"/>
                </a:schemeClr>
              </a:solidFill>
              <a:effectLst/>
              <a:latin typeface="Segoe UI" panose="020B0502040204020203" pitchFamily="34" charset="0"/>
            </a:endParaRPr>
          </a:p>
          <a:p>
            <a:pPr>
              <a:lnSpc>
                <a:spcPct val="100000"/>
              </a:lnSpc>
            </a:pPr>
            <a:endParaRPr lang="en-PK" sz="1800" dirty="0">
              <a:solidFill>
                <a:schemeClr val="tx1">
                  <a:lumMod val="95000"/>
                  <a:lumOff val="5000"/>
                </a:schemeClr>
              </a:solidFill>
            </a:endParaRPr>
          </a:p>
        </p:txBody>
      </p:sp>
    </p:spTree>
    <p:extLst>
      <p:ext uri="{BB962C8B-B14F-4D97-AF65-F5344CB8AC3E}">
        <p14:creationId xmlns:p14="http://schemas.microsoft.com/office/powerpoint/2010/main" val="1042446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6F1FAC-83E9-597F-143E-3754564441E1}"/>
              </a:ext>
            </a:extLst>
          </p:cNvPr>
          <p:cNvSpPr>
            <a:spLocks noGrp="1"/>
          </p:cNvSpPr>
          <p:nvPr>
            <p:ph idx="1"/>
          </p:nvPr>
        </p:nvSpPr>
        <p:spPr>
          <a:xfrm>
            <a:off x="0" y="148390"/>
            <a:ext cx="12192000" cy="6561220"/>
          </a:xfrm>
        </p:spPr>
        <p:txBody>
          <a:bodyPr>
            <a:normAutofit lnSpcReduction="10000"/>
          </a:bodyPr>
          <a:lstStyle/>
          <a:p>
            <a:pPr>
              <a:lnSpc>
                <a:spcPct val="150000"/>
              </a:lnSpc>
            </a:pPr>
            <a:r>
              <a:rPr lang="en-US" sz="3600" b="1" i="0" dirty="0">
                <a:solidFill>
                  <a:srgbClr val="191919"/>
                </a:solidFill>
                <a:effectLst/>
                <a:latin typeface="Segoe UI" panose="020B0502040204020203" pitchFamily="34" charset="0"/>
              </a:rPr>
              <a:t>What is ERP?</a:t>
            </a:r>
          </a:p>
          <a:p>
            <a:pPr>
              <a:lnSpc>
                <a:spcPct val="150000"/>
              </a:lnSpc>
            </a:pPr>
            <a:r>
              <a:rPr lang="en-US" sz="2000" dirty="0"/>
              <a:t>ERP software automates core business processes, offering optimal performance and data coordination.</a:t>
            </a:r>
          </a:p>
          <a:p>
            <a:pPr>
              <a:lnSpc>
                <a:spcPct val="150000"/>
              </a:lnSpc>
            </a:pPr>
            <a:r>
              <a:rPr lang="en-US" sz="2000" dirty="0"/>
              <a:t>It integrates diverse functions like finance, supply chain, operations, reporting, and HR on a unified platform.</a:t>
            </a:r>
          </a:p>
          <a:p>
            <a:pPr>
              <a:lnSpc>
                <a:spcPct val="150000"/>
              </a:lnSpc>
            </a:pPr>
            <a:r>
              <a:rPr lang="en-US" sz="2000" dirty="0"/>
              <a:t>ERP ensures agility and efficiency by evolving with a company's growth and adapting to changing needs.</a:t>
            </a:r>
          </a:p>
          <a:p>
            <a:pPr>
              <a:lnSpc>
                <a:spcPct val="150000"/>
              </a:lnSpc>
            </a:pPr>
            <a:r>
              <a:rPr lang="en-US" sz="3600" b="1" i="0" dirty="0">
                <a:solidFill>
                  <a:srgbClr val="191919"/>
                </a:solidFill>
                <a:effectLst/>
                <a:latin typeface="Segoe UI" panose="020B0502040204020203" pitchFamily="34" charset="0"/>
              </a:rPr>
              <a:t>Modern ERP software systems</a:t>
            </a:r>
            <a:endParaRPr lang="en-US" sz="2400" dirty="0"/>
          </a:p>
          <a:p>
            <a:pPr>
              <a:lnSpc>
                <a:spcPct val="150000"/>
              </a:lnSpc>
            </a:pPr>
            <a:r>
              <a:rPr lang="en-US" sz="2000" dirty="0"/>
              <a:t>Traditional ERP systems operated in isolation, requiring complex customizations and hindering technology adoption.</a:t>
            </a:r>
          </a:p>
          <a:p>
            <a:pPr>
              <a:lnSpc>
                <a:spcPct val="150000"/>
              </a:lnSpc>
            </a:pPr>
            <a:r>
              <a:rPr lang="en-US" sz="2000" dirty="0"/>
              <a:t>Modern ERP software integrates processes seamlessly, not just within the ERP system, but also with productivity tools, e-commerce, and customer engagement solutions.</a:t>
            </a:r>
          </a:p>
          <a:p>
            <a:pPr>
              <a:lnSpc>
                <a:spcPct val="150000"/>
              </a:lnSpc>
            </a:pPr>
            <a:r>
              <a:rPr lang="en-US" sz="2000" dirty="0"/>
              <a:t>It provides better insights, process optimization, flexibility, security, and resilience, fostering innovation while preparing for the future.</a:t>
            </a:r>
          </a:p>
          <a:p>
            <a:pPr marL="857250" lvl="1" indent="-400050">
              <a:buFont typeface="+mj-lt"/>
              <a:buAutoNum type="romanUcPeriod"/>
            </a:pPr>
            <a:endParaRPr lang="en-US" sz="1400" b="1" i="0" dirty="0">
              <a:solidFill>
                <a:srgbClr val="191919"/>
              </a:solidFill>
              <a:effectLst/>
              <a:latin typeface="Segoe UI" panose="020B0502040204020203" pitchFamily="34" charset="0"/>
            </a:endParaRPr>
          </a:p>
          <a:p>
            <a:pPr marL="857250" lvl="1" indent="-400050">
              <a:buFont typeface="+mj-lt"/>
              <a:buAutoNum type="romanUcPeriod"/>
            </a:pPr>
            <a:endParaRPr lang="en-US" sz="1400" b="1" i="0" dirty="0">
              <a:solidFill>
                <a:srgbClr val="191919"/>
              </a:solidFill>
              <a:effectLst/>
              <a:latin typeface="Segoe UI" panose="020B0502040204020203" pitchFamily="34" charset="0"/>
            </a:endParaRPr>
          </a:p>
          <a:p>
            <a:endParaRPr lang="en-US" sz="2000" dirty="0">
              <a:latin typeface="+mj-lt"/>
            </a:endParaRPr>
          </a:p>
        </p:txBody>
      </p:sp>
    </p:spTree>
    <p:extLst>
      <p:ext uri="{BB962C8B-B14F-4D97-AF65-F5344CB8AC3E}">
        <p14:creationId xmlns:p14="http://schemas.microsoft.com/office/powerpoint/2010/main" val="10943218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F839E-AFA7-8482-072F-FCACC6E8353B}"/>
              </a:ext>
            </a:extLst>
          </p:cNvPr>
          <p:cNvSpPr>
            <a:spLocks noGrp="1"/>
          </p:cNvSpPr>
          <p:nvPr>
            <p:ph type="title"/>
          </p:nvPr>
        </p:nvSpPr>
        <p:spPr>
          <a:xfrm>
            <a:off x="838200" y="569842"/>
            <a:ext cx="10515600" cy="781287"/>
          </a:xfrm>
        </p:spPr>
        <p:txBody>
          <a:bodyPr>
            <a:normAutofit fontScale="90000"/>
          </a:bodyPr>
          <a:lstStyle/>
          <a:p>
            <a:pPr algn="ctr"/>
            <a:r>
              <a:rPr lang="en-US" b="1" i="0" dirty="0">
                <a:solidFill>
                  <a:schemeClr val="accent1">
                    <a:lumMod val="75000"/>
                  </a:schemeClr>
                </a:solidFill>
                <a:effectLst/>
                <a:latin typeface="Segoe UI" panose="020B0502040204020203" pitchFamily="34" charset="0"/>
              </a:rPr>
              <a:t>Get started with Dynamics 365 Project Operations</a:t>
            </a:r>
            <a:br>
              <a:rPr lang="en-US" b="1" i="0" dirty="0">
                <a:solidFill>
                  <a:schemeClr val="accent1">
                    <a:lumMod val="75000"/>
                  </a:schemeClr>
                </a:solidFill>
                <a:effectLst/>
                <a:latin typeface="Segoe UI" panose="020B0502040204020203" pitchFamily="34" charset="0"/>
              </a:rPr>
            </a:br>
            <a:endParaRPr lang="en-PK" dirty="0">
              <a:solidFill>
                <a:schemeClr val="accent1">
                  <a:lumMod val="75000"/>
                </a:schemeClr>
              </a:solidFill>
            </a:endParaRPr>
          </a:p>
        </p:txBody>
      </p:sp>
      <p:sp>
        <p:nvSpPr>
          <p:cNvPr id="3" name="Content Placeholder 2">
            <a:extLst>
              <a:ext uri="{FF2B5EF4-FFF2-40B4-BE49-F238E27FC236}">
                <a16:creationId xmlns:a16="http://schemas.microsoft.com/office/drawing/2014/main" id="{AA8A06F7-5A00-06D5-4BD2-10B01FEBFB5B}"/>
              </a:ext>
            </a:extLst>
          </p:cNvPr>
          <p:cNvSpPr>
            <a:spLocks noGrp="1"/>
          </p:cNvSpPr>
          <p:nvPr>
            <p:ph idx="1"/>
          </p:nvPr>
        </p:nvSpPr>
        <p:spPr>
          <a:xfrm>
            <a:off x="200167" y="1044053"/>
            <a:ext cx="11791666" cy="5813947"/>
          </a:xfrm>
        </p:spPr>
        <p:txBody>
          <a:bodyPr/>
          <a:lstStyle/>
          <a:p>
            <a:pPr>
              <a:lnSpc>
                <a:spcPct val="100000"/>
              </a:lnSpc>
            </a:pPr>
            <a:r>
              <a:rPr lang="en-US" sz="2400" b="1" i="0" dirty="0">
                <a:solidFill>
                  <a:schemeClr val="tx1">
                    <a:lumMod val="95000"/>
                    <a:lumOff val="5000"/>
                  </a:schemeClr>
                </a:solidFill>
                <a:effectLst/>
                <a:latin typeface="Segoe UI" panose="020B0502040204020203" pitchFamily="34" charset="0"/>
                <a:cs typeface="Segoe UI" panose="020B0502040204020203" pitchFamily="34" charset="0"/>
              </a:rPr>
              <a:t>Introduction</a:t>
            </a:r>
          </a:p>
          <a:p>
            <a:pPr>
              <a:lnSpc>
                <a:spcPct val="100000"/>
              </a:lnSpc>
            </a:pPr>
            <a:r>
              <a:rPr lang="en-US" sz="1600" b="0" i="0" dirty="0">
                <a:solidFill>
                  <a:schemeClr val="tx1">
                    <a:lumMod val="95000"/>
                    <a:lumOff val="5000"/>
                  </a:schemeClr>
                </a:solidFill>
                <a:effectLst/>
                <a:latin typeface="Segoe UI" panose="020B0502040204020203" pitchFamily="34" charset="0"/>
                <a:cs typeface="Segoe UI" panose="020B0502040204020203" pitchFamily="34" charset="0"/>
              </a:rPr>
              <a:t>Microsoft Dynamics 365 Project Operations connects sales, resourcing, project management, and finance teams in a single application to accelerate project delivery and maximize profitability.</a:t>
            </a:r>
          </a:p>
          <a:p>
            <a:pPr>
              <a:lnSpc>
                <a:spcPct val="100000"/>
              </a:lnSpc>
            </a:pPr>
            <a:r>
              <a:rPr lang="en-US" sz="2000" b="1" i="0" dirty="0">
                <a:solidFill>
                  <a:schemeClr val="tx1">
                    <a:lumMod val="95000"/>
                    <a:lumOff val="5000"/>
                  </a:schemeClr>
                </a:solidFill>
                <a:effectLst/>
                <a:latin typeface="Segoe UI" panose="020B0502040204020203" pitchFamily="34" charset="0"/>
                <a:cs typeface="Segoe UI" panose="020B0502040204020203" pitchFamily="34" charset="0"/>
              </a:rPr>
              <a:t>Benefits of Project Operations</a:t>
            </a:r>
          </a:p>
          <a:p>
            <a:pPr>
              <a:lnSpc>
                <a:spcPct val="100000"/>
              </a:lnSpc>
            </a:pPr>
            <a:r>
              <a:rPr lang="en-US" sz="1600" b="0" i="0" dirty="0">
                <a:solidFill>
                  <a:schemeClr val="tx1">
                    <a:lumMod val="95000"/>
                    <a:lumOff val="5000"/>
                  </a:schemeClr>
                </a:solidFill>
                <a:effectLst/>
                <a:latin typeface="Segoe UI" panose="020B0502040204020203" pitchFamily="34" charset="0"/>
                <a:cs typeface="Segoe UI" panose="020B0502040204020203" pitchFamily="34" charset="0"/>
              </a:rPr>
              <a:t>Leaders gain insights, sales accelerate, resourcing optimizes, project managers deliver faster, team members collaborate better, and finance simplifies project accounting with Microsoft Dynamics.</a:t>
            </a:r>
          </a:p>
          <a:p>
            <a:pPr>
              <a:lnSpc>
                <a:spcPct val="100000"/>
              </a:lnSpc>
            </a:pPr>
            <a:endParaRPr lang="en-US" sz="1600" b="0" i="0" dirty="0">
              <a:solidFill>
                <a:schemeClr val="tx1">
                  <a:lumMod val="95000"/>
                  <a:lumOff val="5000"/>
                </a:schemeClr>
              </a:solidFill>
              <a:effectLst/>
              <a:latin typeface="Segoe UI" panose="020B0502040204020203" pitchFamily="34" charset="0"/>
              <a:cs typeface="Segoe UI" panose="020B0502040204020203" pitchFamily="34" charset="0"/>
            </a:endParaRPr>
          </a:p>
          <a:p>
            <a:pPr>
              <a:lnSpc>
                <a:spcPct val="100000"/>
              </a:lnSpc>
            </a:pPr>
            <a:r>
              <a:rPr lang="en-US" sz="2000" b="1" i="0" dirty="0">
                <a:solidFill>
                  <a:schemeClr val="tx1">
                    <a:lumMod val="95000"/>
                    <a:lumOff val="5000"/>
                  </a:schemeClr>
                </a:solidFill>
                <a:effectLst/>
                <a:latin typeface="Segoe UI" panose="020B0502040204020203" pitchFamily="34" charset="0"/>
                <a:cs typeface="Segoe UI" panose="020B0502040204020203" pitchFamily="34" charset="0"/>
              </a:rPr>
              <a:t>Overview of Project Operations features</a:t>
            </a:r>
          </a:p>
          <a:p>
            <a:pPr>
              <a:lnSpc>
                <a:spcPct val="100000"/>
              </a:lnSpc>
            </a:pPr>
            <a:r>
              <a:rPr lang="en-US" sz="1600" b="1" i="0" dirty="0">
                <a:solidFill>
                  <a:schemeClr val="tx1">
                    <a:lumMod val="95000"/>
                    <a:lumOff val="5000"/>
                  </a:schemeClr>
                </a:solidFill>
                <a:effectLst/>
                <a:latin typeface="Segoe UI" panose="020B0502040204020203" pitchFamily="34" charset="0"/>
                <a:cs typeface="Segoe UI" panose="020B0502040204020203" pitchFamily="34" charset="0"/>
              </a:rPr>
              <a:t>Opportunity management </a:t>
            </a:r>
            <a:r>
              <a:rPr lang="en-US" sz="1400" b="1" i="0" dirty="0">
                <a:solidFill>
                  <a:schemeClr val="tx1">
                    <a:lumMod val="95000"/>
                    <a:lumOff val="5000"/>
                  </a:schemeClr>
                </a:solidFill>
                <a:effectLst/>
                <a:latin typeface="Segoe UI" panose="020B0502040204020203" pitchFamily="34" charset="0"/>
                <a:cs typeface="Segoe UI" panose="020B0502040204020203" pitchFamily="34" charset="0"/>
              </a:rPr>
              <a:t>: </a:t>
            </a:r>
            <a:r>
              <a:rPr lang="en-US" sz="1400" b="0" i="0" dirty="0">
                <a:solidFill>
                  <a:schemeClr val="tx1">
                    <a:lumMod val="95000"/>
                    <a:lumOff val="5000"/>
                  </a:schemeClr>
                </a:solidFill>
                <a:effectLst/>
                <a:latin typeface="Segoe UI" panose="020B0502040204020203" pitchFamily="34" charset="0"/>
                <a:cs typeface="Segoe UI" panose="020B0502040204020203" pitchFamily="34" charset="0"/>
              </a:rPr>
              <a:t>Dynamics 365 enhances costing, pricing, and deal structures for projects with flexible pricing and accurate quotes.</a:t>
            </a:r>
          </a:p>
          <a:p>
            <a:pPr>
              <a:lnSpc>
                <a:spcPct val="100000"/>
              </a:lnSpc>
            </a:pPr>
            <a:r>
              <a:rPr lang="en-US" sz="1600" b="1" i="0" dirty="0">
                <a:solidFill>
                  <a:schemeClr val="tx1">
                    <a:lumMod val="95000"/>
                    <a:lumOff val="5000"/>
                  </a:schemeClr>
                </a:solidFill>
                <a:effectLst/>
                <a:latin typeface="Segoe UI" panose="020B0502040204020203" pitchFamily="34" charset="0"/>
                <a:cs typeface="Segoe UI" panose="020B0502040204020203" pitchFamily="34" charset="0"/>
              </a:rPr>
              <a:t>Enhanced project management capabilities : </a:t>
            </a:r>
            <a:r>
              <a:rPr lang="en-US" sz="1800" b="0" i="0" dirty="0">
                <a:solidFill>
                  <a:schemeClr val="tx1">
                    <a:lumMod val="95000"/>
                    <a:lumOff val="5000"/>
                  </a:schemeClr>
                </a:solidFill>
                <a:effectLst/>
                <a:latin typeface="Google Sans"/>
              </a:rPr>
              <a:t>Embedded Project capabilities enhance productivity, tracking, and collaboration.</a:t>
            </a:r>
          </a:p>
          <a:p>
            <a:pPr>
              <a:lnSpc>
                <a:spcPct val="100000"/>
              </a:lnSpc>
            </a:pPr>
            <a:r>
              <a:rPr lang="en-US" sz="1600" b="1" i="0" dirty="0">
                <a:solidFill>
                  <a:schemeClr val="tx1">
                    <a:lumMod val="95000"/>
                    <a:lumOff val="5000"/>
                  </a:schemeClr>
                </a:solidFill>
                <a:effectLst/>
                <a:latin typeface="Segoe UI" panose="020B0502040204020203" pitchFamily="34" charset="0"/>
                <a:cs typeface="Segoe UI" panose="020B0502040204020203" pitchFamily="34" charset="0"/>
              </a:rPr>
              <a:t>Resource scheduling and assignments : </a:t>
            </a:r>
            <a:r>
              <a:rPr lang="en-US" sz="1600" b="0" i="0" dirty="0">
                <a:solidFill>
                  <a:schemeClr val="tx1">
                    <a:lumMod val="95000"/>
                    <a:lumOff val="5000"/>
                  </a:schemeClr>
                </a:solidFill>
                <a:effectLst/>
                <a:latin typeface="Google Sans"/>
              </a:rPr>
              <a:t>Universal Resource Scheduling optimizes resource allocation with intelligent scheduling.</a:t>
            </a:r>
            <a:endParaRPr lang="en-US" sz="2400" b="0" i="0" dirty="0">
              <a:solidFill>
                <a:schemeClr val="tx1">
                  <a:lumMod val="95000"/>
                  <a:lumOff val="5000"/>
                </a:schemeClr>
              </a:solidFill>
              <a:effectLst/>
              <a:latin typeface="Segoe UI" panose="020B0502040204020203" pitchFamily="34" charset="0"/>
              <a:cs typeface="Segoe UI" panose="020B0502040204020203" pitchFamily="34" charset="0"/>
            </a:endParaRPr>
          </a:p>
          <a:p>
            <a:pPr>
              <a:lnSpc>
                <a:spcPct val="100000"/>
              </a:lnSpc>
            </a:pPr>
            <a:r>
              <a:rPr lang="en-US" sz="1600" b="1" i="0" dirty="0">
                <a:solidFill>
                  <a:schemeClr val="tx1">
                    <a:lumMod val="95000"/>
                    <a:lumOff val="5000"/>
                  </a:schemeClr>
                </a:solidFill>
                <a:effectLst/>
                <a:latin typeface="Segoe UI" panose="020B0502040204020203" pitchFamily="34" charset="0"/>
                <a:cs typeface="Segoe UI" panose="020B0502040204020203" pitchFamily="34" charset="0"/>
              </a:rPr>
              <a:t>Streamlined project financials : </a:t>
            </a:r>
            <a:r>
              <a:rPr lang="en-US" sz="1600" b="0" i="0" dirty="0">
                <a:solidFill>
                  <a:schemeClr val="tx1">
                    <a:lumMod val="95000"/>
                    <a:lumOff val="5000"/>
                  </a:schemeClr>
                </a:solidFill>
                <a:effectLst/>
                <a:latin typeface="Google Sans"/>
              </a:rPr>
              <a:t>Ensure accurate revenue recognition, streamline invoicing, and enhance project accounting.</a:t>
            </a:r>
            <a:r>
              <a:rPr lang="en-US" sz="1100" b="0" i="0" dirty="0">
                <a:solidFill>
                  <a:srgbClr val="E3E3E3"/>
                </a:solidFill>
                <a:effectLst/>
                <a:latin typeface="Google Sans"/>
              </a:rPr>
              <a:t>.</a:t>
            </a:r>
          </a:p>
          <a:p>
            <a:pPr>
              <a:lnSpc>
                <a:spcPct val="100000"/>
              </a:lnSpc>
            </a:pPr>
            <a:r>
              <a:rPr lang="en-US" sz="1600" b="1" i="0" dirty="0">
                <a:solidFill>
                  <a:schemeClr val="tx1">
                    <a:lumMod val="95000"/>
                    <a:lumOff val="5000"/>
                  </a:schemeClr>
                </a:solidFill>
                <a:effectLst/>
                <a:latin typeface="Segoe UI" panose="020B0502040204020203" pitchFamily="34" charset="0"/>
                <a:cs typeface="Segoe UI" panose="020B0502040204020203" pitchFamily="34" charset="0"/>
              </a:rPr>
              <a:t>Analytics and integrations : </a:t>
            </a:r>
            <a:r>
              <a:rPr lang="en-US" sz="1600" b="0" i="0" dirty="0">
                <a:solidFill>
                  <a:schemeClr val="tx1">
                    <a:lumMod val="95000"/>
                    <a:lumOff val="5000"/>
                  </a:schemeClr>
                </a:solidFill>
                <a:effectLst/>
                <a:latin typeface="Google Sans"/>
              </a:rPr>
              <a:t>Utilize interactive dashboards for precise analytics and actionable insights.</a:t>
            </a:r>
            <a:endParaRPr lang="en-US" sz="1600" b="1" i="0" dirty="0">
              <a:solidFill>
                <a:schemeClr val="tx1">
                  <a:lumMod val="95000"/>
                  <a:lumOff val="5000"/>
                </a:schemeClr>
              </a:solidFill>
              <a:effectLst/>
              <a:latin typeface="Segoe UI" panose="020B0502040204020203" pitchFamily="34" charset="0"/>
              <a:cs typeface="Segoe UI" panose="020B0502040204020203" pitchFamily="34" charset="0"/>
            </a:endParaRPr>
          </a:p>
          <a:p>
            <a:endParaRPr lang="en-US" sz="1600" b="1" i="0" dirty="0">
              <a:solidFill>
                <a:schemeClr val="tx1">
                  <a:lumMod val="95000"/>
                  <a:lumOff val="5000"/>
                </a:schemeClr>
              </a:solidFill>
              <a:effectLst/>
              <a:latin typeface="Segoe UI" panose="020B0502040204020203" pitchFamily="34" charset="0"/>
              <a:cs typeface="Segoe UI" panose="020B0502040204020203" pitchFamily="34" charset="0"/>
            </a:endParaRPr>
          </a:p>
          <a:p>
            <a:endParaRPr lang="en-US" sz="1600" b="1" i="0" dirty="0">
              <a:solidFill>
                <a:schemeClr val="tx1">
                  <a:lumMod val="95000"/>
                  <a:lumOff val="5000"/>
                </a:schemeClr>
              </a:solidFill>
              <a:effectLst/>
              <a:latin typeface="Segoe UI" panose="020B0502040204020203" pitchFamily="34" charset="0"/>
              <a:cs typeface="Segoe UI" panose="020B0502040204020203" pitchFamily="34" charset="0"/>
            </a:endParaRPr>
          </a:p>
          <a:p>
            <a:endParaRPr lang="en-US" sz="2000" b="1" i="0" dirty="0">
              <a:solidFill>
                <a:schemeClr val="tx1">
                  <a:lumMod val="95000"/>
                  <a:lumOff val="5000"/>
                </a:schemeClr>
              </a:solidFill>
              <a:effectLst/>
              <a:latin typeface="Segoe UI" panose="020B0502040204020203" pitchFamily="34" charset="0"/>
              <a:cs typeface="Segoe UI" panose="020B0502040204020203" pitchFamily="34" charset="0"/>
            </a:endParaRPr>
          </a:p>
          <a:p>
            <a:endParaRPr lang="en-US" b="1" i="0" dirty="0">
              <a:solidFill>
                <a:schemeClr val="tx1">
                  <a:lumMod val="95000"/>
                  <a:lumOff val="5000"/>
                </a:schemeClr>
              </a:solidFill>
              <a:effectLst/>
              <a:latin typeface="Segoe UI" panose="020B0502040204020203" pitchFamily="34" charset="0"/>
              <a:cs typeface="Segoe UI" panose="020B0502040204020203" pitchFamily="34" charset="0"/>
            </a:endParaRPr>
          </a:p>
          <a:p>
            <a:endParaRPr lang="en-US" sz="1800" b="1" i="0" dirty="0">
              <a:solidFill>
                <a:schemeClr val="tx1">
                  <a:lumMod val="95000"/>
                  <a:lumOff val="5000"/>
                </a:schemeClr>
              </a:solidFill>
              <a:effectLst/>
              <a:latin typeface="Segoe UI" panose="020B0502040204020203" pitchFamily="34" charset="0"/>
              <a:cs typeface="Segoe UI" panose="020B0502040204020203" pitchFamily="34" charset="0"/>
            </a:endParaRPr>
          </a:p>
          <a:p>
            <a:endParaRPr lang="en-PK" dirty="0">
              <a:solidFill>
                <a:schemeClr val="tx1">
                  <a:lumMod val="95000"/>
                  <a:lumOff val="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610699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7BD26A-796A-D2F5-9237-547AC8D813A8}"/>
              </a:ext>
            </a:extLst>
          </p:cNvPr>
          <p:cNvSpPr>
            <a:spLocks noGrp="1"/>
          </p:cNvSpPr>
          <p:nvPr>
            <p:ph idx="1"/>
          </p:nvPr>
        </p:nvSpPr>
        <p:spPr>
          <a:xfrm>
            <a:off x="168891" y="369145"/>
            <a:ext cx="11854218" cy="6697401"/>
          </a:xfrm>
        </p:spPr>
        <p:txBody>
          <a:bodyPr>
            <a:normAutofit/>
          </a:bodyPr>
          <a:lstStyle/>
          <a:p>
            <a:r>
              <a:rPr lang="en-US" sz="2400" b="1" i="0">
                <a:solidFill>
                  <a:schemeClr val="tx1">
                    <a:lumMod val="95000"/>
                    <a:lumOff val="5000"/>
                  </a:schemeClr>
                </a:solidFill>
                <a:effectLst/>
                <a:latin typeface="Segoe UI" panose="020B0502040204020203" pitchFamily="34" charset="0"/>
                <a:cs typeface="Segoe UI" panose="020B0502040204020203" pitchFamily="34" charset="0"/>
              </a:rPr>
              <a:t>Deployment types</a:t>
            </a:r>
          </a:p>
          <a:p>
            <a:r>
              <a:rPr lang="en-US" sz="1800" b="0" i="0">
                <a:solidFill>
                  <a:schemeClr val="tx1">
                    <a:lumMod val="95000"/>
                    <a:lumOff val="5000"/>
                  </a:schemeClr>
                </a:solidFill>
                <a:effectLst/>
                <a:latin typeface="Segoe UI" panose="020B0502040204020203" pitchFamily="34" charset="0"/>
                <a:cs typeface="Segoe UI" panose="020B0502040204020203" pitchFamily="34" charset="0"/>
              </a:rPr>
              <a:t>Project Operations deployment questionnaire helps you determine the right deployment.</a:t>
            </a:r>
          </a:p>
          <a:p>
            <a:pPr marL="914400" lvl="1" indent="-457200">
              <a:lnSpc>
                <a:spcPct val="100000"/>
              </a:lnSpc>
              <a:buFont typeface="+mj-lt"/>
              <a:buAutoNum type="arabicPeriod"/>
            </a:pPr>
            <a:r>
              <a:rPr lang="en-US" sz="1800" b="1" i="0">
                <a:solidFill>
                  <a:schemeClr val="tx1">
                    <a:lumMod val="95000"/>
                    <a:lumOff val="5000"/>
                  </a:schemeClr>
                </a:solidFill>
                <a:effectLst/>
                <a:latin typeface="Segoe UI" panose="020B0502040204020203" pitchFamily="34" charset="0"/>
                <a:cs typeface="Segoe UI" panose="020B0502040204020203" pitchFamily="34" charset="0"/>
              </a:rPr>
              <a:t>Lite deployment - deal to proforma invoicing</a:t>
            </a:r>
          </a:p>
          <a:p>
            <a:pPr lvl="2">
              <a:lnSpc>
                <a:spcPct val="100000"/>
              </a:lnSpc>
            </a:pPr>
            <a:r>
              <a:rPr lang="en-US" sz="1800" b="0" i="0">
                <a:solidFill>
                  <a:schemeClr val="tx1">
                    <a:lumMod val="95000"/>
                    <a:lumOff val="5000"/>
                  </a:schemeClr>
                </a:solidFill>
                <a:effectLst/>
                <a:latin typeface="Segoe UI" panose="020B0502040204020203" pitchFamily="34" charset="0"/>
                <a:cs typeface="Segoe UI" panose="020B0502040204020203" pitchFamily="34" charset="0"/>
              </a:rPr>
              <a:t>Lite deployment of Project Operations supports project planning, sales management, and resource scheduling.</a:t>
            </a:r>
            <a:endParaRPr lang="en-US" sz="1800" b="1" i="0">
              <a:solidFill>
                <a:schemeClr val="tx1">
                  <a:lumMod val="95000"/>
                  <a:lumOff val="5000"/>
                </a:schemeClr>
              </a:solidFill>
              <a:effectLst/>
              <a:latin typeface="Segoe UI" panose="020B0502040204020203" pitchFamily="34" charset="0"/>
              <a:cs typeface="Segoe UI" panose="020B0502040204020203" pitchFamily="34" charset="0"/>
            </a:endParaRPr>
          </a:p>
          <a:p>
            <a:pPr marL="914400" lvl="1" indent="-457200">
              <a:lnSpc>
                <a:spcPct val="100000"/>
              </a:lnSpc>
              <a:buFont typeface="+mj-lt"/>
              <a:buAutoNum type="arabicPeriod"/>
            </a:pPr>
            <a:r>
              <a:rPr lang="en-US" sz="1800" b="1" i="0">
                <a:solidFill>
                  <a:schemeClr val="tx1">
                    <a:lumMod val="95000"/>
                    <a:lumOff val="5000"/>
                  </a:schemeClr>
                </a:solidFill>
                <a:effectLst/>
                <a:latin typeface="Segoe UI" panose="020B0502040204020203" pitchFamily="34" charset="0"/>
                <a:cs typeface="Segoe UI" panose="020B0502040204020203" pitchFamily="34" charset="0"/>
              </a:rPr>
              <a:t>Project Operations for resource/non-stocked scenarios</a:t>
            </a:r>
          </a:p>
          <a:p>
            <a:pPr lvl="2">
              <a:lnSpc>
                <a:spcPct val="100000"/>
              </a:lnSpc>
            </a:pPr>
            <a:r>
              <a:rPr lang="en-US" sz="1800" b="0" i="0">
                <a:solidFill>
                  <a:schemeClr val="tx1">
                    <a:lumMod val="95000"/>
                    <a:lumOff val="5000"/>
                  </a:schemeClr>
                </a:solidFill>
                <a:effectLst/>
                <a:latin typeface="Segoe UI" panose="020B0502040204020203" pitchFamily="34" charset="0"/>
                <a:cs typeface="Segoe UI" panose="020B0502040204020203" pitchFamily="34" charset="0"/>
              </a:rPr>
              <a:t>Resource/non-stocked deployment of Project Operations supports project management, sales management, resource scheduling, expense management, and accounting.</a:t>
            </a:r>
            <a:endParaRPr lang="en-US" b="1" i="0">
              <a:solidFill>
                <a:schemeClr val="tx1">
                  <a:lumMod val="95000"/>
                  <a:lumOff val="5000"/>
                </a:schemeClr>
              </a:solidFill>
              <a:effectLst/>
              <a:latin typeface="Segoe UI" panose="020B0502040204020203" pitchFamily="34" charset="0"/>
              <a:cs typeface="Segoe UI" panose="020B0502040204020203" pitchFamily="34" charset="0"/>
            </a:endParaRPr>
          </a:p>
          <a:p>
            <a:pPr marL="914400" lvl="1" indent="-457200">
              <a:lnSpc>
                <a:spcPct val="100000"/>
              </a:lnSpc>
              <a:buFont typeface="+mj-lt"/>
              <a:buAutoNum type="arabicPeriod"/>
            </a:pPr>
            <a:r>
              <a:rPr lang="en-US" sz="1800" b="1" i="0">
                <a:solidFill>
                  <a:schemeClr val="tx1">
                    <a:lumMod val="95000"/>
                    <a:lumOff val="5000"/>
                  </a:schemeClr>
                </a:solidFill>
                <a:effectLst/>
                <a:latin typeface="Segoe UI" panose="020B0502040204020203" pitchFamily="34" charset="0"/>
                <a:cs typeface="Segoe UI" panose="020B0502040204020203" pitchFamily="34" charset="0"/>
              </a:rPr>
              <a:t>Project Operations for stocked/production order scenarios</a:t>
            </a:r>
          </a:p>
          <a:p>
            <a:pPr lvl="2">
              <a:lnSpc>
                <a:spcPct val="100000"/>
              </a:lnSpc>
            </a:pPr>
            <a:r>
              <a:rPr lang="en-US" sz="1600" b="0" i="0">
                <a:solidFill>
                  <a:schemeClr val="tx1">
                    <a:lumMod val="95000"/>
                    <a:lumOff val="5000"/>
                  </a:schemeClr>
                </a:solidFill>
                <a:effectLst/>
                <a:latin typeface="Segoe UI" panose="020B0502040204020203" pitchFamily="34" charset="0"/>
                <a:cs typeface="Segoe UI" panose="020B0502040204020203" pitchFamily="34" charset="0"/>
              </a:rPr>
              <a:t>This deployment type of Dynamics provides a comprehensive project management solution with seamless integration to Finance and Supply Chain Management apps.</a:t>
            </a:r>
          </a:p>
          <a:p>
            <a:pPr lvl="2"/>
            <a:endParaRPr lang="en-US" b="1" i="0">
              <a:solidFill>
                <a:schemeClr val="tx1">
                  <a:lumMod val="95000"/>
                  <a:lumOff val="5000"/>
                </a:schemeClr>
              </a:solidFill>
              <a:effectLst/>
              <a:latin typeface="Segoe UI" panose="020B0502040204020203" pitchFamily="34" charset="0"/>
              <a:cs typeface="Segoe UI" panose="020B0502040204020203" pitchFamily="34" charset="0"/>
            </a:endParaRPr>
          </a:p>
          <a:p>
            <a:pPr>
              <a:lnSpc>
                <a:spcPct val="100000"/>
              </a:lnSpc>
            </a:pPr>
            <a:r>
              <a:rPr lang="en-US" sz="2400" b="1" i="0">
                <a:solidFill>
                  <a:schemeClr val="tx1">
                    <a:lumMod val="95000"/>
                    <a:lumOff val="5000"/>
                  </a:schemeClr>
                </a:solidFill>
                <a:effectLst/>
                <a:latin typeface="Segoe UI" panose="020B0502040204020203" pitchFamily="34" charset="0"/>
                <a:cs typeface="Segoe UI" panose="020B0502040204020203" pitchFamily="34" charset="0"/>
              </a:rPr>
              <a:t>Project sales management</a:t>
            </a:r>
            <a:endParaRPr lang="en-US" sz="2400" b="1">
              <a:solidFill>
                <a:schemeClr val="tx1">
                  <a:lumMod val="95000"/>
                  <a:lumOff val="5000"/>
                </a:schemeClr>
              </a:solidFill>
              <a:latin typeface="Segoe UI" panose="020B0502040204020203" pitchFamily="34" charset="0"/>
              <a:cs typeface="Segoe UI" panose="020B0502040204020203" pitchFamily="34" charset="0"/>
            </a:endParaRPr>
          </a:p>
          <a:p>
            <a:pPr lvl="1">
              <a:lnSpc>
                <a:spcPct val="100000"/>
              </a:lnSpc>
            </a:pPr>
            <a:r>
              <a:rPr lang="en-US" sz="1600" i="0">
                <a:solidFill>
                  <a:schemeClr val="tx1">
                    <a:lumMod val="95000"/>
                    <a:lumOff val="5000"/>
                  </a:schemeClr>
                </a:solidFill>
                <a:effectLst/>
                <a:latin typeface="Segoe UI" panose="020B0502040204020203" pitchFamily="34" charset="0"/>
                <a:cs typeface="Segoe UI" panose="020B0502040204020203" pitchFamily="34" charset="0"/>
              </a:rPr>
              <a:t>Project Operations has unique sales processes for project-based organizations with longer sales cycles, involving customized estimations, lead tracking, opportunity management, and creation of project contracts from closed won quotes.</a:t>
            </a:r>
          </a:p>
          <a:p>
            <a:pPr lvl="1">
              <a:lnSpc>
                <a:spcPct val="100000"/>
              </a:lnSpc>
            </a:pPr>
            <a:r>
              <a:rPr lang="en-US" sz="1600" b="0" i="0">
                <a:solidFill>
                  <a:schemeClr val="tx1">
                    <a:lumMod val="95000"/>
                    <a:lumOff val="5000"/>
                  </a:schemeClr>
                </a:solidFill>
                <a:effectLst/>
                <a:latin typeface="Segoe UI" panose="020B0502040204020203" pitchFamily="34" charset="0"/>
                <a:cs typeface="Segoe UI" panose="020B0502040204020203" pitchFamily="34" charset="0"/>
              </a:rPr>
              <a:t>Lead records track sales, qualified leads become opportunities, with accessible artifacts like sales team, stakeholders, probability, and sales stages; multiple quotes are made, and a Closed as Won quote becomes a customized project contract in Project Operations.</a:t>
            </a:r>
            <a:endParaRPr lang="en-US" sz="3200" i="0">
              <a:solidFill>
                <a:schemeClr val="tx1">
                  <a:lumMod val="95000"/>
                  <a:lumOff val="5000"/>
                </a:schemeClr>
              </a:solidFill>
              <a:effectLst/>
              <a:latin typeface="Segoe UI" panose="020B0502040204020203" pitchFamily="34" charset="0"/>
              <a:cs typeface="Segoe UI" panose="020B0502040204020203" pitchFamily="34" charset="0"/>
            </a:endParaRPr>
          </a:p>
          <a:p>
            <a:endParaRPr lang="en-US" sz="1600" i="0">
              <a:solidFill>
                <a:schemeClr val="tx1">
                  <a:lumMod val="95000"/>
                  <a:lumOff val="5000"/>
                </a:schemeClr>
              </a:solidFill>
              <a:effectLst/>
              <a:latin typeface="Segoe UI" panose="020B0502040204020203" pitchFamily="34" charset="0"/>
              <a:cs typeface="Segoe UI" panose="020B0502040204020203" pitchFamily="34" charset="0"/>
            </a:endParaRPr>
          </a:p>
          <a:p>
            <a:endParaRPr lang="en-US" sz="1600" i="0">
              <a:solidFill>
                <a:schemeClr val="tx1">
                  <a:lumMod val="95000"/>
                  <a:lumOff val="5000"/>
                </a:schemeClr>
              </a:solidFill>
              <a:effectLst/>
              <a:latin typeface="Segoe UI" panose="020B0502040204020203" pitchFamily="34" charset="0"/>
              <a:cs typeface="Segoe UI" panose="020B0502040204020203" pitchFamily="34" charset="0"/>
            </a:endParaRPr>
          </a:p>
          <a:p>
            <a:endParaRPr lang="en-US" sz="1600" i="0">
              <a:solidFill>
                <a:schemeClr val="tx1">
                  <a:lumMod val="95000"/>
                  <a:lumOff val="5000"/>
                </a:schemeClr>
              </a:solidFill>
              <a:effectLst/>
              <a:latin typeface="Segoe UI" panose="020B0502040204020203" pitchFamily="34" charset="0"/>
              <a:cs typeface="Segoe UI" panose="020B0502040204020203" pitchFamily="34" charset="0"/>
            </a:endParaRPr>
          </a:p>
          <a:p>
            <a:endParaRPr lang="en-US" sz="1600" i="0">
              <a:solidFill>
                <a:schemeClr val="tx1">
                  <a:lumMod val="95000"/>
                  <a:lumOff val="5000"/>
                </a:schemeClr>
              </a:solidFill>
              <a:effectLst/>
              <a:latin typeface="Segoe UI" panose="020B0502040204020203" pitchFamily="34" charset="0"/>
              <a:cs typeface="Segoe UI" panose="020B0502040204020203" pitchFamily="34" charset="0"/>
            </a:endParaRPr>
          </a:p>
          <a:p>
            <a:endParaRPr lang="en-US" sz="1600" i="0">
              <a:solidFill>
                <a:schemeClr val="tx1">
                  <a:lumMod val="95000"/>
                  <a:lumOff val="5000"/>
                </a:schemeClr>
              </a:solidFill>
              <a:effectLst/>
              <a:latin typeface="Segoe UI" panose="020B0502040204020203" pitchFamily="34" charset="0"/>
              <a:cs typeface="Segoe UI" panose="020B0502040204020203" pitchFamily="34" charset="0"/>
            </a:endParaRPr>
          </a:p>
          <a:p>
            <a:endParaRPr lang="en-US" sz="2400" b="1" i="0">
              <a:solidFill>
                <a:schemeClr val="tx1">
                  <a:lumMod val="95000"/>
                  <a:lumOff val="5000"/>
                </a:schemeClr>
              </a:solidFill>
              <a:effectLst/>
              <a:latin typeface="Segoe UI" panose="020B0502040204020203" pitchFamily="34" charset="0"/>
              <a:cs typeface="Segoe UI" panose="020B0502040204020203" pitchFamily="34" charset="0"/>
            </a:endParaRPr>
          </a:p>
          <a:p>
            <a:endParaRPr lang="en-US" sz="2400" b="1" i="0">
              <a:solidFill>
                <a:schemeClr val="tx1">
                  <a:lumMod val="95000"/>
                  <a:lumOff val="5000"/>
                </a:schemeClr>
              </a:solidFill>
              <a:effectLst/>
              <a:latin typeface="Segoe UI" panose="020B0502040204020203" pitchFamily="34" charset="0"/>
              <a:cs typeface="Segoe UI" panose="020B0502040204020203" pitchFamily="34" charset="0"/>
            </a:endParaRPr>
          </a:p>
          <a:p>
            <a:endParaRPr lang="en-US" sz="2400" b="1" i="0">
              <a:solidFill>
                <a:schemeClr val="tx1">
                  <a:lumMod val="95000"/>
                  <a:lumOff val="5000"/>
                </a:schemeClr>
              </a:solidFill>
              <a:effectLst/>
              <a:latin typeface="Segoe UI" panose="020B0502040204020203" pitchFamily="34" charset="0"/>
              <a:cs typeface="Segoe UI" panose="020B0502040204020203" pitchFamily="34" charset="0"/>
            </a:endParaRPr>
          </a:p>
          <a:p>
            <a:endParaRPr lang="en-US" sz="2400" b="1" i="0">
              <a:solidFill>
                <a:schemeClr val="tx1">
                  <a:lumMod val="95000"/>
                  <a:lumOff val="5000"/>
                </a:schemeClr>
              </a:solidFill>
              <a:effectLst/>
              <a:latin typeface="Segoe UI" panose="020B0502040204020203" pitchFamily="34" charset="0"/>
              <a:cs typeface="Segoe UI" panose="020B0502040204020203" pitchFamily="34" charset="0"/>
            </a:endParaRPr>
          </a:p>
          <a:p>
            <a:endParaRPr lang="en-US" sz="2400" b="1" i="0">
              <a:solidFill>
                <a:schemeClr val="tx1">
                  <a:lumMod val="95000"/>
                  <a:lumOff val="5000"/>
                </a:schemeClr>
              </a:solidFill>
              <a:effectLst/>
              <a:latin typeface="Segoe UI" panose="020B0502040204020203" pitchFamily="34" charset="0"/>
              <a:cs typeface="Segoe UI" panose="020B0502040204020203" pitchFamily="34" charset="0"/>
            </a:endParaRPr>
          </a:p>
          <a:p>
            <a:endParaRPr lang="en-US" sz="2400" b="1" i="0">
              <a:solidFill>
                <a:schemeClr val="tx1">
                  <a:lumMod val="95000"/>
                  <a:lumOff val="5000"/>
                </a:schemeClr>
              </a:solidFill>
              <a:effectLst/>
              <a:latin typeface="Segoe UI" panose="020B0502040204020203" pitchFamily="34" charset="0"/>
              <a:cs typeface="Segoe UI" panose="020B0502040204020203" pitchFamily="34" charset="0"/>
            </a:endParaRPr>
          </a:p>
          <a:p>
            <a:endParaRPr lang="en-PK" sz="2400" dirty="0">
              <a:solidFill>
                <a:schemeClr val="tx1">
                  <a:lumMod val="95000"/>
                  <a:lumOff val="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770272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3E246F-C0B0-4D8B-D0E4-0FF104F4260F}"/>
              </a:ext>
            </a:extLst>
          </p:cNvPr>
          <p:cNvSpPr>
            <a:spLocks noGrp="1"/>
          </p:cNvSpPr>
          <p:nvPr>
            <p:ph idx="1"/>
          </p:nvPr>
        </p:nvSpPr>
        <p:spPr>
          <a:xfrm>
            <a:off x="308809" y="461628"/>
            <a:ext cx="12059653" cy="6580438"/>
          </a:xfrm>
        </p:spPr>
        <p:txBody>
          <a:bodyPr>
            <a:normAutofit/>
          </a:bodyPr>
          <a:lstStyle/>
          <a:p>
            <a:r>
              <a:rPr lang="en-US" sz="2400" b="1" i="0" dirty="0">
                <a:solidFill>
                  <a:schemeClr val="tx1">
                    <a:lumMod val="95000"/>
                    <a:lumOff val="5000"/>
                  </a:schemeClr>
                </a:solidFill>
                <a:effectLst/>
                <a:latin typeface="Segoe UI" panose="020B0502040204020203" pitchFamily="34" charset="0"/>
              </a:rPr>
              <a:t>Project management</a:t>
            </a:r>
          </a:p>
          <a:p>
            <a:pPr marL="457200" lvl="1" indent="0">
              <a:buNone/>
            </a:pPr>
            <a:r>
              <a:rPr lang="en-US" sz="1800" b="0" i="0" dirty="0">
                <a:solidFill>
                  <a:schemeClr val="tx1">
                    <a:lumMod val="95000"/>
                    <a:lumOff val="5000"/>
                  </a:schemeClr>
                </a:solidFill>
                <a:effectLst/>
                <a:latin typeface="Google Sans"/>
              </a:rPr>
              <a:t>Project Operations' project management tools help with project execution by facilitating planning, estimating, and tracking.</a:t>
            </a:r>
          </a:p>
          <a:p>
            <a:pPr marL="457200" lvl="1" indent="0">
              <a:buNone/>
            </a:pPr>
            <a:endParaRPr lang="en-US" sz="3200" b="1" i="0" dirty="0">
              <a:solidFill>
                <a:schemeClr val="tx1">
                  <a:lumMod val="95000"/>
                  <a:lumOff val="5000"/>
                </a:schemeClr>
              </a:solidFill>
              <a:effectLst/>
              <a:latin typeface="Segoe UI" panose="020B0502040204020203" pitchFamily="34" charset="0"/>
            </a:endParaRPr>
          </a:p>
          <a:p>
            <a:r>
              <a:rPr lang="en-US" sz="2400" b="1" i="0" dirty="0">
                <a:solidFill>
                  <a:schemeClr val="tx1">
                    <a:lumMod val="95000"/>
                    <a:lumOff val="5000"/>
                  </a:schemeClr>
                </a:solidFill>
                <a:effectLst/>
                <a:latin typeface="Segoe UI" panose="020B0502040204020203" pitchFamily="34" charset="0"/>
              </a:rPr>
              <a:t>Project stages</a:t>
            </a:r>
          </a:p>
          <a:p>
            <a:r>
              <a:rPr lang="en-US" sz="2000" b="0" i="0" dirty="0">
                <a:solidFill>
                  <a:schemeClr val="tx1">
                    <a:lumMod val="95000"/>
                    <a:lumOff val="5000"/>
                  </a:schemeClr>
                </a:solidFill>
                <a:effectLst/>
                <a:latin typeface="Söhne"/>
              </a:rPr>
              <a:t>Project stages in Project Operations include New (project creation), Quote (associated with a quote), Plan (winning a quote), Deliver (project start), Complete (work completion), and Close (transaction recording, read-only).</a:t>
            </a:r>
          </a:p>
          <a:p>
            <a:endParaRPr lang="en-US" sz="2000" dirty="0">
              <a:solidFill>
                <a:schemeClr val="tx1">
                  <a:lumMod val="95000"/>
                  <a:lumOff val="5000"/>
                </a:schemeClr>
              </a:solidFill>
              <a:latin typeface="Söhne"/>
            </a:endParaRPr>
          </a:p>
          <a:p>
            <a:endParaRPr lang="en-US" sz="2000" b="1" i="0" dirty="0">
              <a:solidFill>
                <a:schemeClr val="tx1">
                  <a:lumMod val="95000"/>
                  <a:lumOff val="5000"/>
                </a:schemeClr>
              </a:solidFill>
              <a:effectLst/>
              <a:latin typeface="Söhne"/>
            </a:endParaRPr>
          </a:p>
          <a:p>
            <a:endParaRPr lang="en-US" sz="2000" b="1" i="0" dirty="0">
              <a:solidFill>
                <a:srgbClr val="E6E6E6"/>
              </a:solidFill>
              <a:effectLst/>
              <a:latin typeface="Segoe UI" panose="020B0502040204020203" pitchFamily="34" charset="0"/>
            </a:endParaRPr>
          </a:p>
          <a:p>
            <a:pPr marL="0" indent="0">
              <a:buNone/>
            </a:pPr>
            <a:endParaRPr lang="en-US" sz="2400" b="1" dirty="0">
              <a:solidFill>
                <a:schemeClr val="tx1">
                  <a:lumMod val="95000"/>
                  <a:lumOff val="5000"/>
                </a:schemeClr>
              </a:solidFill>
              <a:latin typeface="Segoe UI" panose="020B0502040204020203" pitchFamily="34" charset="0"/>
            </a:endParaRPr>
          </a:p>
          <a:p>
            <a:r>
              <a:rPr lang="en-US" sz="2400" b="1" i="0" dirty="0">
                <a:solidFill>
                  <a:schemeClr val="tx1">
                    <a:lumMod val="95000"/>
                    <a:lumOff val="5000"/>
                  </a:schemeClr>
                </a:solidFill>
                <a:effectLst/>
                <a:latin typeface="Segoe UI" panose="020B0502040204020203" pitchFamily="34" charset="0"/>
              </a:rPr>
              <a:t>Navigate the user interface</a:t>
            </a:r>
          </a:p>
          <a:p>
            <a:r>
              <a:rPr lang="en-US" sz="1800" b="0" i="0" dirty="0">
                <a:solidFill>
                  <a:schemeClr val="tx1">
                    <a:lumMod val="95000"/>
                    <a:lumOff val="5000"/>
                  </a:schemeClr>
                </a:solidFill>
                <a:effectLst/>
                <a:latin typeface="Segoe UI" panose="020B0502040204020203" pitchFamily="34" charset="0"/>
              </a:rPr>
              <a:t>The </a:t>
            </a:r>
            <a:r>
              <a:rPr lang="en-US" sz="1800" b="1" i="0" dirty="0">
                <a:solidFill>
                  <a:schemeClr val="tx1">
                    <a:lumMod val="95000"/>
                    <a:lumOff val="5000"/>
                  </a:schemeClr>
                </a:solidFill>
                <a:effectLst/>
                <a:latin typeface="Segoe UI" panose="020B0502040204020203" pitchFamily="34" charset="0"/>
              </a:rPr>
              <a:t>Project</a:t>
            </a:r>
            <a:r>
              <a:rPr lang="en-US" sz="1800" b="0" i="0" dirty="0">
                <a:solidFill>
                  <a:schemeClr val="tx1">
                    <a:lumMod val="95000"/>
                    <a:lumOff val="5000"/>
                  </a:schemeClr>
                </a:solidFill>
                <a:effectLst/>
                <a:latin typeface="Segoe UI" panose="020B0502040204020203" pitchFamily="34" charset="0"/>
              </a:rPr>
              <a:t> page is separated into several tabs. Each tab represents a different level of detail within the project.</a:t>
            </a:r>
            <a:endParaRPr lang="en-US" b="1" i="0" dirty="0">
              <a:solidFill>
                <a:schemeClr val="tx1">
                  <a:lumMod val="95000"/>
                  <a:lumOff val="5000"/>
                </a:schemeClr>
              </a:solidFill>
              <a:effectLst/>
              <a:latin typeface="Segoe UI" panose="020B0502040204020203" pitchFamily="34" charset="0"/>
            </a:endParaRPr>
          </a:p>
          <a:p>
            <a:endParaRPr lang="en-US" sz="3200" b="1" i="0" dirty="0">
              <a:solidFill>
                <a:schemeClr val="tx1">
                  <a:lumMod val="95000"/>
                  <a:lumOff val="5000"/>
                </a:schemeClr>
              </a:solidFill>
              <a:effectLst/>
              <a:latin typeface="Segoe UI" panose="020B0502040204020203" pitchFamily="34" charset="0"/>
            </a:endParaRPr>
          </a:p>
        </p:txBody>
      </p:sp>
      <p:pic>
        <p:nvPicPr>
          <p:cNvPr id="4" name="Picture 3">
            <a:extLst>
              <a:ext uri="{FF2B5EF4-FFF2-40B4-BE49-F238E27FC236}">
                <a16:creationId xmlns:a16="http://schemas.microsoft.com/office/drawing/2014/main" id="{746BEF75-1F37-A70D-7C56-BBF54168C898}"/>
              </a:ext>
            </a:extLst>
          </p:cNvPr>
          <p:cNvPicPr>
            <a:picLocks noChangeAspect="1"/>
          </p:cNvPicPr>
          <p:nvPr/>
        </p:nvPicPr>
        <p:blipFill>
          <a:blip r:embed="rId2"/>
          <a:stretch>
            <a:fillRect/>
          </a:stretch>
        </p:blipFill>
        <p:spPr>
          <a:xfrm>
            <a:off x="1164395" y="3429000"/>
            <a:ext cx="9863209" cy="1511965"/>
          </a:xfrm>
          <a:prstGeom prst="rect">
            <a:avLst/>
          </a:prstGeom>
        </p:spPr>
      </p:pic>
    </p:spTree>
    <p:extLst>
      <p:ext uri="{BB962C8B-B14F-4D97-AF65-F5344CB8AC3E}">
        <p14:creationId xmlns:p14="http://schemas.microsoft.com/office/powerpoint/2010/main" val="25397925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35AEE-510B-241E-FDAD-8F0AD41ADBBF}"/>
              </a:ext>
            </a:extLst>
          </p:cNvPr>
          <p:cNvSpPr>
            <a:spLocks noGrp="1"/>
          </p:cNvSpPr>
          <p:nvPr>
            <p:ph idx="1"/>
          </p:nvPr>
        </p:nvSpPr>
        <p:spPr>
          <a:xfrm>
            <a:off x="170447" y="462046"/>
            <a:ext cx="11851105" cy="6548354"/>
          </a:xfrm>
        </p:spPr>
        <p:txBody>
          <a:bodyPr>
            <a:normAutofit/>
          </a:bodyPr>
          <a:lstStyle/>
          <a:p>
            <a:r>
              <a:rPr lang="en-US" sz="3600" b="1" i="0" dirty="0">
                <a:solidFill>
                  <a:schemeClr val="tx1">
                    <a:lumMod val="95000"/>
                    <a:lumOff val="5000"/>
                  </a:schemeClr>
                </a:solidFill>
                <a:effectLst/>
                <a:latin typeface="Segoe UI" panose="020B0502040204020203" pitchFamily="34" charset="0"/>
              </a:rPr>
              <a:t>Resource management</a:t>
            </a:r>
          </a:p>
          <a:p>
            <a:pPr lvl="1"/>
            <a:r>
              <a:rPr lang="en-US" sz="2000" b="0" i="0" dirty="0">
                <a:solidFill>
                  <a:schemeClr val="tx1">
                    <a:lumMod val="95000"/>
                    <a:lumOff val="5000"/>
                  </a:schemeClr>
                </a:solidFill>
                <a:effectLst/>
                <a:latin typeface="Söhne"/>
              </a:rPr>
              <a:t>Project stages in Project Operations include New (project creation), Quote (associated with a quote), Plan (winning a quote), Deliver (project start), Complete (work completion), and Close (transaction recording, read-only).</a:t>
            </a:r>
          </a:p>
          <a:p>
            <a:pPr marL="457200" lvl="1" indent="0">
              <a:buNone/>
            </a:pPr>
            <a:endParaRPr lang="en-US" sz="3600" b="1" i="0" dirty="0">
              <a:solidFill>
                <a:schemeClr val="tx1">
                  <a:lumMod val="95000"/>
                  <a:lumOff val="5000"/>
                </a:schemeClr>
              </a:solidFill>
              <a:effectLst/>
              <a:latin typeface="Segoe UI" panose="020B0502040204020203" pitchFamily="34" charset="0"/>
            </a:endParaRPr>
          </a:p>
          <a:p>
            <a:pPr lvl="1">
              <a:lnSpc>
                <a:spcPct val="100000"/>
              </a:lnSpc>
            </a:pPr>
            <a:r>
              <a:rPr lang="en-US" sz="2800" b="1" i="0" dirty="0">
                <a:solidFill>
                  <a:schemeClr val="tx1">
                    <a:lumMod val="95000"/>
                    <a:lumOff val="5000"/>
                  </a:schemeClr>
                </a:solidFill>
                <a:effectLst/>
                <a:latin typeface="Segoe UI" panose="020B0502040204020203" pitchFamily="34" charset="0"/>
              </a:rPr>
              <a:t>Bookings and assignments</a:t>
            </a:r>
          </a:p>
          <a:p>
            <a:pPr lvl="1">
              <a:lnSpc>
                <a:spcPct val="100000"/>
              </a:lnSpc>
            </a:pPr>
            <a:r>
              <a:rPr lang="en-US" sz="1800" b="0" i="0" dirty="0">
                <a:solidFill>
                  <a:schemeClr val="tx1">
                    <a:lumMod val="95000"/>
                    <a:lumOff val="5000"/>
                  </a:schemeClr>
                </a:solidFill>
                <a:effectLst/>
                <a:latin typeface="Google Sans"/>
              </a:rPr>
              <a:t>Bookings are project-level allocations of resources that may or may not match task-level assignments.</a:t>
            </a:r>
          </a:p>
          <a:p>
            <a:pPr lvl="1">
              <a:lnSpc>
                <a:spcPct val="100000"/>
              </a:lnSpc>
            </a:pPr>
            <a:r>
              <a:rPr lang="en-US" sz="2800" b="1" i="0" dirty="0">
                <a:solidFill>
                  <a:schemeClr val="tx1">
                    <a:lumMod val="95000"/>
                    <a:lumOff val="5000"/>
                  </a:schemeClr>
                </a:solidFill>
                <a:effectLst/>
                <a:latin typeface="Segoe UI" panose="020B0502040204020203" pitchFamily="34" charset="0"/>
              </a:rPr>
              <a:t>Resource management modes</a:t>
            </a:r>
          </a:p>
          <a:p>
            <a:pPr lvl="1">
              <a:lnSpc>
                <a:spcPct val="100000"/>
              </a:lnSpc>
            </a:pPr>
            <a:r>
              <a:rPr lang="en-US" sz="2000" b="0" i="0" dirty="0">
                <a:solidFill>
                  <a:schemeClr val="tx1">
                    <a:lumMod val="95000"/>
                    <a:lumOff val="5000"/>
                  </a:schemeClr>
                </a:solidFill>
                <a:effectLst/>
                <a:latin typeface="Google Sans"/>
              </a:rPr>
              <a:t>Project Operations supports centralized and hybrid booking modes to manage bookings.</a:t>
            </a:r>
          </a:p>
          <a:p>
            <a:pPr lvl="1">
              <a:lnSpc>
                <a:spcPct val="100000"/>
              </a:lnSpc>
            </a:pPr>
            <a:r>
              <a:rPr lang="en-US" sz="2800" b="1" i="0" dirty="0">
                <a:solidFill>
                  <a:schemeClr val="tx1">
                    <a:lumMod val="95000"/>
                    <a:lumOff val="5000"/>
                  </a:schemeClr>
                </a:solidFill>
                <a:effectLst/>
                <a:latin typeface="Segoe UI" panose="020B0502040204020203" pitchFamily="34" charset="0"/>
              </a:rPr>
              <a:t>Central mode</a:t>
            </a:r>
          </a:p>
          <a:p>
            <a:pPr lvl="1">
              <a:lnSpc>
                <a:spcPct val="100000"/>
              </a:lnSpc>
            </a:pPr>
            <a:r>
              <a:rPr lang="en-US" sz="2000" b="0" i="0" dirty="0">
                <a:solidFill>
                  <a:schemeClr val="tx1">
                    <a:lumMod val="95000"/>
                    <a:lumOff val="5000"/>
                  </a:schemeClr>
                </a:solidFill>
                <a:effectLst/>
                <a:latin typeface="Google Sans"/>
              </a:rPr>
              <a:t>Central mode in Project Operations allows project managers to define resource requirements and resource managers to fulfill them.</a:t>
            </a:r>
            <a:endParaRPr lang="en-US" sz="3600" b="1" i="0" dirty="0">
              <a:solidFill>
                <a:schemeClr val="tx1">
                  <a:lumMod val="95000"/>
                  <a:lumOff val="5000"/>
                </a:schemeClr>
              </a:solidFill>
              <a:effectLst/>
              <a:latin typeface="Segoe UI" panose="020B0502040204020203" pitchFamily="34" charset="0"/>
            </a:endParaRPr>
          </a:p>
          <a:p>
            <a:pPr lvl="1">
              <a:lnSpc>
                <a:spcPct val="100000"/>
              </a:lnSpc>
            </a:pPr>
            <a:r>
              <a:rPr lang="en-US" sz="2800" b="1" i="0" dirty="0">
                <a:solidFill>
                  <a:schemeClr val="tx1">
                    <a:lumMod val="95000"/>
                    <a:lumOff val="5000"/>
                  </a:schemeClr>
                </a:solidFill>
                <a:effectLst/>
                <a:latin typeface="Segoe UI" panose="020B0502040204020203" pitchFamily="34" charset="0"/>
              </a:rPr>
              <a:t>Hybrid mode</a:t>
            </a:r>
          </a:p>
          <a:p>
            <a:pPr lvl="1">
              <a:lnSpc>
                <a:spcPct val="100000"/>
              </a:lnSpc>
            </a:pPr>
            <a:r>
              <a:rPr lang="en-US" sz="2000" b="0" i="0" dirty="0">
                <a:solidFill>
                  <a:schemeClr val="tx1">
                    <a:lumMod val="95000"/>
                    <a:lumOff val="5000"/>
                  </a:schemeClr>
                </a:solidFill>
                <a:effectLst/>
                <a:latin typeface="Google Sans"/>
              </a:rPr>
              <a:t>Hybrid mode in Project Operations allows project managers and resource managers to book resources.</a:t>
            </a:r>
            <a:endParaRPr lang="en-US" sz="3600" b="1" i="0" dirty="0">
              <a:solidFill>
                <a:schemeClr val="tx1">
                  <a:lumMod val="95000"/>
                  <a:lumOff val="5000"/>
                </a:schemeClr>
              </a:solidFill>
              <a:effectLst/>
              <a:latin typeface="Segoe UI" panose="020B0502040204020203" pitchFamily="34" charset="0"/>
            </a:endParaRPr>
          </a:p>
          <a:p>
            <a:endParaRPr lang="en-PK" sz="3200" dirty="0">
              <a:solidFill>
                <a:schemeClr val="tx1">
                  <a:lumMod val="95000"/>
                  <a:lumOff val="5000"/>
                </a:schemeClr>
              </a:solidFill>
            </a:endParaRPr>
          </a:p>
        </p:txBody>
      </p:sp>
    </p:spTree>
    <p:extLst>
      <p:ext uri="{BB962C8B-B14F-4D97-AF65-F5344CB8AC3E}">
        <p14:creationId xmlns:p14="http://schemas.microsoft.com/office/powerpoint/2010/main" val="16739599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DC6C11-1A3E-8C87-4F33-4BAF3D5A2418}"/>
              </a:ext>
            </a:extLst>
          </p:cNvPr>
          <p:cNvSpPr>
            <a:spLocks noGrp="1"/>
          </p:cNvSpPr>
          <p:nvPr>
            <p:ph idx="1"/>
          </p:nvPr>
        </p:nvSpPr>
        <p:spPr>
          <a:xfrm>
            <a:off x="180473" y="173288"/>
            <a:ext cx="6525127" cy="6500228"/>
          </a:xfrm>
        </p:spPr>
        <p:txBody>
          <a:bodyPr>
            <a:normAutofit/>
          </a:bodyPr>
          <a:lstStyle/>
          <a:p>
            <a:r>
              <a:rPr lang="en-US" b="1" i="0" dirty="0">
                <a:solidFill>
                  <a:schemeClr val="tx1">
                    <a:lumMod val="95000"/>
                    <a:lumOff val="5000"/>
                  </a:schemeClr>
                </a:solidFill>
                <a:effectLst/>
                <a:latin typeface="Segoe UI" panose="020B0502040204020203" pitchFamily="34" charset="0"/>
              </a:rPr>
              <a:t>Time tracking</a:t>
            </a:r>
          </a:p>
          <a:p>
            <a:r>
              <a:rPr lang="en-US" sz="2000" b="0" i="0" dirty="0">
                <a:solidFill>
                  <a:schemeClr val="tx1">
                    <a:lumMod val="95000"/>
                    <a:lumOff val="5000"/>
                  </a:schemeClr>
                </a:solidFill>
                <a:effectLst/>
                <a:latin typeface="Google Sans"/>
              </a:rPr>
              <a:t>Time entry in Project Operations records actual time spent on tasks and notifies resource managers of potential absences.</a:t>
            </a:r>
          </a:p>
          <a:p>
            <a:pPr algn="l"/>
            <a:r>
              <a:rPr lang="en-US" sz="2400" b="1" i="0" dirty="0">
                <a:solidFill>
                  <a:schemeClr val="tx1">
                    <a:lumMod val="95000"/>
                    <a:lumOff val="5000"/>
                  </a:schemeClr>
                </a:solidFill>
                <a:effectLst/>
                <a:latin typeface="Segoe UI" panose="020B0502040204020203" pitchFamily="34" charset="0"/>
              </a:rPr>
              <a:t>Create a new time entry</a:t>
            </a:r>
          </a:p>
          <a:p>
            <a:pPr algn="l"/>
            <a:r>
              <a:rPr lang="en-US" sz="2000" b="0" i="1" dirty="0">
                <a:solidFill>
                  <a:schemeClr val="tx1">
                    <a:lumMod val="95000"/>
                    <a:lumOff val="5000"/>
                  </a:schemeClr>
                </a:solidFill>
                <a:effectLst/>
                <a:latin typeface="Segoe UI" panose="020B0502040204020203" pitchFamily="34" charset="0"/>
              </a:rPr>
              <a:t>To create a new time entry, follow these steps:</a:t>
            </a:r>
          </a:p>
          <a:p>
            <a:pPr algn="l">
              <a:buFont typeface="+mj-lt"/>
              <a:buAutoNum type="arabicPeriod"/>
            </a:pPr>
            <a:r>
              <a:rPr lang="en-US" sz="1600" b="0" i="0" dirty="0">
                <a:solidFill>
                  <a:schemeClr val="tx1">
                    <a:lumMod val="95000"/>
                    <a:lumOff val="5000"/>
                  </a:schemeClr>
                </a:solidFill>
                <a:effectLst/>
                <a:latin typeface="Segoe UI" panose="020B0502040204020203" pitchFamily="34" charset="0"/>
              </a:rPr>
              <a:t>In the time entry grid, select </a:t>
            </a:r>
            <a:r>
              <a:rPr lang="en-US" sz="1600" b="1" i="0" dirty="0">
                <a:solidFill>
                  <a:schemeClr val="tx1">
                    <a:lumMod val="95000"/>
                    <a:lumOff val="5000"/>
                  </a:schemeClr>
                </a:solidFill>
                <a:effectLst/>
                <a:latin typeface="Segoe UI" panose="020B0502040204020203" pitchFamily="34" charset="0"/>
              </a:rPr>
              <a:t>New</a:t>
            </a:r>
            <a:r>
              <a:rPr lang="en-US" sz="1600" b="0" i="0" dirty="0">
                <a:solidFill>
                  <a:schemeClr val="tx1">
                    <a:lumMod val="95000"/>
                    <a:lumOff val="5000"/>
                  </a:schemeClr>
                </a:solidFill>
                <a:effectLst/>
                <a:latin typeface="Segoe UI" panose="020B0502040204020203" pitchFamily="34" charset="0"/>
              </a:rPr>
              <a:t>.</a:t>
            </a:r>
          </a:p>
          <a:p>
            <a:pPr algn="l">
              <a:buFont typeface="+mj-lt"/>
              <a:buAutoNum type="arabicPeriod"/>
            </a:pPr>
            <a:r>
              <a:rPr lang="en-US" sz="1600" b="0" i="0" dirty="0">
                <a:solidFill>
                  <a:schemeClr val="tx1">
                    <a:lumMod val="95000"/>
                    <a:lumOff val="5000"/>
                  </a:schemeClr>
                </a:solidFill>
                <a:effectLst/>
                <a:latin typeface="Segoe UI" panose="020B0502040204020203" pitchFamily="34" charset="0"/>
              </a:rPr>
              <a:t>In the </a:t>
            </a:r>
            <a:r>
              <a:rPr lang="en-US" sz="1600" b="1" i="0" dirty="0">
                <a:solidFill>
                  <a:schemeClr val="tx1">
                    <a:lumMod val="95000"/>
                    <a:lumOff val="5000"/>
                  </a:schemeClr>
                </a:solidFill>
                <a:effectLst/>
                <a:latin typeface="Segoe UI" panose="020B0502040204020203" pitchFamily="34" charset="0"/>
              </a:rPr>
              <a:t>Quick Create: Time Entry</a:t>
            </a:r>
            <a:r>
              <a:rPr lang="en-US" sz="1600" b="0" i="0" dirty="0">
                <a:solidFill>
                  <a:schemeClr val="tx1">
                    <a:lumMod val="95000"/>
                    <a:lumOff val="5000"/>
                  </a:schemeClr>
                </a:solidFill>
                <a:effectLst/>
                <a:latin typeface="Segoe UI" panose="020B0502040204020203" pitchFamily="34" charset="0"/>
              </a:rPr>
              <a:t> dialog box, select the time entry date.</a:t>
            </a:r>
          </a:p>
          <a:p>
            <a:pPr algn="l">
              <a:buFont typeface="+mj-lt"/>
              <a:buAutoNum type="arabicPeriod"/>
            </a:pPr>
            <a:r>
              <a:rPr lang="en-US" sz="1600" b="0" i="0" dirty="0">
                <a:solidFill>
                  <a:schemeClr val="tx1">
                    <a:lumMod val="95000"/>
                    <a:lumOff val="5000"/>
                  </a:schemeClr>
                </a:solidFill>
                <a:effectLst/>
                <a:latin typeface="Segoe UI" panose="020B0502040204020203" pitchFamily="34" charset="0"/>
              </a:rPr>
              <a:t>Enter data for the </a:t>
            </a:r>
            <a:r>
              <a:rPr lang="en-US" sz="1600" b="1" i="0" dirty="0">
                <a:solidFill>
                  <a:schemeClr val="tx1">
                    <a:lumMod val="95000"/>
                    <a:lumOff val="5000"/>
                  </a:schemeClr>
                </a:solidFill>
                <a:effectLst/>
                <a:latin typeface="Segoe UI" panose="020B0502040204020203" pitchFamily="34" charset="0"/>
              </a:rPr>
              <a:t>Project</a:t>
            </a:r>
            <a:r>
              <a:rPr lang="en-US" sz="1600" b="0" i="0" dirty="0">
                <a:solidFill>
                  <a:schemeClr val="tx1">
                    <a:lumMod val="95000"/>
                    <a:lumOff val="5000"/>
                  </a:schemeClr>
                </a:solidFill>
                <a:effectLst/>
                <a:latin typeface="Segoe UI" panose="020B0502040204020203" pitchFamily="34" charset="0"/>
              </a:rPr>
              <a:t>, </a:t>
            </a:r>
            <a:r>
              <a:rPr lang="en-US" sz="1600" b="1" i="0" dirty="0">
                <a:solidFill>
                  <a:schemeClr val="tx1">
                    <a:lumMod val="95000"/>
                    <a:lumOff val="5000"/>
                  </a:schemeClr>
                </a:solidFill>
                <a:effectLst/>
                <a:latin typeface="Segoe UI" panose="020B0502040204020203" pitchFamily="34" charset="0"/>
              </a:rPr>
              <a:t>Project Task</a:t>
            </a:r>
            <a:r>
              <a:rPr lang="en-US" sz="1600" b="0" i="0" dirty="0">
                <a:solidFill>
                  <a:schemeClr val="tx1">
                    <a:lumMod val="95000"/>
                    <a:lumOff val="5000"/>
                  </a:schemeClr>
                </a:solidFill>
                <a:effectLst/>
                <a:latin typeface="Segoe UI" panose="020B0502040204020203" pitchFamily="34" charset="0"/>
              </a:rPr>
              <a:t>, </a:t>
            </a:r>
            <a:r>
              <a:rPr lang="en-US" sz="1600" b="1" i="0" dirty="0">
                <a:solidFill>
                  <a:schemeClr val="tx1">
                    <a:lumMod val="95000"/>
                    <a:lumOff val="5000"/>
                  </a:schemeClr>
                </a:solidFill>
                <a:effectLst/>
                <a:latin typeface="Segoe UI" panose="020B0502040204020203" pitchFamily="34" charset="0"/>
              </a:rPr>
              <a:t>Role</a:t>
            </a:r>
            <a:r>
              <a:rPr lang="en-US" sz="1600" b="0" i="0" dirty="0">
                <a:solidFill>
                  <a:schemeClr val="tx1">
                    <a:lumMod val="95000"/>
                    <a:lumOff val="5000"/>
                  </a:schemeClr>
                </a:solidFill>
                <a:effectLst/>
                <a:latin typeface="Segoe UI" panose="020B0502040204020203" pitchFamily="34" charset="0"/>
              </a:rPr>
              <a:t>, and </a:t>
            </a:r>
            <a:r>
              <a:rPr lang="en-US" sz="1600" b="1" i="0" dirty="0">
                <a:solidFill>
                  <a:schemeClr val="tx1">
                    <a:lumMod val="95000"/>
                    <a:lumOff val="5000"/>
                  </a:schemeClr>
                </a:solidFill>
                <a:effectLst/>
                <a:latin typeface="Segoe UI" panose="020B0502040204020203" pitchFamily="34" charset="0"/>
              </a:rPr>
              <a:t>Duration</a:t>
            </a:r>
            <a:r>
              <a:rPr lang="en-US" sz="1600" b="0" i="0" dirty="0">
                <a:solidFill>
                  <a:schemeClr val="tx1">
                    <a:lumMod val="95000"/>
                    <a:lumOff val="5000"/>
                  </a:schemeClr>
                </a:solidFill>
                <a:effectLst/>
                <a:latin typeface="Segoe UI" panose="020B0502040204020203" pitchFamily="34" charset="0"/>
              </a:rPr>
              <a:t> dimensions. This information should be added in minutes, hours, or days by typing </a:t>
            </a:r>
            <a:r>
              <a:rPr lang="en-US" sz="1600" b="1" i="0" dirty="0">
                <a:solidFill>
                  <a:schemeClr val="tx1">
                    <a:lumMod val="95000"/>
                    <a:lumOff val="5000"/>
                  </a:schemeClr>
                </a:solidFill>
                <a:effectLst/>
                <a:latin typeface="Segoe UI" panose="020B0502040204020203" pitchFamily="34" charset="0"/>
              </a:rPr>
              <a:t>h</a:t>
            </a:r>
            <a:r>
              <a:rPr lang="en-US" sz="1600" b="0" i="0" dirty="0">
                <a:solidFill>
                  <a:schemeClr val="tx1">
                    <a:lumMod val="95000"/>
                    <a:lumOff val="5000"/>
                  </a:schemeClr>
                </a:solidFill>
                <a:effectLst/>
                <a:latin typeface="Segoe UI" panose="020B0502040204020203" pitchFamily="34" charset="0"/>
              </a:rPr>
              <a:t>, </a:t>
            </a:r>
            <a:r>
              <a:rPr lang="en-US" sz="1600" b="1" i="0" dirty="0">
                <a:solidFill>
                  <a:schemeClr val="tx1">
                    <a:lumMod val="95000"/>
                    <a:lumOff val="5000"/>
                  </a:schemeClr>
                </a:solidFill>
                <a:effectLst/>
                <a:latin typeface="Segoe UI" panose="020B0502040204020203" pitchFamily="34" charset="0"/>
              </a:rPr>
              <a:t>m</a:t>
            </a:r>
            <a:r>
              <a:rPr lang="en-US" sz="1600" b="0" i="0" dirty="0">
                <a:solidFill>
                  <a:schemeClr val="tx1">
                    <a:lumMod val="95000"/>
                    <a:lumOff val="5000"/>
                  </a:schemeClr>
                </a:solidFill>
                <a:effectLst/>
                <a:latin typeface="Segoe UI" panose="020B0502040204020203" pitchFamily="34" charset="0"/>
              </a:rPr>
              <a:t>, or </a:t>
            </a:r>
            <a:r>
              <a:rPr lang="en-US" sz="1600" b="1" i="0" dirty="0">
                <a:solidFill>
                  <a:schemeClr val="tx1">
                    <a:lumMod val="95000"/>
                    <a:lumOff val="5000"/>
                  </a:schemeClr>
                </a:solidFill>
                <a:effectLst/>
                <a:latin typeface="Segoe UI" panose="020B0502040204020203" pitchFamily="34" charset="0"/>
              </a:rPr>
              <a:t>d</a:t>
            </a:r>
            <a:r>
              <a:rPr lang="en-US" sz="1600" b="0" i="0" dirty="0">
                <a:solidFill>
                  <a:schemeClr val="tx1">
                    <a:lumMod val="95000"/>
                    <a:lumOff val="5000"/>
                  </a:schemeClr>
                </a:solidFill>
                <a:effectLst/>
                <a:latin typeface="Segoe UI" panose="020B0502040204020203" pitchFamily="34" charset="0"/>
              </a:rPr>
              <a:t>, together with the number.</a:t>
            </a:r>
          </a:p>
          <a:p>
            <a:pPr algn="l">
              <a:buFont typeface="+mj-lt"/>
              <a:buAutoNum type="arabicPeriod"/>
            </a:pPr>
            <a:r>
              <a:rPr lang="en-US" sz="1600" b="0" i="0" dirty="0">
                <a:solidFill>
                  <a:schemeClr val="tx1">
                    <a:lumMod val="95000"/>
                    <a:lumOff val="5000"/>
                  </a:schemeClr>
                </a:solidFill>
                <a:effectLst/>
                <a:latin typeface="Segoe UI" panose="020B0502040204020203" pitchFamily="34" charset="0"/>
              </a:rPr>
              <a:t>Enter a description for the entry and any comments that can be shared externally regarding time entry.</a:t>
            </a:r>
          </a:p>
          <a:p>
            <a:pPr algn="l">
              <a:buFont typeface="+mj-lt"/>
              <a:buAutoNum type="arabicPeriod"/>
            </a:pPr>
            <a:r>
              <a:rPr lang="en-US" sz="1600" b="0" i="0" dirty="0">
                <a:solidFill>
                  <a:schemeClr val="tx1">
                    <a:lumMod val="95000"/>
                    <a:lumOff val="5000"/>
                  </a:schemeClr>
                </a:solidFill>
                <a:effectLst/>
                <a:latin typeface="Segoe UI" panose="020B0502040204020203" pitchFamily="34" charset="0"/>
              </a:rPr>
              <a:t>Save the entry. The entered values appear in the </a:t>
            </a:r>
            <a:r>
              <a:rPr lang="en-US" sz="1600" b="1" i="0" dirty="0">
                <a:solidFill>
                  <a:schemeClr val="tx1">
                    <a:lumMod val="95000"/>
                    <a:lumOff val="5000"/>
                  </a:schemeClr>
                </a:solidFill>
                <a:effectLst/>
                <a:latin typeface="Segoe UI" panose="020B0502040204020203" pitchFamily="34" charset="0"/>
              </a:rPr>
              <a:t>Dimensions</a:t>
            </a:r>
            <a:r>
              <a:rPr lang="en-US" sz="1600" b="0" i="0" dirty="0">
                <a:solidFill>
                  <a:schemeClr val="tx1">
                    <a:lumMod val="95000"/>
                    <a:lumOff val="5000"/>
                  </a:schemeClr>
                </a:solidFill>
                <a:effectLst/>
                <a:latin typeface="Segoe UI" panose="020B0502040204020203" pitchFamily="34" charset="0"/>
              </a:rPr>
              <a:t> section. The information that was entered in the </a:t>
            </a:r>
            <a:r>
              <a:rPr lang="en-US" sz="1600" b="1" i="0" dirty="0">
                <a:solidFill>
                  <a:schemeClr val="tx1">
                    <a:lumMod val="95000"/>
                    <a:lumOff val="5000"/>
                  </a:schemeClr>
                </a:solidFill>
                <a:effectLst/>
                <a:latin typeface="Segoe UI" panose="020B0502040204020203" pitchFamily="34" charset="0"/>
              </a:rPr>
              <a:t>Duration</a:t>
            </a:r>
            <a:r>
              <a:rPr lang="en-US" sz="1600" b="0" i="0" dirty="0">
                <a:solidFill>
                  <a:schemeClr val="tx1">
                    <a:lumMod val="95000"/>
                    <a:lumOff val="5000"/>
                  </a:schemeClr>
                </a:solidFill>
                <a:effectLst/>
                <a:latin typeface="Segoe UI" panose="020B0502040204020203" pitchFamily="34" charset="0"/>
              </a:rPr>
              <a:t> field appears on the date that the time entry was created for</a:t>
            </a:r>
            <a:r>
              <a:rPr lang="en-US" sz="2000" b="0" i="0" dirty="0">
                <a:solidFill>
                  <a:schemeClr val="tx1">
                    <a:lumMod val="95000"/>
                    <a:lumOff val="5000"/>
                  </a:schemeClr>
                </a:solidFill>
                <a:effectLst/>
                <a:latin typeface="Segoe UI" panose="020B0502040204020203" pitchFamily="34" charset="0"/>
              </a:rPr>
              <a:t>.</a:t>
            </a:r>
          </a:p>
          <a:p>
            <a:endParaRPr lang="en-US" sz="3200" b="1" i="0" dirty="0">
              <a:solidFill>
                <a:schemeClr val="tx1">
                  <a:lumMod val="95000"/>
                  <a:lumOff val="5000"/>
                </a:schemeClr>
              </a:solidFill>
              <a:effectLst/>
              <a:latin typeface="Segoe UI" panose="020B0502040204020203" pitchFamily="34" charset="0"/>
            </a:endParaRPr>
          </a:p>
          <a:p>
            <a:endParaRPr lang="en-PK" sz="2400" dirty="0">
              <a:solidFill>
                <a:schemeClr val="tx1">
                  <a:lumMod val="95000"/>
                  <a:lumOff val="5000"/>
                </a:schemeClr>
              </a:solidFill>
            </a:endParaRPr>
          </a:p>
        </p:txBody>
      </p:sp>
      <p:pic>
        <p:nvPicPr>
          <p:cNvPr id="7172" name="Picture 4" descr=" Screenshot of the Time Entry Quick Create dialog box.">
            <a:extLst>
              <a:ext uri="{FF2B5EF4-FFF2-40B4-BE49-F238E27FC236}">
                <a16:creationId xmlns:a16="http://schemas.microsoft.com/office/drawing/2014/main" id="{8F5BCF82-F17C-06C7-3F72-437CD0EEE9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5969" y="404023"/>
            <a:ext cx="5165558" cy="603875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734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FB0521-E059-A32E-46D1-DAEDCAAAFA03}"/>
              </a:ext>
            </a:extLst>
          </p:cNvPr>
          <p:cNvSpPr>
            <a:spLocks noGrp="1"/>
          </p:cNvSpPr>
          <p:nvPr>
            <p:ph idx="1"/>
          </p:nvPr>
        </p:nvSpPr>
        <p:spPr>
          <a:xfrm>
            <a:off x="132347" y="157246"/>
            <a:ext cx="11883190" cy="6532312"/>
          </a:xfrm>
        </p:spPr>
        <p:txBody>
          <a:bodyPr>
            <a:normAutofit fontScale="77500" lnSpcReduction="20000"/>
          </a:bodyPr>
          <a:lstStyle/>
          <a:p>
            <a:pPr>
              <a:spcAft>
                <a:spcPts val="1050"/>
              </a:spcAft>
            </a:pPr>
            <a:r>
              <a:rPr lang="en-US" b="1" i="0" dirty="0">
                <a:solidFill>
                  <a:schemeClr val="tx1">
                    <a:lumMod val="95000"/>
                    <a:lumOff val="5000"/>
                  </a:schemeClr>
                </a:solidFill>
                <a:effectLst/>
                <a:latin typeface="Segoe UI" panose="020B0502040204020203" pitchFamily="34" charset="0"/>
              </a:rPr>
              <a:t>Expense tracking</a:t>
            </a:r>
          </a:p>
          <a:p>
            <a:pPr>
              <a:spcAft>
                <a:spcPts val="1050"/>
              </a:spcAft>
            </a:pPr>
            <a:r>
              <a:rPr lang="en-US" sz="2000" b="0" i="0" dirty="0">
                <a:solidFill>
                  <a:schemeClr val="tx1">
                    <a:lumMod val="95000"/>
                    <a:lumOff val="5000"/>
                  </a:schemeClr>
                </a:solidFill>
                <a:effectLst/>
                <a:latin typeface="Google Sans"/>
              </a:rPr>
              <a:t>Project Operations supports expense processing with customizable workflows.</a:t>
            </a:r>
          </a:p>
          <a:p>
            <a:pPr>
              <a:spcAft>
                <a:spcPts val="1050"/>
              </a:spcAft>
            </a:pPr>
            <a:r>
              <a:rPr lang="en-US" sz="2400" b="1" i="0" dirty="0">
                <a:solidFill>
                  <a:schemeClr val="tx1">
                    <a:lumMod val="95000"/>
                    <a:lumOff val="5000"/>
                  </a:schemeClr>
                </a:solidFill>
                <a:effectLst/>
                <a:latin typeface="Segoe UI" panose="020B0502040204020203" pitchFamily="34" charset="0"/>
              </a:rPr>
              <a:t>Basic deployment</a:t>
            </a:r>
          </a:p>
          <a:p>
            <a:pPr>
              <a:spcAft>
                <a:spcPts val="1050"/>
              </a:spcAft>
            </a:pPr>
            <a:r>
              <a:rPr lang="en-US" sz="2000" b="0" i="0" dirty="0">
                <a:solidFill>
                  <a:schemeClr val="tx1">
                    <a:lumMod val="95000"/>
                    <a:lumOff val="5000"/>
                  </a:schemeClr>
                </a:solidFill>
                <a:effectLst/>
                <a:latin typeface="Google Sans"/>
              </a:rPr>
              <a:t>Basic deployment is available for two deployment types of Project Operations.</a:t>
            </a:r>
          </a:p>
          <a:p>
            <a:pPr>
              <a:spcAft>
                <a:spcPts val="1050"/>
              </a:spcAft>
            </a:pPr>
            <a:r>
              <a:rPr lang="en-US" sz="2400" b="1" i="0" dirty="0">
                <a:solidFill>
                  <a:schemeClr val="tx1">
                    <a:lumMod val="95000"/>
                    <a:lumOff val="5000"/>
                  </a:schemeClr>
                </a:solidFill>
                <a:effectLst/>
                <a:latin typeface="Segoe UI" panose="020B0502040204020203" pitchFamily="34" charset="0"/>
              </a:rPr>
              <a:t>Full deployment</a:t>
            </a:r>
          </a:p>
          <a:p>
            <a:pPr>
              <a:spcAft>
                <a:spcPts val="1050"/>
              </a:spcAft>
            </a:pPr>
            <a:r>
              <a:rPr lang="en-US" sz="2000" b="0" i="0" dirty="0">
                <a:solidFill>
                  <a:schemeClr val="tx1">
                    <a:lumMod val="95000"/>
                    <a:lumOff val="5000"/>
                  </a:schemeClr>
                </a:solidFill>
                <a:effectLst/>
                <a:latin typeface="Google Sans"/>
              </a:rPr>
              <a:t>Full deployment is available for two deployment types of Project Operations.</a:t>
            </a:r>
          </a:p>
          <a:p>
            <a:pPr>
              <a:spcAft>
                <a:spcPts val="1050"/>
              </a:spcAft>
            </a:pPr>
            <a:r>
              <a:rPr lang="en-US" b="1" i="0" dirty="0">
                <a:solidFill>
                  <a:schemeClr val="tx1">
                    <a:lumMod val="95000"/>
                    <a:lumOff val="5000"/>
                  </a:schemeClr>
                </a:solidFill>
                <a:effectLst/>
                <a:latin typeface="Segoe UI" panose="020B0502040204020203" pitchFamily="34" charset="0"/>
              </a:rPr>
              <a:t>Proforma invoicing</a:t>
            </a:r>
          </a:p>
          <a:p>
            <a:pPr>
              <a:spcAft>
                <a:spcPts val="1050"/>
              </a:spcAft>
            </a:pPr>
            <a:r>
              <a:rPr lang="en-US" sz="2000" b="0" i="0" dirty="0">
                <a:solidFill>
                  <a:schemeClr val="tx1">
                    <a:lumMod val="95000"/>
                    <a:lumOff val="5000"/>
                  </a:schemeClr>
                </a:solidFill>
                <a:effectLst/>
                <a:latin typeface="Google Sans"/>
              </a:rPr>
              <a:t>Proforma invoices in Project Operations are different from invoices in Sales in many ways.</a:t>
            </a:r>
          </a:p>
          <a:p>
            <a:pPr>
              <a:spcAft>
                <a:spcPts val="1050"/>
              </a:spcAft>
            </a:pPr>
            <a:r>
              <a:rPr lang="en-US" sz="2400" b="1" i="0" dirty="0">
                <a:solidFill>
                  <a:schemeClr val="tx1">
                    <a:lumMod val="95000"/>
                    <a:lumOff val="5000"/>
                  </a:schemeClr>
                </a:solidFill>
                <a:effectLst/>
                <a:latin typeface="Segoe UI" panose="020B0502040204020203" pitchFamily="34" charset="0"/>
              </a:rPr>
              <a:t>Configure automatic invoice creation</a:t>
            </a:r>
          </a:p>
          <a:p>
            <a:pPr>
              <a:spcAft>
                <a:spcPts val="1050"/>
              </a:spcAft>
            </a:pPr>
            <a:r>
              <a:rPr lang="en-US" sz="2000" b="0" i="0" dirty="0">
                <a:solidFill>
                  <a:schemeClr val="tx1">
                    <a:lumMod val="95000"/>
                    <a:lumOff val="5000"/>
                  </a:schemeClr>
                </a:solidFill>
                <a:effectLst/>
                <a:latin typeface="Google Sans"/>
              </a:rPr>
              <a:t>Project Operations can automatically create draft proforma invoices based on invoice schedules.</a:t>
            </a:r>
          </a:p>
          <a:p>
            <a:pPr>
              <a:spcAft>
                <a:spcPts val="1050"/>
              </a:spcAft>
            </a:pPr>
            <a:r>
              <a:rPr lang="en-US" b="1" i="0" dirty="0">
                <a:solidFill>
                  <a:schemeClr val="tx1">
                    <a:lumMod val="95000"/>
                    <a:lumOff val="5000"/>
                  </a:schemeClr>
                </a:solidFill>
                <a:effectLst/>
                <a:latin typeface="Segoe UI" panose="020B0502040204020203" pitchFamily="34" charset="0"/>
              </a:rPr>
              <a:t>Create a manual proforma invoice </a:t>
            </a:r>
          </a:p>
          <a:p>
            <a:pPr>
              <a:spcAft>
                <a:spcPts val="1050"/>
              </a:spcAft>
            </a:pPr>
            <a:r>
              <a:rPr lang="en-US" sz="1800" b="0" i="0" dirty="0">
                <a:solidFill>
                  <a:schemeClr val="tx1">
                    <a:lumMod val="95000"/>
                    <a:lumOff val="5000"/>
                  </a:schemeClr>
                </a:solidFill>
                <a:effectLst/>
                <a:latin typeface="Segoe UI" panose="020B0502040204020203" pitchFamily="34" charset="0"/>
              </a:rPr>
              <a:t>In Project Operations, proforma invoices can be created manually</a:t>
            </a:r>
            <a:endParaRPr lang="en-US" b="1" i="0" dirty="0">
              <a:solidFill>
                <a:schemeClr val="tx1">
                  <a:lumMod val="95000"/>
                  <a:lumOff val="5000"/>
                </a:schemeClr>
              </a:solidFill>
              <a:effectLst/>
              <a:latin typeface="Segoe UI" panose="020B0502040204020203" pitchFamily="34" charset="0"/>
            </a:endParaRPr>
          </a:p>
          <a:p>
            <a:pPr>
              <a:spcAft>
                <a:spcPts val="1050"/>
              </a:spcAft>
            </a:pPr>
            <a:r>
              <a:rPr lang="en-US" sz="2400" b="1" i="0" dirty="0">
                <a:solidFill>
                  <a:schemeClr val="tx1">
                    <a:lumMod val="95000"/>
                    <a:lumOff val="5000"/>
                  </a:schemeClr>
                </a:solidFill>
                <a:effectLst/>
                <a:latin typeface="Segoe UI" panose="020B0502040204020203" pitchFamily="34" charset="0"/>
              </a:rPr>
              <a:t>Project Contracts list page</a:t>
            </a:r>
          </a:p>
          <a:p>
            <a:pPr>
              <a:spcAft>
                <a:spcPts val="1050"/>
              </a:spcAft>
            </a:pPr>
            <a:r>
              <a:rPr lang="en-US" sz="1800" b="0" i="0" dirty="0">
                <a:solidFill>
                  <a:schemeClr val="tx1">
                    <a:lumMod val="95000"/>
                    <a:lumOff val="5000"/>
                  </a:schemeClr>
                </a:solidFill>
                <a:effectLst/>
                <a:latin typeface="Google Sans"/>
              </a:rPr>
              <a:t>Create invoices for multiple project contracts by selecting them on the Project Contracts list page.</a:t>
            </a:r>
          </a:p>
          <a:p>
            <a:endParaRPr lang="en-US" b="1" i="0" dirty="0">
              <a:solidFill>
                <a:schemeClr val="tx1">
                  <a:lumMod val="95000"/>
                  <a:lumOff val="5000"/>
                </a:schemeClr>
              </a:solidFill>
              <a:effectLst/>
              <a:latin typeface="Segoe UI" panose="020B0502040204020203" pitchFamily="34" charset="0"/>
            </a:endParaRPr>
          </a:p>
          <a:p>
            <a:pPr marL="0" indent="0">
              <a:buNone/>
            </a:pPr>
            <a:endParaRPr lang="en-US" sz="2000" b="1" i="0" dirty="0">
              <a:solidFill>
                <a:schemeClr val="tx1">
                  <a:lumMod val="95000"/>
                  <a:lumOff val="5000"/>
                </a:schemeClr>
              </a:solidFill>
              <a:effectLst/>
              <a:latin typeface="Segoe UI" panose="020B0502040204020203" pitchFamily="34" charset="0"/>
            </a:endParaRPr>
          </a:p>
          <a:p>
            <a:endParaRPr lang="en-US" sz="3200" b="1" i="0" dirty="0">
              <a:solidFill>
                <a:schemeClr val="tx1">
                  <a:lumMod val="95000"/>
                  <a:lumOff val="5000"/>
                </a:schemeClr>
              </a:solidFill>
              <a:effectLst/>
              <a:latin typeface="Segoe UI" panose="020B0502040204020203" pitchFamily="34" charset="0"/>
            </a:endParaRPr>
          </a:p>
          <a:p>
            <a:endParaRPr lang="en-US" sz="2000" b="1" i="0" dirty="0">
              <a:solidFill>
                <a:schemeClr val="tx1">
                  <a:lumMod val="95000"/>
                  <a:lumOff val="5000"/>
                </a:schemeClr>
              </a:solidFill>
              <a:effectLst/>
              <a:latin typeface="Segoe UI" panose="020B0502040204020203" pitchFamily="34" charset="0"/>
            </a:endParaRPr>
          </a:p>
          <a:p>
            <a:endParaRPr lang="en-US" sz="2000" b="1" i="0" dirty="0">
              <a:solidFill>
                <a:schemeClr val="tx1">
                  <a:lumMod val="95000"/>
                  <a:lumOff val="5000"/>
                </a:schemeClr>
              </a:solidFill>
              <a:effectLst/>
              <a:latin typeface="Segoe UI" panose="020B0502040204020203" pitchFamily="34" charset="0"/>
            </a:endParaRPr>
          </a:p>
          <a:p>
            <a:endParaRPr lang="en-US" sz="3200" b="1" i="0" dirty="0">
              <a:solidFill>
                <a:schemeClr val="tx1">
                  <a:lumMod val="95000"/>
                  <a:lumOff val="5000"/>
                </a:schemeClr>
              </a:solidFill>
              <a:effectLst/>
              <a:latin typeface="Segoe UI" panose="020B0502040204020203" pitchFamily="34" charset="0"/>
            </a:endParaRPr>
          </a:p>
          <a:p>
            <a:endParaRPr lang="en-PK" dirty="0">
              <a:solidFill>
                <a:schemeClr val="tx1">
                  <a:lumMod val="95000"/>
                  <a:lumOff val="5000"/>
                </a:schemeClr>
              </a:solidFill>
            </a:endParaRPr>
          </a:p>
        </p:txBody>
      </p:sp>
    </p:spTree>
    <p:extLst>
      <p:ext uri="{BB962C8B-B14F-4D97-AF65-F5344CB8AC3E}">
        <p14:creationId xmlns:p14="http://schemas.microsoft.com/office/powerpoint/2010/main" val="30794444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E8A99C-97B2-C603-08BC-E761E4138A3D}"/>
              </a:ext>
            </a:extLst>
          </p:cNvPr>
          <p:cNvSpPr>
            <a:spLocks noGrp="1"/>
          </p:cNvSpPr>
          <p:nvPr>
            <p:ph idx="1"/>
          </p:nvPr>
        </p:nvSpPr>
        <p:spPr>
          <a:xfrm>
            <a:off x="164431" y="141204"/>
            <a:ext cx="5931569" cy="6716796"/>
          </a:xfrm>
        </p:spPr>
        <p:txBody>
          <a:bodyPr>
            <a:normAutofit/>
          </a:bodyPr>
          <a:lstStyle/>
          <a:p>
            <a:r>
              <a:rPr lang="en-US" sz="2400" b="1" i="0" dirty="0">
                <a:solidFill>
                  <a:schemeClr val="tx1">
                    <a:lumMod val="95000"/>
                    <a:lumOff val="5000"/>
                  </a:schemeClr>
                </a:solidFill>
                <a:effectLst/>
                <a:latin typeface="Segoe UI" panose="020B0502040204020203" pitchFamily="34" charset="0"/>
              </a:rPr>
              <a:t>Project Contract details page</a:t>
            </a:r>
          </a:p>
          <a:p>
            <a:r>
              <a:rPr lang="en-US" sz="1800" b="0" i="0" dirty="0">
                <a:solidFill>
                  <a:schemeClr val="tx1">
                    <a:lumMod val="95000"/>
                    <a:lumOff val="5000"/>
                  </a:schemeClr>
                </a:solidFill>
                <a:effectLst/>
                <a:latin typeface="Google Sans"/>
              </a:rPr>
              <a:t>The system creates draft proforma invoices for project contracts with Ready to Invoice backlog dated before today's date.</a:t>
            </a:r>
            <a:endParaRPr lang="en-US" b="1" i="0" dirty="0">
              <a:solidFill>
                <a:schemeClr val="tx1">
                  <a:lumMod val="95000"/>
                  <a:lumOff val="5000"/>
                </a:schemeClr>
              </a:solidFill>
              <a:effectLst/>
              <a:latin typeface="Segoe UI" panose="020B0502040204020203" pitchFamily="34" charset="0"/>
            </a:endParaRPr>
          </a:p>
          <a:p>
            <a:r>
              <a:rPr lang="en-US" sz="2400" b="1" i="0" dirty="0">
                <a:solidFill>
                  <a:schemeClr val="tx1">
                    <a:lumMod val="95000"/>
                    <a:lumOff val="5000"/>
                  </a:schemeClr>
                </a:solidFill>
                <a:effectLst/>
                <a:latin typeface="Segoe UI" panose="020B0502040204020203" pitchFamily="34" charset="0"/>
              </a:rPr>
              <a:t>Manage the billing backlog</a:t>
            </a:r>
          </a:p>
          <a:p>
            <a:r>
              <a:rPr lang="en-US" sz="1800" b="0" i="0" dirty="0">
                <a:solidFill>
                  <a:schemeClr val="tx1">
                    <a:lumMod val="95000"/>
                    <a:lumOff val="5000"/>
                  </a:schemeClr>
                </a:solidFill>
                <a:effectLst/>
                <a:latin typeface="Google Sans"/>
              </a:rPr>
              <a:t>The billing backlog views list unbilled sales actuals, milestones, and retainers and advances that can be marked as Ready to Invoice.</a:t>
            </a:r>
            <a:endParaRPr lang="en-US" b="1" i="0" dirty="0">
              <a:solidFill>
                <a:schemeClr val="tx1">
                  <a:lumMod val="95000"/>
                  <a:lumOff val="5000"/>
                </a:schemeClr>
              </a:solidFill>
              <a:effectLst/>
              <a:latin typeface="Segoe UI" panose="020B0502040204020203" pitchFamily="34" charset="0"/>
            </a:endParaRPr>
          </a:p>
          <a:p>
            <a:r>
              <a:rPr lang="en-US" b="1" i="0" dirty="0">
                <a:solidFill>
                  <a:schemeClr val="tx1">
                    <a:lumMod val="95000"/>
                    <a:lumOff val="5000"/>
                  </a:schemeClr>
                </a:solidFill>
                <a:effectLst/>
                <a:latin typeface="Segoe UI" panose="020B0502040204020203" pitchFamily="34" charset="0"/>
              </a:rPr>
              <a:t>Project accounting</a:t>
            </a:r>
          </a:p>
          <a:p>
            <a:pPr lvl="1">
              <a:lnSpc>
                <a:spcPct val="100000"/>
              </a:lnSpc>
            </a:pPr>
            <a:r>
              <a:rPr lang="en-US" sz="1800" i="0" dirty="0">
                <a:solidFill>
                  <a:schemeClr val="tx1">
                    <a:lumMod val="95000"/>
                    <a:lumOff val="5000"/>
                  </a:schemeClr>
                </a:solidFill>
                <a:effectLst/>
                <a:latin typeface="Segoe UI" panose="020B0502040204020203" pitchFamily="34" charset="0"/>
              </a:rPr>
              <a:t>Accounting options for billable projects</a:t>
            </a:r>
          </a:p>
          <a:p>
            <a:pPr lvl="1">
              <a:lnSpc>
                <a:spcPct val="100000"/>
              </a:lnSpc>
            </a:pPr>
            <a:r>
              <a:rPr lang="en-US" sz="1800" i="0" dirty="0">
                <a:solidFill>
                  <a:schemeClr val="tx1">
                    <a:lumMod val="95000"/>
                    <a:lumOff val="5000"/>
                  </a:schemeClr>
                </a:solidFill>
                <a:effectLst/>
                <a:latin typeface="Segoe UI" panose="020B0502040204020203" pitchFamily="34" charset="0"/>
              </a:rPr>
              <a:t>Accounting options for internal projects</a:t>
            </a:r>
          </a:p>
          <a:p>
            <a:pPr lvl="1">
              <a:lnSpc>
                <a:spcPct val="100000"/>
              </a:lnSpc>
            </a:pPr>
            <a:r>
              <a:rPr lang="en-US" sz="1800" i="0" dirty="0">
                <a:solidFill>
                  <a:schemeClr val="tx1">
                    <a:lumMod val="95000"/>
                    <a:lumOff val="5000"/>
                  </a:schemeClr>
                </a:solidFill>
                <a:effectLst/>
                <a:latin typeface="Segoe UI" panose="020B0502040204020203" pitchFamily="34" charset="0"/>
              </a:rPr>
              <a:t>Process project costs and unbilled sales with the integration journal.</a:t>
            </a:r>
          </a:p>
          <a:p>
            <a:pPr lvl="1">
              <a:lnSpc>
                <a:spcPct val="100000"/>
              </a:lnSpc>
            </a:pPr>
            <a:r>
              <a:rPr lang="en-US" sz="1600" i="0" dirty="0">
                <a:solidFill>
                  <a:schemeClr val="tx1">
                    <a:lumMod val="95000"/>
                    <a:lumOff val="5000"/>
                  </a:schemeClr>
                </a:solidFill>
                <a:effectLst/>
                <a:latin typeface="Segoe UI" panose="020B0502040204020203" pitchFamily="34" charset="0"/>
              </a:rPr>
              <a:t>Financial dimensions</a:t>
            </a:r>
          </a:p>
          <a:p>
            <a:pPr lvl="1">
              <a:lnSpc>
                <a:spcPct val="100000"/>
              </a:lnSpc>
            </a:pPr>
            <a:r>
              <a:rPr lang="en-US" sz="1600" i="0" dirty="0">
                <a:solidFill>
                  <a:schemeClr val="tx1">
                    <a:lumMod val="95000"/>
                    <a:lumOff val="5000"/>
                  </a:schemeClr>
                </a:solidFill>
                <a:effectLst/>
                <a:latin typeface="Segoe UI" panose="020B0502040204020203" pitchFamily="34" charset="0"/>
              </a:rPr>
              <a:t>Project categories</a:t>
            </a:r>
          </a:p>
          <a:p>
            <a:pPr lvl="1">
              <a:lnSpc>
                <a:spcPct val="100000"/>
              </a:lnSpc>
            </a:pPr>
            <a:r>
              <a:rPr lang="en-US" sz="1600" i="0" dirty="0">
                <a:solidFill>
                  <a:schemeClr val="tx1">
                    <a:lumMod val="95000"/>
                    <a:lumOff val="5000"/>
                  </a:schemeClr>
                </a:solidFill>
                <a:effectLst/>
                <a:latin typeface="Segoe UI" panose="020B0502040204020203" pitchFamily="34" charset="0"/>
              </a:rPr>
              <a:t>Revenue recognition</a:t>
            </a:r>
          </a:p>
          <a:p>
            <a:pPr lvl="2">
              <a:lnSpc>
                <a:spcPct val="100000"/>
              </a:lnSpc>
            </a:pPr>
            <a:r>
              <a:rPr lang="en-US" sz="1600" i="0" dirty="0">
                <a:solidFill>
                  <a:schemeClr val="tx1">
                    <a:lumMod val="95000"/>
                    <a:lumOff val="5000"/>
                  </a:schemeClr>
                </a:solidFill>
                <a:effectLst/>
                <a:latin typeface="Segoe UI" panose="020B0502040204020203" pitchFamily="34" charset="0"/>
              </a:rPr>
              <a:t>Transactions accounted with the time and material billing method.</a:t>
            </a:r>
          </a:p>
          <a:p>
            <a:pPr lvl="2">
              <a:lnSpc>
                <a:spcPct val="100000"/>
              </a:lnSpc>
            </a:pPr>
            <a:r>
              <a:rPr lang="en-US" sz="1600" i="0" dirty="0">
                <a:solidFill>
                  <a:schemeClr val="tx1">
                    <a:lumMod val="95000"/>
                    <a:lumOff val="5000"/>
                  </a:schemeClr>
                </a:solidFill>
                <a:effectLst/>
                <a:latin typeface="Segoe UI" panose="020B0502040204020203" pitchFamily="34" charset="0"/>
              </a:rPr>
              <a:t>Transactions accounted with the fixed price billing method.</a:t>
            </a:r>
          </a:p>
          <a:p>
            <a:pPr lvl="2"/>
            <a:endParaRPr lang="en-US" sz="1600" i="0" dirty="0">
              <a:solidFill>
                <a:schemeClr val="tx1">
                  <a:lumMod val="95000"/>
                  <a:lumOff val="5000"/>
                </a:schemeClr>
              </a:solidFill>
              <a:effectLst/>
              <a:latin typeface="Segoe UI" panose="020B0502040204020203" pitchFamily="34" charset="0"/>
            </a:endParaRPr>
          </a:p>
          <a:p>
            <a:pPr lvl="2"/>
            <a:endParaRPr lang="en-US" sz="1200" i="0" dirty="0">
              <a:solidFill>
                <a:schemeClr val="tx1">
                  <a:lumMod val="95000"/>
                  <a:lumOff val="5000"/>
                </a:schemeClr>
              </a:solidFill>
              <a:effectLst/>
              <a:latin typeface="Segoe UI" panose="020B0502040204020203" pitchFamily="34" charset="0"/>
            </a:endParaRPr>
          </a:p>
          <a:p>
            <a:pPr lvl="1"/>
            <a:endParaRPr lang="en-US" sz="1600" i="0" dirty="0">
              <a:solidFill>
                <a:schemeClr val="tx1">
                  <a:lumMod val="95000"/>
                  <a:lumOff val="5000"/>
                </a:schemeClr>
              </a:solidFill>
              <a:effectLst/>
              <a:latin typeface="Segoe UI" panose="020B0502040204020203" pitchFamily="34" charset="0"/>
            </a:endParaRPr>
          </a:p>
          <a:p>
            <a:pPr lvl="1"/>
            <a:endParaRPr lang="en-US" sz="1600" i="0" dirty="0">
              <a:solidFill>
                <a:schemeClr val="tx1">
                  <a:lumMod val="95000"/>
                  <a:lumOff val="5000"/>
                </a:schemeClr>
              </a:solidFill>
              <a:effectLst/>
              <a:latin typeface="Segoe UI" panose="020B0502040204020203" pitchFamily="34" charset="0"/>
            </a:endParaRPr>
          </a:p>
          <a:p>
            <a:pPr lvl="1"/>
            <a:endParaRPr lang="en-US" sz="1800" i="0" dirty="0">
              <a:solidFill>
                <a:schemeClr val="tx1">
                  <a:lumMod val="95000"/>
                  <a:lumOff val="5000"/>
                </a:schemeClr>
              </a:solidFill>
              <a:effectLst/>
              <a:latin typeface="Segoe UI" panose="020B0502040204020203" pitchFamily="34" charset="0"/>
            </a:endParaRPr>
          </a:p>
          <a:p>
            <a:pPr lvl="1"/>
            <a:endParaRPr lang="en-US" b="1" i="0" dirty="0">
              <a:solidFill>
                <a:schemeClr val="tx1">
                  <a:lumMod val="95000"/>
                  <a:lumOff val="5000"/>
                </a:schemeClr>
              </a:solidFill>
              <a:effectLst/>
              <a:latin typeface="Segoe UI" panose="020B0502040204020203" pitchFamily="34" charset="0"/>
            </a:endParaRPr>
          </a:p>
          <a:p>
            <a:endParaRPr lang="en-US" sz="2000" b="1" i="0" dirty="0">
              <a:solidFill>
                <a:schemeClr val="tx1">
                  <a:lumMod val="95000"/>
                  <a:lumOff val="5000"/>
                </a:schemeClr>
              </a:solidFill>
              <a:effectLst/>
              <a:latin typeface="Segoe UI" panose="020B0502040204020203" pitchFamily="34" charset="0"/>
            </a:endParaRPr>
          </a:p>
          <a:p>
            <a:endParaRPr lang="en-US" sz="2400" dirty="0">
              <a:solidFill>
                <a:schemeClr val="tx1">
                  <a:lumMod val="95000"/>
                  <a:lumOff val="5000"/>
                </a:schemeClr>
              </a:solidFill>
            </a:endParaRPr>
          </a:p>
        </p:txBody>
      </p:sp>
      <p:pic>
        <p:nvPicPr>
          <p:cNvPr id="8196" name="Picture 4" descr=" Diagram showing the integration of project management and project accounting.">
            <a:extLst>
              <a:ext uri="{FF2B5EF4-FFF2-40B4-BE49-F238E27FC236}">
                <a16:creationId xmlns:a16="http://schemas.microsoft.com/office/drawing/2014/main" id="{E0961832-FF3A-3633-C5E4-0A12EED5C7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93437"/>
            <a:ext cx="6096000" cy="265430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Diagram of transaction, shared, and project categories.">
            <a:extLst>
              <a:ext uri="{FF2B5EF4-FFF2-40B4-BE49-F238E27FC236}">
                <a16:creationId xmlns:a16="http://schemas.microsoft.com/office/drawing/2014/main" id="{F944615A-2ADA-4E0C-5ED2-06075824BE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429000"/>
            <a:ext cx="5931569" cy="2596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2465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CC3DB-3A4F-098C-7795-7C36A5490BE9}"/>
              </a:ext>
            </a:extLst>
          </p:cNvPr>
          <p:cNvSpPr>
            <a:spLocks noGrp="1"/>
          </p:cNvSpPr>
          <p:nvPr>
            <p:ph type="title"/>
          </p:nvPr>
        </p:nvSpPr>
        <p:spPr>
          <a:xfrm>
            <a:off x="838199" y="207336"/>
            <a:ext cx="10515600" cy="1325563"/>
          </a:xfrm>
        </p:spPr>
        <p:txBody>
          <a:bodyPr>
            <a:normAutofit fontScale="90000"/>
          </a:bodyPr>
          <a:lstStyle/>
          <a:p>
            <a:pPr algn="ctr"/>
            <a:r>
              <a:rPr lang="en-US" b="1" i="0" dirty="0">
                <a:solidFill>
                  <a:schemeClr val="accent1">
                    <a:lumMod val="75000"/>
                  </a:schemeClr>
                </a:solidFill>
                <a:effectLst/>
                <a:latin typeface="Segoe UI" panose="020B0502040204020203" pitchFamily="34" charset="0"/>
              </a:rPr>
              <a:t>Get help and learn more about finance and operations apps</a:t>
            </a:r>
            <a:br>
              <a:rPr lang="en-US" b="1" i="0" dirty="0">
                <a:solidFill>
                  <a:schemeClr val="accent1">
                    <a:lumMod val="75000"/>
                  </a:schemeClr>
                </a:solidFill>
                <a:effectLst/>
                <a:latin typeface="Segoe UI" panose="020B0502040204020203" pitchFamily="34" charset="0"/>
              </a:rPr>
            </a:br>
            <a:endParaRPr lang="en-PK" dirty="0">
              <a:solidFill>
                <a:schemeClr val="accent1">
                  <a:lumMod val="75000"/>
                </a:schemeClr>
              </a:solidFill>
            </a:endParaRPr>
          </a:p>
        </p:txBody>
      </p:sp>
      <p:sp>
        <p:nvSpPr>
          <p:cNvPr id="3" name="Content Placeholder 2">
            <a:extLst>
              <a:ext uri="{FF2B5EF4-FFF2-40B4-BE49-F238E27FC236}">
                <a16:creationId xmlns:a16="http://schemas.microsoft.com/office/drawing/2014/main" id="{DEBA8686-A87A-74B2-2305-35E60E623FEB}"/>
              </a:ext>
            </a:extLst>
          </p:cNvPr>
          <p:cNvSpPr>
            <a:spLocks noGrp="1"/>
          </p:cNvSpPr>
          <p:nvPr>
            <p:ph idx="1"/>
          </p:nvPr>
        </p:nvSpPr>
        <p:spPr>
          <a:xfrm>
            <a:off x="226594" y="1027906"/>
            <a:ext cx="11738811" cy="5622758"/>
          </a:xfrm>
        </p:spPr>
        <p:txBody>
          <a:bodyPr>
            <a:normAutofit/>
          </a:bodyPr>
          <a:lstStyle/>
          <a:p>
            <a:r>
              <a:rPr lang="en-US" b="1" i="0" dirty="0">
                <a:effectLst/>
                <a:latin typeface="Segoe UI" panose="020B0502040204020203" pitchFamily="34" charset="0"/>
              </a:rPr>
              <a:t>Introduction</a:t>
            </a:r>
          </a:p>
          <a:p>
            <a:r>
              <a:rPr lang="en-US" sz="2000" b="0" i="0" dirty="0">
                <a:effectLst/>
                <a:latin typeface="Segoe UI" panose="020B0502040204020203" pitchFamily="34" charset="0"/>
              </a:rPr>
              <a:t>Learn how to get help and find out more about finance and operations apps, as well as protecting the privacy and personal data of your customers.</a:t>
            </a:r>
          </a:p>
          <a:p>
            <a:r>
              <a:rPr lang="en-US" sz="2400" b="1" i="0" dirty="0">
                <a:effectLst/>
                <a:latin typeface="Segoe UI" panose="020B0502040204020203" pitchFamily="34" charset="0"/>
              </a:rPr>
              <a:t>Microsoft Learn site</a:t>
            </a:r>
          </a:p>
          <a:p>
            <a:r>
              <a:rPr lang="en-US" sz="1600" b="0" i="0" u="sng" dirty="0">
                <a:effectLst/>
                <a:latin typeface="Segoe UI" panose="020B0502040204020203" pitchFamily="34" charset="0"/>
                <a:hlinkClick r:id="rId2"/>
              </a:rPr>
              <a:t>Finance and operations application documentation</a:t>
            </a:r>
            <a:endParaRPr lang="en-US" sz="1600" b="0" i="0" u="sng" dirty="0">
              <a:effectLst/>
              <a:latin typeface="Segoe UI" panose="020B0502040204020203" pitchFamily="34" charset="0"/>
            </a:endParaRPr>
          </a:p>
          <a:p>
            <a:r>
              <a:rPr lang="en-US" sz="1800" b="1" i="0" dirty="0">
                <a:effectLst/>
                <a:latin typeface="Segoe UI" panose="020B0502040204020203" pitchFamily="34" charset="0"/>
              </a:rPr>
              <a:t>Microsoft Learn documentation provides:</a:t>
            </a:r>
          </a:p>
          <a:p>
            <a:pPr lvl="1"/>
            <a:r>
              <a:rPr lang="en-US" sz="1400" b="0" i="0" dirty="0">
                <a:effectLst/>
                <a:latin typeface="Segoe UI" panose="020B0502040204020203" pitchFamily="34" charset="0"/>
              </a:rPr>
              <a:t>A rich set of product Help topics that can be enhanced by community members both inside and outside Microsoft.</a:t>
            </a:r>
          </a:p>
          <a:p>
            <a:pPr lvl="1"/>
            <a:r>
              <a:rPr lang="en-US" sz="1400" b="0" i="0" dirty="0">
                <a:effectLst/>
                <a:latin typeface="Segoe UI" panose="020B0502040204020203" pitchFamily="34" charset="0"/>
              </a:rPr>
              <a:t>A quick way to access different types of content about the system, including topics and videos.</a:t>
            </a:r>
          </a:p>
          <a:p>
            <a:r>
              <a:rPr lang="en-US" sz="1600" b="1" i="0" dirty="0">
                <a:effectLst/>
                <a:latin typeface="Segoe UI" panose="020B0502040204020203" pitchFamily="34" charset="0"/>
              </a:rPr>
              <a:t>In-product help</a:t>
            </a:r>
          </a:p>
          <a:p>
            <a:r>
              <a:rPr lang="en-US" sz="1600" b="1" i="0" dirty="0">
                <a:effectLst/>
                <a:latin typeface="Segoe UI" panose="020B0502040204020203" pitchFamily="34" charset="0"/>
              </a:rPr>
              <a:t>View and export field descriptions</a:t>
            </a:r>
          </a:p>
          <a:p>
            <a:r>
              <a:rPr lang="en-US" sz="1600" b="1" i="0" dirty="0">
                <a:effectLst/>
                <a:latin typeface="Segoe UI" panose="020B0502040204020203" pitchFamily="34" charset="0"/>
              </a:rPr>
              <a:t>Access topics in Microsoft Learn documentation</a:t>
            </a:r>
          </a:p>
          <a:p>
            <a:r>
              <a:rPr lang="en-US" sz="1600" b="1" i="0" dirty="0">
                <a:effectLst/>
                <a:latin typeface="Segoe UI" panose="020B0502040204020203" pitchFamily="34" charset="0"/>
              </a:rPr>
              <a:t>Access task guides</a:t>
            </a:r>
          </a:p>
          <a:p>
            <a:r>
              <a:rPr lang="en-US" sz="1600" b="1" i="0" dirty="0">
                <a:effectLst/>
                <a:latin typeface="Segoe UI" panose="020B0502040204020203" pitchFamily="34" charset="0"/>
              </a:rPr>
              <a:t>Customize help topics</a:t>
            </a:r>
          </a:p>
          <a:p>
            <a:r>
              <a:rPr lang="en-US" sz="1600" b="1" i="0" dirty="0">
                <a:effectLst/>
                <a:latin typeface="Segoe UI" panose="020B0502040204020203" pitchFamily="34" charset="0"/>
              </a:rPr>
              <a:t>Task guides</a:t>
            </a:r>
          </a:p>
          <a:p>
            <a:r>
              <a:rPr lang="en-US" sz="1600" b="1" i="0" dirty="0">
                <a:effectLst/>
                <a:latin typeface="Segoe UI" panose="020B0502040204020203" pitchFamily="34" charset="0"/>
              </a:rPr>
              <a:t>Field descriptions</a:t>
            </a:r>
          </a:p>
          <a:p>
            <a:r>
              <a:rPr lang="en-US" sz="1600" b="1" i="0" dirty="0">
                <a:effectLst/>
                <a:latin typeface="Segoe UI" panose="020B0502040204020203" pitchFamily="34" charset="0"/>
              </a:rPr>
              <a:t>Protecting the privacy and personal data of your customers</a:t>
            </a:r>
          </a:p>
          <a:p>
            <a:endParaRPr lang="en-US" sz="1600" b="1" i="0" dirty="0">
              <a:effectLst/>
              <a:latin typeface="Segoe UI" panose="020B0502040204020203" pitchFamily="34" charset="0"/>
            </a:endParaRPr>
          </a:p>
          <a:p>
            <a:endParaRPr lang="en-US" sz="2400" b="1" i="0" dirty="0">
              <a:effectLst/>
              <a:latin typeface="Segoe UI" panose="020B0502040204020203" pitchFamily="34" charset="0"/>
            </a:endParaRPr>
          </a:p>
          <a:p>
            <a:endParaRPr lang="en-US" sz="2000" b="1" i="0" dirty="0">
              <a:effectLst/>
              <a:latin typeface="Segoe UI" panose="020B0502040204020203" pitchFamily="34" charset="0"/>
            </a:endParaRPr>
          </a:p>
          <a:p>
            <a:endParaRPr lang="en-PK" dirty="0"/>
          </a:p>
        </p:txBody>
      </p:sp>
    </p:spTree>
    <p:extLst>
      <p:ext uri="{BB962C8B-B14F-4D97-AF65-F5344CB8AC3E}">
        <p14:creationId xmlns:p14="http://schemas.microsoft.com/office/powerpoint/2010/main" val="17589796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Graphical user interface&#10;&#10;Description automatically generated">
            <a:extLst>
              <a:ext uri="{FF2B5EF4-FFF2-40B4-BE49-F238E27FC236}">
                <a16:creationId xmlns:a16="http://schemas.microsoft.com/office/drawing/2014/main" id="{99401BFE-6F2D-450F-8797-CD75F12D02FD}"/>
              </a:ext>
            </a:extLst>
          </p:cNvPr>
          <p:cNvPicPr>
            <a:picLocks noGrp="1" noChangeAspect="1"/>
          </p:cNvPicPr>
          <p:nvPr>
            <p:ph type="pic" sz="quarter" idx="11"/>
          </p:nvPr>
        </p:nvPicPr>
        <p:blipFill rotWithShape="1">
          <a:blip r:embed="rId3"/>
          <a:srcRect r="432" b="1"/>
          <a:stretch/>
        </p:blipFill>
        <p:spPr>
          <a:xfrm>
            <a:off x="21" y="489"/>
            <a:ext cx="12191980" cy="6857026"/>
          </a:xfrm>
          <a:noFill/>
        </p:spPr>
      </p:pic>
      <p:sp>
        <p:nvSpPr>
          <p:cNvPr id="17" name="TextBox 16">
            <a:extLst>
              <a:ext uri="{FF2B5EF4-FFF2-40B4-BE49-F238E27FC236}">
                <a16:creationId xmlns:a16="http://schemas.microsoft.com/office/drawing/2014/main" id="{1F67070E-9E41-459B-A1A5-CC68AF6F3FB2}"/>
              </a:ext>
            </a:extLst>
          </p:cNvPr>
          <p:cNvSpPr txBox="1"/>
          <p:nvPr/>
        </p:nvSpPr>
        <p:spPr>
          <a:xfrm>
            <a:off x="530145" y="1848688"/>
            <a:ext cx="10615764" cy="3249593"/>
          </a:xfrm>
          <a:prstGeom prst="rect">
            <a:avLst/>
          </a:prstGeom>
          <a:noFill/>
        </p:spPr>
        <p:txBody>
          <a:bodyPr wrap="square">
            <a:spAutoFit/>
          </a:bodyPr>
          <a:lstStyle/>
          <a:p>
            <a:pPr algn="ctr">
              <a:lnSpc>
                <a:spcPct val="90000"/>
              </a:lnSpc>
              <a:spcAft>
                <a:spcPts val="588"/>
              </a:spcAft>
            </a:pPr>
            <a:r>
              <a:rPr lang="en-GB" sz="5294" b="1" dirty="0">
                <a:solidFill>
                  <a:schemeClr val="bg1"/>
                </a:solidFill>
              </a:rPr>
              <a:t>Thank You </a:t>
            </a:r>
          </a:p>
          <a:p>
            <a:pPr algn="ctr">
              <a:lnSpc>
                <a:spcPct val="90000"/>
              </a:lnSpc>
              <a:spcAft>
                <a:spcPts val="588"/>
              </a:spcAft>
            </a:pPr>
            <a:endParaRPr lang="en-GB" sz="5294" b="1" dirty="0">
              <a:solidFill>
                <a:schemeClr val="bg1"/>
              </a:solidFill>
            </a:endParaRPr>
          </a:p>
          <a:p>
            <a:pPr algn="ctr">
              <a:lnSpc>
                <a:spcPct val="90000"/>
              </a:lnSpc>
              <a:spcAft>
                <a:spcPts val="588"/>
              </a:spcAft>
            </a:pPr>
            <a:r>
              <a:rPr lang="en-GB" sz="5294" b="1" dirty="0">
                <a:solidFill>
                  <a:schemeClr val="bg1"/>
                </a:solidFill>
              </a:rPr>
              <a:t>See you all next Saturday</a:t>
            </a:r>
          </a:p>
          <a:p>
            <a:pPr algn="ctr">
              <a:lnSpc>
                <a:spcPct val="90000"/>
              </a:lnSpc>
              <a:spcAft>
                <a:spcPts val="588"/>
              </a:spcAft>
            </a:pPr>
            <a:endParaRPr lang="en-GB" sz="5294" b="1" dirty="0">
              <a:solidFill>
                <a:schemeClr val="bg1"/>
              </a:solidFill>
            </a:endParaRPr>
          </a:p>
        </p:txBody>
      </p:sp>
    </p:spTree>
    <p:extLst>
      <p:ext uri="{BB962C8B-B14F-4D97-AF65-F5344CB8AC3E}">
        <p14:creationId xmlns:p14="http://schemas.microsoft.com/office/powerpoint/2010/main" val="333667189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D2BF2B-FB8B-4421-9468-429EE99B7371}"/>
              </a:ext>
            </a:extLst>
          </p:cNvPr>
          <p:cNvSpPr>
            <a:spLocks noGrp="1"/>
          </p:cNvSpPr>
          <p:nvPr>
            <p:ph idx="1"/>
          </p:nvPr>
        </p:nvSpPr>
        <p:spPr>
          <a:xfrm>
            <a:off x="0" y="152400"/>
            <a:ext cx="12192000" cy="6705599"/>
          </a:xfrm>
        </p:spPr>
        <p:txBody>
          <a:bodyPr>
            <a:normAutofit/>
          </a:bodyPr>
          <a:lstStyle/>
          <a:p>
            <a:r>
              <a:rPr lang="en-US" sz="4000" b="1" i="0" dirty="0">
                <a:solidFill>
                  <a:srgbClr val="191919"/>
                </a:solidFill>
                <a:effectLst/>
                <a:latin typeface="Segoe UI" panose="020B0502040204020203" pitchFamily="34" charset="0"/>
              </a:rPr>
              <a:t>Why is ERP important for business?</a:t>
            </a:r>
          </a:p>
          <a:p>
            <a:r>
              <a:rPr lang="en-US" sz="2400" dirty="0"/>
              <a:t>Advancing ERP technology integrates processes for improved business intelligence, speed, and operational optimization.</a:t>
            </a:r>
          </a:p>
          <a:p>
            <a:pPr marL="0" indent="0">
              <a:buNone/>
            </a:pPr>
            <a:endParaRPr lang="en-US" sz="2400" dirty="0"/>
          </a:p>
          <a:p>
            <a:r>
              <a:rPr lang="en-US" sz="2400" b="0" i="0" dirty="0">
                <a:solidFill>
                  <a:srgbClr val="191919"/>
                </a:solidFill>
                <a:effectLst/>
              </a:rPr>
              <a:t>Here are three ways an ERP system can improve your business:</a:t>
            </a:r>
          </a:p>
          <a:p>
            <a:pPr marL="857250" lvl="1" indent="-400050">
              <a:lnSpc>
                <a:spcPct val="150000"/>
              </a:lnSpc>
              <a:buFont typeface="+mj-lt"/>
              <a:buAutoNum type="romanUcPeriod"/>
            </a:pPr>
            <a:r>
              <a:rPr lang="en-US" sz="2000" b="1" i="0" dirty="0">
                <a:solidFill>
                  <a:srgbClr val="191919"/>
                </a:solidFill>
                <a:effectLst/>
              </a:rPr>
              <a:t>Drive optimal performance : </a:t>
            </a:r>
            <a:r>
              <a:rPr lang="en-US" sz="2000" b="0" i="0" dirty="0">
                <a:solidFill>
                  <a:srgbClr val="191919"/>
                </a:solidFill>
                <a:effectLst/>
              </a:rPr>
              <a:t>With solutions that use AI, you’ll access insights that enhance your decision making and reveal ways to improve operational performance going forward.</a:t>
            </a:r>
          </a:p>
          <a:p>
            <a:pPr marL="857250" lvl="1" indent="-400050">
              <a:lnSpc>
                <a:spcPct val="150000"/>
              </a:lnSpc>
              <a:buFont typeface="+mj-lt"/>
              <a:buAutoNum type="romanUcPeriod"/>
            </a:pPr>
            <a:r>
              <a:rPr lang="en-US" sz="2000" b="1" i="0" dirty="0">
                <a:solidFill>
                  <a:srgbClr val="191919"/>
                </a:solidFill>
                <a:effectLst/>
              </a:rPr>
              <a:t>Accelerate operational impact.</a:t>
            </a:r>
            <a:r>
              <a:rPr lang="en-US" sz="2000" b="0" i="0" dirty="0">
                <a:solidFill>
                  <a:srgbClr val="191919"/>
                </a:solidFill>
                <a:effectLst/>
              </a:rPr>
              <a:t> By connecting processes and data, you’ll bring more visibility and flexibility to employees, helping them take action quickly and deliver more value across the business.</a:t>
            </a:r>
          </a:p>
          <a:p>
            <a:pPr marL="857250" lvl="1" indent="-400050">
              <a:lnSpc>
                <a:spcPct val="150000"/>
              </a:lnSpc>
              <a:buFont typeface="+mj-lt"/>
              <a:buAutoNum type="romanUcPeriod"/>
            </a:pPr>
            <a:r>
              <a:rPr lang="en-US" sz="2000" b="1" i="0" dirty="0">
                <a:solidFill>
                  <a:srgbClr val="191919"/>
                </a:solidFill>
                <a:effectLst/>
              </a:rPr>
              <a:t>Ensure business agility.</a:t>
            </a:r>
            <a:r>
              <a:rPr lang="en-US" sz="2000" b="0" i="0" dirty="0">
                <a:solidFill>
                  <a:srgbClr val="191919"/>
                </a:solidFill>
                <a:effectLst/>
              </a:rPr>
              <a:t> Many ERP solutions are built to adapt to your needs and grow with you, helping you proactively prepare for—and readily respond to—any operational disruption or market change</a:t>
            </a:r>
            <a:r>
              <a:rPr lang="en-US" sz="2800" b="0" i="0" dirty="0">
                <a:solidFill>
                  <a:srgbClr val="191919"/>
                </a:solidFill>
                <a:effectLst/>
              </a:rPr>
              <a:t>.</a:t>
            </a:r>
          </a:p>
          <a:p>
            <a:pPr marL="457200" lvl="1" indent="0">
              <a:lnSpc>
                <a:spcPct val="150000"/>
              </a:lnSpc>
              <a:buNone/>
            </a:pPr>
            <a:endParaRPr lang="en-US" sz="1600" b="1" i="0" dirty="0">
              <a:solidFill>
                <a:srgbClr val="191919"/>
              </a:solidFill>
              <a:effectLst/>
            </a:endParaRPr>
          </a:p>
          <a:p>
            <a:endParaRPr lang="en-PK" dirty="0"/>
          </a:p>
        </p:txBody>
      </p:sp>
    </p:spTree>
    <p:extLst>
      <p:ext uri="{BB962C8B-B14F-4D97-AF65-F5344CB8AC3E}">
        <p14:creationId xmlns:p14="http://schemas.microsoft.com/office/powerpoint/2010/main" val="13794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CA9DFF-A5CD-85CB-0E7E-6666AC4FC5F1}"/>
              </a:ext>
            </a:extLst>
          </p:cNvPr>
          <p:cNvSpPr>
            <a:spLocks noGrp="1"/>
          </p:cNvSpPr>
          <p:nvPr>
            <p:ph idx="1"/>
          </p:nvPr>
        </p:nvSpPr>
        <p:spPr>
          <a:xfrm>
            <a:off x="0" y="133350"/>
            <a:ext cx="12192000" cy="6724650"/>
          </a:xfrm>
        </p:spPr>
        <p:txBody>
          <a:bodyPr>
            <a:normAutofit/>
          </a:bodyPr>
          <a:lstStyle/>
          <a:p>
            <a:r>
              <a:rPr lang="en-US" sz="3500" b="1" i="0" dirty="0">
                <a:solidFill>
                  <a:srgbClr val="191919"/>
                </a:solidFill>
                <a:effectLst/>
                <a:latin typeface="Segoe UI" panose="020B0502040204020203" pitchFamily="34" charset="0"/>
              </a:rPr>
              <a:t>What business functions can be optimized with ERP?</a:t>
            </a:r>
          </a:p>
          <a:p>
            <a:pPr>
              <a:lnSpc>
                <a:spcPct val="170000"/>
              </a:lnSpc>
            </a:pPr>
            <a:r>
              <a:rPr lang="en-US" sz="1900" dirty="0">
                <a:latin typeface="Segoe UI" panose="020B0502040204020203" pitchFamily="34" charset="0"/>
                <a:cs typeface="Segoe UI" panose="020B0502040204020203" pitchFamily="34" charset="0"/>
              </a:rPr>
              <a:t>ERP systems unify core organizational functions, erasing front-back office barriers, and flexibly align with evolving business priorities. Key functions include:</a:t>
            </a:r>
          </a:p>
          <a:p>
            <a:endParaRPr lang="en-US" sz="1900" dirty="0">
              <a:latin typeface="Segoe UI" panose="020B0502040204020203" pitchFamily="34" charset="0"/>
              <a:cs typeface="Segoe UI" panose="020B0502040204020203" pitchFamily="34" charset="0"/>
            </a:endParaRPr>
          </a:p>
          <a:p>
            <a:pPr lvl="1">
              <a:lnSpc>
                <a:spcPct val="150000"/>
              </a:lnSpc>
            </a:pPr>
            <a:r>
              <a:rPr lang="en-US" sz="1700" b="1" i="0" dirty="0">
                <a:solidFill>
                  <a:srgbClr val="191919"/>
                </a:solidFill>
                <a:effectLst/>
                <a:latin typeface="Segoe UI" panose="020B0502040204020203" pitchFamily="34" charset="0"/>
                <a:cs typeface="Segoe UI" panose="020B0502040204020203" pitchFamily="34" charset="0"/>
              </a:rPr>
              <a:t>Commerce </a:t>
            </a:r>
            <a:r>
              <a:rPr lang="en-US" sz="1400" b="1" i="0" dirty="0">
                <a:solidFill>
                  <a:srgbClr val="191919"/>
                </a:solidFill>
                <a:effectLst/>
                <a:latin typeface="Segoe UI" panose="020B0502040204020203" pitchFamily="34" charset="0"/>
                <a:cs typeface="Segoe UI" panose="020B0502040204020203" pitchFamily="34" charset="0"/>
              </a:rPr>
              <a:t>: </a:t>
            </a:r>
            <a:r>
              <a:rPr lang="en-US" sz="1900" b="0" i="0" dirty="0">
                <a:effectLst/>
                <a:latin typeface="Google Sans"/>
              </a:rPr>
              <a:t>ERP enhances customer experiences through AI recommendations for retailers</a:t>
            </a:r>
            <a:r>
              <a:rPr lang="en-US" sz="1200" b="0" i="0" dirty="0">
                <a:solidFill>
                  <a:srgbClr val="E3E3E3"/>
                </a:solidFill>
                <a:effectLst/>
                <a:latin typeface="Google Sans"/>
              </a:rPr>
              <a:t>.</a:t>
            </a:r>
          </a:p>
          <a:p>
            <a:pPr lvl="1">
              <a:lnSpc>
                <a:spcPct val="150000"/>
              </a:lnSpc>
            </a:pPr>
            <a:r>
              <a:rPr lang="en-US" sz="1800" b="1" i="0" dirty="0">
                <a:solidFill>
                  <a:srgbClr val="191919"/>
                </a:solidFill>
                <a:effectLst/>
                <a:latin typeface="Segoe UI" panose="020B0502040204020203" pitchFamily="34" charset="0"/>
                <a:cs typeface="Segoe UI" panose="020B0502040204020203" pitchFamily="34" charset="0"/>
              </a:rPr>
              <a:t>Finance : </a:t>
            </a:r>
            <a:r>
              <a:rPr lang="en-US" sz="1800" b="0" i="0" dirty="0">
                <a:effectLst/>
                <a:latin typeface="Google Sans"/>
              </a:rPr>
              <a:t>ERP enhances profitability, compliance, and accessibility through AI, automation, and tracking.</a:t>
            </a:r>
          </a:p>
          <a:p>
            <a:pPr lvl="1">
              <a:lnSpc>
                <a:spcPct val="150000"/>
              </a:lnSpc>
            </a:pPr>
            <a:r>
              <a:rPr lang="en-US" sz="1800" b="1" i="0" dirty="0">
                <a:solidFill>
                  <a:srgbClr val="191919"/>
                </a:solidFill>
                <a:effectLst/>
                <a:latin typeface="Segoe UI" panose="020B0502040204020203" pitchFamily="34" charset="0"/>
                <a:cs typeface="Segoe UI" panose="020B0502040204020203" pitchFamily="34" charset="0"/>
              </a:rPr>
              <a:t>Human resources : </a:t>
            </a:r>
            <a:r>
              <a:rPr lang="en-US" sz="1800" b="0" i="0" dirty="0">
                <a:effectLst/>
                <a:latin typeface="Google Sans"/>
              </a:rPr>
              <a:t>Current solutions use data to streamline employee management.</a:t>
            </a:r>
          </a:p>
          <a:p>
            <a:pPr lvl="1">
              <a:lnSpc>
                <a:spcPct val="150000"/>
              </a:lnSpc>
            </a:pPr>
            <a:r>
              <a:rPr lang="en-US" sz="1800" b="1" i="0" dirty="0">
                <a:solidFill>
                  <a:srgbClr val="191919"/>
                </a:solidFill>
                <a:effectLst/>
                <a:latin typeface="Segoe UI" panose="020B0502040204020203" pitchFamily="34" charset="0"/>
                <a:cs typeface="Segoe UI" panose="020B0502040204020203" pitchFamily="34" charset="0"/>
              </a:rPr>
              <a:t>Manufacturing</a:t>
            </a:r>
            <a:r>
              <a:rPr lang="en-US" sz="1400" b="1" i="0" dirty="0">
                <a:solidFill>
                  <a:srgbClr val="191919"/>
                </a:solidFill>
                <a:effectLst/>
                <a:latin typeface="Segoe UI" panose="020B0502040204020203" pitchFamily="34" charset="0"/>
                <a:cs typeface="Segoe UI" panose="020B0502040204020203" pitchFamily="34" charset="0"/>
              </a:rPr>
              <a:t> </a:t>
            </a:r>
            <a:r>
              <a:rPr lang="en-US" sz="1800" b="1" i="0" dirty="0">
                <a:solidFill>
                  <a:srgbClr val="191919"/>
                </a:solidFill>
                <a:effectLst/>
                <a:latin typeface="Segoe UI" panose="020B0502040204020203" pitchFamily="34" charset="0"/>
                <a:cs typeface="Segoe UI" panose="020B0502040204020203" pitchFamily="34" charset="0"/>
              </a:rPr>
              <a:t>:</a:t>
            </a:r>
            <a:r>
              <a:rPr lang="en-US" sz="2800" b="1" i="0" dirty="0">
                <a:effectLst/>
                <a:latin typeface="Segoe UI" panose="020B0502040204020203" pitchFamily="34" charset="0"/>
                <a:cs typeface="Segoe UI" panose="020B0502040204020203" pitchFamily="34" charset="0"/>
              </a:rPr>
              <a:t> </a:t>
            </a:r>
            <a:r>
              <a:rPr lang="en-US" sz="1800" b="0" i="0" dirty="0">
                <a:effectLst/>
                <a:latin typeface="Google Sans"/>
              </a:rPr>
              <a:t>ERP streamlines communication, efficiency, and management with RPA, real-time data, and optimization.</a:t>
            </a:r>
          </a:p>
          <a:p>
            <a:pPr lvl="1">
              <a:lnSpc>
                <a:spcPct val="150000"/>
              </a:lnSpc>
            </a:pPr>
            <a:r>
              <a:rPr lang="en-US" sz="1800" b="1" i="0" dirty="0">
                <a:solidFill>
                  <a:srgbClr val="191919"/>
                </a:solidFill>
                <a:effectLst/>
                <a:latin typeface="Segoe UI" panose="020B0502040204020203" pitchFamily="34" charset="0"/>
                <a:cs typeface="Segoe UI" panose="020B0502040204020203" pitchFamily="34" charset="0"/>
              </a:rPr>
              <a:t>Supply chain:</a:t>
            </a:r>
            <a:r>
              <a:rPr lang="en-US" sz="1400" b="1" i="0" dirty="0">
                <a:solidFill>
                  <a:srgbClr val="191919"/>
                </a:solidFill>
                <a:effectLst/>
                <a:latin typeface="Segoe UI" panose="020B0502040204020203" pitchFamily="34" charset="0"/>
                <a:cs typeface="Segoe UI" panose="020B0502040204020203" pitchFamily="34" charset="0"/>
              </a:rPr>
              <a:t> </a:t>
            </a:r>
            <a:r>
              <a:rPr lang="en-US" sz="1800" b="0" i="0" dirty="0">
                <a:effectLst/>
                <a:latin typeface="Google Sans"/>
              </a:rPr>
              <a:t>ERP automates manual processes and saves time and costs</a:t>
            </a:r>
            <a:r>
              <a:rPr lang="en-US" sz="1000" b="0" i="0" dirty="0">
                <a:solidFill>
                  <a:srgbClr val="E3E3E3"/>
                </a:solidFill>
                <a:effectLst/>
                <a:latin typeface="Google Sans"/>
              </a:rPr>
              <a:t>.</a:t>
            </a:r>
          </a:p>
          <a:p>
            <a:pPr marL="457200" lvl="1" indent="0">
              <a:buNone/>
            </a:pPr>
            <a:r>
              <a:rPr lang="en-US" sz="1800" b="1" i="0" dirty="0">
                <a:solidFill>
                  <a:srgbClr val="191919"/>
                </a:solidFill>
                <a:effectLst/>
                <a:latin typeface="Segoe UI" panose="020B0502040204020203" pitchFamily="34" charset="0"/>
              </a:rPr>
              <a:t> </a:t>
            </a:r>
            <a:endParaRPr lang="en-US" i="0" dirty="0">
              <a:solidFill>
                <a:srgbClr val="191919"/>
              </a:solidFill>
              <a:effectLst/>
              <a:latin typeface="Segoe UI" panose="020B0502040204020203" pitchFamily="34" charset="0"/>
            </a:endParaRPr>
          </a:p>
          <a:p>
            <a:pPr lvl="1"/>
            <a:endParaRPr lang="en-US" sz="1800" i="0" dirty="0">
              <a:solidFill>
                <a:srgbClr val="191919"/>
              </a:solidFill>
              <a:effectLst/>
              <a:latin typeface="Segoe UI" panose="020B0502040204020203" pitchFamily="34" charset="0"/>
            </a:endParaRPr>
          </a:p>
          <a:p>
            <a:pPr lvl="1"/>
            <a:endParaRPr lang="en-US" sz="1800" i="0" dirty="0">
              <a:solidFill>
                <a:srgbClr val="191919"/>
              </a:solidFill>
              <a:effectLst/>
              <a:latin typeface="Segoe UI" panose="020B0502040204020203" pitchFamily="34" charset="0"/>
            </a:endParaRPr>
          </a:p>
          <a:p>
            <a:pPr lvl="1"/>
            <a:endParaRPr lang="en-US" sz="1800" i="0" dirty="0">
              <a:solidFill>
                <a:srgbClr val="191919"/>
              </a:solidFill>
              <a:effectLst/>
              <a:latin typeface="Segoe UI" panose="020B0502040204020203" pitchFamily="34" charset="0"/>
            </a:endParaRPr>
          </a:p>
          <a:p>
            <a:pPr lvl="1"/>
            <a:endParaRPr lang="en-PK" dirty="0"/>
          </a:p>
        </p:txBody>
      </p:sp>
    </p:spTree>
    <p:extLst>
      <p:ext uri="{BB962C8B-B14F-4D97-AF65-F5344CB8AC3E}">
        <p14:creationId xmlns:p14="http://schemas.microsoft.com/office/powerpoint/2010/main" val="1290477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B729ED-EC9B-7A32-8EAF-8AB0CB5E7535}"/>
              </a:ext>
            </a:extLst>
          </p:cNvPr>
          <p:cNvSpPr>
            <a:spLocks noGrp="1"/>
          </p:cNvSpPr>
          <p:nvPr>
            <p:ph idx="1"/>
          </p:nvPr>
        </p:nvSpPr>
        <p:spPr>
          <a:xfrm>
            <a:off x="123825" y="579521"/>
            <a:ext cx="11944350" cy="6278479"/>
          </a:xfrm>
        </p:spPr>
        <p:txBody>
          <a:bodyPr>
            <a:normAutofit/>
          </a:bodyPr>
          <a:lstStyle/>
          <a:p>
            <a:r>
              <a:rPr lang="en-US" sz="3200" b="1" i="0" dirty="0">
                <a:solidFill>
                  <a:srgbClr val="191919"/>
                </a:solidFill>
                <a:effectLst/>
                <a:latin typeface="Segoe UI" panose="020B0502040204020203" pitchFamily="34" charset="0"/>
              </a:rPr>
              <a:t>Three signs that you need ERP software</a:t>
            </a:r>
          </a:p>
          <a:p>
            <a:endParaRPr lang="en-US" b="1" i="0" dirty="0">
              <a:solidFill>
                <a:srgbClr val="191919"/>
              </a:solidFill>
              <a:effectLst/>
              <a:latin typeface="Segoe UI" panose="020B0502040204020203" pitchFamily="34" charset="0"/>
            </a:endParaRPr>
          </a:p>
          <a:p>
            <a:pPr marL="971550" lvl="1" indent="-514350">
              <a:lnSpc>
                <a:spcPct val="200000"/>
              </a:lnSpc>
              <a:buFont typeface="+mj-lt"/>
              <a:buAutoNum type="romanUcPeriod"/>
            </a:pPr>
            <a:r>
              <a:rPr lang="en-US" sz="2000" b="1" i="0" dirty="0">
                <a:solidFill>
                  <a:srgbClr val="191919"/>
                </a:solidFill>
                <a:effectLst/>
                <a:latin typeface="Segoe UI" panose="020B0502040204020203" pitchFamily="34" charset="0"/>
              </a:rPr>
              <a:t>The basics aren’t letting you grow :  </a:t>
            </a:r>
            <a:r>
              <a:rPr lang="en-US" sz="2000" i="0" dirty="0">
                <a:solidFill>
                  <a:srgbClr val="191919"/>
                </a:solidFill>
                <a:effectLst/>
                <a:latin typeface="Segoe UI" panose="020B0502040204020203" pitchFamily="34" charset="0"/>
              </a:rPr>
              <a:t>If basic tools are restricting market expansion and global growth, consider upgrading to a flexible ERP system to overcome limitations.</a:t>
            </a:r>
            <a:endParaRPr lang="en-US" sz="1400" i="0" dirty="0">
              <a:solidFill>
                <a:srgbClr val="191919"/>
              </a:solidFill>
              <a:effectLst/>
              <a:latin typeface="Segoe UI" panose="020B0502040204020203" pitchFamily="34" charset="0"/>
            </a:endParaRPr>
          </a:p>
          <a:p>
            <a:pPr marL="971550" lvl="1" indent="-514350">
              <a:lnSpc>
                <a:spcPct val="200000"/>
              </a:lnSpc>
              <a:buFont typeface="+mj-lt"/>
              <a:buAutoNum type="romanUcPeriod"/>
            </a:pPr>
            <a:r>
              <a:rPr lang="en-US" sz="1800" b="1" i="0" dirty="0">
                <a:solidFill>
                  <a:srgbClr val="191919"/>
                </a:solidFill>
                <a:effectLst/>
                <a:latin typeface="Segoe UI" panose="020B0502040204020203" pitchFamily="34" charset="0"/>
              </a:rPr>
              <a:t>You’re dealing with disparate systems : </a:t>
            </a:r>
            <a:r>
              <a:rPr lang="en-US" sz="1800" i="0" dirty="0">
                <a:solidFill>
                  <a:srgbClr val="191919"/>
                </a:solidFill>
                <a:effectLst/>
                <a:latin typeface="Segoe UI" panose="020B0502040204020203" pitchFamily="34" charset="0"/>
              </a:rPr>
              <a:t>Incompatible disparate systems prompt a shift to an integrated ERP solution, avoiding wasted time and resources on patchwork solutions.</a:t>
            </a:r>
            <a:r>
              <a:rPr lang="en-US" sz="1800" b="1" i="0" dirty="0">
                <a:solidFill>
                  <a:srgbClr val="191919"/>
                </a:solidFill>
                <a:effectLst/>
                <a:latin typeface="Segoe UI" panose="020B0502040204020203" pitchFamily="34" charset="0"/>
              </a:rPr>
              <a:t> </a:t>
            </a:r>
          </a:p>
          <a:p>
            <a:pPr marL="971550" lvl="1" indent="-514350">
              <a:lnSpc>
                <a:spcPct val="200000"/>
              </a:lnSpc>
              <a:buFont typeface="+mj-lt"/>
              <a:buAutoNum type="romanUcPeriod"/>
            </a:pPr>
            <a:r>
              <a:rPr lang="en-US" sz="1800" b="1" i="0" dirty="0">
                <a:solidFill>
                  <a:srgbClr val="191919"/>
                </a:solidFill>
                <a:effectLst/>
                <a:latin typeface="Segoe UI" panose="020B0502040204020203" pitchFamily="34" charset="0"/>
              </a:rPr>
              <a:t>You can’t meet customer expectations : </a:t>
            </a:r>
            <a:r>
              <a:rPr lang="en-US" sz="1800" i="0" dirty="0">
                <a:solidFill>
                  <a:srgbClr val="191919"/>
                </a:solidFill>
                <a:effectLst/>
                <a:latin typeface="Segoe UI" panose="020B0502040204020203" pitchFamily="34" charset="0"/>
              </a:rPr>
              <a:t>To address mobility needs for both staff and customers, investing in an accommodating system ensures competitive edge by empowering staff and meeting customer expectations.</a:t>
            </a:r>
          </a:p>
          <a:p>
            <a:pPr marL="971550" lvl="1" indent="-514350">
              <a:lnSpc>
                <a:spcPct val="150000"/>
              </a:lnSpc>
              <a:buFont typeface="+mj-lt"/>
              <a:buAutoNum type="romanUcPeriod"/>
            </a:pPr>
            <a:endParaRPr lang="en-US" sz="1600" i="0" dirty="0">
              <a:solidFill>
                <a:srgbClr val="191919"/>
              </a:solidFill>
              <a:effectLst/>
              <a:latin typeface="Segoe UI" panose="020B0502040204020203" pitchFamily="34" charset="0"/>
            </a:endParaRPr>
          </a:p>
        </p:txBody>
      </p:sp>
    </p:spTree>
    <p:extLst>
      <p:ext uri="{BB962C8B-B14F-4D97-AF65-F5344CB8AC3E}">
        <p14:creationId xmlns:p14="http://schemas.microsoft.com/office/powerpoint/2010/main" val="2667678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984675-9B4E-EE49-AEA2-012934E8A225}"/>
              </a:ext>
            </a:extLst>
          </p:cNvPr>
          <p:cNvSpPr>
            <a:spLocks noGrp="1"/>
          </p:cNvSpPr>
          <p:nvPr>
            <p:ph idx="1"/>
          </p:nvPr>
        </p:nvSpPr>
        <p:spPr>
          <a:xfrm>
            <a:off x="342900" y="873124"/>
            <a:ext cx="11658600" cy="5622925"/>
          </a:xfrm>
        </p:spPr>
        <p:txBody>
          <a:bodyPr>
            <a:normAutofit/>
          </a:bodyPr>
          <a:lstStyle/>
          <a:p>
            <a:pPr marL="285750" indent="-285750">
              <a:buFont typeface="Arial" panose="020B0604020202020204" pitchFamily="34" charset="0"/>
              <a:buChar char="•"/>
            </a:pPr>
            <a:r>
              <a:rPr lang="en-US" sz="2800" b="1" i="0" dirty="0">
                <a:solidFill>
                  <a:srgbClr val="191919"/>
                </a:solidFill>
                <a:effectLst/>
                <a:latin typeface="Segoe UI" panose="020B0502040204020203" pitchFamily="34" charset="0"/>
              </a:rPr>
              <a:t>Three ERP implementation challenges for businesses</a:t>
            </a:r>
          </a:p>
          <a:p>
            <a:pPr marL="285750" indent="-285750">
              <a:buFont typeface="Arial" panose="020B0604020202020204" pitchFamily="34" charset="0"/>
              <a:buChar char="•"/>
            </a:pPr>
            <a:endParaRPr lang="en-US" sz="2800" b="1" i="0" dirty="0">
              <a:solidFill>
                <a:srgbClr val="191919"/>
              </a:solidFill>
              <a:effectLst/>
              <a:latin typeface="Segoe UI" panose="020B0502040204020203" pitchFamily="34" charset="0"/>
            </a:endParaRPr>
          </a:p>
          <a:p>
            <a:pPr marL="1028700" lvl="1" indent="-571500">
              <a:lnSpc>
                <a:spcPct val="150000"/>
              </a:lnSpc>
              <a:buFont typeface="+mj-lt"/>
              <a:buAutoNum type="romanUcPeriod"/>
            </a:pPr>
            <a:r>
              <a:rPr lang="en-US" sz="1600" b="1" i="0" dirty="0">
                <a:solidFill>
                  <a:srgbClr val="191919"/>
                </a:solidFill>
                <a:effectLst/>
                <a:latin typeface="Segoe UI" panose="020B0502040204020203" pitchFamily="34" charset="0"/>
              </a:rPr>
              <a:t>Choosing the right ERP solution :  </a:t>
            </a:r>
            <a:r>
              <a:rPr lang="en-US" sz="1600" i="0" dirty="0">
                <a:solidFill>
                  <a:srgbClr val="191919"/>
                </a:solidFill>
                <a:effectLst/>
                <a:latin typeface="Segoe UI" panose="020B0502040204020203" pitchFamily="34" charset="0"/>
              </a:rPr>
              <a:t>Selecting the right ERP system and technology partner unifies existing business processes, providing a cohesive platform for shared information across the organization without seeking a perfect solution.</a:t>
            </a:r>
          </a:p>
          <a:p>
            <a:pPr marL="1028700" lvl="1" indent="-571500">
              <a:lnSpc>
                <a:spcPct val="150000"/>
              </a:lnSpc>
              <a:buFont typeface="+mj-lt"/>
              <a:buAutoNum type="romanUcPeriod"/>
            </a:pPr>
            <a:r>
              <a:rPr lang="en-US" sz="1600" b="1" i="0" dirty="0">
                <a:solidFill>
                  <a:srgbClr val="191919"/>
                </a:solidFill>
                <a:effectLst/>
                <a:latin typeface="Segoe UI" panose="020B0502040204020203" pitchFamily="34" charset="0"/>
              </a:rPr>
              <a:t>Affording the cost of an ERP system : </a:t>
            </a:r>
            <a:r>
              <a:rPr lang="en-US" sz="1600" i="0" dirty="0">
                <a:solidFill>
                  <a:srgbClr val="191919"/>
                </a:solidFill>
                <a:effectLst/>
                <a:latin typeface="Segoe UI" panose="020B0502040204020203" pitchFamily="34" charset="0"/>
              </a:rPr>
              <a:t>Adopting ERP doesn't require an all-in approach; modular software solutions can be acquired based on business needs, allowing gradual implementation and avoiding major investments without assured benefits.</a:t>
            </a:r>
            <a:r>
              <a:rPr lang="en-US" sz="1600" b="1" i="0" dirty="0">
                <a:solidFill>
                  <a:srgbClr val="191919"/>
                </a:solidFill>
                <a:effectLst/>
                <a:latin typeface="Segoe UI" panose="020B0502040204020203" pitchFamily="34" charset="0"/>
              </a:rPr>
              <a:t> </a:t>
            </a:r>
          </a:p>
          <a:p>
            <a:pPr marL="1028700" lvl="1" indent="-571500">
              <a:lnSpc>
                <a:spcPct val="150000"/>
              </a:lnSpc>
              <a:buFont typeface="+mj-lt"/>
              <a:buAutoNum type="romanUcPeriod"/>
            </a:pPr>
            <a:r>
              <a:rPr lang="en-US" sz="1600" b="1" i="0" dirty="0">
                <a:solidFill>
                  <a:srgbClr val="191919"/>
                </a:solidFill>
                <a:effectLst/>
                <a:latin typeface="Segoe UI" panose="020B0502040204020203" pitchFamily="34" charset="0"/>
              </a:rPr>
              <a:t>Integrating new ERP software with existing software : </a:t>
            </a:r>
            <a:r>
              <a:rPr lang="en-US" sz="1600" i="0" dirty="0">
                <a:solidFill>
                  <a:srgbClr val="191919"/>
                </a:solidFill>
                <a:effectLst/>
                <a:latin typeface="Segoe UI" panose="020B0502040204020203" pitchFamily="34" charset="0"/>
              </a:rPr>
              <a:t>A suitable ERP solution integrates existing processes and anticipates future growth, offering relevant features such as robust business intelligence for enhanced financial, supply chain, and manufacturing management.</a:t>
            </a:r>
          </a:p>
          <a:p>
            <a:endParaRPr lang="en-PK" dirty="0"/>
          </a:p>
        </p:txBody>
      </p:sp>
    </p:spTree>
    <p:extLst>
      <p:ext uri="{BB962C8B-B14F-4D97-AF65-F5344CB8AC3E}">
        <p14:creationId xmlns:p14="http://schemas.microsoft.com/office/powerpoint/2010/main" val="644137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02C89-CAFF-C951-C8FC-0525EF779F9F}"/>
              </a:ext>
            </a:extLst>
          </p:cNvPr>
          <p:cNvSpPr>
            <a:spLocks noGrp="1"/>
          </p:cNvSpPr>
          <p:nvPr>
            <p:ph type="title"/>
          </p:nvPr>
        </p:nvSpPr>
        <p:spPr>
          <a:xfrm>
            <a:off x="838200" y="231775"/>
            <a:ext cx="10515600" cy="1325563"/>
          </a:xfrm>
        </p:spPr>
        <p:txBody>
          <a:bodyPr>
            <a:normAutofit fontScale="90000"/>
          </a:bodyPr>
          <a:lstStyle/>
          <a:p>
            <a:r>
              <a:rPr lang="en-US" b="1" i="0" dirty="0">
                <a:effectLst/>
                <a:latin typeface="Segoe UI" panose="020B0502040204020203" pitchFamily="34" charset="0"/>
              </a:rPr>
              <a:t/>
            </a:r>
            <a:br>
              <a:rPr lang="en-US" b="1" i="0" dirty="0">
                <a:effectLst/>
                <a:latin typeface="Segoe UI" panose="020B0502040204020203" pitchFamily="34" charset="0"/>
              </a:rPr>
            </a:br>
            <a:r>
              <a:rPr lang="en-US" b="1" i="0" dirty="0">
                <a:effectLst/>
                <a:latin typeface="Segoe UI" panose="020B0502040204020203" pitchFamily="34" charset="0"/>
              </a:rPr>
              <a:t>Get started with finance and operations apps</a:t>
            </a:r>
            <a:r>
              <a:rPr lang="en-US" b="1" i="0" dirty="0">
                <a:solidFill>
                  <a:srgbClr val="E6E6E6"/>
                </a:solidFill>
                <a:effectLst/>
                <a:latin typeface="Segoe UI" panose="020B0502040204020203" pitchFamily="34" charset="0"/>
              </a:rPr>
              <a:t/>
            </a:r>
            <a:br>
              <a:rPr lang="en-US" b="1" i="0" dirty="0">
                <a:solidFill>
                  <a:srgbClr val="E6E6E6"/>
                </a:solidFill>
                <a:effectLst/>
                <a:latin typeface="Segoe UI" panose="020B0502040204020203" pitchFamily="34" charset="0"/>
              </a:rPr>
            </a:br>
            <a:endParaRPr lang="en-PK" dirty="0"/>
          </a:p>
        </p:txBody>
      </p:sp>
      <p:sp>
        <p:nvSpPr>
          <p:cNvPr id="3" name="Content Placeholder 2">
            <a:extLst>
              <a:ext uri="{FF2B5EF4-FFF2-40B4-BE49-F238E27FC236}">
                <a16:creationId xmlns:a16="http://schemas.microsoft.com/office/drawing/2014/main" id="{CA92A26C-E728-61B9-B816-E9EA610C3B06}"/>
              </a:ext>
            </a:extLst>
          </p:cNvPr>
          <p:cNvSpPr>
            <a:spLocks noGrp="1"/>
          </p:cNvSpPr>
          <p:nvPr>
            <p:ph idx="1"/>
          </p:nvPr>
        </p:nvSpPr>
        <p:spPr>
          <a:xfrm>
            <a:off x="838200" y="1862139"/>
            <a:ext cx="10515600" cy="4138612"/>
          </a:xfrm>
        </p:spPr>
        <p:txBody>
          <a:bodyPr>
            <a:normAutofit/>
          </a:bodyPr>
          <a:lstStyle/>
          <a:p>
            <a:pPr marL="514350" indent="-514350">
              <a:buFont typeface="+mj-lt"/>
              <a:buAutoNum type="romanUcPeriod"/>
            </a:pPr>
            <a:r>
              <a:rPr lang="en-US" sz="2400" b="1" i="0" u="sng" dirty="0">
                <a:solidFill>
                  <a:schemeClr val="accent1">
                    <a:lumMod val="75000"/>
                  </a:schemeClr>
                </a:solidFill>
                <a:effectLst/>
                <a:latin typeface="Segoe UI" panose="020B0502040204020203" pitchFamily="34" charset="0"/>
                <a:hlinkClick r:id="rId2">
                  <a:extLst>
                    <a:ext uri="{A12FA001-AC4F-418D-AE19-62706E023703}">
                      <ahyp:hlinkClr xmlns:ahyp="http://schemas.microsoft.com/office/drawing/2018/hyperlinkcolor" xmlns="" val="tx"/>
                    </a:ext>
                  </a:extLst>
                </a:hlinkClick>
              </a:rPr>
              <a:t>Introduction to Microsoft Dynamics 365</a:t>
            </a:r>
            <a:endParaRPr lang="en-US" sz="2400" b="1" i="0" u="sng" dirty="0">
              <a:solidFill>
                <a:schemeClr val="accent1">
                  <a:lumMod val="75000"/>
                </a:schemeClr>
              </a:solidFill>
              <a:effectLst/>
              <a:latin typeface="Segoe UI" panose="020B0502040204020203" pitchFamily="34" charset="0"/>
            </a:endParaRPr>
          </a:p>
          <a:p>
            <a:pPr marL="514350" indent="-514350">
              <a:buFont typeface="+mj-lt"/>
              <a:buAutoNum type="romanUcPeriod"/>
            </a:pPr>
            <a:r>
              <a:rPr lang="en-US" sz="2400" b="1" i="0" u="sng" dirty="0">
                <a:solidFill>
                  <a:schemeClr val="accent1">
                    <a:lumMod val="75000"/>
                  </a:schemeClr>
                </a:solidFill>
                <a:effectLst/>
                <a:latin typeface="Segoe UI" panose="020B0502040204020203" pitchFamily="34" charset="0"/>
                <a:hlinkClick r:id="rId3">
                  <a:extLst>
                    <a:ext uri="{A12FA001-AC4F-418D-AE19-62706E023703}">
                      <ahyp:hlinkClr xmlns:ahyp="http://schemas.microsoft.com/office/drawing/2018/hyperlinkcolor" xmlns="" val="tx"/>
                    </a:ext>
                  </a:extLst>
                </a:hlinkClick>
              </a:rPr>
              <a:t>Get started with Dynamics 365 Finance</a:t>
            </a:r>
            <a:endParaRPr lang="en-US" sz="2400" b="1" i="0" u="sng" dirty="0">
              <a:solidFill>
                <a:schemeClr val="accent1">
                  <a:lumMod val="75000"/>
                </a:schemeClr>
              </a:solidFill>
              <a:effectLst/>
              <a:latin typeface="Segoe UI" panose="020B0502040204020203" pitchFamily="34" charset="0"/>
            </a:endParaRPr>
          </a:p>
          <a:p>
            <a:pPr marL="514350" indent="-514350">
              <a:buFont typeface="+mj-lt"/>
              <a:buAutoNum type="romanUcPeriod"/>
            </a:pPr>
            <a:r>
              <a:rPr lang="en-US" sz="2400" b="1" i="0" u="sng" dirty="0">
                <a:solidFill>
                  <a:schemeClr val="accent1">
                    <a:lumMod val="75000"/>
                  </a:schemeClr>
                </a:solidFill>
                <a:effectLst/>
                <a:latin typeface="Segoe UI" panose="020B0502040204020203" pitchFamily="34" charset="0"/>
                <a:hlinkClick r:id="rId4">
                  <a:extLst>
                    <a:ext uri="{A12FA001-AC4F-418D-AE19-62706E023703}">
                      <ahyp:hlinkClr xmlns:ahyp="http://schemas.microsoft.com/office/drawing/2018/hyperlinkcolor" xmlns="" val="tx"/>
                    </a:ext>
                  </a:extLst>
                </a:hlinkClick>
              </a:rPr>
              <a:t>Get started with Dynamics 365 Supply Chain Management</a:t>
            </a:r>
            <a:endParaRPr lang="en-US" sz="2400" b="1" u="sng" dirty="0">
              <a:solidFill>
                <a:schemeClr val="accent1">
                  <a:lumMod val="75000"/>
                </a:schemeClr>
              </a:solidFill>
              <a:latin typeface="Segoe UI" panose="020B0502040204020203" pitchFamily="34" charset="0"/>
            </a:endParaRPr>
          </a:p>
          <a:p>
            <a:pPr marL="514350" indent="-514350">
              <a:buFont typeface="+mj-lt"/>
              <a:buAutoNum type="romanUcPeriod"/>
            </a:pPr>
            <a:r>
              <a:rPr lang="en-US" sz="2400" b="1" i="0" u="sng" dirty="0">
                <a:solidFill>
                  <a:schemeClr val="accent1">
                    <a:lumMod val="75000"/>
                  </a:schemeClr>
                </a:solidFill>
                <a:effectLst/>
                <a:latin typeface="Segoe UI" panose="020B0502040204020203" pitchFamily="34" charset="0"/>
                <a:hlinkClick r:id="rId5">
                  <a:extLst>
                    <a:ext uri="{A12FA001-AC4F-418D-AE19-62706E023703}">
                      <ahyp:hlinkClr xmlns:ahyp="http://schemas.microsoft.com/office/drawing/2018/hyperlinkcolor" xmlns="" val="tx"/>
                    </a:ext>
                  </a:extLst>
                </a:hlinkClick>
              </a:rPr>
              <a:t>Get started with production control in Dynamics 365 Supply Chain Management</a:t>
            </a:r>
            <a:endParaRPr lang="en-US" sz="2400" b="1" i="0" u="sng" dirty="0">
              <a:solidFill>
                <a:schemeClr val="accent1">
                  <a:lumMod val="75000"/>
                </a:schemeClr>
              </a:solidFill>
              <a:effectLst/>
              <a:latin typeface="Segoe UI" panose="020B0502040204020203" pitchFamily="34" charset="0"/>
            </a:endParaRPr>
          </a:p>
          <a:p>
            <a:pPr marL="514350" indent="-514350">
              <a:buFont typeface="+mj-lt"/>
              <a:buAutoNum type="romanUcPeriod"/>
            </a:pPr>
            <a:r>
              <a:rPr lang="en-US" sz="2400" b="1" i="0" u="sng" dirty="0">
                <a:solidFill>
                  <a:schemeClr val="accent1">
                    <a:lumMod val="75000"/>
                  </a:schemeClr>
                </a:solidFill>
                <a:effectLst/>
                <a:latin typeface="Segoe UI" panose="020B0502040204020203" pitchFamily="34" charset="0"/>
                <a:hlinkClick r:id="rId6">
                  <a:extLst>
                    <a:ext uri="{A12FA001-AC4F-418D-AE19-62706E023703}">
                      <ahyp:hlinkClr xmlns:ahyp="http://schemas.microsoft.com/office/drawing/2018/hyperlinkcolor" xmlns="" val="tx"/>
                    </a:ext>
                  </a:extLst>
                </a:hlinkClick>
              </a:rPr>
              <a:t>Introduction to Dynamics 365 Commerce</a:t>
            </a:r>
            <a:endParaRPr lang="en-US" sz="2400" b="1" i="0" u="sng" dirty="0">
              <a:solidFill>
                <a:schemeClr val="accent1">
                  <a:lumMod val="75000"/>
                </a:schemeClr>
              </a:solidFill>
              <a:effectLst/>
              <a:latin typeface="Segoe UI" panose="020B0502040204020203" pitchFamily="34" charset="0"/>
            </a:endParaRPr>
          </a:p>
          <a:p>
            <a:pPr marL="514350" indent="-514350">
              <a:buFont typeface="+mj-lt"/>
              <a:buAutoNum type="romanUcPeriod"/>
            </a:pPr>
            <a:r>
              <a:rPr lang="en-US" sz="2400" b="1" i="0" u="sng" dirty="0">
                <a:solidFill>
                  <a:schemeClr val="accent1">
                    <a:lumMod val="75000"/>
                  </a:schemeClr>
                </a:solidFill>
                <a:effectLst/>
                <a:latin typeface="Segoe UI" panose="020B0502040204020203" pitchFamily="34" charset="0"/>
                <a:hlinkClick r:id="rId7">
                  <a:extLst>
                    <a:ext uri="{A12FA001-AC4F-418D-AE19-62706E023703}">
                      <ahyp:hlinkClr xmlns:ahyp="http://schemas.microsoft.com/office/drawing/2018/hyperlinkcolor" xmlns="" val="tx"/>
                    </a:ext>
                  </a:extLst>
                </a:hlinkClick>
              </a:rPr>
              <a:t>Get started with Dynamics 365 Human Resources</a:t>
            </a:r>
            <a:endParaRPr lang="en-US" sz="2400" b="1" u="sng" dirty="0">
              <a:solidFill>
                <a:schemeClr val="accent1">
                  <a:lumMod val="75000"/>
                </a:schemeClr>
              </a:solidFill>
              <a:latin typeface="Segoe UI" panose="020B0502040204020203" pitchFamily="34" charset="0"/>
            </a:endParaRPr>
          </a:p>
          <a:p>
            <a:pPr marL="514350" indent="-514350">
              <a:buFont typeface="+mj-lt"/>
              <a:buAutoNum type="romanUcPeriod"/>
            </a:pPr>
            <a:r>
              <a:rPr lang="en-US" sz="2400" b="1" i="0" u="sng" dirty="0">
                <a:solidFill>
                  <a:schemeClr val="accent1">
                    <a:lumMod val="75000"/>
                  </a:schemeClr>
                </a:solidFill>
                <a:effectLst/>
                <a:latin typeface="Segoe UI" panose="020B0502040204020203" pitchFamily="34" charset="0"/>
                <a:hlinkClick r:id="rId8">
                  <a:extLst>
                    <a:ext uri="{A12FA001-AC4F-418D-AE19-62706E023703}">
                      <ahyp:hlinkClr xmlns:ahyp="http://schemas.microsoft.com/office/drawing/2018/hyperlinkcolor" xmlns="" val="tx"/>
                    </a:ext>
                  </a:extLst>
                </a:hlinkClick>
              </a:rPr>
              <a:t>Get started with Dynamics 365 Project Operations</a:t>
            </a:r>
            <a:endParaRPr lang="en-US" sz="2400" b="1" i="0" u="sng" dirty="0">
              <a:solidFill>
                <a:schemeClr val="accent1">
                  <a:lumMod val="75000"/>
                </a:schemeClr>
              </a:solidFill>
              <a:effectLst/>
              <a:latin typeface="Segoe UI" panose="020B0502040204020203" pitchFamily="34" charset="0"/>
            </a:endParaRPr>
          </a:p>
          <a:p>
            <a:pPr marL="514350" indent="-514350">
              <a:buFont typeface="+mj-lt"/>
              <a:buAutoNum type="romanUcPeriod"/>
            </a:pPr>
            <a:r>
              <a:rPr lang="en-US" sz="2400" b="1" i="0" u="sng" dirty="0">
                <a:solidFill>
                  <a:schemeClr val="accent1">
                    <a:lumMod val="75000"/>
                  </a:schemeClr>
                </a:solidFill>
                <a:effectLst/>
                <a:latin typeface="Segoe UI" panose="020B0502040204020203" pitchFamily="34" charset="0"/>
                <a:hlinkClick r:id="rId9">
                  <a:extLst>
                    <a:ext uri="{A12FA001-AC4F-418D-AE19-62706E023703}">
                      <ahyp:hlinkClr xmlns:ahyp="http://schemas.microsoft.com/office/drawing/2018/hyperlinkcolor" xmlns="" val="tx"/>
                    </a:ext>
                  </a:extLst>
                </a:hlinkClick>
              </a:rPr>
              <a:t>Get help and learn more about finance and operations apps</a:t>
            </a:r>
            <a:endParaRPr lang="en-US" sz="2400" b="1" u="sng" dirty="0">
              <a:solidFill>
                <a:schemeClr val="accent1">
                  <a:lumMod val="75000"/>
                </a:schemeClr>
              </a:solidFill>
              <a:latin typeface="Segoe UI" panose="020B0502040204020203" pitchFamily="34" charset="0"/>
            </a:endParaRPr>
          </a:p>
        </p:txBody>
      </p:sp>
    </p:spTree>
    <p:extLst>
      <p:ext uri="{BB962C8B-B14F-4D97-AF65-F5344CB8AC3E}">
        <p14:creationId xmlns:p14="http://schemas.microsoft.com/office/powerpoint/2010/main" val="1261796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2882</TotalTime>
  <Words>4577</Words>
  <Application>Microsoft Office PowerPoint</Application>
  <PresentationFormat>Widescreen</PresentationFormat>
  <Paragraphs>609</Paragraphs>
  <Slides>48</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Aptos Black</vt:lpstr>
      <vt:lpstr>Arial</vt:lpstr>
      <vt:lpstr>Calibri</vt:lpstr>
      <vt:lpstr>Calibri Light</vt:lpstr>
      <vt:lpstr>Google Sans</vt:lpstr>
      <vt:lpstr>Segoe UI</vt:lpstr>
      <vt:lpstr>Söhne</vt:lpstr>
      <vt:lpstr>Wingdings</vt:lpstr>
      <vt:lpstr>Office Theme</vt:lpstr>
      <vt:lpstr>PowerPoint Presentation</vt:lpstr>
      <vt:lpstr>AGENDA</vt:lpstr>
      <vt:lpstr>Quiz (Based on Previous Lectures)</vt:lpstr>
      <vt:lpstr>PowerPoint Presentation</vt:lpstr>
      <vt:lpstr>PowerPoint Presentation</vt:lpstr>
      <vt:lpstr>PowerPoint Presentation</vt:lpstr>
      <vt:lpstr>PowerPoint Presentation</vt:lpstr>
      <vt:lpstr>PowerPoint Presentation</vt:lpstr>
      <vt:lpstr> Get started with finance and operations apps </vt:lpstr>
      <vt:lpstr>Introduction to Microsoft Dynamics 365 </vt:lpstr>
      <vt:lpstr>Digital transformation is business transformation </vt:lpstr>
      <vt:lpstr>Artificial intelligence </vt:lpstr>
      <vt:lpstr>Get started with Dynamics 365 Finance</vt:lpstr>
      <vt:lpstr>PowerPoint Presentation</vt:lpstr>
      <vt:lpstr>PowerPoint Presentation</vt:lpstr>
      <vt:lpstr>Get started with Dynamics 365 Supply Chain Management </vt:lpstr>
      <vt:lpstr>PowerPoint Presentation</vt:lpstr>
      <vt:lpstr>PowerPoint Presentation</vt:lpstr>
      <vt:lpstr>PowerPoint Presentation</vt:lpstr>
      <vt:lpstr>PowerPoint Presentation</vt:lpstr>
      <vt:lpstr>PowerPoint Presentation</vt:lpstr>
      <vt:lpstr>PowerPoint Presentation</vt:lpstr>
      <vt:lpstr>Core concepts in production control </vt:lpstr>
      <vt:lpstr>PowerPoint Presentation</vt:lpstr>
      <vt:lpstr>PowerPoint Presentation</vt:lpstr>
      <vt:lpstr>PowerPoint Presentation</vt:lpstr>
      <vt:lpstr>Discrete manufacturing </vt:lpstr>
      <vt:lpstr>PowerPoint Presentation</vt:lpstr>
      <vt:lpstr>PowerPoint Presentation</vt:lpstr>
      <vt:lpstr>PowerPoint Presentation</vt:lpstr>
      <vt:lpstr>PowerPoint Presentation</vt:lpstr>
      <vt:lpstr>PowerPoint Presentation</vt:lpstr>
      <vt:lpstr>Describe the value proposition for mixed-reality Guides for production floor workers </vt:lpstr>
      <vt:lpstr>Introduction to Dynamics 365 Commerce </vt:lpstr>
      <vt:lpstr>Overview </vt:lpstr>
      <vt:lpstr>PowerPoint Presentation</vt:lpstr>
      <vt:lpstr>PowerPoint Presentation</vt:lpstr>
      <vt:lpstr>Get started with Dynamics 365 Human Resources </vt:lpstr>
      <vt:lpstr>PowerPoint Presentation</vt:lpstr>
      <vt:lpstr>Get started with Dynamics 365 Project Operations </vt:lpstr>
      <vt:lpstr>PowerPoint Presentation</vt:lpstr>
      <vt:lpstr>PowerPoint Presentation</vt:lpstr>
      <vt:lpstr>PowerPoint Presentation</vt:lpstr>
      <vt:lpstr>PowerPoint Presentation</vt:lpstr>
      <vt:lpstr>PowerPoint Presentation</vt:lpstr>
      <vt:lpstr>PowerPoint Presentation</vt:lpstr>
      <vt:lpstr>Get help and learn more about finance and operations apps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salman.siddiqui@aciano.net</dc:creator>
  <cp:lastModifiedBy>basilkhang0709@gmail.com</cp:lastModifiedBy>
  <cp:revision>131</cp:revision>
  <dcterms:created xsi:type="dcterms:W3CDTF">2023-08-29T09:01:16Z</dcterms:created>
  <dcterms:modified xsi:type="dcterms:W3CDTF">2023-09-29T13:04:20Z</dcterms:modified>
</cp:coreProperties>
</file>