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B774B-CA7F-4954-8730-B97BA538D87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1F68B-2CB9-4ACE-B0B0-5C0FF0D3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1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1F68B-2CB9-4ACE-B0B0-5C0FF0D386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15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1640" y="375665"/>
            <a:ext cx="830071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5306" y="3244088"/>
            <a:ext cx="7533386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bg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3399" y="1949322"/>
            <a:ext cx="8077200" cy="4272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4.jp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02808" y="2526792"/>
            <a:ext cx="2686812" cy="66751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916673" y="3241039"/>
            <a:ext cx="142113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Cha</a:t>
            </a:r>
            <a:r>
              <a:rPr spc="-15" dirty="0"/>
              <a:t>p</a:t>
            </a:r>
            <a:r>
              <a:rPr spc="-35" dirty="0"/>
              <a:t>t</a:t>
            </a:r>
            <a:r>
              <a:rPr dirty="0"/>
              <a:t>er</a:t>
            </a:r>
            <a:r>
              <a:rPr spc="-105" dirty="0"/>
              <a:t> </a:t>
            </a:r>
            <a:r>
              <a:rPr dirty="0"/>
              <a:t>6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09029" y="3750945"/>
            <a:ext cx="1616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onstantia"/>
                <a:cs typeface="Constantia"/>
              </a:rPr>
              <a:t>Mr.</a:t>
            </a:r>
            <a:r>
              <a:rPr sz="1800" spc="-6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Shoaib</a:t>
            </a:r>
            <a:r>
              <a:rPr sz="1800" spc="-9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Raza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256741"/>
            <a:ext cx="75018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8715" algn="l"/>
              </a:tabLst>
            </a:pPr>
            <a:r>
              <a:rPr sz="3600" dirty="0">
                <a:solidFill>
                  <a:srgbClr val="04607A"/>
                </a:solidFill>
                <a:latin typeface="Calibri"/>
                <a:cs typeface="Calibri"/>
              </a:rPr>
              <a:t>Basic</a:t>
            </a:r>
            <a:r>
              <a:rPr sz="3600" spc="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04607A"/>
                </a:solidFill>
                <a:latin typeface="Calibri"/>
                <a:cs typeface="Calibri"/>
              </a:rPr>
              <a:t>Counting</a:t>
            </a:r>
            <a:r>
              <a:rPr sz="3600" spc="-1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4607A"/>
                </a:solidFill>
                <a:latin typeface="Calibri"/>
                <a:cs typeface="Calibri"/>
              </a:rPr>
              <a:t>Principles:	</a:t>
            </a:r>
            <a:r>
              <a:rPr sz="3600" spc="-5" dirty="0">
                <a:solidFill>
                  <a:srgbClr val="04607A"/>
                </a:solidFill>
                <a:latin typeface="Calibri"/>
                <a:cs typeface="Calibri"/>
              </a:rPr>
              <a:t>The</a:t>
            </a:r>
            <a:r>
              <a:rPr sz="3600" spc="-5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04607A"/>
                </a:solidFill>
                <a:latin typeface="Calibri"/>
                <a:cs typeface="Calibri"/>
              </a:rPr>
              <a:t>Sum</a:t>
            </a:r>
            <a:r>
              <a:rPr sz="3600" spc="-6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4607A"/>
                </a:solidFill>
                <a:latin typeface="Calibri"/>
                <a:cs typeface="Calibri"/>
              </a:rPr>
              <a:t>Rule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8082280" cy="36753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5"/>
              </a:spcBef>
            </a:pPr>
            <a:r>
              <a:rPr sz="2600" b="1" spc="-10" dirty="0">
                <a:latin typeface="Constantia"/>
                <a:cs typeface="Constantia"/>
              </a:rPr>
              <a:t>Example</a:t>
            </a:r>
            <a:r>
              <a:rPr sz="2600" spc="-10" dirty="0">
                <a:latin typeface="Constantia"/>
                <a:cs typeface="Constantia"/>
              </a:rPr>
              <a:t>:</a:t>
            </a:r>
            <a:r>
              <a:rPr sz="2600" spc="-5" dirty="0">
                <a:latin typeface="Constantia"/>
                <a:cs typeface="Constantia"/>
              </a:rPr>
              <a:t> The </a:t>
            </a:r>
            <a:r>
              <a:rPr sz="2600" dirty="0">
                <a:latin typeface="Constantia"/>
                <a:cs typeface="Constantia"/>
              </a:rPr>
              <a:t>mathematics </a:t>
            </a:r>
            <a:r>
              <a:rPr sz="2600" spc="-5" dirty="0">
                <a:latin typeface="Constantia"/>
                <a:cs typeface="Constantia"/>
              </a:rPr>
              <a:t>department must choose </a:t>
            </a:r>
            <a:r>
              <a:rPr sz="2600" dirty="0">
                <a:latin typeface="Constantia"/>
                <a:cs typeface="Constantia"/>
              </a:rPr>
              <a:t> either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student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or</a:t>
            </a:r>
            <a:r>
              <a:rPr sz="2600" dirty="0">
                <a:latin typeface="Constantia"/>
                <a:cs typeface="Constantia"/>
              </a:rPr>
              <a:t> a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faculty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member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as</a:t>
            </a:r>
            <a:r>
              <a:rPr sz="2600" dirty="0">
                <a:latin typeface="Constantia"/>
                <a:cs typeface="Constantia"/>
              </a:rPr>
              <a:t> a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representative </a:t>
            </a:r>
            <a:r>
              <a:rPr sz="2600" spc="-10" dirty="0">
                <a:latin typeface="Constantia"/>
                <a:cs typeface="Constantia"/>
              </a:rPr>
              <a:t>for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10" dirty="0">
                <a:latin typeface="Constantia"/>
                <a:cs typeface="Constantia"/>
              </a:rPr>
              <a:t>university </a:t>
            </a:r>
            <a:r>
              <a:rPr sz="2600" spc="-20" dirty="0">
                <a:latin typeface="Constantia"/>
                <a:cs typeface="Constantia"/>
              </a:rPr>
              <a:t>committee. </a:t>
            </a:r>
            <a:r>
              <a:rPr sz="2600" spc="-40" dirty="0">
                <a:latin typeface="Constantia"/>
                <a:cs typeface="Constantia"/>
              </a:rPr>
              <a:t>How </a:t>
            </a:r>
            <a:r>
              <a:rPr sz="2600" spc="-15" dirty="0">
                <a:latin typeface="Constantia"/>
                <a:cs typeface="Constantia"/>
              </a:rPr>
              <a:t>many </a:t>
            </a:r>
            <a:r>
              <a:rPr sz="2600" spc="-10" dirty="0">
                <a:latin typeface="Constantia"/>
                <a:cs typeface="Constantia"/>
              </a:rPr>
              <a:t> choices </a:t>
            </a:r>
            <a:r>
              <a:rPr sz="2600" spc="-15" dirty="0">
                <a:latin typeface="Constantia"/>
                <a:cs typeface="Constantia"/>
              </a:rPr>
              <a:t>are </a:t>
            </a:r>
            <a:r>
              <a:rPr sz="2600" spc="-10" dirty="0">
                <a:latin typeface="Constantia"/>
                <a:cs typeface="Constantia"/>
              </a:rPr>
              <a:t>there for </a:t>
            </a:r>
            <a:r>
              <a:rPr sz="2600" spc="-5" dirty="0">
                <a:latin typeface="Constantia"/>
                <a:cs typeface="Constantia"/>
              </a:rPr>
              <a:t>this </a:t>
            </a:r>
            <a:r>
              <a:rPr sz="2600" spc="-15" dirty="0">
                <a:latin typeface="Constantia"/>
                <a:cs typeface="Constantia"/>
              </a:rPr>
              <a:t>representative </a:t>
            </a:r>
            <a:r>
              <a:rPr sz="2600" spc="-5" dirty="0">
                <a:latin typeface="Constantia"/>
                <a:cs typeface="Constantia"/>
              </a:rPr>
              <a:t>if </a:t>
            </a:r>
            <a:r>
              <a:rPr sz="2600" spc="-10" dirty="0">
                <a:latin typeface="Constantia"/>
                <a:cs typeface="Constantia"/>
              </a:rPr>
              <a:t>there </a:t>
            </a:r>
            <a:r>
              <a:rPr sz="2600" spc="-15" dirty="0">
                <a:latin typeface="Constantia"/>
                <a:cs typeface="Constantia"/>
              </a:rPr>
              <a:t>are </a:t>
            </a:r>
            <a:r>
              <a:rPr sz="2600" spc="-5" dirty="0">
                <a:latin typeface="Cambria Math"/>
                <a:cs typeface="Cambria Math"/>
              </a:rPr>
              <a:t>37 </a:t>
            </a:r>
            <a:r>
              <a:rPr sz="2600" dirty="0">
                <a:latin typeface="Cambria Math"/>
                <a:cs typeface="Cambria Math"/>
              </a:rPr>
              <a:t> </a:t>
            </a:r>
            <a:r>
              <a:rPr sz="2600" dirty="0">
                <a:latin typeface="Constantia"/>
                <a:cs typeface="Constantia"/>
              </a:rPr>
              <a:t>members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mathematics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faculty</a:t>
            </a:r>
            <a:r>
              <a:rPr sz="2600" dirty="0">
                <a:latin typeface="Constantia"/>
                <a:cs typeface="Constantia"/>
              </a:rPr>
              <a:t> and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83 </a:t>
            </a:r>
            <a:r>
              <a:rPr sz="2600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mathematics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majors</a:t>
            </a:r>
            <a:r>
              <a:rPr sz="2600" dirty="0">
                <a:latin typeface="Constantia"/>
                <a:cs typeface="Constantia"/>
              </a:rPr>
              <a:t> and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no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one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both</a:t>
            </a:r>
            <a:r>
              <a:rPr sz="2600" dirty="0">
                <a:latin typeface="Constantia"/>
                <a:cs typeface="Constantia"/>
              </a:rPr>
              <a:t> a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faculty </a:t>
            </a:r>
            <a:r>
              <a:rPr sz="2600" dirty="0">
                <a:latin typeface="Constantia"/>
                <a:cs typeface="Constantia"/>
              </a:rPr>
              <a:t> member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st</a:t>
            </a:r>
            <a:r>
              <a:rPr sz="2600" spc="10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den</a:t>
            </a:r>
            <a:r>
              <a:rPr sz="2600" spc="-1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12700" algn="just">
              <a:lnSpc>
                <a:spcPct val="100000"/>
              </a:lnSpc>
              <a:spcBef>
                <a:spcPts val="620"/>
              </a:spcBef>
            </a:pPr>
            <a:r>
              <a:rPr sz="2600" b="1" spc="-5" dirty="0">
                <a:latin typeface="Constantia"/>
                <a:cs typeface="Constantia"/>
              </a:rPr>
              <a:t>Solution</a:t>
            </a:r>
            <a:r>
              <a:rPr sz="2600" spc="-5" dirty="0">
                <a:latin typeface="Constantia"/>
                <a:cs typeface="Constantia"/>
              </a:rPr>
              <a:t>:</a:t>
            </a:r>
            <a:r>
              <a:rPr sz="2600" spc="8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By</a:t>
            </a:r>
            <a:r>
              <a:rPr sz="2600" spc="7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7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sum</a:t>
            </a:r>
            <a:r>
              <a:rPr sz="2600" spc="8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rule</a:t>
            </a:r>
            <a:r>
              <a:rPr sz="2600" spc="7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it</a:t>
            </a:r>
            <a:r>
              <a:rPr sz="2600" spc="79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follows</a:t>
            </a:r>
            <a:r>
              <a:rPr sz="2600" spc="7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7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there</a:t>
            </a:r>
            <a:r>
              <a:rPr sz="2600" spc="78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endParaRPr sz="2600">
              <a:latin typeface="Constantia"/>
              <a:cs typeface="Constantia"/>
            </a:endParaRPr>
          </a:p>
          <a:p>
            <a:pPr marL="286385" algn="just">
              <a:lnSpc>
                <a:spcPct val="100000"/>
              </a:lnSpc>
              <a:spcBef>
                <a:spcPts val="25"/>
              </a:spcBef>
            </a:pPr>
            <a:r>
              <a:rPr sz="2600" dirty="0">
                <a:latin typeface="Cambria Math"/>
                <a:cs typeface="Cambria Math"/>
              </a:rPr>
              <a:t>37</a:t>
            </a:r>
            <a:r>
              <a:rPr sz="2600" spc="70" dirty="0">
                <a:latin typeface="Cambria Math"/>
                <a:cs typeface="Cambria Math"/>
              </a:rPr>
              <a:t> </a:t>
            </a:r>
            <a:r>
              <a:rPr sz="2600" dirty="0">
                <a:latin typeface="Constantia"/>
                <a:cs typeface="Constantia"/>
              </a:rPr>
              <a:t>+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8</a:t>
            </a:r>
            <a:r>
              <a:rPr sz="2600" dirty="0">
                <a:latin typeface="Cambria Math"/>
                <a:cs typeface="Cambria Math"/>
              </a:rPr>
              <a:t>3</a:t>
            </a:r>
            <a:r>
              <a:rPr sz="2600" spc="60" dirty="0">
                <a:latin typeface="Cambria Math"/>
                <a:cs typeface="Cambria Math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12</a:t>
            </a:r>
            <a:r>
              <a:rPr sz="2600" dirty="0">
                <a:latin typeface="Cambria Math"/>
                <a:cs typeface="Cambria Math"/>
              </a:rPr>
              <a:t>0</a:t>
            </a:r>
            <a:r>
              <a:rPr sz="2600" spc="35" dirty="0">
                <a:latin typeface="Cambria Math"/>
                <a:cs typeface="Cambria Math"/>
              </a:rPr>
              <a:t> </a:t>
            </a:r>
            <a:r>
              <a:rPr sz="2600" dirty="0">
                <a:latin typeface="Constantia"/>
                <a:cs typeface="Constantia"/>
              </a:rPr>
              <a:t>possible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k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esentat</a:t>
            </a:r>
            <a:r>
              <a:rPr sz="2600" spc="-25" dirty="0">
                <a:latin typeface="Constantia"/>
                <a:cs typeface="Constantia"/>
              </a:rPr>
              <a:t>i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256741"/>
            <a:ext cx="75018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8715" algn="l"/>
              </a:tabLst>
            </a:pPr>
            <a:r>
              <a:rPr sz="3600" dirty="0">
                <a:solidFill>
                  <a:srgbClr val="04607A"/>
                </a:solidFill>
                <a:latin typeface="Calibri"/>
                <a:cs typeface="Calibri"/>
              </a:rPr>
              <a:t>Basic</a:t>
            </a:r>
            <a:r>
              <a:rPr sz="3600" spc="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04607A"/>
                </a:solidFill>
                <a:latin typeface="Calibri"/>
                <a:cs typeface="Calibri"/>
              </a:rPr>
              <a:t>Counting</a:t>
            </a:r>
            <a:r>
              <a:rPr sz="3600" spc="-1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4607A"/>
                </a:solidFill>
                <a:latin typeface="Calibri"/>
                <a:cs typeface="Calibri"/>
              </a:rPr>
              <a:t>Principles:	</a:t>
            </a:r>
            <a:r>
              <a:rPr sz="3600" spc="-5" dirty="0">
                <a:solidFill>
                  <a:srgbClr val="04607A"/>
                </a:solidFill>
                <a:latin typeface="Calibri"/>
                <a:cs typeface="Calibri"/>
              </a:rPr>
              <a:t>The</a:t>
            </a:r>
            <a:r>
              <a:rPr sz="3600" spc="-5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04607A"/>
                </a:solidFill>
                <a:latin typeface="Calibri"/>
                <a:cs typeface="Calibri"/>
              </a:rPr>
              <a:t>Sum</a:t>
            </a:r>
            <a:r>
              <a:rPr sz="3600" spc="-6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4607A"/>
                </a:solidFill>
                <a:latin typeface="Calibri"/>
                <a:cs typeface="Calibri"/>
              </a:rPr>
              <a:t>Rule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8310245" cy="3355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5"/>
              </a:spcBef>
            </a:pPr>
            <a:r>
              <a:rPr sz="2600" b="1" spc="-10" dirty="0">
                <a:latin typeface="Constantia"/>
                <a:cs typeface="Constantia"/>
              </a:rPr>
              <a:t>Example</a:t>
            </a:r>
            <a:r>
              <a:rPr sz="2600" spc="-10" dirty="0">
                <a:latin typeface="Constantia"/>
                <a:cs typeface="Constantia"/>
              </a:rPr>
              <a:t>: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student can choose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15" dirty="0">
                <a:latin typeface="Constantia"/>
                <a:cs typeface="Constantia"/>
              </a:rPr>
              <a:t>computer </a:t>
            </a:r>
            <a:r>
              <a:rPr sz="2600" spc="-10" dirty="0">
                <a:latin typeface="Constantia"/>
                <a:cs typeface="Constantia"/>
              </a:rPr>
              <a:t>project from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one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three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lists.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three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lists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contain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23,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15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and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19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possible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projects,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respectively.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How</a:t>
            </a:r>
            <a:r>
              <a:rPr sz="2600" spc="5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many</a:t>
            </a:r>
            <a:r>
              <a:rPr sz="2600" spc="6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possible </a:t>
            </a:r>
            <a:r>
              <a:rPr sz="2600" dirty="0">
                <a:latin typeface="Constantia"/>
                <a:cs typeface="Constantia"/>
              </a:rPr>
              <a:t> p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oj</a:t>
            </a:r>
            <a:r>
              <a:rPr sz="2600" spc="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c</a:t>
            </a:r>
            <a:r>
              <a:rPr sz="2600" spc="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cho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se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om?</a:t>
            </a:r>
            <a:endParaRPr sz="2600">
              <a:latin typeface="Constantia"/>
              <a:cs typeface="Constantia"/>
            </a:endParaRPr>
          </a:p>
          <a:p>
            <a:pPr marL="286385" marR="5715" indent="-274320" algn="just">
              <a:lnSpc>
                <a:spcPct val="100000"/>
              </a:lnSpc>
              <a:spcBef>
                <a:spcPts val="625"/>
              </a:spcBef>
            </a:pPr>
            <a:r>
              <a:rPr sz="2600" b="1" spc="-5" dirty="0">
                <a:latin typeface="Constantia"/>
                <a:cs typeface="Constantia"/>
              </a:rPr>
              <a:t>Solution</a:t>
            </a:r>
            <a:r>
              <a:rPr sz="2600" spc="-5" dirty="0">
                <a:latin typeface="Constantia"/>
                <a:cs typeface="Constantia"/>
              </a:rPr>
              <a:t>: The student can choose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10" dirty="0">
                <a:latin typeface="Constantia"/>
                <a:cs typeface="Constantia"/>
              </a:rPr>
              <a:t>project </a:t>
            </a:r>
            <a:r>
              <a:rPr sz="2600" spc="-15" dirty="0">
                <a:latin typeface="Constantia"/>
                <a:cs typeface="Constantia"/>
              </a:rPr>
              <a:t>from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5" dirty="0">
                <a:latin typeface="Constantia"/>
                <a:cs typeface="Constantia"/>
              </a:rPr>
              <a:t>first 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list in </a:t>
            </a:r>
            <a:r>
              <a:rPr sz="2600" spc="-20" dirty="0">
                <a:latin typeface="Constantia"/>
                <a:cs typeface="Constantia"/>
              </a:rPr>
              <a:t>23 </a:t>
            </a:r>
            <a:r>
              <a:rPr sz="2600" spc="-30" dirty="0">
                <a:latin typeface="Constantia"/>
                <a:cs typeface="Constantia"/>
              </a:rPr>
              <a:t>ways, </a:t>
            </a:r>
            <a:r>
              <a:rPr sz="2600" spc="-15" dirty="0">
                <a:latin typeface="Constantia"/>
                <a:cs typeface="Constantia"/>
              </a:rPr>
              <a:t>from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second </a:t>
            </a:r>
            <a:r>
              <a:rPr sz="2600" spc="-5" dirty="0">
                <a:latin typeface="Constantia"/>
                <a:cs typeface="Constantia"/>
              </a:rPr>
              <a:t>list in </a:t>
            </a:r>
            <a:r>
              <a:rPr sz="2600" spc="-20" dirty="0">
                <a:latin typeface="Constantia"/>
                <a:cs typeface="Constantia"/>
              </a:rPr>
              <a:t>15 </a:t>
            </a:r>
            <a:r>
              <a:rPr sz="2600" spc="-30" dirty="0">
                <a:latin typeface="Constantia"/>
                <a:cs typeface="Constantia"/>
              </a:rPr>
              <a:t>ways,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20" dirty="0">
                <a:latin typeface="Constantia"/>
                <a:cs typeface="Constantia"/>
              </a:rPr>
              <a:t>from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third </a:t>
            </a:r>
            <a:r>
              <a:rPr sz="2600" dirty="0">
                <a:latin typeface="Constantia"/>
                <a:cs typeface="Constantia"/>
              </a:rPr>
              <a:t>list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19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ways. </a:t>
            </a:r>
            <a:r>
              <a:rPr sz="2600" spc="-15" dirty="0">
                <a:latin typeface="Constantia"/>
                <a:cs typeface="Constantia"/>
              </a:rPr>
              <a:t>Hence,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there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endParaRPr sz="2600">
              <a:latin typeface="Constantia"/>
              <a:cs typeface="Constantia"/>
            </a:endParaRPr>
          </a:p>
          <a:p>
            <a:pPr marL="342900" algn="just">
              <a:lnSpc>
                <a:spcPct val="100000"/>
              </a:lnSpc>
              <a:spcBef>
                <a:spcPts val="625"/>
              </a:spcBef>
            </a:pPr>
            <a:r>
              <a:rPr sz="2600" spc="-35" dirty="0">
                <a:latin typeface="Constantia"/>
                <a:cs typeface="Constantia"/>
              </a:rPr>
              <a:t>2</a:t>
            </a:r>
            <a:r>
              <a:rPr sz="2600" dirty="0">
                <a:latin typeface="Constantia"/>
                <a:cs typeface="Constantia"/>
              </a:rPr>
              <a:t>3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+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1</a:t>
            </a:r>
            <a:r>
              <a:rPr sz="2600" dirty="0">
                <a:latin typeface="Constantia"/>
                <a:cs typeface="Constantia"/>
              </a:rPr>
              <a:t>5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+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1</a:t>
            </a:r>
            <a:r>
              <a:rPr sz="2600" dirty="0">
                <a:latin typeface="Constantia"/>
                <a:cs typeface="Constantia"/>
              </a:rPr>
              <a:t>9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57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ojects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choos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583437"/>
            <a:ext cx="789178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4607A"/>
                </a:solidFill>
                <a:latin typeface="Calibri"/>
                <a:cs typeface="Calibri"/>
              </a:rPr>
              <a:t>Basic</a:t>
            </a:r>
            <a:r>
              <a:rPr sz="4000" spc="-2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04607A"/>
                </a:solidFill>
                <a:latin typeface="Calibri"/>
                <a:cs typeface="Calibri"/>
              </a:rPr>
              <a:t>Counting</a:t>
            </a:r>
            <a:r>
              <a:rPr sz="400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04607A"/>
                </a:solidFill>
                <a:latin typeface="Calibri"/>
                <a:cs typeface="Calibri"/>
              </a:rPr>
              <a:t>Principles:</a:t>
            </a:r>
            <a:r>
              <a:rPr sz="4000" spc="-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04607A"/>
                </a:solidFill>
                <a:latin typeface="Calibri"/>
                <a:cs typeface="Calibri"/>
              </a:rPr>
              <a:t>The</a:t>
            </a:r>
            <a:r>
              <a:rPr sz="400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04607A"/>
                </a:solidFill>
                <a:latin typeface="Calibri"/>
                <a:cs typeface="Calibri"/>
              </a:rPr>
              <a:t>Product </a:t>
            </a:r>
            <a:r>
              <a:rPr sz="4000" spc="-89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04607A"/>
                </a:solidFill>
                <a:latin typeface="Calibri"/>
                <a:cs typeface="Calibri"/>
              </a:rPr>
              <a:t>Rule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0983" y="1940178"/>
            <a:ext cx="787209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4" marR="17780" indent="-36830" algn="just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onstantia"/>
                <a:cs typeface="Constantia"/>
              </a:rPr>
              <a:t>The </a:t>
            </a:r>
            <a:r>
              <a:rPr sz="3600" b="1" spc="-10" dirty="0">
                <a:latin typeface="Constantia"/>
                <a:cs typeface="Constantia"/>
              </a:rPr>
              <a:t>Product </a:t>
            </a:r>
            <a:r>
              <a:rPr sz="3600" b="1" spc="-15" dirty="0">
                <a:latin typeface="Constantia"/>
                <a:cs typeface="Constantia"/>
              </a:rPr>
              <a:t>Rule</a:t>
            </a:r>
            <a:r>
              <a:rPr sz="3600" spc="-15" dirty="0">
                <a:latin typeface="Constantia"/>
                <a:cs typeface="Constantia"/>
              </a:rPr>
              <a:t>: </a:t>
            </a:r>
            <a:r>
              <a:rPr sz="3600" dirty="0">
                <a:latin typeface="Constantia"/>
                <a:cs typeface="Constantia"/>
              </a:rPr>
              <a:t>A </a:t>
            </a:r>
            <a:r>
              <a:rPr sz="3600" spc="-25" dirty="0">
                <a:latin typeface="Constantia"/>
                <a:cs typeface="Constantia"/>
              </a:rPr>
              <a:t>procedure </a:t>
            </a:r>
            <a:r>
              <a:rPr sz="3600" spc="-5" dirty="0">
                <a:latin typeface="Constantia"/>
                <a:cs typeface="Constantia"/>
              </a:rPr>
              <a:t>can be </a:t>
            </a:r>
            <a:r>
              <a:rPr sz="3600" spc="-890" dirty="0">
                <a:latin typeface="Constantia"/>
                <a:cs typeface="Constantia"/>
              </a:rPr>
              <a:t> </a:t>
            </a:r>
            <a:r>
              <a:rPr sz="3600" spc="-25" dirty="0">
                <a:latin typeface="Constantia"/>
                <a:cs typeface="Constantia"/>
              </a:rPr>
              <a:t>broken</a:t>
            </a:r>
            <a:r>
              <a:rPr sz="3600" spc="-20" dirty="0">
                <a:latin typeface="Constantia"/>
                <a:cs typeface="Constantia"/>
              </a:rPr>
              <a:t> </a:t>
            </a:r>
            <a:r>
              <a:rPr sz="3600" spc="-25" dirty="0">
                <a:latin typeface="Constantia"/>
                <a:cs typeface="Constantia"/>
              </a:rPr>
              <a:t>down</a:t>
            </a:r>
            <a:r>
              <a:rPr sz="3600" spc="-20" dirty="0">
                <a:latin typeface="Constantia"/>
                <a:cs typeface="Constantia"/>
              </a:rPr>
              <a:t> </a:t>
            </a:r>
            <a:r>
              <a:rPr sz="3600" spc="-15" dirty="0">
                <a:latin typeface="Constantia"/>
                <a:cs typeface="Constantia"/>
              </a:rPr>
              <a:t>into </a:t>
            </a:r>
            <a:r>
              <a:rPr sz="3600" dirty="0">
                <a:latin typeface="Constantia"/>
                <a:cs typeface="Constantia"/>
              </a:rPr>
              <a:t>a </a:t>
            </a:r>
            <a:r>
              <a:rPr sz="3600" spc="-10" dirty="0">
                <a:latin typeface="Constantia"/>
                <a:cs typeface="Constantia"/>
              </a:rPr>
              <a:t>sequence </a:t>
            </a:r>
            <a:r>
              <a:rPr sz="3600" spc="-5" dirty="0">
                <a:latin typeface="Constantia"/>
                <a:cs typeface="Constantia"/>
              </a:rPr>
              <a:t>of</a:t>
            </a:r>
            <a:r>
              <a:rPr sz="3600" dirty="0">
                <a:latin typeface="Constantia"/>
                <a:cs typeface="Constantia"/>
              </a:rPr>
              <a:t> </a:t>
            </a:r>
            <a:r>
              <a:rPr sz="3600" spc="-25" dirty="0">
                <a:latin typeface="Constantia"/>
                <a:cs typeface="Constantia"/>
              </a:rPr>
              <a:t>two </a:t>
            </a:r>
            <a:r>
              <a:rPr sz="3600" spc="-20" dirty="0">
                <a:latin typeface="Constantia"/>
                <a:cs typeface="Constantia"/>
              </a:rPr>
              <a:t> </a:t>
            </a:r>
            <a:r>
              <a:rPr sz="3600" spc="-15" dirty="0">
                <a:latin typeface="Constantia"/>
                <a:cs typeface="Constantia"/>
              </a:rPr>
              <a:t>tasks. </a:t>
            </a:r>
            <a:r>
              <a:rPr sz="3600" spc="-10" dirty="0">
                <a:latin typeface="Constantia"/>
                <a:cs typeface="Constantia"/>
              </a:rPr>
              <a:t>There </a:t>
            </a:r>
            <a:r>
              <a:rPr sz="3600" spc="-25" dirty="0">
                <a:latin typeface="Constantia"/>
                <a:cs typeface="Constantia"/>
              </a:rPr>
              <a:t>are </a:t>
            </a:r>
            <a:r>
              <a:rPr sz="3600" i="1" spc="-5" dirty="0">
                <a:latin typeface="Constantia"/>
                <a:cs typeface="Constantia"/>
              </a:rPr>
              <a:t>n</a:t>
            </a:r>
            <a:r>
              <a:rPr sz="3600" spc="-7" baseline="-20833" dirty="0">
                <a:latin typeface="Cambria Math"/>
                <a:cs typeface="Cambria Math"/>
              </a:rPr>
              <a:t>1</a:t>
            </a:r>
            <a:r>
              <a:rPr sz="3600" baseline="-20833" dirty="0">
                <a:latin typeface="Cambria Math"/>
                <a:cs typeface="Cambria Math"/>
              </a:rPr>
              <a:t> </a:t>
            </a:r>
            <a:r>
              <a:rPr sz="3600" spc="-40" dirty="0">
                <a:latin typeface="Constantia"/>
                <a:cs typeface="Constantia"/>
              </a:rPr>
              <a:t>ways </a:t>
            </a:r>
            <a:r>
              <a:rPr sz="3600" spc="-25" dirty="0">
                <a:latin typeface="Constantia"/>
                <a:cs typeface="Constantia"/>
              </a:rPr>
              <a:t>to </a:t>
            </a:r>
            <a:r>
              <a:rPr sz="3600" spc="-5" dirty="0">
                <a:latin typeface="Constantia"/>
                <a:cs typeface="Constantia"/>
              </a:rPr>
              <a:t>do the </a:t>
            </a:r>
            <a:r>
              <a:rPr sz="3600" spc="10" dirty="0">
                <a:latin typeface="Constantia"/>
                <a:cs typeface="Constantia"/>
              </a:rPr>
              <a:t>first </a:t>
            </a:r>
            <a:r>
              <a:rPr sz="3600" spc="15" dirty="0">
                <a:latin typeface="Constantia"/>
                <a:cs typeface="Constantia"/>
              </a:rPr>
              <a:t> </a:t>
            </a:r>
            <a:r>
              <a:rPr sz="3600" spc="-5" dirty="0">
                <a:latin typeface="Constantia"/>
                <a:cs typeface="Constantia"/>
              </a:rPr>
              <a:t>task </a:t>
            </a:r>
            <a:r>
              <a:rPr sz="3600" dirty="0">
                <a:latin typeface="Constantia"/>
                <a:cs typeface="Constantia"/>
              </a:rPr>
              <a:t>and </a:t>
            </a:r>
            <a:r>
              <a:rPr sz="3600" i="1" spc="-5" dirty="0">
                <a:latin typeface="Constantia"/>
                <a:cs typeface="Constantia"/>
              </a:rPr>
              <a:t>n</a:t>
            </a:r>
            <a:r>
              <a:rPr sz="3600" spc="-7" baseline="-20833" dirty="0">
                <a:latin typeface="Cambria Math"/>
                <a:cs typeface="Cambria Math"/>
              </a:rPr>
              <a:t>2</a:t>
            </a:r>
            <a:r>
              <a:rPr sz="3600" baseline="-20833" dirty="0">
                <a:latin typeface="Cambria Math"/>
                <a:cs typeface="Cambria Math"/>
              </a:rPr>
              <a:t> </a:t>
            </a:r>
            <a:r>
              <a:rPr sz="3600" spc="-40" dirty="0">
                <a:latin typeface="Constantia"/>
                <a:cs typeface="Constantia"/>
              </a:rPr>
              <a:t>ways </a:t>
            </a:r>
            <a:r>
              <a:rPr sz="3600" spc="-25" dirty="0">
                <a:latin typeface="Constantia"/>
                <a:cs typeface="Constantia"/>
              </a:rPr>
              <a:t>to </a:t>
            </a:r>
            <a:r>
              <a:rPr sz="3600" spc="-5" dirty="0">
                <a:latin typeface="Constantia"/>
                <a:cs typeface="Constantia"/>
              </a:rPr>
              <a:t>do the </a:t>
            </a:r>
            <a:r>
              <a:rPr sz="3600" spc="-15" dirty="0">
                <a:latin typeface="Constantia"/>
                <a:cs typeface="Constantia"/>
              </a:rPr>
              <a:t>second </a:t>
            </a:r>
            <a:r>
              <a:rPr sz="3600" spc="-5" dirty="0">
                <a:latin typeface="Constantia"/>
                <a:cs typeface="Constantia"/>
              </a:rPr>
              <a:t>task. </a:t>
            </a:r>
            <a:r>
              <a:rPr sz="3600" spc="-890" dirty="0">
                <a:latin typeface="Constantia"/>
                <a:cs typeface="Constantia"/>
              </a:rPr>
              <a:t> </a:t>
            </a:r>
            <a:r>
              <a:rPr sz="3600" spc="-5" dirty="0">
                <a:latin typeface="Constantia"/>
                <a:cs typeface="Constantia"/>
              </a:rPr>
              <a:t>Then</a:t>
            </a:r>
            <a:r>
              <a:rPr sz="3600" dirty="0">
                <a:latin typeface="Constantia"/>
                <a:cs typeface="Constantia"/>
              </a:rPr>
              <a:t> </a:t>
            </a:r>
            <a:r>
              <a:rPr sz="3600" spc="-15" dirty="0">
                <a:latin typeface="Constantia"/>
                <a:cs typeface="Constantia"/>
              </a:rPr>
              <a:t>there</a:t>
            </a:r>
            <a:r>
              <a:rPr sz="3600" spc="-10" dirty="0">
                <a:latin typeface="Constantia"/>
                <a:cs typeface="Constantia"/>
              </a:rPr>
              <a:t> </a:t>
            </a:r>
            <a:r>
              <a:rPr sz="3600" spc="-25" dirty="0">
                <a:latin typeface="Constantia"/>
                <a:cs typeface="Constantia"/>
              </a:rPr>
              <a:t>are</a:t>
            </a:r>
            <a:r>
              <a:rPr sz="3600" spc="-20" dirty="0">
                <a:latin typeface="Constantia"/>
                <a:cs typeface="Constantia"/>
              </a:rPr>
              <a:t> </a:t>
            </a:r>
            <a:r>
              <a:rPr sz="3600" i="1" spc="-5" dirty="0">
                <a:latin typeface="Constantia"/>
                <a:cs typeface="Constantia"/>
              </a:rPr>
              <a:t>n</a:t>
            </a:r>
            <a:r>
              <a:rPr sz="3600" spc="-7" baseline="-20833" dirty="0">
                <a:latin typeface="Cambria Math"/>
                <a:cs typeface="Cambria Math"/>
              </a:rPr>
              <a:t>1</a:t>
            </a:r>
            <a:r>
              <a:rPr sz="3600" i="1" spc="-5" dirty="0">
                <a:latin typeface="Constantia"/>
                <a:cs typeface="Constantia"/>
              </a:rPr>
              <a:t>∙n</a:t>
            </a:r>
            <a:r>
              <a:rPr sz="3600" spc="-7" baseline="-20833" dirty="0">
                <a:latin typeface="Cambria Math"/>
                <a:cs typeface="Cambria Math"/>
              </a:rPr>
              <a:t>2</a:t>
            </a:r>
            <a:r>
              <a:rPr sz="3600" baseline="-20833" dirty="0">
                <a:latin typeface="Cambria Math"/>
                <a:cs typeface="Cambria Math"/>
              </a:rPr>
              <a:t> </a:t>
            </a:r>
            <a:r>
              <a:rPr sz="3600" spc="-40" dirty="0">
                <a:latin typeface="Constantia"/>
                <a:cs typeface="Constantia"/>
              </a:rPr>
              <a:t>ways</a:t>
            </a:r>
            <a:r>
              <a:rPr sz="3600" spc="-35" dirty="0">
                <a:latin typeface="Constantia"/>
                <a:cs typeface="Constantia"/>
              </a:rPr>
              <a:t> </a:t>
            </a:r>
            <a:r>
              <a:rPr sz="3600" spc="-25" dirty="0">
                <a:latin typeface="Constantia"/>
                <a:cs typeface="Constantia"/>
              </a:rPr>
              <a:t>to</a:t>
            </a:r>
            <a:r>
              <a:rPr sz="3600" spc="-20" dirty="0">
                <a:latin typeface="Constantia"/>
                <a:cs typeface="Constantia"/>
              </a:rPr>
              <a:t> </a:t>
            </a:r>
            <a:r>
              <a:rPr sz="3600" spc="-5" dirty="0">
                <a:latin typeface="Constantia"/>
                <a:cs typeface="Constantia"/>
              </a:rPr>
              <a:t>do</a:t>
            </a:r>
            <a:r>
              <a:rPr sz="3600" dirty="0">
                <a:latin typeface="Constantia"/>
                <a:cs typeface="Constantia"/>
              </a:rPr>
              <a:t> </a:t>
            </a:r>
            <a:r>
              <a:rPr sz="3600" spc="-5" dirty="0">
                <a:latin typeface="Constantia"/>
                <a:cs typeface="Constantia"/>
              </a:rPr>
              <a:t>the </a:t>
            </a:r>
            <a:r>
              <a:rPr sz="3600" dirty="0">
                <a:latin typeface="Constantia"/>
                <a:cs typeface="Constantia"/>
              </a:rPr>
              <a:t> </a:t>
            </a:r>
            <a:r>
              <a:rPr sz="3600" spc="-20" dirty="0">
                <a:latin typeface="Constantia"/>
                <a:cs typeface="Constantia"/>
              </a:rPr>
              <a:t>procedure.</a:t>
            </a:r>
            <a:endParaRPr sz="3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75215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5" dirty="0">
                <a:solidFill>
                  <a:srgbClr val="04607A"/>
                </a:solidFill>
                <a:latin typeface="Calibri"/>
                <a:cs typeface="Calibri"/>
              </a:rPr>
              <a:t>Product</a:t>
            </a:r>
            <a:r>
              <a:rPr sz="5000" spc="-3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dirty="0">
                <a:solidFill>
                  <a:srgbClr val="04607A"/>
                </a:solidFill>
                <a:latin typeface="Calibri"/>
                <a:cs typeface="Calibri"/>
              </a:rPr>
              <a:t>Rule</a:t>
            </a:r>
            <a:r>
              <a:rPr sz="5000" spc="-3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dirty="0">
                <a:solidFill>
                  <a:srgbClr val="04607A"/>
                </a:solidFill>
                <a:latin typeface="Calibri"/>
                <a:cs typeface="Calibri"/>
              </a:rPr>
              <a:t>in</a:t>
            </a:r>
            <a:r>
              <a:rPr sz="5000" spc="-3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spc="-90" dirty="0">
                <a:solidFill>
                  <a:srgbClr val="04607A"/>
                </a:solidFill>
                <a:latin typeface="Calibri"/>
                <a:cs typeface="Calibri"/>
              </a:rPr>
              <a:t>Terms</a:t>
            </a:r>
            <a:r>
              <a:rPr sz="5000" spc="-1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dirty="0">
                <a:solidFill>
                  <a:srgbClr val="04607A"/>
                </a:solidFill>
                <a:latin typeface="Calibri"/>
                <a:cs typeface="Calibri"/>
              </a:rPr>
              <a:t>of</a:t>
            </a:r>
            <a:r>
              <a:rPr sz="5000" spc="-1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spc="-10" dirty="0">
                <a:solidFill>
                  <a:srgbClr val="04607A"/>
                </a:solidFill>
                <a:latin typeface="Calibri"/>
                <a:cs typeface="Calibri"/>
              </a:rPr>
              <a:t>Sets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3240" y="1949323"/>
            <a:ext cx="8059420" cy="3794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27178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99720" algn="l"/>
              </a:tabLst>
            </a:pPr>
            <a:r>
              <a:rPr sz="2600" dirty="0">
                <a:latin typeface="Constantia"/>
                <a:cs typeface="Constantia"/>
              </a:rPr>
              <a:t>If </a:t>
            </a:r>
            <a:r>
              <a:rPr sz="2800" i="1" dirty="0">
                <a:latin typeface="Constantia"/>
                <a:cs typeface="Constantia"/>
              </a:rPr>
              <a:t>A</a:t>
            </a:r>
            <a:r>
              <a:rPr sz="2775" baseline="-21021" dirty="0">
                <a:latin typeface="Cambria Math"/>
                <a:cs typeface="Cambria Math"/>
              </a:rPr>
              <a:t>1</a:t>
            </a:r>
            <a:r>
              <a:rPr sz="2800" dirty="0">
                <a:latin typeface="Cambria Math"/>
                <a:cs typeface="Cambria Math"/>
              </a:rPr>
              <a:t>, </a:t>
            </a:r>
            <a:r>
              <a:rPr sz="2800" i="1" dirty="0">
                <a:latin typeface="Constantia"/>
                <a:cs typeface="Constantia"/>
              </a:rPr>
              <a:t>A</a:t>
            </a:r>
            <a:r>
              <a:rPr sz="2775" baseline="-21021" dirty="0">
                <a:latin typeface="Cambria Math"/>
                <a:cs typeface="Cambria Math"/>
              </a:rPr>
              <a:t>2</a:t>
            </a:r>
            <a:r>
              <a:rPr sz="2800" dirty="0">
                <a:latin typeface="Cambria Math"/>
                <a:cs typeface="Cambria Math"/>
              </a:rPr>
              <a:t>, </a:t>
            </a:r>
            <a:r>
              <a:rPr sz="2800" spc="-5" dirty="0">
                <a:latin typeface="Constantia"/>
                <a:cs typeface="Constantia"/>
              </a:rPr>
              <a:t>… </a:t>
            </a:r>
            <a:r>
              <a:rPr sz="2800" spc="-5" dirty="0">
                <a:latin typeface="Cambria Math"/>
                <a:cs typeface="Cambria Math"/>
              </a:rPr>
              <a:t>, </a:t>
            </a:r>
            <a:r>
              <a:rPr sz="2800" i="1" spc="5" dirty="0">
                <a:latin typeface="Constantia"/>
                <a:cs typeface="Constantia"/>
              </a:rPr>
              <a:t>A</a:t>
            </a:r>
            <a:r>
              <a:rPr sz="2775" i="1" spc="7" baseline="-21021" dirty="0">
                <a:latin typeface="Constantia"/>
                <a:cs typeface="Constantia"/>
              </a:rPr>
              <a:t>m </a:t>
            </a:r>
            <a:r>
              <a:rPr sz="2600" spc="-15" dirty="0">
                <a:latin typeface="Constantia"/>
                <a:cs typeface="Constantia"/>
              </a:rPr>
              <a:t>are </a:t>
            </a:r>
            <a:r>
              <a:rPr sz="2600" spc="-5" dirty="0">
                <a:latin typeface="Constantia"/>
                <a:cs typeface="Constantia"/>
              </a:rPr>
              <a:t>finite sets, then the number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elements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Cartesian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product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these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sets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od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nu</a:t>
            </a:r>
            <a:r>
              <a:rPr sz="2600" spc="5" dirty="0">
                <a:latin typeface="Constantia"/>
                <a:cs typeface="Constantia"/>
              </a:rPr>
              <a:t>m</a:t>
            </a:r>
            <a:r>
              <a:rPr sz="2600" spc="-5" dirty="0">
                <a:latin typeface="Constantia"/>
                <a:cs typeface="Constantia"/>
              </a:rPr>
              <a:t>be</a:t>
            </a: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el</a:t>
            </a:r>
            <a:r>
              <a:rPr sz="2600" spc="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men</a:t>
            </a:r>
            <a:r>
              <a:rPr sz="2600" spc="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each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</a:t>
            </a:r>
            <a:r>
              <a:rPr sz="2600" spc="1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99085" marR="1778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99720" algn="l"/>
              </a:tabLst>
            </a:pP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task of </a:t>
            </a:r>
            <a:r>
              <a:rPr sz="2600" spc="-5" dirty="0">
                <a:latin typeface="Constantia"/>
                <a:cs typeface="Constantia"/>
              </a:rPr>
              <a:t>choosing </a:t>
            </a:r>
            <a:r>
              <a:rPr sz="2600" dirty="0">
                <a:latin typeface="Constantia"/>
                <a:cs typeface="Constantia"/>
              </a:rPr>
              <a:t>an element </a:t>
            </a:r>
            <a:r>
              <a:rPr sz="2600" spc="-5" dirty="0">
                <a:latin typeface="Constantia"/>
                <a:cs typeface="Constantia"/>
              </a:rPr>
              <a:t>in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5" dirty="0">
                <a:latin typeface="Constantia"/>
                <a:cs typeface="Constantia"/>
              </a:rPr>
              <a:t>Cartesian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product </a:t>
            </a:r>
            <a:r>
              <a:rPr sz="2800" i="1" dirty="0">
                <a:latin typeface="Constantia"/>
                <a:cs typeface="Constantia"/>
              </a:rPr>
              <a:t>A</a:t>
            </a:r>
            <a:r>
              <a:rPr sz="2775" baseline="-21021" dirty="0">
                <a:latin typeface="Cambria Math"/>
                <a:cs typeface="Cambria Math"/>
              </a:rPr>
              <a:t>1 </a:t>
            </a:r>
            <a:r>
              <a:rPr sz="2800" spc="-5" dirty="0">
                <a:latin typeface="Cambria Math"/>
                <a:cs typeface="Cambria Math"/>
              </a:rPr>
              <a:t>⨉ </a:t>
            </a:r>
            <a:r>
              <a:rPr sz="2800" i="1" spc="5" dirty="0">
                <a:latin typeface="Constantia"/>
                <a:cs typeface="Constantia"/>
              </a:rPr>
              <a:t>A</a:t>
            </a:r>
            <a:r>
              <a:rPr sz="2775" spc="7" baseline="-21021" dirty="0">
                <a:latin typeface="Cambria Math"/>
                <a:cs typeface="Cambria Math"/>
              </a:rPr>
              <a:t>2 </a:t>
            </a:r>
            <a:r>
              <a:rPr sz="2800" spc="-5" dirty="0">
                <a:latin typeface="Cambria Math"/>
                <a:cs typeface="Cambria Math"/>
              </a:rPr>
              <a:t>⨉ ∙∙∙ ⨉ </a:t>
            </a:r>
            <a:r>
              <a:rPr sz="2800" i="1" spc="5" dirty="0">
                <a:latin typeface="Constantia"/>
                <a:cs typeface="Constantia"/>
              </a:rPr>
              <a:t>A</a:t>
            </a:r>
            <a:r>
              <a:rPr sz="2775" i="1" spc="7" baseline="-21021" dirty="0">
                <a:latin typeface="Constantia"/>
                <a:cs typeface="Constantia"/>
              </a:rPr>
              <a:t>m</a:t>
            </a:r>
            <a:r>
              <a:rPr sz="2775" i="1" spc="15" baseline="-21021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is done </a:t>
            </a:r>
            <a:r>
              <a:rPr sz="2800" spc="-20" dirty="0">
                <a:latin typeface="Constantia"/>
                <a:cs typeface="Constantia"/>
              </a:rPr>
              <a:t>by </a:t>
            </a:r>
            <a:r>
              <a:rPr sz="2800" spc="-10" dirty="0">
                <a:latin typeface="Constantia"/>
                <a:cs typeface="Constantia"/>
              </a:rPr>
              <a:t>choosing </a:t>
            </a:r>
            <a:r>
              <a:rPr sz="2800" spc="-5" dirty="0">
                <a:latin typeface="Constantia"/>
                <a:cs typeface="Constantia"/>
              </a:rPr>
              <a:t>an </a:t>
            </a:r>
            <a:r>
              <a:rPr sz="280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element</a:t>
            </a:r>
            <a:r>
              <a:rPr sz="2800" spc="-8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in</a:t>
            </a:r>
            <a:r>
              <a:rPr sz="2800" spc="-60" dirty="0">
                <a:latin typeface="Constantia"/>
                <a:cs typeface="Constantia"/>
              </a:rPr>
              <a:t> </a:t>
            </a:r>
            <a:r>
              <a:rPr sz="2800" i="1" dirty="0">
                <a:latin typeface="Constantia"/>
                <a:cs typeface="Constantia"/>
              </a:rPr>
              <a:t>A</a:t>
            </a:r>
            <a:r>
              <a:rPr sz="2775" baseline="-21021" dirty="0">
                <a:latin typeface="Cambria Math"/>
                <a:cs typeface="Cambria Math"/>
              </a:rPr>
              <a:t>1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1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an</a:t>
            </a:r>
            <a:r>
              <a:rPr sz="2800" spc="-11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element</a:t>
            </a:r>
            <a:r>
              <a:rPr sz="2800" spc="-8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in</a:t>
            </a:r>
            <a:r>
              <a:rPr sz="2800" spc="-100" dirty="0">
                <a:latin typeface="Constantia"/>
                <a:cs typeface="Constantia"/>
              </a:rPr>
              <a:t> </a:t>
            </a:r>
            <a:r>
              <a:rPr sz="2800" i="1" dirty="0">
                <a:latin typeface="Constantia"/>
                <a:cs typeface="Constantia"/>
              </a:rPr>
              <a:t>A</a:t>
            </a:r>
            <a:r>
              <a:rPr sz="2775" baseline="-21021" dirty="0">
                <a:latin typeface="Cambria Math"/>
                <a:cs typeface="Cambria Math"/>
              </a:rPr>
              <a:t>2</a:t>
            </a:r>
            <a:r>
              <a:rPr sz="2775" spc="315" baseline="-21021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, </a:t>
            </a:r>
            <a:r>
              <a:rPr sz="2800" spc="-5" dirty="0">
                <a:latin typeface="Constantia"/>
                <a:cs typeface="Constantia"/>
              </a:rPr>
              <a:t>…</a:t>
            </a:r>
            <a:r>
              <a:rPr sz="2800" spc="-5" dirty="0">
                <a:latin typeface="Cambria Math"/>
                <a:cs typeface="Cambria Math"/>
              </a:rPr>
              <a:t>,</a:t>
            </a:r>
            <a:r>
              <a:rPr sz="2800" spc="5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and</a:t>
            </a:r>
            <a:r>
              <a:rPr sz="2800" spc="-5" dirty="0">
                <a:latin typeface="Cambria Math"/>
                <a:cs typeface="Cambria Math"/>
              </a:rPr>
              <a:t> an</a:t>
            </a:r>
            <a:r>
              <a:rPr sz="2800" spc="-2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element </a:t>
            </a:r>
            <a:r>
              <a:rPr sz="2800" spc="-60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in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i="1" dirty="0">
                <a:latin typeface="Constantia"/>
                <a:cs typeface="Constantia"/>
              </a:rPr>
              <a:t>A</a:t>
            </a:r>
            <a:r>
              <a:rPr sz="2775" i="1" baseline="-21021" dirty="0">
                <a:latin typeface="Constantia"/>
                <a:cs typeface="Constantia"/>
              </a:rPr>
              <a:t>m</a:t>
            </a:r>
            <a:r>
              <a:rPr sz="2800" dirty="0">
                <a:latin typeface="Cambria Math"/>
                <a:cs typeface="Cambria Math"/>
              </a:rPr>
              <a:t>.</a:t>
            </a:r>
            <a:endParaRPr sz="2800">
              <a:latin typeface="Cambria Math"/>
              <a:cs typeface="Cambria Math"/>
            </a:endParaRPr>
          </a:p>
          <a:p>
            <a:pPr marL="299720" indent="-274320">
              <a:lnSpc>
                <a:spcPts val="2935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99720" algn="l"/>
              </a:tabLst>
            </a:pPr>
            <a:r>
              <a:rPr sz="2600" dirty="0">
                <a:latin typeface="Constantia"/>
                <a:cs typeface="Constantia"/>
              </a:rPr>
              <a:t>By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product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rule,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follows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that:</a:t>
            </a:r>
            <a:endParaRPr sz="2600">
              <a:latin typeface="Constantia"/>
              <a:cs typeface="Constantia"/>
            </a:endParaRPr>
          </a:p>
          <a:p>
            <a:pPr marL="558800">
              <a:lnSpc>
                <a:spcPts val="2695"/>
              </a:lnSpc>
              <a:tabLst>
                <a:tab pos="5001895" algn="l"/>
                <a:tab pos="5358130" algn="l"/>
              </a:tabLst>
            </a:pPr>
            <a:r>
              <a:rPr sz="2400" spc="-5" dirty="0">
                <a:latin typeface="Constantia"/>
                <a:cs typeface="Constantia"/>
              </a:rPr>
              <a:t>|</a:t>
            </a:r>
            <a:r>
              <a:rPr sz="2400" i="1" spc="-5" dirty="0">
                <a:latin typeface="Constantia"/>
                <a:cs typeface="Constantia"/>
              </a:rPr>
              <a:t>A</a:t>
            </a:r>
            <a:r>
              <a:rPr sz="2400" spc="-7" baseline="-20833" dirty="0">
                <a:latin typeface="Cambria Math"/>
                <a:cs typeface="Cambria Math"/>
              </a:rPr>
              <a:t>1</a:t>
            </a:r>
            <a:r>
              <a:rPr sz="2400" spc="270" baseline="-2083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⨉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A</a:t>
            </a:r>
            <a:r>
              <a:rPr sz="2400" spc="-7" baseline="-20833" dirty="0">
                <a:latin typeface="Cambria Math"/>
                <a:cs typeface="Cambria Math"/>
              </a:rPr>
              <a:t>2</a:t>
            </a:r>
            <a:r>
              <a:rPr sz="2400" spc="270" baseline="-2083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⨉ </a:t>
            </a:r>
            <a:r>
              <a:rPr sz="2400" spc="-5" dirty="0">
                <a:latin typeface="Cambria Math"/>
                <a:cs typeface="Cambria Math"/>
              </a:rPr>
              <a:t>∙∙∙ </a:t>
            </a:r>
            <a:r>
              <a:rPr sz="2400" dirty="0">
                <a:latin typeface="Cambria Math"/>
                <a:cs typeface="Cambria Math"/>
              </a:rPr>
              <a:t>⨉ </a:t>
            </a:r>
            <a:r>
              <a:rPr sz="2400" i="1" spc="-5" dirty="0">
                <a:latin typeface="Constantia"/>
                <a:cs typeface="Constantia"/>
              </a:rPr>
              <a:t>A</a:t>
            </a:r>
            <a:r>
              <a:rPr sz="2400" i="1" spc="-7" baseline="-20833" dirty="0">
                <a:latin typeface="Constantia"/>
                <a:cs typeface="Constantia"/>
              </a:rPr>
              <a:t>m</a:t>
            </a:r>
            <a:r>
              <a:rPr sz="2400" i="1" spc="337" baseline="-20833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|=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|</a:t>
            </a:r>
            <a:r>
              <a:rPr sz="2400" i="1" spc="-5" dirty="0">
                <a:latin typeface="Constantia"/>
                <a:cs typeface="Constantia"/>
              </a:rPr>
              <a:t>A</a:t>
            </a:r>
            <a:r>
              <a:rPr sz="2400" spc="-7" baseline="-20833" dirty="0">
                <a:latin typeface="Cambria Math"/>
                <a:cs typeface="Cambria Math"/>
              </a:rPr>
              <a:t>1</a:t>
            </a:r>
            <a:r>
              <a:rPr sz="2400" spc="-5" dirty="0">
                <a:latin typeface="Constantia"/>
                <a:cs typeface="Constantia"/>
              </a:rPr>
              <a:t>| </a:t>
            </a:r>
            <a:r>
              <a:rPr sz="2400" dirty="0">
                <a:latin typeface="Cambria Math"/>
                <a:cs typeface="Cambria Math"/>
              </a:rPr>
              <a:t>∙</a:t>
            </a:r>
            <a:r>
              <a:rPr sz="2400" spc="70" dirty="0">
                <a:latin typeface="Cambria Math"/>
                <a:cs typeface="Cambria Math"/>
              </a:rPr>
              <a:t> </a:t>
            </a:r>
            <a:r>
              <a:rPr sz="2400" dirty="0">
                <a:latin typeface="Constantia"/>
                <a:cs typeface="Constantia"/>
              </a:rPr>
              <a:t>|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baseline="-20833" dirty="0">
                <a:latin typeface="Cambria Math"/>
                <a:cs typeface="Cambria Math"/>
              </a:rPr>
              <a:t>2</a:t>
            </a:r>
            <a:r>
              <a:rPr sz="2400" dirty="0">
                <a:latin typeface="Constantia"/>
                <a:cs typeface="Constantia"/>
              </a:rPr>
              <a:t>|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∙	</a:t>
            </a:r>
            <a:r>
              <a:rPr sz="2400" spc="-5" dirty="0">
                <a:latin typeface="Cambria Math"/>
                <a:cs typeface="Cambria Math"/>
              </a:rPr>
              <a:t>∙∙∙	</a:t>
            </a:r>
            <a:r>
              <a:rPr sz="2400" dirty="0">
                <a:latin typeface="Cambria Math"/>
                <a:cs typeface="Cambria Math"/>
              </a:rPr>
              <a:t>∙</a:t>
            </a:r>
            <a:r>
              <a:rPr sz="2400" spc="-4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onstantia"/>
                <a:cs typeface="Constantia"/>
              </a:rPr>
              <a:t>|</a:t>
            </a:r>
            <a:r>
              <a:rPr sz="2400" i="1" spc="-5" dirty="0">
                <a:latin typeface="Constantia"/>
                <a:cs typeface="Constantia"/>
              </a:rPr>
              <a:t>A</a:t>
            </a:r>
            <a:r>
              <a:rPr sz="2400" i="1" spc="-7" baseline="-20833" dirty="0">
                <a:latin typeface="Constantia"/>
                <a:cs typeface="Constantia"/>
              </a:rPr>
              <a:t>m</a:t>
            </a:r>
            <a:r>
              <a:rPr sz="2400" spc="-5" dirty="0">
                <a:latin typeface="Constantia"/>
                <a:cs typeface="Constantia"/>
              </a:rPr>
              <a:t>|.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591058"/>
            <a:ext cx="398970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The</a:t>
            </a:r>
            <a:r>
              <a:rPr sz="4500" spc="-5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15" dirty="0">
                <a:solidFill>
                  <a:srgbClr val="04607A"/>
                </a:solidFill>
                <a:latin typeface="Calibri"/>
                <a:cs typeface="Calibri"/>
              </a:rPr>
              <a:t>Product</a:t>
            </a:r>
            <a:r>
              <a:rPr sz="4500" spc="-5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Rule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841119"/>
            <a:ext cx="8079740" cy="335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195580" algn="just">
              <a:lnSpc>
                <a:spcPct val="100000"/>
              </a:lnSpc>
              <a:spcBef>
                <a:spcPts val="105"/>
              </a:spcBef>
            </a:pPr>
            <a:r>
              <a:rPr sz="2600" b="1" spc="-10" dirty="0">
                <a:latin typeface="Constantia"/>
                <a:cs typeface="Constantia"/>
              </a:rPr>
              <a:t>Example</a:t>
            </a:r>
            <a:r>
              <a:rPr sz="2600" spc="-10" dirty="0">
                <a:latin typeface="Constantia"/>
                <a:cs typeface="Constantia"/>
              </a:rPr>
              <a:t>: </a:t>
            </a:r>
            <a:r>
              <a:rPr sz="2600" spc="-35" dirty="0">
                <a:latin typeface="Constantia"/>
                <a:cs typeface="Constantia"/>
              </a:rPr>
              <a:t>How </a:t>
            </a:r>
            <a:r>
              <a:rPr sz="2600" spc="-15" dirty="0">
                <a:latin typeface="Constantia"/>
                <a:cs typeface="Constantia"/>
              </a:rPr>
              <a:t>many </a:t>
            </a:r>
            <a:r>
              <a:rPr sz="2600" spc="-30" dirty="0">
                <a:latin typeface="Constantia"/>
                <a:cs typeface="Constantia"/>
              </a:rPr>
              <a:t>ways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student can choose one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optional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course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each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from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computer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science</a:t>
            </a:r>
            <a:r>
              <a:rPr sz="2600" dirty="0">
                <a:latin typeface="Constantia"/>
                <a:cs typeface="Constantia"/>
              </a:rPr>
              <a:t> and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mathematics </a:t>
            </a:r>
            <a:r>
              <a:rPr sz="2600" spc="-10" dirty="0">
                <a:latin typeface="Constantia"/>
                <a:cs typeface="Constantia"/>
              </a:rPr>
              <a:t>courses </a:t>
            </a:r>
            <a:r>
              <a:rPr sz="2600" spc="-5" dirty="0">
                <a:latin typeface="Constantia"/>
                <a:cs typeface="Constantia"/>
              </a:rPr>
              <a:t>if </a:t>
            </a:r>
            <a:r>
              <a:rPr sz="2600" spc="-10" dirty="0">
                <a:latin typeface="Constantia"/>
                <a:cs typeface="Constantia"/>
              </a:rPr>
              <a:t>there </a:t>
            </a:r>
            <a:r>
              <a:rPr sz="2600" spc="-15" dirty="0">
                <a:latin typeface="Constantia"/>
                <a:cs typeface="Constantia"/>
              </a:rPr>
              <a:t>are </a:t>
            </a:r>
            <a:r>
              <a:rPr sz="2600" dirty="0">
                <a:latin typeface="Constantia"/>
                <a:cs typeface="Constantia"/>
              </a:rPr>
              <a:t>7 </a:t>
            </a:r>
            <a:r>
              <a:rPr sz="2600" spc="-10" dirty="0">
                <a:latin typeface="Constantia"/>
                <a:cs typeface="Constantia"/>
              </a:rPr>
              <a:t>different optional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courses </a:t>
            </a:r>
            <a:r>
              <a:rPr sz="2600" spc="-5" dirty="0">
                <a:latin typeface="Constantia"/>
                <a:cs typeface="Constantia"/>
              </a:rPr>
              <a:t>in </a:t>
            </a:r>
            <a:r>
              <a:rPr sz="2600" spc="-15" dirty="0">
                <a:latin typeface="Constantia"/>
                <a:cs typeface="Constantia"/>
              </a:rPr>
              <a:t>Computer </a:t>
            </a:r>
            <a:r>
              <a:rPr sz="2600" spc="-10" dirty="0">
                <a:latin typeface="Constantia"/>
                <a:cs typeface="Constantia"/>
              </a:rPr>
              <a:t>Science </a:t>
            </a:r>
            <a:r>
              <a:rPr sz="2600" dirty="0">
                <a:latin typeface="Constantia"/>
                <a:cs typeface="Constantia"/>
              </a:rPr>
              <a:t>and 3 </a:t>
            </a:r>
            <a:r>
              <a:rPr sz="2600" spc="-10" dirty="0">
                <a:latin typeface="Constantia"/>
                <a:cs typeface="Constantia"/>
              </a:rPr>
              <a:t>different optional </a:t>
            </a:r>
            <a:r>
              <a:rPr sz="2600" spc="-5" dirty="0">
                <a:latin typeface="Constantia"/>
                <a:cs typeface="Constantia"/>
              </a:rPr>
              <a:t> courses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Mathematics.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b="1" dirty="0">
                <a:latin typeface="Constantia"/>
                <a:cs typeface="Constantia"/>
              </a:rPr>
              <a:t>Solution</a:t>
            </a:r>
            <a:r>
              <a:rPr sz="2600" dirty="0">
                <a:latin typeface="Constantia"/>
                <a:cs typeface="Constantia"/>
              </a:rPr>
              <a:t>:</a:t>
            </a:r>
            <a:endParaRPr sz="2600">
              <a:latin typeface="Constantia"/>
              <a:cs typeface="Constantia"/>
            </a:endParaRPr>
          </a:p>
          <a:p>
            <a:pPr marL="286385" marR="6350" indent="-274320">
              <a:lnSpc>
                <a:spcPct val="100800"/>
              </a:lnSpc>
              <a:spcBef>
                <a:spcPts val="600"/>
              </a:spcBef>
            </a:pP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student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who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wants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take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one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optional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course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each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subject,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there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are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7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×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3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5" dirty="0">
                <a:latin typeface="Constantia"/>
                <a:cs typeface="Constantia"/>
              </a:rPr>
              <a:t> 21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choices.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591058"/>
            <a:ext cx="398970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The</a:t>
            </a:r>
            <a:r>
              <a:rPr sz="4500" spc="-5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15" dirty="0">
                <a:solidFill>
                  <a:srgbClr val="04607A"/>
                </a:solidFill>
                <a:latin typeface="Calibri"/>
                <a:cs typeface="Calibri"/>
              </a:rPr>
              <a:t>Product</a:t>
            </a:r>
            <a:r>
              <a:rPr sz="4500" spc="-5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Rule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337513"/>
            <a:ext cx="7943215" cy="4636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19558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Constantia"/>
                <a:cs typeface="Constantia"/>
              </a:rPr>
              <a:t>Example</a:t>
            </a:r>
            <a:r>
              <a:rPr sz="2600" spc="-5" dirty="0">
                <a:latin typeface="Constantia"/>
                <a:cs typeface="Constantia"/>
              </a:rPr>
              <a:t>: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chairs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auditorium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labeled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</a:t>
            </a:r>
            <a:r>
              <a:rPr sz="2600" spc="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h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50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cha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ac</a:t>
            </a:r>
            <a:r>
              <a:rPr sz="2600" spc="-3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20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le</a:t>
            </a:r>
            <a:r>
              <a:rPr sz="2600" spc="-30" dirty="0">
                <a:latin typeface="Constantia"/>
                <a:cs typeface="Constantia"/>
              </a:rPr>
              <a:t>tt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oll</a:t>
            </a:r>
            <a:r>
              <a:rPr sz="2600" spc="-50" dirty="0">
                <a:latin typeface="Constantia"/>
                <a:cs typeface="Constantia"/>
              </a:rPr>
              <a:t>o</a:t>
            </a:r>
            <a:r>
              <a:rPr sz="2600" spc="-5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ed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digit</a:t>
            </a:r>
            <a:r>
              <a:rPr sz="2600" dirty="0">
                <a:latin typeface="Constantia"/>
                <a:cs typeface="Constantia"/>
              </a:rPr>
              <a:t>.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What  </a:t>
            </a:r>
            <a:r>
              <a:rPr sz="2600" spc="-5" dirty="0">
                <a:latin typeface="Constantia"/>
                <a:cs typeface="Constantia"/>
              </a:rPr>
              <a:t>is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15" dirty="0">
                <a:latin typeface="Constantia"/>
                <a:cs typeface="Constantia"/>
              </a:rPr>
              <a:t>largest </a:t>
            </a:r>
            <a:r>
              <a:rPr sz="2600" spc="-5" dirty="0">
                <a:latin typeface="Constantia"/>
                <a:cs typeface="Constantia"/>
              </a:rPr>
              <a:t>number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5" dirty="0">
                <a:latin typeface="Constantia"/>
                <a:cs typeface="Constantia"/>
              </a:rPr>
              <a:t>chairs </a:t>
            </a:r>
            <a:r>
              <a:rPr sz="2600" dirty="0">
                <a:latin typeface="Constantia"/>
                <a:cs typeface="Constantia"/>
              </a:rPr>
              <a:t>that </a:t>
            </a:r>
            <a:r>
              <a:rPr sz="2600" spc="-5" dirty="0">
                <a:latin typeface="Constantia"/>
                <a:cs typeface="Constantia"/>
              </a:rPr>
              <a:t>can be </a:t>
            </a:r>
            <a:r>
              <a:rPr sz="2600" dirty="0">
                <a:latin typeface="Constantia"/>
                <a:cs typeface="Constantia"/>
              </a:rPr>
              <a:t>labeled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differently?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600" b="1" dirty="0">
                <a:latin typeface="Constantia"/>
                <a:cs typeface="Constantia"/>
              </a:rPr>
              <a:t>Solution</a:t>
            </a:r>
            <a:r>
              <a:rPr sz="2600" dirty="0">
                <a:latin typeface="Constantia"/>
                <a:cs typeface="Constantia"/>
              </a:rPr>
              <a:t>:</a:t>
            </a:r>
            <a:endParaRPr sz="2600">
              <a:latin typeface="Constantia"/>
              <a:cs typeface="Constantia"/>
            </a:endParaRPr>
          </a:p>
          <a:p>
            <a:pPr marL="286385" marR="43815" indent="-274320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procedure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labeling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chair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consists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2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two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events,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namely,</a:t>
            </a:r>
            <a:endParaRPr sz="2600">
              <a:latin typeface="Constantia"/>
              <a:cs typeface="Constantia"/>
            </a:endParaRPr>
          </a:p>
          <a:p>
            <a:pPr marL="286385" marR="2940685">
              <a:lnSpc>
                <a:spcPct val="129400"/>
              </a:lnSpc>
              <a:spcBef>
                <a:spcPts val="790"/>
              </a:spcBef>
            </a:pPr>
            <a:r>
              <a:rPr sz="1800" spc="-5" dirty="0">
                <a:latin typeface="Constantia"/>
                <a:cs typeface="Constantia"/>
              </a:rPr>
              <a:t>Assigning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one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of</a:t>
            </a:r>
            <a:r>
              <a:rPr sz="1800" spc="3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26 </a:t>
            </a:r>
            <a:r>
              <a:rPr sz="1800" spc="-5" dirty="0">
                <a:latin typeface="Constantia"/>
                <a:cs typeface="Constantia"/>
              </a:rPr>
              <a:t>letters: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A,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B,</a:t>
            </a:r>
            <a:r>
              <a:rPr sz="1800" spc="-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C,</a:t>
            </a:r>
            <a:r>
              <a:rPr sz="1800" spc="-5" dirty="0">
                <a:latin typeface="Constantia"/>
                <a:cs typeface="Constantia"/>
              </a:rPr>
              <a:t> …,</a:t>
            </a:r>
            <a:r>
              <a:rPr sz="1800" spc="-2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Z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and </a:t>
            </a:r>
            <a:r>
              <a:rPr sz="1800" spc="-44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Assigning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one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of</a:t>
            </a:r>
            <a:r>
              <a:rPr sz="1800" spc="3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10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digits:</a:t>
            </a:r>
            <a:r>
              <a:rPr sz="1800" spc="1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0, 1,</a:t>
            </a:r>
            <a:r>
              <a:rPr sz="1800" spc="-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2, </a:t>
            </a:r>
            <a:r>
              <a:rPr sz="1800" spc="-5" dirty="0">
                <a:latin typeface="Constantia"/>
                <a:cs typeface="Constantia"/>
              </a:rPr>
              <a:t>…,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9</a:t>
            </a:r>
            <a:endParaRPr sz="1800">
              <a:latin typeface="Constantia"/>
              <a:cs typeface="Constantia"/>
            </a:endParaRPr>
          </a:p>
          <a:p>
            <a:pPr marL="286385" marR="69215" indent="-274320">
              <a:lnSpc>
                <a:spcPct val="100000"/>
              </a:lnSpc>
              <a:spcBef>
                <a:spcPts val="580"/>
              </a:spcBef>
            </a:pPr>
            <a:r>
              <a:rPr sz="2600" dirty="0">
                <a:latin typeface="Constantia"/>
                <a:cs typeface="Constantia"/>
              </a:rPr>
              <a:t>By </a:t>
            </a:r>
            <a:r>
              <a:rPr sz="2600" spc="-10" dirty="0">
                <a:latin typeface="Constantia"/>
                <a:cs typeface="Constantia"/>
              </a:rPr>
              <a:t>product </a:t>
            </a:r>
            <a:r>
              <a:rPr sz="2600" spc="-5" dirty="0">
                <a:latin typeface="Constantia"/>
                <a:cs typeface="Constantia"/>
              </a:rPr>
              <a:t>rule, </a:t>
            </a:r>
            <a:r>
              <a:rPr sz="2600" spc="-10" dirty="0">
                <a:latin typeface="Constantia"/>
                <a:cs typeface="Constantia"/>
              </a:rPr>
              <a:t>there </a:t>
            </a:r>
            <a:r>
              <a:rPr sz="2600" spc="-15" dirty="0">
                <a:latin typeface="Constantia"/>
                <a:cs typeface="Constantia"/>
              </a:rPr>
              <a:t>are </a:t>
            </a:r>
            <a:r>
              <a:rPr sz="2600" dirty="0">
                <a:latin typeface="Constantia"/>
                <a:cs typeface="Constantia"/>
              </a:rPr>
              <a:t>26 × 10 = 260 </a:t>
            </a:r>
            <a:r>
              <a:rPr sz="2600" spc="-10" dirty="0">
                <a:latin typeface="Constantia"/>
                <a:cs typeface="Constantia"/>
              </a:rPr>
              <a:t>different </a:t>
            </a:r>
            <a:r>
              <a:rPr sz="2600" spc="-25" dirty="0">
                <a:latin typeface="Constantia"/>
                <a:cs typeface="Constantia"/>
              </a:rPr>
              <a:t>ways 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that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chair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labeled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by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both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letter</a:t>
            </a:r>
            <a:r>
              <a:rPr sz="2600" spc="-1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digit.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793445"/>
            <a:ext cx="3547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4607A"/>
                </a:solidFill>
                <a:latin typeface="Calibri"/>
                <a:cs typeface="Calibri"/>
              </a:rPr>
              <a:t>The</a:t>
            </a:r>
            <a:r>
              <a:rPr sz="4000" spc="-4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04607A"/>
                </a:solidFill>
                <a:latin typeface="Calibri"/>
                <a:cs typeface="Calibri"/>
              </a:rPr>
              <a:t>Product</a:t>
            </a:r>
            <a:r>
              <a:rPr sz="4000" spc="-4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04607A"/>
                </a:solidFill>
                <a:latin typeface="Calibri"/>
                <a:cs typeface="Calibri"/>
              </a:rPr>
              <a:t>Rule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460957"/>
            <a:ext cx="8078470" cy="470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6350" indent="-201295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nstantia"/>
                <a:cs typeface="Constantia"/>
              </a:rPr>
              <a:t>Example</a:t>
            </a:r>
            <a:r>
              <a:rPr sz="2400" spc="-5" dirty="0">
                <a:latin typeface="Constantia"/>
                <a:cs typeface="Constantia"/>
              </a:rPr>
              <a:t>: </a:t>
            </a:r>
            <a:r>
              <a:rPr sz="2400" spc="-10" dirty="0">
                <a:latin typeface="Constantia"/>
                <a:cs typeface="Constantia"/>
              </a:rPr>
              <a:t>Find </a:t>
            </a:r>
            <a:r>
              <a:rPr sz="2400" spc="-5" dirty="0">
                <a:latin typeface="Constantia"/>
                <a:cs typeface="Constantia"/>
              </a:rPr>
              <a:t>the number </a:t>
            </a:r>
            <a:r>
              <a:rPr sz="2400" dirty="0">
                <a:latin typeface="Constantia"/>
                <a:cs typeface="Constantia"/>
              </a:rPr>
              <a:t>n </a:t>
            </a:r>
            <a:r>
              <a:rPr sz="2400" spc="-5" dirty="0">
                <a:latin typeface="Constantia"/>
                <a:cs typeface="Constantia"/>
              </a:rPr>
              <a:t>of </a:t>
            </a:r>
            <a:r>
              <a:rPr sz="2400" spc="-30" dirty="0">
                <a:latin typeface="Constantia"/>
                <a:cs typeface="Constantia"/>
              </a:rPr>
              <a:t>ways </a:t>
            </a:r>
            <a:r>
              <a:rPr sz="2400" spc="-5" dirty="0">
                <a:latin typeface="Constantia"/>
                <a:cs typeface="Constantia"/>
              </a:rPr>
              <a:t>that an organization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consisting </a:t>
            </a:r>
            <a:r>
              <a:rPr sz="2400" spc="-5" dirty="0">
                <a:latin typeface="Constantia"/>
                <a:cs typeface="Constantia"/>
              </a:rPr>
              <a:t>of </a:t>
            </a:r>
            <a:r>
              <a:rPr sz="2400" spc="-20" dirty="0">
                <a:latin typeface="Constantia"/>
                <a:cs typeface="Constantia"/>
              </a:rPr>
              <a:t>15 </a:t>
            </a:r>
            <a:r>
              <a:rPr sz="2400" spc="-10" dirty="0">
                <a:latin typeface="Constantia"/>
                <a:cs typeface="Constantia"/>
              </a:rPr>
              <a:t>members </a:t>
            </a:r>
            <a:r>
              <a:rPr sz="2400" dirty="0">
                <a:latin typeface="Constantia"/>
                <a:cs typeface="Constantia"/>
              </a:rPr>
              <a:t>can elect a </a:t>
            </a:r>
            <a:r>
              <a:rPr sz="2400" spc="-5" dirty="0">
                <a:latin typeface="Constantia"/>
                <a:cs typeface="Constantia"/>
              </a:rPr>
              <a:t>president, </a:t>
            </a:r>
            <a:r>
              <a:rPr sz="2400" spc="-25" dirty="0">
                <a:latin typeface="Constantia"/>
                <a:cs typeface="Constantia"/>
              </a:rPr>
              <a:t>treasurer, 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25" dirty="0">
                <a:latin typeface="Constantia"/>
                <a:cs typeface="Constantia"/>
              </a:rPr>
              <a:t>secretary. </a:t>
            </a:r>
            <a:r>
              <a:rPr sz="2400" spc="-5" dirty="0">
                <a:latin typeface="Constantia"/>
                <a:cs typeface="Constantia"/>
              </a:rPr>
              <a:t>(assuming </a:t>
            </a:r>
            <a:r>
              <a:rPr sz="2400" dirty="0">
                <a:latin typeface="Constantia"/>
                <a:cs typeface="Constantia"/>
              </a:rPr>
              <a:t>no person is </a:t>
            </a:r>
            <a:r>
              <a:rPr sz="2400" spc="-5" dirty="0">
                <a:latin typeface="Constantia"/>
                <a:cs typeface="Constantia"/>
              </a:rPr>
              <a:t>elected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15" dirty="0">
                <a:latin typeface="Constantia"/>
                <a:cs typeface="Constantia"/>
              </a:rPr>
              <a:t>more </a:t>
            </a:r>
            <a:r>
              <a:rPr sz="2400" spc="-5" dirty="0">
                <a:latin typeface="Constantia"/>
                <a:cs typeface="Constantia"/>
              </a:rPr>
              <a:t>than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one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position)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latin typeface="Constantia"/>
                <a:cs typeface="Constantia"/>
              </a:rPr>
              <a:t>Solution</a:t>
            </a:r>
            <a:r>
              <a:rPr sz="2400" spc="-5" dirty="0">
                <a:latin typeface="Constantia"/>
                <a:cs typeface="Constantia"/>
              </a:rPr>
              <a:t>:</a:t>
            </a:r>
            <a:endParaRPr sz="2400">
              <a:latin typeface="Constantia"/>
              <a:cs typeface="Constantia"/>
            </a:endParaRPr>
          </a:p>
          <a:p>
            <a:pPr marL="286385" marR="5715" indent="24130" algn="just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onstantia"/>
                <a:cs typeface="Constantia"/>
              </a:rPr>
              <a:t>The </a:t>
            </a:r>
            <a:r>
              <a:rPr sz="2400" spc="-10" dirty="0">
                <a:latin typeface="Constantia"/>
                <a:cs typeface="Constantia"/>
              </a:rPr>
              <a:t>president </a:t>
            </a:r>
            <a:r>
              <a:rPr sz="2400" spc="-5" dirty="0">
                <a:latin typeface="Constantia"/>
                <a:cs typeface="Constantia"/>
              </a:rPr>
              <a:t>can be elected </a:t>
            </a:r>
            <a:r>
              <a:rPr sz="2400" dirty="0">
                <a:latin typeface="Constantia"/>
                <a:cs typeface="Constantia"/>
              </a:rPr>
              <a:t>in </a:t>
            </a:r>
            <a:r>
              <a:rPr sz="2400" spc="-20" dirty="0">
                <a:latin typeface="Constantia"/>
                <a:cs typeface="Constantia"/>
              </a:rPr>
              <a:t>15 </a:t>
            </a:r>
            <a:r>
              <a:rPr sz="2400" spc="-10" dirty="0">
                <a:latin typeface="Constantia"/>
                <a:cs typeface="Constantia"/>
              </a:rPr>
              <a:t>different </a:t>
            </a:r>
            <a:r>
              <a:rPr sz="2400" spc="-25" dirty="0">
                <a:latin typeface="Constantia"/>
                <a:cs typeface="Constantia"/>
              </a:rPr>
              <a:t>ways; </a:t>
            </a:r>
            <a:r>
              <a:rPr sz="2400" spc="-10" dirty="0">
                <a:latin typeface="Constantia"/>
                <a:cs typeface="Constantia"/>
              </a:rPr>
              <a:t>following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this,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10" dirty="0">
                <a:latin typeface="Constantia"/>
                <a:cs typeface="Constantia"/>
              </a:rPr>
              <a:t>treasurer </a:t>
            </a:r>
            <a:r>
              <a:rPr sz="2400" spc="-5" dirty="0">
                <a:latin typeface="Constantia"/>
                <a:cs typeface="Constantia"/>
              </a:rPr>
              <a:t>can be elected </a:t>
            </a:r>
            <a:r>
              <a:rPr sz="2400" dirty="0">
                <a:latin typeface="Constantia"/>
                <a:cs typeface="Constantia"/>
              </a:rPr>
              <a:t>in 14 </a:t>
            </a:r>
            <a:r>
              <a:rPr sz="2400" spc="-15" dirty="0">
                <a:latin typeface="Constantia"/>
                <a:cs typeface="Constantia"/>
              </a:rPr>
              <a:t>different </a:t>
            </a:r>
            <a:r>
              <a:rPr sz="2400" spc="-25" dirty="0">
                <a:latin typeface="Constantia"/>
                <a:cs typeface="Constantia"/>
              </a:rPr>
              <a:t>ways; </a:t>
            </a:r>
            <a:r>
              <a:rPr sz="2400" spc="-5" dirty="0">
                <a:latin typeface="Constantia"/>
                <a:cs typeface="Constantia"/>
              </a:rPr>
              <a:t>and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following this, </a:t>
            </a:r>
            <a:r>
              <a:rPr sz="2400" dirty="0">
                <a:latin typeface="Constantia"/>
                <a:cs typeface="Constantia"/>
              </a:rPr>
              <a:t>the secretary </a:t>
            </a:r>
            <a:r>
              <a:rPr sz="2400" spc="-5" dirty="0">
                <a:latin typeface="Constantia"/>
                <a:cs typeface="Constantia"/>
              </a:rPr>
              <a:t>can be elected </a:t>
            </a:r>
            <a:r>
              <a:rPr sz="2400" dirty="0">
                <a:latin typeface="Constantia"/>
                <a:cs typeface="Constantia"/>
              </a:rPr>
              <a:t>in </a:t>
            </a:r>
            <a:r>
              <a:rPr sz="2400" spc="-10" dirty="0">
                <a:latin typeface="Constantia"/>
                <a:cs typeface="Constantia"/>
              </a:rPr>
              <a:t>13 different 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ways.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Thus,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by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product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rule,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there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endParaRPr sz="2400">
              <a:latin typeface="Constantia"/>
              <a:cs typeface="Constantia"/>
            </a:endParaRPr>
          </a:p>
          <a:p>
            <a:pPr marL="2756535" algn="just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15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×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14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×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13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2730</a:t>
            </a:r>
            <a:endParaRPr sz="2400">
              <a:latin typeface="Constantia"/>
              <a:cs typeface="Constantia"/>
            </a:endParaRPr>
          </a:p>
          <a:p>
            <a:pPr marL="286385" marR="5080" indent="22860" algn="just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latin typeface="Constantia"/>
                <a:cs typeface="Constantia"/>
              </a:rPr>
              <a:t>different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ways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which</a:t>
            </a:r>
            <a:r>
              <a:rPr sz="2400" spc="-5" dirty="0">
                <a:latin typeface="Constantia"/>
                <a:cs typeface="Constantia"/>
              </a:rPr>
              <a:t> the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organization</a:t>
            </a:r>
            <a:r>
              <a:rPr sz="2400" dirty="0">
                <a:latin typeface="Constantia"/>
                <a:cs typeface="Constantia"/>
              </a:rPr>
              <a:t> can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elect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officers.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793445"/>
            <a:ext cx="3547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4607A"/>
                </a:solidFill>
                <a:latin typeface="Calibri"/>
                <a:cs typeface="Calibri"/>
              </a:rPr>
              <a:t>The</a:t>
            </a:r>
            <a:r>
              <a:rPr sz="4000" spc="-4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04607A"/>
                </a:solidFill>
                <a:latin typeface="Calibri"/>
                <a:cs typeface="Calibri"/>
              </a:rPr>
              <a:t>Product</a:t>
            </a:r>
            <a:r>
              <a:rPr sz="4000" spc="-4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04607A"/>
                </a:solidFill>
                <a:latin typeface="Calibri"/>
                <a:cs typeface="Calibri"/>
              </a:rPr>
              <a:t>Rule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5187" y="1612519"/>
            <a:ext cx="7903209" cy="3514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7645" marR="8890" indent="-19558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Constantia"/>
                <a:cs typeface="Constantia"/>
              </a:rPr>
              <a:t>Example: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There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four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bus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lines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between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B;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three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bus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lines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between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5" dirty="0">
                <a:latin typeface="Constantia"/>
                <a:cs typeface="Constantia"/>
              </a:rPr>
              <a:t>C.</a:t>
            </a:r>
            <a:endParaRPr sz="2600">
              <a:latin typeface="Constantia"/>
              <a:cs typeface="Constantia"/>
            </a:endParaRPr>
          </a:p>
          <a:p>
            <a:pPr marL="207645">
              <a:lnSpc>
                <a:spcPct val="100000"/>
              </a:lnSpc>
              <a:spcBef>
                <a:spcPts val="620"/>
              </a:spcBef>
            </a:pPr>
            <a:r>
              <a:rPr sz="2600" spc="-10" dirty="0">
                <a:latin typeface="Constantia"/>
                <a:cs typeface="Constantia"/>
              </a:rPr>
              <a:t>Find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number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ways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person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travel:</a:t>
            </a:r>
            <a:endParaRPr sz="2600">
              <a:latin typeface="Constantia"/>
              <a:cs typeface="Constantia"/>
            </a:endParaRPr>
          </a:p>
          <a:p>
            <a:pPr marL="1211580" indent="-364490">
              <a:lnSpc>
                <a:spcPct val="100000"/>
              </a:lnSpc>
              <a:spcBef>
                <a:spcPts val="625"/>
              </a:spcBef>
              <a:buAutoNum type="alphaLcParenR"/>
              <a:tabLst>
                <a:tab pos="1212215" algn="l"/>
              </a:tabLst>
            </a:pPr>
            <a:r>
              <a:rPr sz="2600" dirty="0">
                <a:latin typeface="Constantia"/>
                <a:cs typeface="Constantia"/>
              </a:rPr>
              <a:t>By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us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om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</a:t>
            </a:r>
            <a:r>
              <a:rPr sz="2600" spc="-30" dirty="0">
                <a:latin typeface="Constantia"/>
                <a:cs typeface="Constantia"/>
              </a:rPr>
              <a:t> b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B;</a:t>
            </a:r>
            <a:endParaRPr sz="2600">
              <a:latin typeface="Constantia"/>
              <a:cs typeface="Constantia"/>
            </a:endParaRPr>
          </a:p>
          <a:p>
            <a:pPr marL="1236980" indent="-389890">
              <a:lnSpc>
                <a:spcPct val="100000"/>
              </a:lnSpc>
              <a:spcBef>
                <a:spcPts val="625"/>
              </a:spcBef>
              <a:buAutoNum type="alphaLcParenR"/>
              <a:tabLst>
                <a:tab pos="1237615" algn="l"/>
              </a:tabLst>
            </a:pP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ound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tri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us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om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</a:t>
            </a:r>
            <a:r>
              <a:rPr sz="2600" spc="-30" dirty="0">
                <a:latin typeface="Constantia"/>
                <a:cs typeface="Constantia"/>
              </a:rPr>
              <a:t> b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B;</a:t>
            </a:r>
            <a:endParaRPr sz="2600">
              <a:latin typeface="Constantia"/>
              <a:cs typeface="Constantia"/>
            </a:endParaRPr>
          </a:p>
          <a:p>
            <a:pPr marL="1175385" marR="5080" indent="-327660">
              <a:lnSpc>
                <a:spcPct val="100000"/>
              </a:lnSpc>
              <a:spcBef>
                <a:spcPts val="625"/>
              </a:spcBef>
              <a:buFont typeface="Constantia"/>
              <a:buAutoNum type="alphaLcParenR"/>
              <a:tabLst>
                <a:tab pos="1204595" algn="l"/>
              </a:tabLst>
            </a:pPr>
            <a:r>
              <a:rPr dirty="0"/>
              <a:t>	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ound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tri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bu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om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</a:t>
            </a:r>
            <a:r>
              <a:rPr sz="2600" spc="-5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3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if  the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person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does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not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want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bus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line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more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than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once.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793445"/>
            <a:ext cx="3547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4607A"/>
                </a:solidFill>
                <a:latin typeface="Calibri"/>
                <a:cs typeface="Calibri"/>
              </a:rPr>
              <a:t>The</a:t>
            </a:r>
            <a:r>
              <a:rPr sz="4000" spc="-4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04607A"/>
                </a:solidFill>
                <a:latin typeface="Calibri"/>
                <a:cs typeface="Calibri"/>
              </a:rPr>
              <a:t>Product</a:t>
            </a:r>
            <a:r>
              <a:rPr sz="4000" spc="-4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04607A"/>
                </a:solidFill>
                <a:latin typeface="Calibri"/>
                <a:cs typeface="Calibri"/>
              </a:rPr>
              <a:t>Rule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380402"/>
            <a:ext cx="4788535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)</a:t>
            </a:r>
            <a:r>
              <a:rPr sz="2600" spc="5" dirty="0">
                <a:latin typeface="Constantia"/>
                <a:cs typeface="Constantia"/>
              </a:rPr>
              <a:t> B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bu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om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</a:t>
            </a:r>
            <a:r>
              <a:rPr sz="2600" spc="-5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B;  Solution: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6731" y="3362325"/>
            <a:ext cx="7839075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720" marR="5080" indent="-33655" algn="just">
              <a:lnSpc>
                <a:spcPct val="99900"/>
              </a:lnSpc>
              <a:spcBef>
                <a:spcPts val="105"/>
              </a:spcBef>
            </a:pPr>
            <a:r>
              <a:rPr sz="2600" spc="-10" dirty="0">
                <a:latin typeface="Constantia"/>
                <a:cs typeface="Constantia"/>
              </a:rPr>
              <a:t>There are </a:t>
            </a:r>
            <a:r>
              <a:rPr sz="2600" dirty="0">
                <a:latin typeface="Constantia"/>
                <a:cs typeface="Constantia"/>
              </a:rPr>
              <a:t>4 </a:t>
            </a:r>
            <a:r>
              <a:rPr sz="2600" spc="-25" dirty="0">
                <a:latin typeface="Constantia"/>
                <a:cs typeface="Constantia"/>
              </a:rPr>
              <a:t>ways to </a:t>
            </a:r>
            <a:r>
              <a:rPr sz="2600" spc="-35" dirty="0">
                <a:latin typeface="Constantia"/>
                <a:cs typeface="Constantia"/>
              </a:rPr>
              <a:t>go </a:t>
            </a:r>
            <a:r>
              <a:rPr sz="2600" spc="-10" dirty="0">
                <a:latin typeface="Constantia"/>
                <a:cs typeface="Constantia"/>
              </a:rPr>
              <a:t>from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25" dirty="0">
                <a:latin typeface="Constantia"/>
                <a:cs typeface="Constantia"/>
              </a:rPr>
              <a:t>to </a:t>
            </a:r>
            <a:r>
              <a:rPr sz="2600" dirty="0">
                <a:latin typeface="Constantia"/>
                <a:cs typeface="Constantia"/>
              </a:rPr>
              <a:t>B and 3 </a:t>
            </a:r>
            <a:r>
              <a:rPr sz="2600" spc="-25" dirty="0">
                <a:latin typeface="Constantia"/>
                <a:cs typeface="Constantia"/>
              </a:rPr>
              <a:t>ways to </a:t>
            </a:r>
            <a:r>
              <a:rPr sz="2600" spc="-75" dirty="0">
                <a:latin typeface="Constantia"/>
                <a:cs typeface="Constantia"/>
              </a:rPr>
              <a:t>go 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from </a:t>
            </a:r>
            <a:r>
              <a:rPr sz="2600" dirty="0">
                <a:latin typeface="Constantia"/>
                <a:cs typeface="Constantia"/>
              </a:rPr>
              <a:t>B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-5" dirty="0">
                <a:latin typeface="Constantia"/>
                <a:cs typeface="Constantia"/>
              </a:rPr>
              <a:t>C; </a:t>
            </a:r>
            <a:r>
              <a:rPr sz="2600" spc="-10" dirty="0">
                <a:latin typeface="Constantia"/>
                <a:cs typeface="Constantia"/>
              </a:rPr>
              <a:t>hence there </a:t>
            </a:r>
            <a:r>
              <a:rPr sz="2600" spc="-15" dirty="0">
                <a:latin typeface="Constantia"/>
                <a:cs typeface="Constantia"/>
              </a:rPr>
              <a:t>are </a:t>
            </a:r>
            <a:r>
              <a:rPr sz="2600" dirty="0">
                <a:latin typeface="Constantia"/>
                <a:cs typeface="Constantia"/>
              </a:rPr>
              <a:t>4 × 3 = </a:t>
            </a:r>
            <a:r>
              <a:rPr sz="3200" dirty="0">
                <a:latin typeface="Constantia"/>
                <a:cs typeface="Constantia"/>
              </a:rPr>
              <a:t>12 </a:t>
            </a:r>
            <a:r>
              <a:rPr sz="2600" spc="-30" dirty="0">
                <a:latin typeface="Constantia"/>
                <a:cs typeface="Constantia"/>
              </a:rPr>
              <a:t>ways </a:t>
            </a:r>
            <a:r>
              <a:rPr sz="2600" spc="-15" dirty="0">
                <a:latin typeface="Constantia"/>
                <a:cs typeface="Constantia"/>
              </a:rPr>
              <a:t>to </a:t>
            </a:r>
            <a:r>
              <a:rPr sz="2600" spc="-40" dirty="0">
                <a:latin typeface="Constantia"/>
                <a:cs typeface="Constantia"/>
              </a:rPr>
              <a:t>go </a:t>
            </a:r>
            <a:r>
              <a:rPr sz="2600" spc="-15" dirty="0">
                <a:latin typeface="Constantia"/>
                <a:cs typeface="Constantia"/>
              </a:rPr>
              <a:t>from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57400" y="2514600"/>
            <a:ext cx="35052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793445"/>
            <a:ext cx="3547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4607A"/>
                </a:solidFill>
                <a:latin typeface="Calibri"/>
                <a:cs typeface="Calibri"/>
              </a:rPr>
              <a:t>The</a:t>
            </a:r>
            <a:r>
              <a:rPr sz="4000" spc="-4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04607A"/>
                </a:solidFill>
                <a:latin typeface="Calibri"/>
                <a:cs typeface="Calibri"/>
              </a:rPr>
              <a:t>Product</a:t>
            </a:r>
            <a:r>
              <a:rPr sz="4000" spc="-4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04607A"/>
                </a:solidFill>
                <a:latin typeface="Calibri"/>
                <a:cs typeface="Calibri"/>
              </a:rPr>
              <a:t>Rule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0887" y="1610081"/>
            <a:ext cx="8082280" cy="41808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600" dirty="0">
                <a:latin typeface="Constantia"/>
                <a:cs typeface="Constantia"/>
              </a:rPr>
              <a:t>b)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ound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tri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us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om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;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600" b="1" dirty="0">
                <a:latin typeface="Constantia"/>
                <a:cs typeface="Constantia"/>
              </a:rPr>
              <a:t>Solution</a:t>
            </a:r>
            <a:r>
              <a:rPr sz="2600" dirty="0">
                <a:latin typeface="Constantia"/>
                <a:cs typeface="Constantia"/>
              </a:rPr>
              <a:t>:</a:t>
            </a:r>
            <a:endParaRPr sz="2600">
              <a:latin typeface="Constantia"/>
              <a:cs typeface="Constantia"/>
            </a:endParaRPr>
          </a:p>
          <a:p>
            <a:pPr marL="287020" marR="8255">
              <a:lnSpc>
                <a:spcPts val="2820"/>
              </a:lnSpc>
              <a:spcBef>
                <a:spcPts val="660"/>
              </a:spcBef>
            </a:pP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person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will </a:t>
            </a:r>
            <a:r>
              <a:rPr sz="2600" spc="-35" dirty="0">
                <a:latin typeface="Constantia"/>
                <a:cs typeface="Constantia"/>
              </a:rPr>
              <a:t>travel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from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round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trip.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i.e. (A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→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→</a:t>
            </a:r>
            <a:r>
              <a:rPr sz="2600" dirty="0">
                <a:latin typeface="Constantia"/>
                <a:cs typeface="Constantia"/>
              </a:rPr>
              <a:t>C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→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→</a:t>
            </a:r>
            <a:r>
              <a:rPr sz="2600" spc="-5" dirty="0">
                <a:latin typeface="Constantia"/>
                <a:cs typeface="Constantia"/>
              </a:rPr>
              <a:t>A)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9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>
              <a:latin typeface="Constantia"/>
              <a:cs typeface="Constantia"/>
            </a:endParaRPr>
          </a:p>
          <a:p>
            <a:pPr marL="287020" marR="5080">
              <a:lnSpc>
                <a:spcPts val="2810"/>
              </a:lnSpc>
              <a:spcBef>
                <a:spcPts val="5"/>
              </a:spcBef>
              <a:tabLst>
                <a:tab pos="657860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2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person</a:t>
            </a:r>
            <a:r>
              <a:rPr sz="2600" spc="3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</a:t>
            </a:r>
            <a:r>
              <a:rPr sz="2600" spc="31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travel</a:t>
            </a:r>
            <a:r>
              <a:rPr sz="2600" spc="3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4</a:t>
            </a:r>
            <a:r>
              <a:rPr sz="2600" spc="33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ways</a:t>
            </a:r>
            <a:r>
              <a:rPr sz="2600" spc="2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from</a:t>
            </a:r>
            <a:r>
              <a:rPr sz="2600" spc="3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29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to</a:t>
            </a:r>
            <a:r>
              <a:rPr sz="2600" spc="2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	and</a:t>
            </a:r>
            <a:r>
              <a:rPr sz="2600" spc="2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3</a:t>
            </a:r>
            <a:r>
              <a:rPr sz="2600" spc="29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way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from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back.</a:t>
            </a:r>
            <a:endParaRPr sz="2600">
              <a:latin typeface="Constantia"/>
              <a:cs typeface="Constantia"/>
            </a:endParaRPr>
          </a:p>
          <a:p>
            <a:pPr marL="287020" marR="5080">
              <a:lnSpc>
                <a:spcPts val="2870"/>
              </a:lnSpc>
              <a:spcBef>
                <a:spcPts val="775"/>
              </a:spcBef>
              <a:tabLst>
                <a:tab pos="1135380" algn="l"/>
                <a:tab pos="2016760" algn="l"/>
                <a:tab pos="2588260" algn="l"/>
                <a:tab pos="2903855" algn="l"/>
                <a:tab pos="3376295" algn="l"/>
                <a:tab pos="3850640" algn="l"/>
                <a:tab pos="4171950" algn="l"/>
                <a:tab pos="4487545" algn="l"/>
                <a:tab pos="4808855" algn="l"/>
                <a:tab pos="5438140" algn="l"/>
                <a:tab pos="6250940" algn="l"/>
                <a:tab pos="6671309" algn="l"/>
                <a:tab pos="7600950" algn="l"/>
              </a:tabLst>
            </a:pPr>
            <a:r>
              <a:rPr sz="2600" spc="-5" dirty="0">
                <a:latin typeface="Constantia"/>
                <a:cs typeface="Constantia"/>
              </a:rPr>
              <a:t>Thu</a:t>
            </a:r>
            <a:r>
              <a:rPr sz="2600" dirty="0">
                <a:latin typeface="Constantia"/>
                <a:cs typeface="Constantia"/>
              </a:rPr>
              <a:t>s	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	a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	4	×3	×3	×	4	=	</a:t>
            </a:r>
            <a:r>
              <a:rPr sz="2800" spc="-5" dirty="0">
                <a:latin typeface="Constantia"/>
                <a:cs typeface="Constantia"/>
              </a:rPr>
              <a:t>144</a:t>
            </a:r>
            <a:r>
              <a:rPr sz="2800" dirty="0">
                <a:latin typeface="Constantia"/>
                <a:cs typeface="Constantia"/>
              </a:rPr>
              <a:t>	</a:t>
            </a:r>
            <a:r>
              <a:rPr sz="2600" spc="-25" dirty="0">
                <a:latin typeface="Constantia"/>
                <a:cs typeface="Constantia"/>
              </a:rPr>
              <a:t>w</a:t>
            </a:r>
            <a:r>
              <a:rPr sz="2600" spc="-55" dirty="0">
                <a:latin typeface="Constantia"/>
                <a:cs typeface="Constantia"/>
              </a:rPr>
              <a:t>a</a:t>
            </a:r>
            <a:r>
              <a:rPr sz="2600" spc="-45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s	</a:t>
            </a:r>
            <a:r>
              <a:rPr sz="2600" spc="-4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	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spc="-80" dirty="0">
                <a:latin typeface="Constantia"/>
                <a:cs typeface="Constantia"/>
              </a:rPr>
              <a:t>a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el	</a:t>
            </a:r>
            <a:r>
              <a:rPr sz="2600" spc="-5" dirty="0">
                <a:latin typeface="Constantia"/>
                <a:cs typeface="Constantia"/>
              </a:rPr>
              <a:t>the  </a:t>
            </a:r>
            <a:r>
              <a:rPr sz="2600" spc="-10" dirty="0">
                <a:latin typeface="Constantia"/>
                <a:cs typeface="Constantia"/>
              </a:rPr>
              <a:t>round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trip.</a:t>
            </a:r>
            <a:endParaRPr sz="260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47800" y="3451859"/>
            <a:ext cx="4038600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67550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0" dirty="0">
                <a:solidFill>
                  <a:srgbClr val="04607A"/>
                </a:solidFill>
                <a:latin typeface="Calibri"/>
                <a:cs typeface="Calibri"/>
              </a:rPr>
              <a:t>Chapter</a:t>
            </a:r>
            <a:r>
              <a:rPr sz="5000" spc="-11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dirty="0">
                <a:solidFill>
                  <a:srgbClr val="04607A"/>
                </a:solidFill>
                <a:latin typeface="Calibri"/>
                <a:cs typeface="Calibri"/>
              </a:rPr>
              <a:t>Summary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869537"/>
            <a:ext cx="6739890" cy="240284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Basics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Counting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Pigeonhole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Principle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7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erm</a:t>
            </a:r>
            <a:r>
              <a:rPr sz="2600" spc="10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ta</a:t>
            </a:r>
            <a:r>
              <a:rPr sz="2600" spc="10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ion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4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ombina</a:t>
            </a:r>
            <a:r>
              <a:rPr sz="2600" spc="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ions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Binomial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Coefficients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10" dirty="0">
                <a:latin typeface="Constantia"/>
                <a:cs typeface="Constantia"/>
              </a:rPr>
              <a:t> Identities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Gene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ali</a:t>
            </a:r>
            <a:r>
              <a:rPr sz="2600" spc="-30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ed</a:t>
            </a:r>
            <a:r>
              <a:rPr sz="2600" spc="20" dirty="0">
                <a:latin typeface="Constantia"/>
                <a:cs typeface="Constantia"/>
              </a:rPr>
              <a:t> </a:t>
            </a:r>
            <a:r>
              <a:rPr sz="2600" spc="-7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erm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ta</a:t>
            </a:r>
            <a:r>
              <a:rPr sz="2600" spc="10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io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5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ombinatio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s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793445"/>
            <a:ext cx="3547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4607A"/>
                </a:solidFill>
                <a:latin typeface="Calibri"/>
                <a:cs typeface="Calibri"/>
              </a:rPr>
              <a:t>The</a:t>
            </a:r>
            <a:r>
              <a:rPr sz="4000" spc="-4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04607A"/>
                </a:solidFill>
                <a:latin typeface="Calibri"/>
                <a:cs typeface="Calibri"/>
              </a:rPr>
              <a:t>Product</a:t>
            </a:r>
            <a:r>
              <a:rPr sz="4000" spc="-4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04607A"/>
                </a:solidFill>
                <a:latin typeface="Calibri"/>
                <a:cs typeface="Calibri"/>
              </a:rPr>
              <a:t>Rule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612519"/>
            <a:ext cx="8079740" cy="4782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715" indent="-274320">
              <a:lnSpc>
                <a:spcPct val="100000"/>
              </a:lnSpc>
              <a:spcBef>
                <a:spcPts val="105"/>
              </a:spcBef>
              <a:tabLst>
                <a:tab pos="419734" algn="l"/>
                <a:tab pos="1499870" algn="l"/>
                <a:tab pos="4057650" algn="l"/>
                <a:tab pos="5165725" algn="l"/>
                <a:tab pos="6724015" algn="l"/>
                <a:tab pos="7130415" algn="l"/>
                <a:tab pos="7598409" algn="l"/>
              </a:tabLst>
            </a:pPr>
            <a:r>
              <a:rPr sz="2600" spc="-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)	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un</a:t>
            </a:r>
            <a:r>
              <a:rPr sz="2600" dirty="0">
                <a:latin typeface="Constantia"/>
                <a:cs typeface="Constantia"/>
              </a:rPr>
              <a:t>d	</a:t>
            </a:r>
            <a:r>
              <a:rPr sz="2600" spc="-5" dirty="0">
                <a:latin typeface="Constantia"/>
                <a:cs typeface="Constantia"/>
              </a:rPr>
              <a:t>tri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32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y </a:t>
            </a:r>
            <a:r>
              <a:rPr sz="2600" spc="-3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</a:t>
            </a:r>
            <a:r>
              <a:rPr sz="2600" spc="-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s </a:t>
            </a:r>
            <a:r>
              <a:rPr sz="2600" spc="-3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m	A </a:t>
            </a:r>
            <a:r>
              <a:rPr sz="2600" spc="-31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 </a:t>
            </a:r>
            <a:r>
              <a:rPr sz="2600" spc="-3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	</a:t>
            </a:r>
            <a:r>
              <a:rPr sz="2600" spc="-2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31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</a:t>
            </a:r>
            <a:r>
              <a:rPr sz="2600" spc="-6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 </a:t>
            </a:r>
            <a:r>
              <a:rPr sz="2600" spc="-3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f	</a:t>
            </a:r>
            <a:r>
              <a:rPr sz="2600" spc="-70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,	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f	</a:t>
            </a:r>
            <a:r>
              <a:rPr sz="2600" spc="-5" dirty="0">
                <a:latin typeface="Constantia"/>
                <a:cs typeface="Constantia"/>
              </a:rPr>
              <a:t>the  </a:t>
            </a:r>
            <a:r>
              <a:rPr sz="2600" dirty="0">
                <a:latin typeface="Constantia"/>
                <a:cs typeface="Constantia"/>
              </a:rPr>
              <a:t>person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does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not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want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bus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line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more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once.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600" b="1" dirty="0">
                <a:latin typeface="Constantia"/>
                <a:cs typeface="Constantia"/>
              </a:rPr>
              <a:t>Solution</a:t>
            </a:r>
            <a:r>
              <a:rPr sz="2600" dirty="0">
                <a:latin typeface="Constantia"/>
                <a:cs typeface="Constantia"/>
              </a:rPr>
              <a:t>: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50">
              <a:latin typeface="Constantia"/>
              <a:cs typeface="Constantia"/>
            </a:endParaRPr>
          </a:p>
          <a:p>
            <a:pPr marL="286385" marR="5080" algn="just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person </a:t>
            </a:r>
            <a:r>
              <a:rPr sz="2600" spc="-5" dirty="0">
                <a:latin typeface="Constantia"/>
                <a:cs typeface="Constantia"/>
              </a:rPr>
              <a:t>can </a:t>
            </a:r>
            <a:r>
              <a:rPr sz="2600" spc="-30" dirty="0">
                <a:latin typeface="Constantia"/>
                <a:cs typeface="Constantia"/>
              </a:rPr>
              <a:t>travel </a:t>
            </a:r>
            <a:r>
              <a:rPr sz="2600" dirty="0">
                <a:latin typeface="Constantia"/>
                <a:cs typeface="Constantia"/>
              </a:rPr>
              <a:t>4 </a:t>
            </a:r>
            <a:r>
              <a:rPr sz="2600" spc="-25" dirty="0">
                <a:latin typeface="Constantia"/>
                <a:cs typeface="Constantia"/>
              </a:rPr>
              <a:t>ways </a:t>
            </a:r>
            <a:r>
              <a:rPr sz="2600" spc="-15" dirty="0">
                <a:latin typeface="Constantia"/>
                <a:cs typeface="Constantia"/>
              </a:rPr>
              <a:t>from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25" dirty="0">
                <a:latin typeface="Constantia"/>
                <a:cs typeface="Constantia"/>
              </a:rPr>
              <a:t>to </a:t>
            </a:r>
            <a:r>
              <a:rPr sz="2600" dirty="0">
                <a:latin typeface="Constantia"/>
                <a:cs typeface="Constantia"/>
              </a:rPr>
              <a:t>B and 3 </a:t>
            </a:r>
            <a:r>
              <a:rPr sz="2600" spc="-25" dirty="0">
                <a:latin typeface="Constantia"/>
                <a:cs typeface="Constantia"/>
              </a:rPr>
              <a:t>ways 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from </a:t>
            </a:r>
            <a:r>
              <a:rPr sz="2600" dirty="0">
                <a:latin typeface="Constantia"/>
                <a:cs typeface="Constantia"/>
              </a:rPr>
              <a:t>B </a:t>
            </a:r>
            <a:r>
              <a:rPr sz="2600" spc="-15" dirty="0">
                <a:latin typeface="Constantia"/>
                <a:cs typeface="Constantia"/>
              </a:rPr>
              <a:t>to </a:t>
            </a:r>
            <a:r>
              <a:rPr sz="2600" spc="-5" dirty="0">
                <a:latin typeface="Constantia"/>
                <a:cs typeface="Constantia"/>
              </a:rPr>
              <a:t>C, but </a:t>
            </a:r>
            <a:r>
              <a:rPr sz="2600" spc="-10" dirty="0">
                <a:latin typeface="Constantia"/>
                <a:cs typeface="Constantia"/>
              </a:rPr>
              <a:t>only </a:t>
            </a:r>
            <a:r>
              <a:rPr sz="2600" dirty="0">
                <a:latin typeface="Constantia"/>
                <a:cs typeface="Constantia"/>
              </a:rPr>
              <a:t>2 </a:t>
            </a:r>
            <a:r>
              <a:rPr sz="2600" spc="-30" dirty="0">
                <a:latin typeface="Constantia"/>
                <a:cs typeface="Constantia"/>
              </a:rPr>
              <a:t>ways </a:t>
            </a:r>
            <a:r>
              <a:rPr sz="2600" spc="-15" dirty="0">
                <a:latin typeface="Constantia"/>
                <a:cs typeface="Constantia"/>
              </a:rPr>
              <a:t>from </a:t>
            </a:r>
            <a:r>
              <a:rPr sz="2600" dirty="0">
                <a:latin typeface="Constantia"/>
                <a:cs typeface="Constantia"/>
              </a:rPr>
              <a:t>C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dirty="0">
                <a:latin typeface="Constantia"/>
                <a:cs typeface="Constantia"/>
              </a:rPr>
              <a:t>B and 3 </a:t>
            </a:r>
            <a:r>
              <a:rPr sz="2600" spc="-30" dirty="0">
                <a:latin typeface="Constantia"/>
                <a:cs typeface="Constantia"/>
              </a:rPr>
              <a:t>ways 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from </a:t>
            </a:r>
            <a:r>
              <a:rPr sz="2600" dirty="0">
                <a:latin typeface="Constantia"/>
                <a:cs typeface="Constantia"/>
              </a:rPr>
              <a:t>B </a:t>
            </a:r>
            <a:r>
              <a:rPr sz="2600" spc="-25" dirty="0">
                <a:latin typeface="Constantia"/>
                <a:cs typeface="Constantia"/>
              </a:rPr>
              <a:t>to </a:t>
            </a:r>
            <a:r>
              <a:rPr sz="2600" spc="-5" dirty="0">
                <a:latin typeface="Constantia"/>
                <a:cs typeface="Constantia"/>
              </a:rPr>
              <a:t>A, </a:t>
            </a:r>
            <a:r>
              <a:rPr sz="2600" spc="-10" dirty="0">
                <a:latin typeface="Constantia"/>
                <a:cs typeface="Constantia"/>
              </a:rPr>
              <a:t>since </a:t>
            </a:r>
            <a:r>
              <a:rPr sz="2600" spc="-5" dirty="0">
                <a:latin typeface="Constantia"/>
                <a:cs typeface="Constantia"/>
              </a:rPr>
              <a:t>bus line cannot </a:t>
            </a:r>
            <a:r>
              <a:rPr sz="2600" dirty="0">
                <a:latin typeface="Constantia"/>
                <a:cs typeface="Constantia"/>
              </a:rPr>
              <a:t>be </a:t>
            </a:r>
            <a:r>
              <a:rPr sz="2600" spc="-5" dirty="0">
                <a:latin typeface="Constantia"/>
                <a:cs typeface="Constantia"/>
              </a:rPr>
              <a:t>used </a:t>
            </a:r>
            <a:r>
              <a:rPr sz="2600" spc="-15" dirty="0">
                <a:latin typeface="Constantia"/>
                <a:cs typeface="Constantia"/>
              </a:rPr>
              <a:t>more </a:t>
            </a:r>
            <a:r>
              <a:rPr sz="2600" spc="-5" dirty="0">
                <a:latin typeface="Constantia"/>
                <a:cs typeface="Constantia"/>
              </a:rPr>
              <a:t>than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once.</a:t>
            </a:r>
            <a:r>
              <a:rPr sz="2600" spc="-20" dirty="0">
                <a:latin typeface="Constantia"/>
                <a:cs typeface="Constantia"/>
              </a:rPr>
              <a:t> Hence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there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endParaRPr sz="2600">
              <a:latin typeface="Constantia"/>
              <a:cs typeface="Constantia"/>
            </a:endParaRPr>
          </a:p>
          <a:p>
            <a:pPr marL="94615" algn="just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Constantia"/>
                <a:cs typeface="Constantia"/>
              </a:rPr>
              <a:t>4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×3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×2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×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3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72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ways</a:t>
            </a:r>
            <a:endParaRPr sz="2600">
              <a:latin typeface="Constantia"/>
              <a:cs typeface="Constantia"/>
            </a:endParaRPr>
          </a:p>
          <a:p>
            <a:pPr marL="286385" marR="5080" algn="just">
              <a:lnSpc>
                <a:spcPct val="100000"/>
              </a:lnSpc>
              <a:spcBef>
                <a:spcPts val="625"/>
              </a:spcBef>
            </a:pPr>
            <a:r>
              <a:rPr sz="2600" spc="-25" dirty="0">
                <a:latin typeface="Constantia"/>
                <a:cs typeface="Constantia"/>
              </a:rPr>
              <a:t>to </a:t>
            </a:r>
            <a:r>
              <a:rPr sz="2600" spc="-30" dirty="0">
                <a:latin typeface="Constantia"/>
                <a:cs typeface="Constantia"/>
              </a:rPr>
              <a:t>travel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round </a:t>
            </a:r>
            <a:r>
              <a:rPr sz="2600" spc="-5" dirty="0">
                <a:latin typeface="Constantia"/>
                <a:cs typeface="Constantia"/>
              </a:rPr>
              <a:t>trip without using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bus line </a:t>
            </a:r>
            <a:r>
              <a:rPr sz="2600" spc="-15" dirty="0">
                <a:latin typeface="Constantia"/>
                <a:cs typeface="Constantia"/>
              </a:rPr>
              <a:t>more 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than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once.</a:t>
            </a:r>
            <a:endParaRPr sz="260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76400" y="2895600"/>
            <a:ext cx="42672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793445"/>
            <a:ext cx="3547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4607A"/>
                </a:solidFill>
                <a:latin typeface="Calibri"/>
                <a:cs typeface="Calibri"/>
              </a:rPr>
              <a:t>The</a:t>
            </a:r>
            <a:r>
              <a:rPr sz="4000" spc="-4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04607A"/>
                </a:solidFill>
                <a:latin typeface="Calibri"/>
                <a:cs typeface="Calibri"/>
              </a:rPr>
              <a:t>Product</a:t>
            </a:r>
            <a:r>
              <a:rPr sz="4000" spc="-4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04607A"/>
                </a:solidFill>
                <a:latin typeface="Calibri"/>
                <a:cs typeface="Calibri"/>
              </a:rPr>
              <a:t>Rule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548510"/>
            <a:ext cx="8081009" cy="395224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86385" marR="5080" indent="-201295">
              <a:lnSpc>
                <a:spcPts val="2300"/>
              </a:lnSpc>
              <a:spcBef>
                <a:spcPts val="660"/>
              </a:spcBef>
            </a:pPr>
            <a:r>
              <a:rPr sz="2400" b="1" spc="-5" dirty="0">
                <a:latin typeface="Constantia"/>
                <a:cs typeface="Constantia"/>
              </a:rPr>
              <a:t>Example</a:t>
            </a:r>
            <a:r>
              <a:rPr sz="2400" spc="-5" dirty="0">
                <a:latin typeface="Constantia"/>
                <a:cs typeface="Constantia"/>
              </a:rPr>
              <a:t>:</a:t>
            </a:r>
            <a:r>
              <a:rPr sz="2400" spc="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bit</a:t>
            </a:r>
            <a:r>
              <a:rPr sz="2400" spc="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string</a:t>
            </a:r>
            <a:r>
              <a:rPr sz="2400" spc="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sequence</a:t>
            </a:r>
            <a:r>
              <a:rPr sz="2400" spc="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17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0’s</a:t>
            </a:r>
            <a:r>
              <a:rPr sz="2400" spc="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114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1’s.How</a:t>
            </a:r>
            <a:r>
              <a:rPr sz="2400" spc="7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many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bit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string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there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length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4?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onstantia"/>
              <a:cs typeface="Constantia"/>
            </a:endParaRPr>
          </a:p>
          <a:p>
            <a:pPr marL="12700">
              <a:lnSpc>
                <a:spcPts val="2875"/>
              </a:lnSpc>
            </a:pPr>
            <a:r>
              <a:rPr sz="2400" b="1" spc="-5" dirty="0">
                <a:latin typeface="Constantia"/>
                <a:cs typeface="Constantia"/>
              </a:rPr>
              <a:t>Solution</a:t>
            </a:r>
            <a:r>
              <a:rPr sz="2400" spc="-5" dirty="0">
                <a:latin typeface="Constantia"/>
                <a:cs typeface="Constantia"/>
              </a:rPr>
              <a:t>:</a:t>
            </a:r>
            <a:endParaRPr sz="2400">
              <a:latin typeface="Constantia"/>
              <a:cs typeface="Constantia"/>
            </a:endParaRPr>
          </a:p>
          <a:p>
            <a:pPr marL="317500">
              <a:lnSpc>
                <a:spcPts val="3354"/>
              </a:lnSpc>
            </a:pPr>
            <a:r>
              <a:rPr sz="2400" dirty="0">
                <a:latin typeface="Constantia"/>
                <a:cs typeface="Constantia"/>
              </a:rPr>
              <a:t>Each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bit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(binary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digit)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either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0</a:t>
            </a:r>
            <a:r>
              <a:rPr sz="2800" spc="-1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or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1</a:t>
            </a:r>
            <a:r>
              <a:rPr sz="2400" spc="-5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6385" marR="5080">
              <a:lnSpc>
                <a:spcPct val="81100"/>
              </a:lnSpc>
              <a:spcBef>
                <a:spcPts val="635"/>
              </a:spcBef>
            </a:pPr>
            <a:r>
              <a:rPr sz="2400" spc="-15" dirty="0">
                <a:latin typeface="Constantia"/>
                <a:cs typeface="Constantia"/>
              </a:rPr>
              <a:t>Hence,</a:t>
            </a:r>
            <a:r>
              <a:rPr sz="2400" spc="1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there</a:t>
            </a:r>
            <a:r>
              <a:rPr sz="2400" spc="14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14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2</a:t>
            </a:r>
            <a:r>
              <a:rPr sz="2800" spc="10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ways</a:t>
            </a:r>
            <a:r>
              <a:rPr sz="2400" spc="14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1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choose</a:t>
            </a:r>
            <a:r>
              <a:rPr sz="2400" spc="1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each</a:t>
            </a:r>
            <a:r>
              <a:rPr sz="2400" spc="1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bit.</a:t>
            </a:r>
            <a:r>
              <a:rPr sz="2400" spc="18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Since</a:t>
            </a:r>
            <a:r>
              <a:rPr sz="2400" spc="13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we</a:t>
            </a:r>
            <a:r>
              <a:rPr sz="2400" spc="14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have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to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choose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four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bits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therefore,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Constantia"/>
              <a:cs typeface="Constantia"/>
            </a:endParaRPr>
          </a:p>
          <a:p>
            <a:pPr marL="286385" marR="6350">
              <a:lnSpc>
                <a:spcPts val="2300"/>
              </a:lnSpc>
              <a:tabLst>
                <a:tab pos="2663190" algn="l"/>
                <a:tab pos="3676650" algn="l"/>
                <a:tab pos="4493895" algn="l"/>
                <a:tab pos="6040755" algn="l"/>
                <a:tab pos="6442075" algn="l"/>
              </a:tabLst>
            </a:pP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3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product</a:t>
            </a:r>
            <a:r>
              <a:rPr sz="2400" spc="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rule	</a:t>
            </a:r>
            <a:r>
              <a:rPr sz="2400" spc="-15" dirty="0">
                <a:latin typeface="Constantia"/>
                <a:cs typeface="Constantia"/>
              </a:rPr>
              <a:t>shows,	</a:t>
            </a:r>
            <a:r>
              <a:rPr sz="2400" spc="-10" dirty="0">
                <a:latin typeface="Constantia"/>
                <a:cs typeface="Constantia"/>
              </a:rPr>
              <a:t>there	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4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total	</a:t>
            </a:r>
            <a:r>
              <a:rPr sz="2400" spc="-5" dirty="0">
                <a:latin typeface="Constantia"/>
                <a:cs typeface="Constantia"/>
              </a:rPr>
              <a:t>of	</a:t>
            </a:r>
            <a:r>
              <a:rPr sz="2400" spc="-10" dirty="0">
                <a:latin typeface="Constantia"/>
                <a:cs typeface="Constantia"/>
              </a:rPr>
              <a:t>different</a:t>
            </a:r>
            <a:r>
              <a:rPr sz="2400" spc="3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bit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strings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length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0" dirty="0">
                <a:latin typeface="Constantia"/>
                <a:cs typeface="Constantia"/>
              </a:rPr>
              <a:t>four.</a:t>
            </a:r>
            <a:endParaRPr sz="240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86000" y="4114800"/>
            <a:ext cx="3083052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88949"/>
            <a:ext cx="3547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04607A"/>
                </a:solidFill>
                <a:latin typeface="Calibri"/>
                <a:cs typeface="Calibri"/>
              </a:rPr>
              <a:t>The</a:t>
            </a:r>
            <a:r>
              <a:rPr sz="4000" spc="-3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04607A"/>
                </a:solidFill>
                <a:latin typeface="Calibri"/>
                <a:cs typeface="Calibri"/>
              </a:rPr>
              <a:t>Product</a:t>
            </a:r>
            <a:r>
              <a:rPr sz="4000" spc="-3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04607A"/>
                </a:solidFill>
                <a:latin typeface="Calibri"/>
                <a:cs typeface="Calibri"/>
              </a:rPr>
              <a:t>Rule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382890"/>
            <a:ext cx="8079740" cy="48850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86385" marR="1735455" indent="-195580">
              <a:lnSpc>
                <a:spcPct val="122300"/>
              </a:lnSpc>
              <a:spcBef>
                <a:spcPts val="10"/>
              </a:spcBef>
            </a:pPr>
            <a:r>
              <a:rPr sz="2600" b="1" spc="-5" dirty="0">
                <a:latin typeface="Constantia"/>
                <a:cs typeface="Constantia"/>
              </a:rPr>
              <a:t>Example</a:t>
            </a:r>
            <a:r>
              <a:rPr sz="2600" spc="-5" dirty="0">
                <a:latin typeface="Constantia"/>
                <a:cs typeface="Constantia"/>
              </a:rPr>
              <a:t>: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How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many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bit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strings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length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8: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(i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)</a:t>
            </a:r>
            <a:r>
              <a:rPr sz="2600" spc="-5" dirty="0">
                <a:latin typeface="Constantia"/>
                <a:cs typeface="Constantia"/>
              </a:rPr>
              <a:t> begin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1</a:t>
            </a:r>
            <a:r>
              <a:rPr sz="2600" spc="-5" dirty="0">
                <a:latin typeface="Constantia"/>
                <a:cs typeface="Constantia"/>
              </a:rPr>
              <a:t>?</a:t>
            </a:r>
            <a:endParaRPr sz="260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  <a:spcBef>
                <a:spcPts val="720"/>
              </a:spcBef>
            </a:pPr>
            <a:r>
              <a:rPr sz="2600" dirty="0">
                <a:latin typeface="Constantia"/>
                <a:cs typeface="Constantia"/>
              </a:rPr>
              <a:t>(ii)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begin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end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1</a:t>
            </a:r>
            <a:r>
              <a:rPr sz="2600" spc="-5" dirty="0">
                <a:latin typeface="Constantia"/>
                <a:cs typeface="Constantia"/>
              </a:rPr>
              <a:t>?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600" b="1" dirty="0">
                <a:latin typeface="Constantia"/>
                <a:cs typeface="Constantia"/>
              </a:rPr>
              <a:t>Solution</a:t>
            </a:r>
            <a:r>
              <a:rPr sz="2600" dirty="0">
                <a:latin typeface="Constantia"/>
                <a:cs typeface="Constantia"/>
              </a:rPr>
              <a:t>:</a:t>
            </a:r>
            <a:endParaRPr sz="2600">
              <a:latin typeface="Constantia"/>
              <a:cs typeface="Constantia"/>
            </a:endParaRPr>
          </a:p>
          <a:p>
            <a:pPr marL="286385" marR="5080" indent="-192405" algn="just">
              <a:lnSpc>
                <a:spcPct val="99700"/>
              </a:lnSpc>
              <a:spcBef>
                <a:spcPts val="635"/>
              </a:spcBef>
            </a:pPr>
            <a:r>
              <a:rPr sz="2600" dirty="0">
                <a:latin typeface="Constantia"/>
                <a:cs typeface="Constantia"/>
              </a:rPr>
              <a:t>(i) If</a:t>
            </a:r>
            <a:r>
              <a:rPr sz="2600" spc="6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5" dirty="0">
                <a:latin typeface="Constantia"/>
                <a:cs typeface="Constantia"/>
              </a:rPr>
              <a:t>first </a:t>
            </a:r>
            <a:r>
              <a:rPr sz="2600" spc="-10" dirty="0">
                <a:latin typeface="Constantia"/>
                <a:cs typeface="Constantia"/>
              </a:rPr>
              <a:t>bit </a:t>
            </a:r>
            <a:r>
              <a:rPr sz="2600" spc="-5" dirty="0">
                <a:latin typeface="Constantia"/>
                <a:cs typeface="Constantia"/>
              </a:rPr>
              <a:t>(left </a:t>
            </a:r>
            <a:r>
              <a:rPr sz="2600" spc="-10" dirty="0">
                <a:latin typeface="Constantia"/>
                <a:cs typeface="Constantia"/>
              </a:rPr>
              <a:t>most </a:t>
            </a:r>
            <a:r>
              <a:rPr sz="2600" spc="-5" dirty="0">
                <a:latin typeface="Constantia"/>
                <a:cs typeface="Constantia"/>
              </a:rPr>
              <a:t>bit) is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10" dirty="0">
                <a:latin typeface="Constantia"/>
                <a:cs typeface="Constantia"/>
              </a:rPr>
              <a:t>1, </a:t>
            </a:r>
            <a:r>
              <a:rPr sz="2600" spc="-5" dirty="0">
                <a:latin typeface="Constantia"/>
                <a:cs typeface="Constantia"/>
              </a:rPr>
              <a:t>then it can </a:t>
            </a:r>
            <a:r>
              <a:rPr sz="2600" dirty="0">
                <a:latin typeface="Constantia"/>
                <a:cs typeface="Constantia"/>
              </a:rPr>
              <a:t>be </a:t>
            </a:r>
            <a:r>
              <a:rPr sz="2600" spc="5" dirty="0">
                <a:latin typeface="Constantia"/>
                <a:cs typeface="Constantia"/>
              </a:rPr>
              <a:t> filled </a:t>
            </a:r>
            <a:r>
              <a:rPr sz="2600" spc="-5" dirty="0">
                <a:latin typeface="Constantia"/>
                <a:cs typeface="Constantia"/>
              </a:rPr>
              <a:t>in </a:t>
            </a:r>
            <a:r>
              <a:rPr sz="2600" spc="-10" dirty="0">
                <a:latin typeface="Constantia"/>
                <a:cs typeface="Constantia"/>
              </a:rPr>
              <a:t>only </a:t>
            </a:r>
            <a:r>
              <a:rPr sz="2600" dirty="0">
                <a:latin typeface="Constantia"/>
                <a:cs typeface="Constantia"/>
              </a:rPr>
              <a:t>one </a:t>
            </a:r>
            <a:r>
              <a:rPr sz="2600" spc="-90" dirty="0">
                <a:latin typeface="Constantia"/>
                <a:cs typeface="Constantia"/>
              </a:rPr>
              <a:t>way.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Each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remaining </a:t>
            </a:r>
            <a:r>
              <a:rPr sz="2600" spc="-15" dirty="0">
                <a:latin typeface="Constantia"/>
                <a:cs typeface="Constantia"/>
              </a:rPr>
              <a:t>seven 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positions in the bit string can </a:t>
            </a:r>
            <a:r>
              <a:rPr sz="2600" dirty="0">
                <a:latin typeface="Constantia"/>
                <a:cs typeface="Constantia"/>
              </a:rPr>
              <a:t>be </a:t>
            </a:r>
            <a:r>
              <a:rPr sz="2600" spc="5" dirty="0">
                <a:latin typeface="Constantia"/>
                <a:cs typeface="Constantia"/>
              </a:rPr>
              <a:t>filled </a:t>
            </a:r>
            <a:r>
              <a:rPr sz="2600" spc="-5" dirty="0">
                <a:latin typeface="Constantia"/>
                <a:cs typeface="Constantia"/>
              </a:rPr>
              <a:t>in </a:t>
            </a:r>
            <a:r>
              <a:rPr sz="2600" dirty="0">
                <a:latin typeface="Constantia"/>
                <a:cs typeface="Constantia"/>
              </a:rPr>
              <a:t>2 </a:t>
            </a:r>
            <a:r>
              <a:rPr sz="2600" spc="-25" dirty="0">
                <a:latin typeface="Constantia"/>
                <a:cs typeface="Constantia"/>
              </a:rPr>
              <a:t>ways </a:t>
            </a:r>
            <a:r>
              <a:rPr sz="2600" spc="-5" dirty="0">
                <a:latin typeface="Constantia"/>
                <a:cs typeface="Constantia"/>
              </a:rPr>
              <a:t>(i.e., </a:t>
            </a:r>
            <a:r>
              <a:rPr sz="2600" dirty="0">
                <a:latin typeface="Constantia"/>
                <a:cs typeface="Constantia"/>
              </a:rPr>
              <a:t> eit</a:t>
            </a:r>
            <a:r>
              <a:rPr sz="2600" spc="10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3200" dirty="0">
                <a:latin typeface="Constantia"/>
                <a:cs typeface="Constantia"/>
              </a:rPr>
              <a:t>0</a:t>
            </a:r>
            <a:r>
              <a:rPr sz="3200" spc="-2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3200" spc="5" dirty="0">
                <a:latin typeface="Constantia"/>
                <a:cs typeface="Constantia"/>
              </a:rPr>
              <a:t>1</a:t>
            </a:r>
            <a:r>
              <a:rPr sz="2600" dirty="0">
                <a:latin typeface="Constantia"/>
                <a:cs typeface="Constantia"/>
              </a:rPr>
              <a:t>).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en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e,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65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600" spc="-10" dirty="0">
                <a:latin typeface="Constantia"/>
                <a:cs typeface="Constantia"/>
              </a:rPr>
              <a:t>different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bit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strings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length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8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begin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3200" dirty="0">
                <a:latin typeface="Constantia"/>
                <a:cs typeface="Constantia"/>
              </a:rPr>
              <a:t>1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28800" y="5257800"/>
            <a:ext cx="4771644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793445"/>
            <a:ext cx="3547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4607A"/>
                </a:solidFill>
                <a:latin typeface="Calibri"/>
                <a:cs typeface="Calibri"/>
              </a:rPr>
              <a:t>The</a:t>
            </a:r>
            <a:r>
              <a:rPr sz="4000" spc="-4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04607A"/>
                </a:solidFill>
                <a:latin typeface="Calibri"/>
                <a:cs typeface="Calibri"/>
              </a:rPr>
              <a:t>Product</a:t>
            </a:r>
            <a:r>
              <a:rPr sz="4000" spc="-4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04607A"/>
                </a:solidFill>
                <a:latin typeface="Calibri"/>
                <a:cs typeface="Calibri"/>
              </a:rPr>
              <a:t>Rule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59" y="1367952"/>
            <a:ext cx="7806690" cy="331977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Constantia"/>
                <a:cs typeface="Constantia"/>
              </a:rPr>
              <a:t>(ii)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begin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end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1</a:t>
            </a:r>
            <a:r>
              <a:rPr sz="2400" dirty="0">
                <a:latin typeface="Constantia"/>
                <a:cs typeface="Constantia"/>
              </a:rPr>
              <a:t>?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b="1" spc="-5" dirty="0">
                <a:latin typeface="Constantia"/>
                <a:cs typeface="Constantia"/>
              </a:rPr>
              <a:t>Solution</a:t>
            </a:r>
            <a:r>
              <a:rPr sz="2400" spc="-5" dirty="0">
                <a:latin typeface="Constantia"/>
                <a:cs typeface="Constantia"/>
              </a:rPr>
              <a:t>:</a:t>
            </a:r>
            <a:endParaRPr sz="2400">
              <a:latin typeface="Constantia"/>
              <a:cs typeface="Constantia"/>
            </a:endParaRPr>
          </a:p>
          <a:p>
            <a:pPr marL="12700" marR="5080">
              <a:lnSpc>
                <a:spcPts val="3080"/>
              </a:lnSpc>
              <a:spcBef>
                <a:spcPts val="220"/>
              </a:spcBef>
            </a:pPr>
            <a:r>
              <a:rPr sz="2400" dirty="0">
                <a:latin typeface="Constantia"/>
                <a:cs typeface="Constantia"/>
              </a:rPr>
              <a:t>If</a:t>
            </a:r>
            <a:r>
              <a:rPr sz="2400" spc="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first </a:t>
            </a:r>
            <a:r>
              <a:rPr sz="2400" spc="-10" dirty="0">
                <a:latin typeface="Constantia"/>
                <a:cs typeface="Constantia"/>
              </a:rPr>
              <a:t>and</a:t>
            </a:r>
            <a:r>
              <a:rPr sz="2400" spc="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last </a:t>
            </a:r>
            <a:r>
              <a:rPr sz="2400" spc="-5" dirty="0">
                <a:latin typeface="Constantia"/>
                <a:cs typeface="Constantia"/>
              </a:rPr>
              <a:t>bit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8</a:t>
            </a:r>
            <a:r>
              <a:rPr sz="2400" spc="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bit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string</a:t>
            </a:r>
            <a:r>
              <a:rPr sz="2400" spc="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1,</a:t>
            </a:r>
            <a:r>
              <a:rPr sz="2400" spc="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then</a:t>
            </a:r>
            <a:r>
              <a:rPr sz="2400" spc="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only </a:t>
            </a:r>
            <a:r>
              <a:rPr sz="2400" dirty="0">
                <a:latin typeface="Constantia"/>
                <a:cs typeface="Constantia"/>
              </a:rPr>
              <a:t>the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intermediate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six</a:t>
            </a:r>
            <a:r>
              <a:rPr sz="2400" spc="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bits</a:t>
            </a:r>
            <a:r>
              <a:rPr sz="2400" spc="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can</a:t>
            </a:r>
            <a:r>
              <a:rPr sz="2400" spc="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filled</a:t>
            </a:r>
            <a:r>
              <a:rPr sz="2400" spc="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2</a:t>
            </a:r>
            <a:r>
              <a:rPr sz="2400" spc="7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ways,</a:t>
            </a:r>
            <a:r>
              <a:rPr sz="2400" spc="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i.e.</a:t>
            </a:r>
            <a:r>
              <a:rPr sz="2400" spc="7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by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3000" dirty="0">
                <a:latin typeface="Constantia"/>
                <a:cs typeface="Constantia"/>
              </a:rPr>
              <a:t>0</a:t>
            </a:r>
            <a:r>
              <a:rPr sz="30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or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1</a:t>
            </a:r>
            <a:r>
              <a:rPr sz="2400" spc="-5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ts val="2620"/>
              </a:lnSpc>
            </a:pPr>
            <a:r>
              <a:rPr sz="2400" spc="-50" dirty="0">
                <a:latin typeface="Constantia"/>
                <a:cs typeface="Constantia"/>
              </a:rPr>
              <a:t>H</a:t>
            </a:r>
            <a:r>
              <a:rPr sz="2400" dirty="0">
                <a:latin typeface="Constantia"/>
                <a:cs typeface="Constantia"/>
              </a:rPr>
              <a:t>en</a:t>
            </a:r>
            <a:r>
              <a:rPr sz="2400" spc="-50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onstantia"/>
                <a:cs typeface="Constantia"/>
              </a:rPr>
              <a:t>different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bit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strings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length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8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begin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end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10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1</a:t>
            </a:r>
            <a:r>
              <a:rPr sz="2400" spc="-5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52600" y="3429000"/>
            <a:ext cx="6505956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546861"/>
            <a:ext cx="3547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04607A"/>
                </a:solidFill>
                <a:latin typeface="Calibri"/>
                <a:cs typeface="Calibri"/>
              </a:rPr>
              <a:t>The</a:t>
            </a:r>
            <a:r>
              <a:rPr sz="4000" spc="-3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04607A"/>
                </a:solidFill>
                <a:latin typeface="Calibri"/>
                <a:cs typeface="Calibri"/>
              </a:rPr>
              <a:t>Product</a:t>
            </a:r>
            <a:r>
              <a:rPr sz="4000" spc="-3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04607A"/>
                </a:solidFill>
                <a:latin typeface="Calibri"/>
                <a:cs typeface="Calibri"/>
              </a:rPr>
              <a:t>Rule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177797"/>
            <a:ext cx="8079105" cy="258635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86385" marR="5715" indent="-201295">
              <a:lnSpc>
                <a:spcPts val="2600"/>
              </a:lnSpc>
              <a:spcBef>
                <a:spcPts val="420"/>
              </a:spcBef>
              <a:tabLst>
                <a:tab pos="1582420" algn="l"/>
                <a:tab pos="2854960" algn="l"/>
                <a:tab pos="3562350" algn="l"/>
                <a:tab pos="4057650" algn="l"/>
                <a:tab pos="5728335" algn="l"/>
                <a:tab pos="6797040" algn="l"/>
                <a:tab pos="7618095" algn="l"/>
              </a:tabLst>
            </a:pPr>
            <a:r>
              <a:rPr sz="2400" b="1" spc="-5" dirty="0">
                <a:latin typeface="Constantia"/>
                <a:cs typeface="Constantia"/>
              </a:rPr>
              <a:t>E</a:t>
            </a:r>
            <a:r>
              <a:rPr sz="2400" b="1" spc="-15" dirty="0">
                <a:latin typeface="Constantia"/>
                <a:cs typeface="Constantia"/>
              </a:rPr>
              <a:t>x</a:t>
            </a:r>
            <a:r>
              <a:rPr sz="2400" b="1" dirty="0">
                <a:latin typeface="Constantia"/>
                <a:cs typeface="Constantia"/>
              </a:rPr>
              <a:t>am</a:t>
            </a:r>
            <a:r>
              <a:rPr sz="2400" b="1" spc="-10" dirty="0">
                <a:latin typeface="Constantia"/>
                <a:cs typeface="Constantia"/>
              </a:rPr>
              <a:t>p</a:t>
            </a:r>
            <a:r>
              <a:rPr sz="2400" b="1" spc="-5" dirty="0">
                <a:latin typeface="Constantia"/>
                <a:cs typeface="Constantia"/>
              </a:rPr>
              <a:t>l</a:t>
            </a:r>
            <a:r>
              <a:rPr sz="2400" b="1" spc="5" dirty="0">
                <a:latin typeface="Constantia"/>
                <a:cs typeface="Constantia"/>
              </a:rPr>
              <a:t>e</a:t>
            </a:r>
            <a:r>
              <a:rPr sz="2400" dirty="0">
                <a:latin typeface="Constantia"/>
                <a:cs typeface="Constantia"/>
              </a:rPr>
              <a:t>:	Su</a:t>
            </a:r>
            <a:r>
              <a:rPr sz="2400" spc="-10" dirty="0">
                <a:latin typeface="Constantia"/>
                <a:cs typeface="Constantia"/>
              </a:rPr>
              <a:t>p</a:t>
            </a:r>
            <a:r>
              <a:rPr sz="2400" dirty="0">
                <a:latin typeface="Constantia"/>
                <a:cs typeface="Constantia"/>
              </a:rPr>
              <a:t>pose	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10" dirty="0">
                <a:latin typeface="Constantia"/>
                <a:cs typeface="Constantia"/>
              </a:rPr>
              <a:t>h</a:t>
            </a:r>
            <a:r>
              <a:rPr sz="2400" dirty="0">
                <a:latin typeface="Constantia"/>
                <a:cs typeface="Constantia"/>
              </a:rPr>
              <a:t>at	an	a</a:t>
            </a:r>
            <a:r>
              <a:rPr sz="2400" spc="-10" dirty="0">
                <a:latin typeface="Constantia"/>
                <a:cs typeface="Constantia"/>
              </a:rPr>
              <a:t>u</a:t>
            </a:r>
            <a:r>
              <a:rPr sz="2400" spc="-4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om</a:t>
            </a:r>
            <a:r>
              <a:rPr sz="2400" spc="-10" dirty="0">
                <a:latin typeface="Constantia"/>
                <a:cs typeface="Constantia"/>
              </a:rPr>
              <a:t>o</a:t>
            </a:r>
            <a:r>
              <a:rPr sz="2400" spc="-5" dirty="0">
                <a:latin typeface="Constantia"/>
                <a:cs typeface="Constantia"/>
              </a:rPr>
              <a:t>bil</a:t>
            </a:r>
            <a:r>
              <a:rPr sz="2400" dirty="0">
                <a:latin typeface="Constantia"/>
                <a:cs typeface="Constantia"/>
              </a:rPr>
              <a:t>e	li</a:t>
            </a:r>
            <a:r>
              <a:rPr sz="2400" spc="-50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ense	pla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	has  </a:t>
            </a:r>
            <a:r>
              <a:rPr sz="2400" spc="-10" dirty="0">
                <a:latin typeface="Constantia"/>
                <a:cs typeface="Constantia"/>
              </a:rPr>
              <a:t>three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letters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followed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by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three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digits.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400" dirty="0">
                <a:latin typeface="Constantia"/>
                <a:cs typeface="Constantia"/>
              </a:rPr>
              <a:t>(a) </a:t>
            </a:r>
            <a:r>
              <a:rPr sz="2400" spc="-40" dirty="0">
                <a:latin typeface="Constantia"/>
                <a:cs typeface="Constantia"/>
              </a:rPr>
              <a:t>How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many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different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license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plates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possible?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b="1" spc="-5" dirty="0">
                <a:latin typeface="Constantia"/>
                <a:cs typeface="Constantia"/>
              </a:rPr>
              <a:t>Solution</a:t>
            </a:r>
            <a:r>
              <a:rPr sz="2400" spc="-5" dirty="0">
                <a:latin typeface="Constantia"/>
                <a:cs typeface="Constantia"/>
              </a:rPr>
              <a:t>:</a:t>
            </a:r>
            <a:endParaRPr sz="2400">
              <a:latin typeface="Constantia"/>
              <a:cs typeface="Constantia"/>
            </a:endParaRPr>
          </a:p>
          <a:p>
            <a:pPr marL="286385" marR="5080" algn="just">
              <a:lnSpc>
                <a:spcPct val="90000"/>
              </a:lnSpc>
              <a:spcBef>
                <a:spcPts val="575"/>
              </a:spcBef>
            </a:pPr>
            <a:r>
              <a:rPr sz="2400" dirty="0">
                <a:latin typeface="Constantia"/>
                <a:cs typeface="Constantia"/>
              </a:rPr>
              <a:t>Each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three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letters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written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26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different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ways,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 each </a:t>
            </a:r>
            <a:r>
              <a:rPr sz="2400" spc="5" dirty="0">
                <a:latin typeface="Constantia"/>
                <a:cs typeface="Constantia"/>
              </a:rPr>
              <a:t>of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10" dirty="0">
                <a:latin typeface="Constantia"/>
                <a:cs typeface="Constantia"/>
              </a:rPr>
              <a:t>three </a:t>
            </a:r>
            <a:r>
              <a:rPr sz="2400" spc="-5" dirty="0">
                <a:latin typeface="Constantia"/>
                <a:cs typeface="Constantia"/>
              </a:rPr>
              <a:t>digits can be </a:t>
            </a:r>
            <a:r>
              <a:rPr sz="2400" spc="-10" dirty="0">
                <a:latin typeface="Constantia"/>
                <a:cs typeface="Constantia"/>
              </a:rPr>
              <a:t>written </a:t>
            </a:r>
            <a:r>
              <a:rPr sz="2400" dirty="0">
                <a:latin typeface="Constantia"/>
                <a:cs typeface="Constantia"/>
              </a:rPr>
              <a:t>in 10 </a:t>
            </a:r>
            <a:r>
              <a:rPr sz="2400" spc="-15" dirty="0">
                <a:latin typeface="Constantia"/>
                <a:cs typeface="Constantia"/>
              </a:rPr>
              <a:t>different 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ways.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0259" y="5281274"/>
            <a:ext cx="7651750" cy="1300480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2400" spc="-20" dirty="0">
                <a:latin typeface="Constantia"/>
                <a:cs typeface="Constantia"/>
              </a:rPr>
              <a:t>Hence,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by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product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rule,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there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total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000" dirty="0">
                <a:latin typeface="Arial MT"/>
                <a:cs typeface="Arial MT"/>
              </a:rPr>
              <a:t>26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×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26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×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26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×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10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×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10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×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10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17,576,000</a:t>
            </a:r>
            <a:endParaRPr sz="2000">
              <a:latin typeface="Arial MT"/>
              <a:cs typeface="Arial MT"/>
            </a:endParaRPr>
          </a:p>
          <a:p>
            <a:pPr marL="3396615">
              <a:lnSpc>
                <a:spcPct val="100000"/>
              </a:lnSpc>
              <a:spcBef>
                <a:spcPts val="370"/>
              </a:spcBef>
            </a:pPr>
            <a:r>
              <a:rPr sz="2400" spc="-10" dirty="0">
                <a:latin typeface="Constantia"/>
                <a:cs typeface="Constantia"/>
              </a:rPr>
              <a:t>different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License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plates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possible.</a:t>
            </a:r>
            <a:endParaRPr sz="2400">
              <a:latin typeface="Constantia"/>
              <a:cs typeface="Constant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66800" y="3810000"/>
            <a:ext cx="64008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565149"/>
            <a:ext cx="3547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04607A"/>
                </a:solidFill>
                <a:latin typeface="Calibri"/>
                <a:cs typeface="Calibri"/>
              </a:rPr>
              <a:t>The</a:t>
            </a:r>
            <a:r>
              <a:rPr sz="4000" spc="-3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04607A"/>
                </a:solidFill>
                <a:latin typeface="Calibri"/>
                <a:cs typeface="Calibri"/>
              </a:rPr>
              <a:t>Product</a:t>
            </a:r>
            <a:r>
              <a:rPr sz="4000" spc="-3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04607A"/>
                </a:solidFill>
                <a:latin typeface="Calibri"/>
                <a:cs typeface="Calibri"/>
              </a:rPr>
              <a:t>Rule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9240" y="1158847"/>
            <a:ext cx="8346440" cy="18923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dirty="0">
                <a:latin typeface="Constantia"/>
                <a:cs typeface="Constantia"/>
              </a:rPr>
              <a:t>(b)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How </a:t>
            </a:r>
            <a:r>
              <a:rPr sz="2400" spc="-15" dirty="0">
                <a:latin typeface="Constantia"/>
                <a:cs typeface="Constantia"/>
              </a:rPr>
              <a:t>many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license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plates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could</a:t>
            </a:r>
            <a:r>
              <a:rPr sz="2400" spc="-5" dirty="0">
                <a:latin typeface="Constantia"/>
                <a:cs typeface="Constantia"/>
              </a:rPr>
              <a:t> begin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end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0?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b="1" spc="-5" dirty="0">
                <a:latin typeface="Constantia"/>
                <a:cs typeface="Constantia"/>
              </a:rPr>
              <a:t>Solution</a:t>
            </a:r>
            <a:r>
              <a:rPr sz="2400" spc="-5" dirty="0">
                <a:latin typeface="Constantia"/>
                <a:cs typeface="Constantia"/>
              </a:rPr>
              <a:t>:</a:t>
            </a:r>
            <a:endParaRPr sz="2400">
              <a:latin typeface="Constantia"/>
              <a:cs typeface="Constantia"/>
            </a:endParaRPr>
          </a:p>
          <a:p>
            <a:pPr marL="286385" marR="5080" algn="just">
              <a:lnSpc>
                <a:spcPts val="2590"/>
              </a:lnSpc>
              <a:spcBef>
                <a:spcPts val="615"/>
              </a:spcBef>
            </a:pP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10" dirty="0">
                <a:latin typeface="Constantia"/>
                <a:cs typeface="Constantia"/>
              </a:rPr>
              <a:t>first </a:t>
            </a:r>
            <a:r>
              <a:rPr sz="2400" spc="-10" dirty="0">
                <a:latin typeface="Constantia"/>
                <a:cs typeface="Constantia"/>
              </a:rPr>
              <a:t>and </a:t>
            </a:r>
            <a:r>
              <a:rPr sz="2400" dirty="0">
                <a:latin typeface="Constantia"/>
                <a:cs typeface="Constantia"/>
              </a:rPr>
              <a:t>last </a:t>
            </a:r>
            <a:r>
              <a:rPr sz="2400" spc="-10" dirty="0">
                <a:latin typeface="Constantia"/>
                <a:cs typeface="Constantia"/>
              </a:rPr>
              <a:t>place </a:t>
            </a:r>
            <a:r>
              <a:rPr sz="2400" spc="-5" dirty="0">
                <a:latin typeface="Constantia"/>
                <a:cs typeface="Constantia"/>
              </a:rPr>
              <a:t>can be </a:t>
            </a:r>
            <a:r>
              <a:rPr sz="2400" spc="5" dirty="0">
                <a:latin typeface="Constantia"/>
                <a:cs typeface="Constantia"/>
              </a:rPr>
              <a:t>filled </a:t>
            </a:r>
            <a:r>
              <a:rPr sz="2400" dirty="0">
                <a:latin typeface="Constantia"/>
                <a:cs typeface="Constantia"/>
              </a:rPr>
              <a:t>in one </a:t>
            </a:r>
            <a:r>
              <a:rPr sz="2400" spc="-30" dirty="0">
                <a:latin typeface="Constantia"/>
                <a:cs typeface="Constantia"/>
              </a:rPr>
              <a:t>way </a:t>
            </a:r>
            <a:r>
              <a:rPr sz="2400" spc="-55" dirty="0">
                <a:latin typeface="Constantia"/>
                <a:cs typeface="Constantia"/>
              </a:rPr>
              <a:t>only, </a:t>
            </a:r>
            <a:r>
              <a:rPr sz="2400" spc="-10" dirty="0">
                <a:latin typeface="Constantia"/>
                <a:cs typeface="Constantia"/>
              </a:rPr>
              <a:t>while 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each </a:t>
            </a:r>
            <a:r>
              <a:rPr sz="2400" spc="-5" dirty="0">
                <a:latin typeface="Constantia"/>
                <a:cs typeface="Constantia"/>
              </a:rPr>
              <a:t>of </a:t>
            </a:r>
            <a:r>
              <a:rPr sz="2400" spc="-10" dirty="0">
                <a:latin typeface="Constantia"/>
                <a:cs typeface="Constantia"/>
              </a:rPr>
              <a:t>second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10" dirty="0">
                <a:latin typeface="Constantia"/>
                <a:cs typeface="Constantia"/>
              </a:rPr>
              <a:t>third </a:t>
            </a:r>
            <a:r>
              <a:rPr sz="2400" spc="-15" dirty="0">
                <a:latin typeface="Constantia"/>
                <a:cs typeface="Constantia"/>
              </a:rPr>
              <a:t>place </a:t>
            </a:r>
            <a:r>
              <a:rPr sz="2400" dirty="0">
                <a:latin typeface="Constantia"/>
                <a:cs typeface="Constantia"/>
              </a:rPr>
              <a:t>can </a:t>
            </a:r>
            <a:r>
              <a:rPr sz="2400" spc="-5" dirty="0">
                <a:latin typeface="Constantia"/>
                <a:cs typeface="Constantia"/>
              </a:rPr>
              <a:t>be </a:t>
            </a:r>
            <a:r>
              <a:rPr sz="2400" spc="5" dirty="0">
                <a:latin typeface="Constantia"/>
                <a:cs typeface="Constantia"/>
              </a:rPr>
              <a:t>filled </a:t>
            </a:r>
            <a:r>
              <a:rPr sz="2400" dirty="0">
                <a:latin typeface="Constantia"/>
                <a:cs typeface="Constantia"/>
              </a:rPr>
              <a:t>in 26 </a:t>
            </a:r>
            <a:r>
              <a:rPr sz="2400" spc="-30" dirty="0">
                <a:latin typeface="Constantia"/>
                <a:cs typeface="Constantia"/>
              </a:rPr>
              <a:t>ways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each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fourth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fifth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place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filled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10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ways.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240" y="5037047"/>
            <a:ext cx="7776209" cy="83121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spc="-10" dirty="0">
                <a:latin typeface="Constantia"/>
                <a:cs typeface="Constantia"/>
              </a:rPr>
              <a:t>Number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license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plates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begin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end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0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endParaRPr sz="2400">
              <a:latin typeface="Constantia"/>
              <a:cs typeface="Constantia"/>
            </a:endParaRPr>
          </a:p>
          <a:p>
            <a:pPr marL="2756535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Constantia"/>
                <a:cs typeface="Constantia"/>
              </a:rPr>
              <a:t>1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× 26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×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26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×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10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×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10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× 1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 67600</a:t>
            </a:r>
            <a:endParaRPr sz="2400">
              <a:latin typeface="Constantia"/>
              <a:cs typeface="Constant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4611" y="3352800"/>
            <a:ext cx="84963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565149"/>
            <a:ext cx="3547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04607A"/>
                </a:solidFill>
                <a:latin typeface="Calibri"/>
                <a:cs typeface="Calibri"/>
              </a:rPr>
              <a:t>The</a:t>
            </a:r>
            <a:r>
              <a:rPr sz="4000" spc="-3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04607A"/>
                </a:solidFill>
                <a:latin typeface="Calibri"/>
                <a:cs typeface="Calibri"/>
              </a:rPr>
              <a:t>Product</a:t>
            </a:r>
            <a:r>
              <a:rPr sz="4000" spc="-3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04607A"/>
                </a:solidFill>
                <a:latin typeface="Calibri"/>
                <a:cs typeface="Calibri"/>
              </a:rPr>
              <a:t>Rule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0291" y="1151802"/>
            <a:ext cx="6412865" cy="9779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600" spc="-5" dirty="0">
                <a:latin typeface="Constantia"/>
                <a:cs typeface="Constantia"/>
              </a:rPr>
              <a:t>(c) </a:t>
            </a:r>
            <a:r>
              <a:rPr sz="2600" spc="-35" dirty="0">
                <a:latin typeface="Constantia"/>
                <a:cs typeface="Constantia"/>
              </a:rPr>
              <a:t>How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many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license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plates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begin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PQR.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600" b="1" dirty="0">
                <a:latin typeface="Constantia"/>
                <a:cs typeface="Constantia"/>
              </a:rPr>
              <a:t>Solution</a:t>
            </a:r>
            <a:r>
              <a:rPr sz="2600" dirty="0">
                <a:latin typeface="Constantia"/>
                <a:cs typeface="Constantia"/>
              </a:rPr>
              <a:t>: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0291" y="4483423"/>
            <a:ext cx="7846059" cy="100901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600" spc="-10" dirty="0">
                <a:latin typeface="Constantia"/>
                <a:cs typeface="Constantia"/>
              </a:rPr>
              <a:t>Number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license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plates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begin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PQR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endParaRPr sz="2600">
              <a:latin typeface="Constantia"/>
              <a:cs typeface="Constantia"/>
            </a:endParaRPr>
          </a:p>
          <a:p>
            <a:pPr marL="2755900">
              <a:lnSpc>
                <a:spcPct val="100000"/>
              </a:lnSpc>
              <a:spcBef>
                <a:spcPts val="650"/>
              </a:spcBef>
            </a:pPr>
            <a:r>
              <a:rPr sz="2800" spc="-5" dirty="0">
                <a:latin typeface="Constantia"/>
                <a:cs typeface="Constantia"/>
              </a:rPr>
              <a:t>1</a:t>
            </a:r>
            <a:r>
              <a:rPr sz="2800" spc="-1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×</a:t>
            </a:r>
            <a:r>
              <a:rPr sz="2800" spc="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1</a:t>
            </a:r>
            <a:r>
              <a:rPr sz="2800" spc="-1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× 1</a:t>
            </a:r>
            <a:r>
              <a:rPr sz="2800" spc="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× 10</a:t>
            </a:r>
            <a:r>
              <a:rPr sz="2800" spc="1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×</a:t>
            </a:r>
            <a:r>
              <a:rPr sz="280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10 ×</a:t>
            </a:r>
            <a:r>
              <a:rPr sz="2800" spc="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10 =</a:t>
            </a:r>
            <a:r>
              <a:rPr sz="2800" spc="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1000</a:t>
            </a:r>
            <a:r>
              <a:rPr sz="2800" spc="-50" dirty="0">
                <a:latin typeface="Constantia"/>
                <a:cs typeface="Constantia"/>
              </a:rPr>
              <a:t> </a:t>
            </a:r>
            <a:r>
              <a:rPr sz="2800" spc="-35" dirty="0">
                <a:latin typeface="Constantia"/>
                <a:cs typeface="Constantia"/>
              </a:rPr>
              <a:t>ways.</a:t>
            </a:r>
            <a:endParaRPr sz="2800">
              <a:latin typeface="Constantia"/>
              <a:cs typeface="Constant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" y="2362200"/>
            <a:ext cx="8314944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88949"/>
            <a:ext cx="3547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04607A"/>
                </a:solidFill>
                <a:latin typeface="Calibri"/>
                <a:cs typeface="Calibri"/>
              </a:rPr>
              <a:t>The</a:t>
            </a:r>
            <a:r>
              <a:rPr sz="4000" spc="-3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04607A"/>
                </a:solidFill>
                <a:latin typeface="Calibri"/>
                <a:cs typeface="Calibri"/>
              </a:rPr>
              <a:t>Product</a:t>
            </a:r>
            <a:r>
              <a:rPr sz="4000" spc="-3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04607A"/>
                </a:solidFill>
                <a:latin typeface="Calibri"/>
                <a:cs typeface="Calibri"/>
              </a:rPr>
              <a:t>Rule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40" y="1115313"/>
            <a:ext cx="8386445" cy="474281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455"/>
              </a:spcBef>
            </a:pPr>
            <a:r>
              <a:rPr sz="2600" dirty="0">
                <a:latin typeface="Constantia"/>
                <a:cs typeface="Constantia"/>
              </a:rPr>
              <a:t>(d)</a:t>
            </a:r>
            <a:r>
              <a:rPr sz="2600" spc="24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How</a:t>
            </a:r>
            <a:r>
              <a:rPr sz="2600" spc="204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many</a:t>
            </a:r>
            <a:r>
              <a:rPr sz="2600" spc="1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license</a:t>
            </a:r>
            <a:r>
              <a:rPr sz="2600" spc="1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plates</a:t>
            </a:r>
            <a:r>
              <a:rPr sz="2600" spc="18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1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possible</a:t>
            </a:r>
            <a:r>
              <a:rPr sz="2600" spc="1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2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which</a:t>
            </a:r>
            <a:r>
              <a:rPr sz="2600" spc="2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all</a:t>
            </a:r>
            <a:r>
              <a:rPr sz="2600" spc="2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letters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digits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distinct?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600" b="1" dirty="0">
                <a:latin typeface="Constantia"/>
                <a:cs typeface="Constantia"/>
              </a:rPr>
              <a:t>Solution:</a:t>
            </a:r>
            <a:endParaRPr sz="2600">
              <a:latin typeface="Constantia"/>
              <a:cs typeface="Constantia"/>
            </a:endParaRPr>
          </a:p>
          <a:p>
            <a:pPr marL="12700" marR="5080" indent="322580" algn="just">
              <a:lnSpc>
                <a:spcPct val="90000"/>
              </a:lnSpc>
              <a:spcBef>
                <a:spcPts val="625"/>
              </a:spcBef>
            </a:pP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10" dirty="0">
                <a:latin typeface="Constantia"/>
                <a:cs typeface="Constantia"/>
              </a:rPr>
              <a:t>first </a:t>
            </a:r>
            <a:r>
              <a:rPr sz="2600" spc="-15" dirty="0">
                <a:latin typeface="Constantia"/>
                <a:cs typeface="Constantia"/>
              </a:rPr>
              <a:t>letter place </a:t>
            </a:r>
            <a:r>
              <a:rPr sz="2600" spc="-5" dirty="0">
                <a:latin typeface="Constantia"/>
                <a:cs typeface="Constantia"/>
              </a:rPr>
              <a:t>can </a:t>
            </a:r>
            <a:r>
              <a:rPr sz="2600" dirty="0">
                <a:latin typeface="Constantia"/>
                <a:cs typeface="Constantia"/>
              </a:rPr>
              <a:t>be </a:t>
            </a:r>
            <a:r>
              <a:rPr sz="2600" spc="5" dirty="0">
                <a:latin typeface="Constantia"/>
                <a:cs typeface="Constantia"/>
              </a:rPr>
              <a:t>filled </a:t>
            </a:r>
            <a:r>
              <a:rPr sz="2600" spc="-5" dirty="0">
                <a:latin typeface="Constantia"/>
                <a:cs typeface="Constantia"/>
              </a:rPr>
              <a:t>in 26 </a:t>
            </a:r>
            <a:r>
              <a:rPr sz="2600" spc="-30" dirty="0">
                <a:latin typeface="Constantia"/>
                <a:cs typeface="Constantia"/>
              </a:rPr>
              <a:t>ways. </a:t>
            </a:r>
            <a:r>
              <a:rPr sz="2600" spc="-10" dirty="0">
                <a:latin typeface="Constantia"/>
                <a:cs typeface="Constantia"/>
              </a:rPr>
              <a:t>Since,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second </a:t>
            </a:r>
            <a:r>
              <a:rPr sz="2600" spc="-15" dirty="0">
                <a:latin typeface="Constantia"/>
                <a:cs typeface="Constantia"/>
              </a:rPr>
              <a:t>letter place </a:t>
            </a:r>
            <a:r>
              <a:rPr sz="2600" spc="-5" dirty="0">
                <a:latin typeface="Constantia"/>
                <a:cs typeface="Constantia"/>
              </a:rPr>
              <a:t>should </a:t>
            </a:r>
            <a:r>
              <a:rPr sz="2600" spc="-15" dirty="0">
                <a:latin typeface="Constantia"/>
                <a:cs typeface="Constantia"/>
              </a:rPr>
              <a:t>contain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10" dirty="0">
                <a:latin typeface="Constantia"/>
                <a:cs typeface="Constantia"/>
              </a:rPr>
              <a:t>different </a:t>
            </a:r>
            <a:r>
              <a:rPr sz="2600" spc="-20" dirty="0">
                <a:latin typeface="Constantia"/>
                <a:cs typeface="Constantia"/>
              </a:rPr>
              <a:t>letter </a:t>
            </a:r>
            <a:r>
              <a:rPr sz="2600" spc="-5" dirty="0">
                <a:latin typeface="Constantia"/>
                <a:cs typeface="Constantia"/>
              </a:rPr>
              <a:t>than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5" dirty="0">
                <a:latin typeface="Constantia"/>
                <a:cs typeface="Constantia"/>
              </a:rPr>
              <a:t>first, </a:t>
            </a:r>
            <a:r>
              <a:rPr sz="2600" spc="-5" dirty="0">
                <a:latin typeface="Constantia"/>
                <a:cs typeface="Constantia"/>
              </a:rPr>
              <a:t>so it can </a:t>
            </a:r>
            <a:r>
              <a:rPr sz="2600" dirty="0">
                <a:latin typeface="Constantia"/>
                <a:cs typeface="Constantia"/>
              </a:rPr>
              <a:t>be </a:t>
            </a:r>
            <a:r>
              <a:rPr sz="2600" spc="5" dirty="0">
                <a:latin typeface="Constantia"/>
                <a:cs typeface="Constantia"/>
              </a:rPr>
              <a:t>filled </a:t>
            </a:r>
            <a:r>
              <a:rPr sz="2600" spc="-5" dirty="0">
                <a:latin typeface="Constantia"/>
                <a:cs typeface="Constantia"/>
              </a:rPr>
              <a:t>in </a:t>
            </a:r>
            <a:r>
              <a:rPr sz="2600" spc="-20" dirty="0">
                <a:latin typeface="Constantia"/>
                <a:cs typeface="Constantia"/>
              </a:rPr>
              <a:t>25 </a:t>
            </a:r>
            <a:r>
              <a:rPr sz="2600" spc="-30" dirty="0">
                <a:latin typeface="Constantia"/>
                <a:cs typeface="Constantia"/>
              </a:rPr>
              <a:t>ways. Similarly,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third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letter place </a:t>
            </a:r>
            <a:r>
              <a:rPr sz="2600" spc="-5" dirty="0">
                <a:latin typeface="Constantia"/>
                <a:cs typeface="Constantia"/>
              </a:rPr>
              <a:t>can </a:t>
            </a:r>
            <a:r>
              <a:rPr sz="2600" dirty="0">
                <a:latin typeface="Constantia"/>
                <a:cs typeface="Constantia"/>
              </a:rPr>
              <a:t>be </a:t>
            </a:r>
            <a:r>
              <a:rPr sz="2600" spc="5" dirty="0">
                <a:latin typeface="Constantia"/>
                <a:cs typeface="Constantia"/>
              </a:rPr>
              <a:t>filled </a:t>
            </a:r>
            <a:r>
              <a:rPr sz="2600" spc="-5" dirty="0">
                <a:latin typeface="Constantia"/>
                <a:cs typeface="Constantia"/>
              </a:rPr>
              <a:t>in 24 </a:t>
            </a:r>
            <a:r>
              <a:rPr sz="2600" spc="-30" dirty="0">
                <a:latin typeface="Constantia"/>
                <a:cs typeface="Constantia"/>
              </a:rPr>
              <a:t>ways. </a:t>
            </a:r>
            <a:r>
              <a:rPr sz="2600" spc="-5" dirty="0">
                <a:latin typeface="Constantia"/>
                <a:cs typeface="Constantia"/>
              </a:rPr>
              <a:t>And the digits can </a:t>
            </a:r>
            <a:r>
              <a:rPr sz="2600" dirty="0">
                <a:latin typeface="Constantia"/>
                <a:cs typeface="Constantia"/>
              </a:rPr>
              <a:t>be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respectively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filled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10,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9,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8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ways.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600" spc="-15" dirty="0">
                <a:latin typeface="Constantia"/>
                <a:cs typeface="Constantia"/>
              </a:rPr>
              <a:t>Hence;</a:t>
            </a:r>
            <a:endParaRPr sz="2600">
              <a:latin typeface="Constantia"/>
              <a:cs typeface="Constantia"/>
            </a:endParaRPr>
          </a:p>
          <a:p>
            <a:pPr marL="12700" marR="8255">
              <a:lnSpc>
                <a:spcPts val="2810"/>
              </a:lnSpc>
              <a:spcBef>
                <a:spcPts val="665"/>
              </a:spcBef>
            </a:pPr>
            <a:r>
              <a:rPr sz="2600" spc="-5" dirty="0">
                <a:latin typeface="Constantia"/>
                <a:cs typeface="Constantia"/>
              </a:rPr>
              <a:t>number</a:t>
            </a:r>
            <a:r>
              <a:rPr sz="2600" spc="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1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license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plates</a:t>
            </a:r>
            <a:r>
              <a:rPr sz="2600" spc="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which</a:t>
            </a:r>
            <a:r>
              <a:rPr sz="2600" spc="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all</a:t>
            </a:r>
            <a:r>
              <a:rPr sz="2600" spc="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6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letters</a:t>
            </a:r>
            <a:r>
              <a:rPr sz="2600" spc="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digits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distinct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endParaRPr sz="2600">
              <a:latin typeface="Constantia"/>
              <a:cs typeface="Constantia"/>
            </a:endParaRPr>
          </a:p>
          <a:p>
            <a:pPr marL="1841500">
              <a:lnSpc>
                <a:spcPct val="100000"/>
              </a:lnSpc>
              <a:spcBef>
                <a:spcPts val="270"/>
              </a:spcBef>
            </a:pPr>
            <a:r>
              <a:rPr sz="2600" spc="-5" dirty="0">
                <a:latin typeface="Constantia"/>
                <a:cs typeface="Constantia"/>
              </a:rPr>
              <a:t>26 </a:t>
            </a:r>
            <a:r>
              <a:rPr sz="2600" dirty="0">
                <a:latin typeface="Constantia"/>
                <a:cs typeface="Constantia"/>
              </a:rPr>
              <a:t>×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25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×</a:t>
            </a:r>
            <a:r>
              <a:rPr sz="2600" spc="-5" dirty="0">
                <a:latin typeface="Constantia"/>
                <a:cs typeface="Constantia"/>
              </a:rPr>
              <a:t> 24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×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10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×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9 ×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8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11,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232,</a:t>
            </a:r>
            <a:r>
              <a:rPr sz="2600" dirty="0">
                <a:latin typeface="Constantia"/>
                <a:cs typeface="Constantia"/>
              </a:rPr>
              <a:t> 000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565149"/>
            <a:ext cx="3547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04607A"/>
                </a:solidFill>
                <a:latin typeface="Calibri"/>
                <a:cs typeface="Calibri"/>
              </a:rPr>
              <a:t>The</a:t>
            </a:r>
            <a:r>
              <a:rPr sz="4000" spc="-3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04607A"/>
                </a:solidFill>
                <a:latin typeface="Calibri"/>
                <a:cs typeface="Calibri"/>
              </a:rPr>
              <a:t>Product</a:t>
            </a:r>
            <a:r>
              <a:rPr sz="4000" spc="-3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04607A"/>
                </a:solidFill>
                <a:latin typeface="Calibri"/>
                <a:cs typeface="Calibri"/>
              </a:rPr>
              <a:t>Rule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94497" y="1232357"/>
            <a:ext cx="10433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Constantia"/>
                <a:cs typeface="Constantia"/>
              </a:rPr>
              <a:t>have</a:t>
            </a:r>
            <a:r>
              <a:rPr sz="2400" spc="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all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140" y="1232357"/>
            <a:ext cx="7274559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nstantia"/>
                <a:cs typeface="Constantia"/>
              </a:rPr>
              <a:t>(e)</a:t>
            </a:r>
            <a:r>
              <a:rPr sz="2400" spc="22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How</a:t>
            </a:r>
            <a:r>
              <a:rPr sz="2400" spc="1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many</a:t>
            </a:r>
            <a:r>
              <a:rPr sz="2400" spc="1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license</a:t>
            </a:r>
            <a:r>
              <a:rPr sz="2400" spc="1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plates</a:t>
            </a:r>
            <a:r>
              <a:rPr sz="2400" spc="17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could</a:t>
            </a:r>
            <a:r>
              <a:rPr sz="2400" spc="2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begin</a:t>
            </a:r>
            <a:r>
              <a:rPr sz="2400" spc="1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1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AB</a:t>
            </a:r>
            <a:r>
              <a:rPr sz="2400" spc="2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</a:t>
            </a:r>
            <a:endParaRPr sz="240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onstantia"/>
                <a:cs typeface="Constantia"/>
              </a:rPr>
              <a:t>three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letters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digits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distinct.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Constantia"/>
                <a:cs typeface="Constantia"/>
              </a:rPr>
              <a:t>Solution</a:t>
            </a:r>
            <a:r>
              <a:rPr sz="2400" spc="-5" dirty="0">
                <a:latin typeface="Constantia"/>
                <a:cs typeface="Constantia"/>
              </a:rPr>
              <a:t>: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5459" y="3793312"/>
            <a:ext cx="8338820" cy="2806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5" dirty="0">
                <a:latin typeface="Constantia"/>
                <a:cs typeface="Constantia"/>
              </a:rPr>
              <a:t>first </a:t>
            </a:r>
            <a:r>
              <a:rPr sz="2400" spc="-25" dirty="0">
                <a:latin typeface="Constantia"/>
                <a:cs typeface="Constantia"/>
              </a:rPr>
              <a:t>two </a:t>
            </a:r>
            <a:r>
              <a:rPr sz="2400" spc="-10" dirty="0">
                <a:latin typeface="Constantia"/>
                <a:cs typeface="Constantia"/>
              </a:rPr>
              <a:t>letters places </a:t>
            </a:r>
            <a:r>
              <a:rPr sz="2400" spc="-15" dirty="0">
                <a:latin typeface="Constantia"/>
                <a:cs typeface="Constantia"/>
              </a:rPr>
              <a:t>are </a:t>
            </a:r>
            <a:r>
              <a:rPr sz="2400" spc="-5" dirty="0">
                <a:latin typeface="Constantia"/>
                <a:cs typeface="Constantia"/>
              </a:rPr>
              <a:t>fixed </a:t>
            </a:r>
            <a:r>
              <a:rPr sz="2400" spc="-15" dirty="0">
                <a:latin typeface="Constantia"/>
                <a:cs typeface="Constantia"/>
              </a:rPr>
              <a:t>(to </a:t>
            </a:r>
            <a:r>
              <a:rPr sz="2400" spc="-5" dirty="0">
                <a:latin typeface="Constantia"/>
                <a:cs typeface="Constantia"/>
              </a:rPr>
              <a:t>be </a:t>
            </a:r>
            <a:r>
              <a:rPr sz="2400" spc="5" dirty="0">
                <a:latin typeface="Constantia"/>
                <a:cs typeface="Constantia"/>
              </a:rPr>
              <a:t>filled </a:t>
            </a:r>
            <a:r>
              <a:rPr sz="2400" dirty="0">
                <a:latin typeface="Constantia"/>
                <a:cs typeface="Constantia"/>
              </a:rPr>
              <a:t>with A </a:t>
            </a:r>
            <a:r>
              <a:rPr sz="2400" spc="-10" dirty="0">
                <a:latin typeface="Constantia"/>
                <a:cs typeface="Constantia"/>
              </a:rPr>
              <a:t>and </a:t>
            </a:r>
            <a:r>
              <a:rPr sz="2400" spc="-5" dirty="0">
                <a:latin typeface="Constantia"/>
                <a:cs typeface="Constantia"/>
              </a:rPr>
              <a:t>B), </a:t>
            </a:r>
            <a:r>
              <a:rPr sz="2400" dirty="0">
                <a:latin typeface="Constantia"/>
                <a:cs typeface="Constantia"/>
              </a:rPr>
              <a:t> so </a:t>
            </a:r>
            <a:r>
              <a:rPr sz="2400" spc="-10" dirty="0">
                <a:latin typeface="Constantia"/>
                <a:cs typeface="Constantia"/>
              </a:rPr>
              <a:t>there </a:t>
            </a:r>
            <a:r>
              <a:rPr sz="2400" dirty="0">
                <a:latin typeface="Constantia"/>
                <a:cs typeface="Constantia"/>
              </a:rPr>
              <a:t>is </a:t>
            </a:r>
            <a:r>
              <a:rPr sz="2400" spc="-10" dirty="0">
                <a:latin typeface="Constantia"/>
                <a:cs typeface="Constantia"/>
              </a:rPr>
              <a:t>only </a:t>
            </a:r>
            <a:r>
              <a:rPr sz="2400" dirty="0">
                <a:latin typeface="Constantia"/>
                <a:cs typeface="Constantia"/>
              </a:rPr>
              <a:t>one </a:t>
            </a:r>
            <a:r>
              <a:rPr sz="2400" spc="-30" dirty="0">
                <a:latin typeface="Constantia"/>
                <a:cs typeface="Constantia"/>
              </a:rPr>
              <a:t>way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10" dirty="0">
                <a:latin typeface="Constantia"/>
                <a:cs typeface="Constantia"/>
              </a:rPr>
              <a:t>fill </a:t>
            </a:r>
            <a:r>
              <a:rPr sz="2400" spc="-5" dirty="0">
                <a:latin typeface="Constantia"/>
                <a:cs typeface="Constantia"/>
              </a:rPr>
              <a:t>them. The </a:t>
            </a:r>
            <a:r>
              <a:rPr sz="2400" spc="-10" dirty="0">
                <a:latin typeface="Constantia"/>
                <a:cs typeface="Constantia"/>
              </a:rPr>
              <a:t>third </a:t>
            </a:r>
            <a:r>
              <a:rPr sz="2400" spc="-15" dirty="0">
                <a:latin typeface="Constantia"/>
                <a:cs typeface="Constantia"/>
              </a:rPr>
              <a:t>letter place 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should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spc="-5" dirty="0">
                <a:latin typeface="Constantia"/>
                <a:cs typeface="Constantia"/>
              </a:rPr>
              <a:t>ta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le</a:t>
            </a:r>
            <a:r>
              <a:rPr sz="2400" spc="-25" dirty="0">
                <a:latin typeface="Constantia"/>
                <a:cs typeface="Constantia"/>
              </a:rPr>
              <a:t>t</a:t>
            </a:r>
            <a:r>
              <a:rPr sz="2400" spc="-3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dif</a:t>
            </a:r>
            <a:r>
              <a:rPr sz="2400" spc="-15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ent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om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&amp;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70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so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endParaRPr sz="2400">
              <a:latin typeface="Constantia"/>
              <a:cs typeface="Constantia"/>
            </a:endParaRPr>
          </a:p>
          <a:p>
            <a:pPr marL="12700" algn="just">
              <a:lnSpc>
                <a:spcPct val="100000"/>
              </a:lnSpc>
              <a:spcBef>
                <a:spcPts val="580"/>
              </a:spcBef>
            </a:pP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24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ways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10" dirty="0">
                <a:latin typeface="Constantia"/>
                <a:cs typeface="Constantia"/>
              </a:rPr>
              <a:t>fill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it.</a:t>
            </a:r>
            <a:endParaRPr sz="2400">
              <a:latin typeface="Constantia"/>
              <a:cs typeface="Constantia"/>
            </a:endParaRPr>
          </a:p>
          <a:p>
            <a:pPr marL="12700" marR="6350" indent="24130" algn="just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10" dirty="0">
                <a:latin typeface="Constantia"/>
                <a:cs typeface="Constantia"/>
              </a:rPr>
              <a:t>three </a:t>
            </a:r>
            <a:r>
              <a:rPr sz="2400" spc="-5" dirty="0">
                <a:latin typeface="Constantia"/>
                <a:cs typeface="Constantia"/>
              </a:rPr>
              <a:t>digit positions </a:t>
            </a:r>
            <a:r>
              <a:rPr sz="2400" dirty="0">
                <a:latin typeface="Constantia"/>
                <a:cs typeface="Constantia"/>
              </a:rPr>
              <a:t>can be </a:t>
            </a:r>
            <a:r>
              <a:rPr sz="2400" spc="5" dirty="0">
                <a:latin typeface="Constantia"/>
                <a:cs typeface="Constantia"/>
              </a:rPr>
              <a:t>filled </a:t>
            </a:r>
            <a:r>
              <a:rPr sz="2400" dirty="0">
                <a:latin typeface="Constantia"/>
                <a:cs typeface="Constantia"/>
              </a:rPr>
              <a:t>in 10 and 8 </a:t>
            </a:r>
            <a:r>
              <a:rPr sz="2400" spc="-30" dirty="0">
                <a:latin typeface="Constantia"/>
                <a:cs typeface="Constantia"/>
              </a:rPr>
              <a:t>ways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30" dirty="0">
                <a:latin typeface="Constantia"/>
                <a:cs typeface="Constantia"/>
              </a:rPr>
              <a:t>have 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distinct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digits.</a:t>
            </a:r>
            <a:r>
              <a:rPr sz="2400" spc="-20" dirty="0">
                <a:latin typeface="Constantia"/>
                <a:cs typeface="Constantia"/>
              </a:rPr>
              <a:t> Hence,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desired</a:t>
            </a:r>
            <a:r>
              <a:rPr sz="2400" spc="-5" dirty="0">
                <a:latin typeface="Constantia"/>
                <a:cs typeface="Constantia"/>
              </a:rPr>
              <a:t> number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license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plates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endParaRPr sz="2400">
              <a:latin typeface="Constantia"/>
              <a:cs typeface="Constantia"/>
            </a:endParaRPr>
          </a:p>
          <a:p>
            <a:pPr marL="3396615" algn="just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nstantia"/>
                <a:cs typeface="Constantia"/>
              </a:rPr>
              <a:t>1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×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×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24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×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10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×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9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×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8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10" dirty="0">
                <a:latin typeface="Constantia"/>
                <a:cs typeface="Constantia"/>
              </a:rPr>
              <a:t> 17280</a:t>
            </a:r>
            <a:endParaRPr sz="2400">
              <a:latin typeface="Constantia"/>
              <a:cs typeface="Constant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4611" y="2590800"/>
            <a:ext cx="8362188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61290"/>
            <a:ext cx="63099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5" dirty="0">
                <a:solidFill>
                  <a:srgbClr val="04607A"/>
                </a:solidFill>
                <a:latin typeface="Calibri"/>
                <a:cs typeface="Calibri"/>
              </a:rPr>
              <a:t>Telephone</a:t>
            </a:r>
            <a:r>
              <a:rPr sz="4500" spc="-7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Numbering</a:t>
            </a:r>
            <a:r>
              <a:rPr sz="4500" spc="-5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Plan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459" y="857757"/>
            <a:ext cx="8415655" cy="543750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indent="27305" algn="just">
              <a:lnSpc>
                <a:spcPct val="80000"/>
              </a:lnSpc>
              <a:spcBef>
                <a:spcPts val="585"/>
              </a:spcBef>
            </a:pPr>
            <a:r>
              <a:rPr sz="2000" b="1" spc="-5" dirty="0">
                <a:latin typeface="Constantia"/>
                <a:cs typeface="Constantia"/>
              </a:rPr>
              <a:t>Example</a:t>
            </a:r>
            <a:r>
              <a:rPr sz="2000" spc="-5" dirty="0">
                <a:latin typeface="Constantia"/>
                <a:cs typeface="Constantia"/>
              </a:rPr>
              <a:t>: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 </a:t>
            </a:r>
            <a:r>
              <a:rPr sz="2000" i="1" spc="-15" dirty="0">
                <a:latin typeface="Constantia"/>
                <a:cs typeface="Constantia"/>
              </a:rPr>
              <a:t>North</a:t>
            </a:r>
            <a:r>
              <a:rPr sz="2000" i="1" spc="-10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American</a:t>
            </a:r>
            <a:r>
              <a:rPr sz="2000" i="1" dirty="0">
                <a:latin typeface="Constantia"/>
                <a:cs typeface="Constantia"/>
              </a:rPr>
              <a:t> numbering</a:t>
            </a:r>
            <a:r>
              <a:rPr sz="2000" i="1" spc="5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plan</a:t>
            </a:r>
            <a:r>
              <a:rPr sz="2000" i="1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(</a:t>
            </a:r>
            <a:r>
              <a:rPr sz="2000" i="1" spc="-5" dirty="0">
                <a:latin typeface="Constantia"/>
                <a:cs typeface="Constantia"/>
              </a:rPr>
              <a:t>NANP</a:t>
            </a:r>
            <a:r>
              <a:rPr sz="2000" spc="-5" dirty="0">
                <a:latin typeface="Constantia"/>
                <a:cs typeface="Constantia"/>
              </a:rPr>
              <a:t>)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spc="5" dirty="0">
                <a:latin typeface="Constantia"/>
                <a:cs typeface="Constantia"/>
              </a:rPr>
              <a:t>specifies </a:t>
            </a:r>
            <a:r>
              <a:rPr sz="2000" spc="-5" dirty="0">
                <a:latin typeface="Constantia"/>
                <a:cs typeface="Constantia"/>
              </a:rPr>
              <a:t>that </a:t>
            </a:r>
            <a:r>
              <a:rPr sz="2000" dirty="0">
                <a:latin typeface="Constantia"/>
                <a:cs typeface="Constantia"/>
              </a:rPr>
              <a:t>a 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telephone number </a:t>
            </a:r>
            <a:r>
              <a:rPr sz="2000" spc="-10" dirty="0">
                <a:latin typeface="Constantia"/>
                <a:cs typeface="Constantia"/>
              </a:rPr>
              <a:t>consists </a:t>
            </a:r>
            <a:r>
              <a:rPr sz="2000" spc="-5" dirty="0">
                <a:latin typeface="Constantia"/>
                <a:cs typeface="Constantia"/>
              </a:rPr>
              <a:t>of </a:t>
            </a:r>
            <a:r>
              <a:rPr sz="2000" spc="-5" dirty="0">
                <a:latin typeface="Cambria Math"/>
                <a:cs typeface="Cambria Math"/>
              </a:rPr>
              <a:t>10 </a:t>
            </a:r>
            <a:r>
              <a:rPr sz="2000" spc="-10" dirty="0">
                <a:latin typeface="Constantia"/>
                <a:cs typeface="Constantia"/>
              </a:rPr>
              <a:t>digits, consisting </a:t>
            </a:r>
            <a:r>
              <a:rPr sz="2000" spc="-5" dirty="0">
                <a:latin typeface="Constantia"/>
                <a:cs typeface="Constantia"/>
              </a:rPr>
              <a:t>of </a:t>
            </a:r>
            <a:r>
              <a:rPr sz="2000" dirty="0">
                <a:latin typeface="Constantia"/>
                <a:cs typeface="Constantia"/>
              </a:rPr>
              <a:t>a </a:t>
            </a:r>
            <a:r>
              <a:rPr sz="2000" spc="-10" dirty="0">
                <a:latin typeface="Constantia"/>
                <a:cs typeface="Constantia"/>
              </a:rPr>
              <a:t>three-digit area code, </a:t>
            </a:r>
            <a:r>
              <a:rPr sz="2000" spc="-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 </a:t>
            </a:r>
            <a:r>
              <a:rPr sz="2000" spc="-5" dirty="0">
                <a:latin typeface="Constantia"/>
                <a:cs typeface="Constantia"/>
              </a:rPr>
              <a:t>three-digit </a:t>
            </a:r>
            <a:r>
              <a:rPr sz="2000" dirty="0">
                <a:latin typeface="Constantia"/>
                <a:cs typeface="Constantia"/>
              </a:rPr>
              <a:t>office </a:t>
            </a:r>
            <a:r>
              <a:rPr sz="2000" spc="-5" dirty="0">
                <a:latin typeface="Constantia"/>
                <a:cs typeface="Constantia"/>
              </a:rPr>
              <a:t>code, and </a:t>
            </a:r>
            <a:r>
              <a:rPr sz="2000" dirty="0">
                <a:latin typeface="Constantia"/>
                <a:cs typeface="Constantia"/>
              </a:rPr>
              <a:t>a </a:t>
            </a:r>
            <a:r>
              <a:rPr sz="2000" spc="-5" dirty="0">
                <a:latin typeface="Constantia"/>
                <a:cs typeface="Constantia"/>
              </a:rPr>
              <a:t>four-digit station </a:t>
            </a:r>
            <a:r>
              <a:rPr sz="2000" spc="-10" dirty="0">
                <a:latin typeface="Constantia"/>
                <a:cs typeface="Constantia"/>
              </a:rPr>
              <a:t>code.</a:t>
            </a:r>
            <a:r>
              <a:rPr sz="2000" spc="-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There are </a:t>
            </a:r>
            <a:r>
              <a:rPr sz="2000" dirty="0">
                <a:latin typeface="Constantia"/>
                <a:cs typeface="Constantia"/>
              </a:rPr>
              <a:t>some 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restrictions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on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digits.</a:t>
            </a:r>
            <a:endParaRPr sz="2000">
              <a:latin typeface="Constantia"/>
              <a:cs typeface="Constantia"/>
            </a:endParaRPr>
          </a:p>
          <a:p>
            <a:pPr marL="378460" indent="-247015">
              <a:lnSpc>
                <a:spcPct val="100000"/>
              </a:lnSpc>
              <a:buClr>
                <a:srgbClr val="0E6EC5"/>
              </a:buClr>
              <a:buSzPct val="84210"/>
              <a:buFont typeface="Segoe UI Symbol"/>
              <a:buChar char="⚫"/>
              <a:tabLst>
                <a:tab pos="377825" algn="l"/>
                <a:tab pos="378460" algn="l"/>
              </a:tabLst>
            </a:pPr>
            <a:r>
              <a:rPr sz="1900" spc="5" dirty="0">
                <a:latin typeface="Constantia"/>
                <a:cs typeface="Constantia"/>
              </a:rPr>
              <a:t>Let</a:t>
            </a:r>
            <a:r>
              <a:rPr sz="1900" spc="-60" dirty="0">
                <a:latin typeface="Constantia"/>
                <a:cs typeface="Constantia"/>
              </a:rPr>
              <a:t> </a:t>
            </a:r>
            <a:r>
              <a:rPr sz="1900" i="1" spc="-5" dirty="0">
                <a:latin typeface="Constantia"/>
                <a:cs typeface="Constantia"/>
              </a:rPr>
              <a:t>X</a:t>
            </a:r>
            <a:r>
              <a:rPr sz="1900" i="1" spc="-15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denote</a:t>
            </a:r>
            <a:r>
              <a:rPr sz="1900" spc="-95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a</a:t>
            </a:r>
            <a:r>
              <a:rPr sz="1900" spc="-95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digit</a:t>
            </a:r>
            <a:r>
              <a:rPr sz="1900" spc="-70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from</a:t>
            </a:r>
            <a:r>
              <a:rPr sz="1900" spc="-35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0</a:t>
            </a:r>
            <a:r>
              <a:rPr sz="1900" spc="35" dirty="0">
                <a:latin typeface="Cambria Math"/>
                <a:cs typeface="Cambria Math"/>
              </a:rPr>
              <a:t> </a:t>
            </a:r>
            <a:r>
              <a:rPr sz="1900" spc="-15" dirty="0">
                <a:latin typeface="Constantia"/>
                <a:cs typeface="Constantia"/>
              </a:rPr>
              <a:t>through </a:t>
            </a:r>
            <a:r>
              <a:rPr sz="1900" spc="-10" dirty="0">
                <a:latin typeface="Cambria Math"/>
                <a:cs typeface="Cambria Math"/>
              </a:rPr>
              <a:t>9</a:t>
            </a:r>
            <a:r>
              <a:rPr sz="1900" spc="-10" dirty="0">
                <a:latin typeface="Constantia"/>
                <a:cs typeface="Constantia"/>
              </a:rPr>
              <a:t>.</a:t>
            </a:r>
            <a:endParaRPr sz="1900">
              <a:latin typeface="Constantia"/>
              <a:cs typeface="Constantia"/>
            </a:endParaRPr>
          </a:p>
          <a:p>
            <a:pPr marL="378460" indent="-247015">
              <a:lnSpc>
                <a:spcPct val="100000"/>
              </a:lnSpc>
              <a:buClr>
                <a:srgbClr val="0E6EC5"/>
              </a:buClr>
              <a:buSzPct val="84210"/>
              <a:buFont typeface="Segoe UI Symbol"/>
              <a:buChar char="⚫"/>
              <a:tabLst>
                <a:tab pos="377825" algn="l"/>
                <a:tab pos="378460" algn="l"/>
              </a:tabLst>
            </a:pPr>
            <a:r>
              <a:rPr sz="1900" spc="5" dirty="0">
                <a:latin typeface="Constantia"/>
                <a:cs typeface="Constantia"/>
              </a:rPr>
              <a:t>Let</a:t>
            </a:r>
            <a:r>
              <a:rPr sz="1900" spc="-60" dirty="0">
                <a:latin typeface="Constantia"/>
                <a:cs typeface="Constantia"/>
              </a:rPr>
              <a:t> </a:t>
            </a:r>
            <a:r>
              <a:rPr sz="1900" i="1" spc="-5" dirty="0">
                <a:latin typeface="Constantia"/>
                <a:cs typeface="Constantia"/>
              </a:rPr>
              <a:t>N</a:t>
            </a:r>
            <a:r>
              <a:rPr sz="1900" i="1" spc="-15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denote</a:t>
            </a:r>
            <a:r>
              <a:rPr sz="1900" spc="-105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a</a:t>
            </a:r>
            <a:r>
              <a:rPr sz="1900" spc="-95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digit</a:t>
            </a:r>
            <a:r>
              <a:rPr sz="1900" spc="-55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from</a:t>
            </a:r>
            <a:r>
              <a:rPr sz="1900" spc="-35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2</a:t>
            </a:r>
            <a:r>
              <a:rPr sz="1900" spc="25" dirty="0">
                <a:latin typeface="Cambria Math"/>
                <a:cs typeface="Cambria Math"/>
              </a:rPr>
              <a:t> </a:t>
            </a:r>
            <a:r>
              <a:rPr sz="1900" spc="-15" dirty="0">
                <a:latin typeface="Constantia"/>
                <a:cs typeface="Constantia"/>
              </a:rPr>
              <a:t>through </a:t>
            </a:r>
            <a:r>
              <a:rPr sz="1900" spc="-10" dirty="0">
                <a:latin typeface="Cambria Math"/>
                <a:cs typeface="Cambria Math"/>
              </a:rPr>
              <a:t>9</a:t>
            </a:r>
            <a:r>
              <a:rPr sz="1900" spc="-10" dirty="0">
                <a:latin typeface="Constantia"/>
                <a:cs typeface="Constantia"/>
              </a:rPr>
              <a:t>.</a:t>
            </a:r>
            <a:endParaRPr sz="1900">
              <a:latin typeface="Constantia"/>
              <a:cs typeface="Constantia"/>
            </a:endParaRPr>
          </a:p>
          <a:p>
            <a:pPr marL="378460" indent="-247015">
              <a:lnSpc>
                <a:spcPct val="100000"/>
              </a:lnSpc>
              <a:buClr>
                <a:srgbClr val="0E6EC5"/>
              </a:buClr>
              <a:buSzPct val="84210"/>
              <a:buFont typeface="Segoe UI Symbol"/>
              <a:buChar char="⚫"/>
              <a:tabLst>
                <a:tab pos="377825" algn="l"/>
                <a:tab pos="378460" algn="l"/>
              </a:tabLst>
            </a:pPr>
            <a:r>
              <a:rPr sz="1900" spc="5" dirty="0">
                <a:latin typeface="Constantia"/>
                <a:cs typeface="Constantia"/>
              </a:rPr>
              <a:t>Let</a:t>
            </a:r>
            <a:r>
              <a:rPr sz="1900" spc="-60" dirty="0">
                <a:latin typeface="Constantia"/>
                <a:cs typeface="Constantia"/>
              </a:rPr>
              <a:t> </a:t>
            </a:r>
            <a:r>
              <a:rPr sz="1900" i="1" spc="-5" dirty="0">
                <a:latin typeface="Constantia"/>
                <a:cs typeface="Constantia"/>
              </a:rPr>
              <a:t>Y</a:t>
            </a:r>
            <a:r>
              <a:rPr sz="1900" i="1" spc="-20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denote</a:t>
            </a:r>
            <a:r>
              <a:rPr sz="1900" spc="-100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a</a:t>
            </a:r>
            <a:r>
              <a:rPr sz="1900" spc="-100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digit</a:t>
            </a:r>
            <a:r>
              <a:rPr sz="1900" spc="-65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that</a:t>
            </a:r>
            <a:r>
              <a:rPr sz="1900" spc="-45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is</a:t>
            </a:r>
            <a:r>
              <a:rPr sz="1900" spc="425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0</a:t>
            </a:r>
            <a:r>
              <a:rPr sz="1900" spc="1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onstantia"/>
                <a:cs typeface="Constantia"/>
              </a:rPr>
              <a:t>or</a:t>
            </a:r>
            <a:r>
              <a:rPr sz="1900" spc="-70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1</a:t>
            </a:r>
            <a:r>
              <a:rPr sz="1900" spc="-10" dirty="0">
                <a:latin typeface="Constantia"/>
                <a:cs typeface="Constantia"/>
              </a:rPr>
              <a:t>.</a:t>
            </a:r>
            <a:endParaRPr sz="1900">
              <a:latin typeface="Constantia"/>
              <a:cs typeface="Constantia"/>
            </a:endParaRPr>
          </a:p>
          <a:p>
            <a:pPr marL="378460" indent="-247015">
              <a:lnSpc>
                <a:spcPct val="100000"/>
              </a:lnSpc>
              <a:buClr>
                <a:srgbClr val="0E6EC5"/>
              </a:buClr>
              <a:buSzPct val="84210"/>
              <a:buFont typeface="Segoe UI Symbol"/>
              <a:buChar char="⚫"/>
              <a:tabLst>
                <a:tab pos="377825" algn="l"/>
                <a:tab pos="378460" algn="l"/>
              </a:tabLst>
            </a:pPr>
            <a:r>
              <a:rPr sz="1900" dirty="0">
                <a:latin typeface="Constantia"/>
                <a:cs typeface="Constantia"/>
              </a:rPr>
              <a:t>In</a:t>
            </a:r>
            <a:r>
              <a:rPr sz="1900" spc="-50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the</a:t>
            </a:r>
            <a:r>
              <a:rPr sz="1900" spc="-100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old</a:t>
            </a:r>
            <a:r>
              <a:rPr sz="1900" spc="-25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plan</a:t>
            </a:r>
            <a:r>
              <a:rPr sz="1900" spc="-10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(in</a:t>
            </a:r>
            <a:r>
              <a:rPr sz="1900" spc="-75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use</a:t>
            </a:r>
            <a:r>
              <a:rPr sz="1900" spc="-35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in</a:t>
            </a:r>
            <a:r>
              <a:rPr sz="1900" spc="-45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the</a:t>
            </a:r>
            <a:r>
              <a:rPr sz="1900" spc="-50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1960</a:t>
            </a:r>
            <a:r>
              <a:rPr sz="1900" spc="-10" dirty="0">
                <a:latin typeface="Constantia"/>
                <a:cs typeface="Constantia"/>
              </a:rPr>
              <a:t>s)</a:t>
            </a:r>
            <a:r>
              <a:rPr sz="1900" spc="10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the</a:t>
            </a:r>
            <a:r>
              <a:rPr sz="1900" spc="-45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format</a:t>
            </a:r>
            <a:r>
              <a:rPr sz="1900" spc="-85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was</a:t>
            </a:r>
            <a:r>
              <a:rPr sz="1900" spc="-35" dirty="0">
                <a:latin typeface="Constantia"/>
                <a:cs typeface="Constantia"/>
              </a:rPr>
              <a:t> </a:t>
            </a:r>
            <a:r>
              <a:rPr sz="1900" i="1" spc="-5" dirty="0">
                <a:latin typeface="Constantia"/>
                <a:cs typeface="Constantia"/>
              </a:rPr>
              <a:t>NYX</a:t>
            </a:r>
            <a:r>
              <a:rPr sz="1900" spc="-5" dirty="0">
                <a:latin typeface="Constantia"/>
                <a:cs typeface="Constantia"/>
              </a:rPr>
              <a:t>-</a:t>
            </a:r>
            <a:r>
              <a:rPr sz="1900" i="1" spc="-5" dirty="0">
                <a:latin typeface="Constantia"/>
                <a:cs typeface="Constantia"/>
              </a:rPr>
              <a:t>NNX-XXXX</a:t>
            </a:r>
            <a:r>
              <a:rPr sz="1900" spc="-5" dirty="0">
                <a:latin typeface="Constantia"/>
                <a:cs typeface="Constantia"/>
              </a:rPr>
              <a:t>.</a:t>
            </a:r>
            <a:endParaRPr sz="1900">
              <a:latin typeface="Constantia"/>
              <a:cs typeface="Constantia"/>
            </a:endParaRPr>
          </a:p>
          <a:p>
            <a:pPr marL="378460" indent="-247015">
              <a:lnSpc>
                <a:spcPts val="2280"/>
              </a:lnSpc>
              <a:spcBef>
                <a:spcPts val="5"/>
              </a:spcBef>
              <a:buClr>
                <a:srgbClr val="0E6EC5"/>
              </a:buClr>
              <a:buSzPct val="84210"/>
              <a:buFont typeface="Segoe UI Symbol"/>
              <a:buChar char="⚫"/>
              <a:tabLst>
                <a:tab pos="377825" algn="l"/>
                <a:tab pos="378460" algn="l"/>
              </a:tabLst>
            </a:pPr>
            <a:r>
              <a:rPr sz="1900" dirty="0">
                <a:latin typeface="Constantia"/>
                <a:cs typeface="Constantia"/>
              </a:rPr>
              <a:t>In</a:t>
            </a:r>
            <a:r>
              <a:rPr sz="1900" spc="-45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the</a:t>
            </a:r>
            <a:r>
              <a:rPr sz="1900" spc="-55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new</a:t>
            </a:r>
            <a:r>
              <a:rPr sz="1900" spc="-65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plan,</a:t>
            </a:r>
            <a:r>
              <a:rPr sz="1900" spc="-20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the</a:t>
            </a:r>
            <a:r>
              <a:rPr sz="1900" spc="-45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format</a:t>
            </a:r>
            <a:r>
              <a:rPr sz="1900" spc="-40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is</a:t>
            </a:r>
            <a:r>
              <a:rPr sz="1900" spc="-35" dirty="0">
                <a:latin typeface="Constantia"/>
                <a:cs typeface="Constantia"/>
              </a:rPr>
              <a:t> </a:t>
            </a:r>
            <a:r>
              <a:rPr sz="1900" i="1" spc="-5" dirty="0">
                <a:latin typeface="Constantia"/>
                <a:cs typeface="Constantia"/>
              </a:rPr>
              <a:t>NXX</a:t>
            </a:r>
            <a:r>
              <a:rPr sz="1900" spc="-5" dirty="0">
                <a:latin typeface="Constantia"/>
                <a:cs typeface="Constantia"/>
              </a:rPr>
              <a:t>-</a:t>
            </a:r>
            <a:r>
              <a:rPr sz="1900" i="1" spc="-5" dirty="0">
                <a:latin typeface="Constantia"/>
                <a:cs typeface="Constantia"/>
              </a:rPr>
              <a:t>NXX</a:t>
            </a:r>
            <a:r>
              <a:rPr sz="1900" spc="-5" dirty="0">
                <a:latin typeface="Constantia"/>
                <a:cs typeface="Constantia"/>
              </a:rPr>
              <a:t>-</a:t>
            </a:r>
            <a:r>
              <a:rPr sz="1900" i="1" spc="-5" dirty="0">
                <a:latin typeface="Constantia"/>
                <a:cs typeface="Constantia"/>
              </a:rPr>
              <a:t>XXXX</a:t>
            </a:r>
            <a:r>
              <a:rPr sz="1900" spc="-5" dirty="0">
                <a:latin typeface="Constantia"/>
                <a:cs typeface="Constantia"/>
              </a:rPr>
              <a:t>.</a:t>
            </a:r>
            <a:endParaRPr sz="1900">
              <a:latin typeface="Constantia"/>
              <a:cs typeface="Constantia"/>
            </a:endParaRPr>
          </a:p>
          <a:p>
            <a:pPr marL="12700" marR="11430" indent="43815" algn="just">
              <a:lnSpc>
                <a:spcPct val="80000"/>
              </a:lnSpc>
              <a:spcBef>
                <a:spcPts val="475"/>
              </a:spcBef>
            </a:pPr>
            <a:r>
              <a:rPr sz="2000" spc="-30" dirty="0">
                <a:latin typeface="Constantia"/>
                <a:cs typeface="Constantia"/>
              </a:rPr>
              <a:t>How </a:t>
            </a:r>
            <a:r>
              <a:rPr sz="2000" spc="-10" dirty="0">
                <a:latin typeface="Constantia"/>
                <a:cs typeface="Constantia"/>
              </a:rPr>
              <a:t>many different </a:t>
            </a:r>
            <a:r>
              <a:rPr sz="2000" spc="-5" dirty="0">
                <a:latin typeface="Constantia"/>
                <a:cs typeface="Constantia"/>
              </a:rPr>
              <a:t>telephone numbers </a:t>
            </a:r>
            <a:r>
              <a:rPr sz="2000" spc="-10" dirty="0">
                <a:latin typeface="Constantia"/>
                <a:cs typeface="Constantia"/>
              </a:rPr>
              <a:t>are </a:t>
            </a:r>
            <a:r>
              <a:rPr sz="2000" spc="-5" dirty="0">
                <a:latin typeface="Constantia"/>
                <a:cs typeface="Constantia"/>
              </a:rPr>
              <a:t>possible under the </a:t>
            </a:r>
            <a:r>
              <a:rPr sz="2000" dirty="0">
                <a:latin typeface="Constantia"/>
                <a:cs typeface="Constantia"/>
              </a:rPr>
              <a:t>old </a:t>
            </a:r>
            <a:r>
              <a:rPr sz="2000" spc="-5" dirty="0">
                <a:latin typeface="Constantia"/>
                <a:cs typeface="Constantia"/>
              </a:rPr>
              <a:t>plan and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new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plan?</a:t>
            </a:r>
            <a:endParaRPr sz="20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onstantia"/>
              <a:cs typeface="Constantia"/>
            </a:endParaRPr>
          </a:p>
          <a:p>
            <a:pPr marL="40005">
              <a:lnSpc>
                <a:spcPct val="100000"/>
              </a:lnSpc>
            </a:pPr>
            <a:r>
              <a:rPr sz="2000" b="1" spc="-5" dirty="0">
                <a:latin typeface="Constantia"/>
                <a:cs typeface="Constantia"/>
              </a:rPr>
              <a:t>Solution</a:t>
            </a:r>
            <a:r>
              <a:rPr sz="2000" spc="-5" dirty="0">
                <a:latin typeface="Constantia"/>
                <a:cs typeface="Constantia"/>
              </a:rPr>
              <a:t>:</a:t>
            </a:r>
            <a:r>
              <a:rPr sz="2000" spc="46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Use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Product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Rule.</a:t>
            </a:r>
            <a:endParaRPr sz="2000">
              <a:latin typeface="Constantia"/>
              <a:cs typeface="Constantia"/>
            </a:endParaRPr>
          </a:p>
          <a:p>
            <a:pPr marL="378460" indent="-247015">
              <a:lnSpc>
                <a:spcPct val="100000"/>
              </a:lnSpc>
              <a:spcBef>
                <a:spcPts val="5"/>
              </a:spcBef>
              <a:buClr>
                <a:srgbClr val="0E6EC5"/>
              </a:buClr>
              <a:buSzPct val="84210"/>
              <a:buFont typeface="Segoe UI Symbol"/>
              <a:buChar char="⚫"/>
              <a:tabLst>
                <a:tab pos="377825" algn="l"/>
                <a:tab pos="378460" algn="l"/>
              </a:tabLst>
            </a:pPr>
            <a:r>
              <a:rPr sz="1900" spc="-10" dirty="0">
                <a:latin typeface="Constantia"/>
                <a:cs typeface="Constantia"/>
              </a:rPr>
              <a:t>There</a:t>
            </a:r>
            <a:r>
              <a:rPr sz="1900" spc="-105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are</a:t>
            </a:r>
            <a:r>
              <a:rPr sz="1900" spc="-65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8 ∙2</a:t>
            </a:r>
            <a:r>
              <a:rPr sz="1900" spc="5" dirty="0">
                <a:latin typeface="Cambria Math"/>
                <a:cs typeface="Cambria Math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∙10</a:t>
            </a:r>
            <a:r>
              <a:rPr sz="1900" spc="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onstantia"/>
                <a:cs typeface="Constantia"/>
              </a:rPr>
              <a:t>=</a:t>
            </a:r>
            <a:r>
              <a:rPr sz="1900" spc="5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160</a:t>
            </a:r>
            <a:r>
              <a:rPr sz="1900" spc="15" dirty="0">
                <a:latin typeface="Cambria Math"/>
                <a:cs typeface="Cambria Math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area</a:t>
            </a:r>
            <a:r>
              <a:rPr sz="1900" spc="-100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codes</a:t>
            </a:r>
            <a:r>
              <a:rPr sz="1900" spc="-80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with</a:t>
            </a:r>
            <a:r>
              <a:rPr sz="1900" spc="-50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the</a:t>
            </a:r>
            <a:r>
              <a:rPr sz="1900" spc="-50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format</a:t>
            </a:r>
            <a:r>
              <a:rPr sz="1900" spc="-40" dirty="0">
                <a:latin typeface="Constantia"/>
                <a:cs typeface="Constantia"/>
              </a:rPr>
              <a:t> </a:t>
            </a:r>
            <a:r>
              <a:rPr sz="1900" i="1" spc="-5" dirty="0">
                <a:latin typeface="Constantia"/>
                <a:cs typeface="Constantia"/>
              </a:rPr>
              <a:t>NYX.</a:t>
            </a:r>
            <a:endParaRPr sz="1900">
              <a:latin typeface="Constantia"/>
              <a:cs typeface="Constantia"/>
            </a:endParaRPr>
          </a:p>
          <a:p>
            <a:pPr marL="378460" indent="-247015">
              <a:lnSpc>
                <a:spcPct val="100000"/>
              </a:lnSpc>
              <a:buClr>
                <a:srgbClr val="0E6EC5"/>
              </a:buClr>
              <a:buSzPct val="84210"/>
              <a:buFont typeface="Segoe UI Symbol"/>
              <a:buChar char="⚫"/>
              <a:tabLst>
                <a:tab pos="377825" algn="l"/>
                <a:tab pos="378460" algn="l"/>
              </a:tabLst>
            </a:pPr>
            <a:r>
              <a:rPr sz="1900" spc="-10" dirty="0">
                <a:latin typeface="Constantia"/>
                <a:cs typeface="Constantia"/>
              </a:rPr>
              <a:t>There</a:t>
            </a:r>
            <a:r>
              <a:rPr sz="1900" spc="-105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are</a:t>
            </a:r>
            <a:r>
              <a:rPr sz="1900" spc="415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8 </a:t>
            </a:r>
            <a:r>
              <a:rPr sz="1900" spc="-10" dirty="0">
                <a:latin typeface="Cambria Math"/>
                <a:cs typeface="Cambria Math"/>
              </a:rPr>
              <a:t>∙10</a:t>
            </a:r>
            <a:r>
              <a:rPr sz="1900" spc="5" dirty="0">
                <a:latin typeface="Cambria Math"/>
                <a:cs typeface="Cambria Math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∙10</a:t>
            </a:r>
            <a:r>
              <a:rPr sz="1900" spc="1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onstantia"/>
                <a:cs typeface="Constantia"/>
              </a:rPr>
              <a:t>=</a:t>
            </a:r>
            <a:r>
              <a:rPr sz="1900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800</a:t>
            </a:r>
            <a:r>
              <a:rPr sz="1900" spc="15" dirty="0">
                <a:latin typeface="Cambria Math"/>
                <a:cs typeface="Cambria Math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area</a:t>
            </a:r>
            <a:r>
              <a:rPr sz="1900" spc="-100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codes</a:t>
            </a:r>
            <a:r>
              <a:rPr sz="1900" spc="-75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with</a:t>
            </a:r>
            <a:r>
              <a:rPr sz="1900" spc="-50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the</a:t>
            </a:r>
            <a:r>
              <a:rPr sz="1900" spc="-55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format</a:t>
            </a:r>
            <a:r>
              <a:rPr sz="1900" spc="-35" dirty="0">
                <a:latin typeface="Constantia"/>
                <a:cs typeface="Constantia"/>
              </a:rPr>
              <a:t> </a:t>
            </a:r>
            <a:r>
              <a:rPr sz="1900" i="1" spc="-5" dirty="0">
                <a:latin typeface="Constantia"/>
                <a:cs typeface="Constantia"/>
              </a:rPr>
              <a:t>NXX.</a:t>
            </a:r>
            <a:endParaRPr sz="1900">
              <a:latin typeface="Constantia"/>
              <a:cs typeface="Constantia"/>
            </a:endParaRPr>
          </a:p>
          <a:p>
            <a:pPr marL="378460" indent="-247015">
              <a:lnSpc>
                <a:spcPct val="100000"/>
              </a:lnSpc>
              <a:buClr>
                <a:srgbClr val="0E6EC5"/>
              </a:buClr>
              <a:buSzPct val="84210"/>
              <a:buFont typeface="Segoe UI Symbol"/>
              <a:buChar char="⚫"/>
              <a:tabLst>
                <a:tab pos="377825" algn="l"/>
                <a:tab pos="378460" algn="l"/>
              </a:tabLst>
            </a:pPr>
            <a:r>
              <a:rPr sz="1900" spc="-5" dirty="0">
                <a:latin typeface="Constantia"/>
                <a:cs typeface="Constantia"/>
              </a:rPr>
              <a:t>There</a:t>
            </a:r>
            <a:r>
              <a:rPr sz="1900" spc="-110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are</a:t>
            </a:r>
            <a:r>
              <a:rPr sz="1900" spc="-70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8</a:t>
            </a:r>
            <a:r>
              <a:rPr sz="1900" spc="-1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∙8</a:t>
            </a:r>
            <a:r>
              <a:rPr sz="1900" spc="10" dirty="0">
                <a:latin typeface="Cambria Math"/>
                <a:cs typeface="Cambria Math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∙10</a:t>
            </a:r>
            <a:r>
              <a:rPr sz="1900" spc="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onstantia"/>
                <a:cs typeface="Constantia"/>
              </a:rPr>
              <a:t>=</a:t>
            </a:r>
            <a:r>
              <a:rPr sz="1900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640</a:t>
            </a:r>
            <a:r>
              <a:rPr sz="1900" spc="2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onstantia"/>
                <a:cs typeface="Constantia"/>
              </a:rPr>
              <a:t>office</a:t>
            </a:r>
            <a:r>
              <a:rPr sz="1900" spc="-90" dirty="0">
                <a:latin typeface="Constantia"/>
                <a:cs typeface="Constantia"/>
              </a:rPr>
              <a:t> </a:t>
            </a:r>
            <a:r>
              <a:rPr sz="1900" spc="-15" dirty="0">
                <a:latin typeface="Constantia"/>
                <a:cs typeface="Constantia"/>
              </a:rPr>
              <a:t>codes</a:t>
            </a:r>
            <a:r>
              <a:rPr sz="1900" spc="-80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with</a:t>
            </a:r>
            <a:r>
              <a:rPr sz="1900" spc="-55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the</a:t>
            </a:r>
            <a:r>
              <a:rPr sz="1900" spc="-45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format</a:t>
            </a:r>
            <a:r>
              <a:rPr sz="1900" spc="-40" dirty="0">
                <a:latin typeface="Constantia"/>
                <a:cs typeface="Constantia"/>
              </a:rPr>
              <a:t> </a:t>
            </a:r>
            <a:r>
              <a:rPr sz="1900" i="1" dirty="0">
                <a:latin typeface="Constantia"/>
                <a:cs typeface="Constantia"/>
              </a:rPr>
              <a:t>NNX.</a:t>
            </a:r>
            <a:endParaRPr sz="1900">
              <a:latin typeface="Constantia"/>
              <a:cs typeface="Constantia"/>
            </a:endParaRPr>
          </a:p>
          <a:p>
            <a:pPr marL="55244" marR="60325" indent="76200">
              <a:lnSpc>
                <a:spcPct val="100000"/>
              </a:lnSpc>
              <a:buClr>
                <a:srgbClr val="0E6EC5"/>
              </a:buClr>
              <a:buSzPct val="84210"/>
              <a:buFont typeface="Segoe UI Symbol"/>
              <a:buChar char="⚫"/>
              <a:tabLst>
                <a:tab pos="377825" algn="l"/>
                <a:tab pos="378460" algn="l"/>
              </a:tabLst>
            </a:pPr>
            <a:r>
              <a:rPr sz="1900" spc="-10" dirty="0">
                <a:latin typeface="Constantia"/>
                <a:cs typeface="Constantia"/>
              </a:rPr>
              <a:t>There are</a:t>
            </a:r>
            <a:r>
              <a:rPr sz="1900" spc="-5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10 ∙10 ∙10 ∙10 </a:t>
            </a:r>
            <a:r>
              <a:rPr sz="1900" spc="-5" dirty="0">
                <a:latin typeface="Constantia"/>
                <a:cs typeface="Constantia"/>
              </a:rPr>
              <a:t>= </a:t>
            </a:r>
            <a:r>
              <a:rPr sz="1900" spc="-10" dirty="0">
                <a:latin typeface="Cambria Math"/>
                <a:cs typeface="Cambria Math"/>
              </a:rPr>
              <a:t>10,000 </a:t>
            </a:r>
            <a:r>
              <a:rPr sz="1900" spc="-5" dirty="0">
                <a:latin typeface="Constantia"/>
                <a:cs typeface="Constantia"/>
              </a:rPr>
              <a:t>station </a:t>
            </a:r>
            <a:r>
              <a:rPr sz="1900" spc="-10" dirty="0">
                <a:latin typeface="Constantia"/>
                <a:cs typeface="Constantia"/>
              </a:rPr>
              <a:t>codes </a:t>
            </a:r>
            <a:r>
              <a:rPr sz="1900" spc="-5" dirty="0">
                <a:latin typeface="Constantia"/>
                <a:cs typeface="Constantia"/>
              </a:rPr>
              <a:t>with the format </a:t>
            </a:r>
            <a:r>
              <a:rPr sz="1900" i="1" spc="-5" dirty="0">
                <a:latin typeface="Constantia"/>
                <a:cs typeface="Constantia"/>
              </a:rPr>
              <a:t>XXXX. </a:t>
            </a:r>
            <a:r>
              <a:rPr sz="1900" i="1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Number </a:t>
            </a:r>
            <a:r>
              <a:rPr sz="2000" spc="-5" dirty="0">
                <a:latin typeface="Constantia"/>
                <a:cs typeface="Constantia"/>
              </a:rPr>
              <a:t>of</a:t>
            </a:r>
            <a:r>
              <a:rPr sz="2000" dirty="0">
                <a:latin typeface="Constantia"/>
                <a:cs typeface="Constantia"/>
              </a:rPr>
              <a:t> old </a:t>
            </a:r>
            <a:r>
              <a:rPr sz="2000" spc="-5" dirty="0">
                <a:latin typeface="Constantia"/>
                <a:cs typeface="Constantia"/>
              </a:rPr>
              <a:t>plan telephone numbers: </a:t>
            </a:r>
            <a:r>
              <a:rPr sz="2000" spc="-5" dirty="0">
                <a:latin typeface="Cambria Math"/>
                <a:cs typeface="Cambria Math"/>
              </a:rPr>
              <a:t>160 ∙640 </a:t>
            </a:r>
            <a:r>
              <a:rPr sz="2000" spc="-10" dirty="0">
                <a:latin typeface="Cambria Math"/>
                <a:cs typeface="Cambria Math"/>
              </a:rPr>
              <a:t>∙10,000 </a:t>
            </a:r>
            <a:r>
              <a:rPr sz="2000" dirty="0">
                <a:latin typeface="Constantia"/>
                <a:cs typeface="Constantia"/>
              </a:rPr>
              <a:t>= </a:t>
            </a:r>
            <a:r>
              <a:rPr sz="2000" spc="-5" dirty="0">
                <a:latin typeface="Cambria Math"/>
                <a:cs typeface="Cambria Math"/>
              </a:rPr>
              <a:t>1,024,000,000</a:t>
            </a:r>
            <a:r>
              <a:rPr sz="2000" spc="-5" dirty="0">
                <a:latin typeface="Constantia"/>
                <a:cs typeface="Constantia"/>
              </a:rPr>
              <a:t>.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Number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of</a:t>
            </a:r>
            <a:r>
              <a:rPr sz="2000" spc="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new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plan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telephone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numbers: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800</a:t>
            </a:r>
            <a:r>
              <a:rPr sz="2000" spc="3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∙800</a:t>
            </a:r>
            <a:r>
              <a:rPr sz="2000" spc="3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∙10,000</a:t>
            </a:r>
            <a:r>
              <a:rPr sz="2000" spc="60" dirty="0">
                <a:latin typeface="Cambria Math"/>
                <a:cs typeface="Cambria Math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6,400,000,000</a:t>
            </a:r>
            <a:r>
              <a:rPr sz="2000" spc="-5" dirty="0"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08404" y="2513076"/>
            <a:ext cx="6679692" cy="68122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724268" y="3244088"/>
            <a:ext cx="161417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Section</a:t>
            </a:r>
            <a:r>
              <a:rPr spc="-145" dirty="0"/>
              <a:t> </a:t>
            </a:r>
            <a:r>
              <a:rPr dirty="0">
                <a:latin typeface="Cambria Math"/>
                <a:cs typeface="Cambria Math"/>
              </a:rPr>
              <a:t>6</a:t>
            </a:r>
            <a:r>
              <a:rPr dirty="0"/>
              <a:t>.</a:t>
            </a:r>
            <a:r>
              <a:rPr dirty="0">
                <a:latin typeface="Cambria Math"/>
                <a:cs typeface="Cambria Math"/>
              </a:rPr>
              <a:t>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705358"/>
            <a:ext cx="8292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4607A"/>
                </a:solidFill>
                <a:latin typeface="Calibri"/>
                <a:cs typeface="Calibri"/>
              </a:rPr>
              <a:t>NUMBER</a:t>
            </a:r>
            <a:r>
              <a:rPr sz="3600" spc="-1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04607A"/>
                </a:solidFill>
                <a:latin typeface="Calibri"/>
                <a:cs typeface="Calibri"/>
              </a:rPr>
              <a:t>OF</a:t>
            </a:r>
            <a:r>
              <a:rPr sz="3600" spc="-1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600" spc="-30" dirty="0">
                <a:solidFill>
                  <a:srgbClr val="04607A"/>
                </a:solidFill>
                <a:latin typeface="Calibri"/>
                <a:cs typeface="Calibri"/>
              </a:rPr>
              <a:t>ITERATIONS</a:t>
            </a:r>
            <a:r>
              <a:rPr sz="3600" spc="-3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04607A"/>
                </a:solidFill>
                <a:latin typeface="Calibri"/>
                <a:cs typeface="Calibri"/>
              </a:rPr>
              <a:t>OF</a:t>
            </a:r>
            <a:r>
              <a:rPr sz="3600" spc="-1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4607A"/>
                </a:solidFill>
                <a:latin typeface="Calibri"/>
                <a:cs typeface="Calibri"/>
              </a:rPr>
              <a:t>A</a:t>
            </a:r>
            <a:r>
              <a:rPr sz="3600" spc="-1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04607A"/>
                </a:solidFill>
                <a:latin typeface="Calibri"/>
                <a:cs typeface="Calibri"/>
              </a:rPr>
              <a:t>NESTED </a:t>
            </a:r>
            <a:r>
              <a:rPr sz="3600" spc="-25" dirty="0">
                <a:solidFill>
                  <a:srgbClr val="04607A"/>
                </a:solidFill>
                <a:latin typeface="Calibri"/>
                <a:cs typeface="Calibri"/>
              </a:rPr>
              <a:t>LOOP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1308557"/>
            <a:ext cx="86125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4630" algn="l"/>
                <a:tab pos="3044190" algn="l"/>
                <a:tab pos="3748404" algn="l"/>
                <a:tab pos="4623435" algn="l"/>
                <a:tab pos="5497830" algn="l"/>
                <a:tab pos="6071235" algn="l"/>
                <a:tab pos="6917055" algn="l"/>
                <a:tab pos="7648575" algn="l"/>
                <a:tab pos="8281034" algn="l"/>
              </a:tabLst>
            </a:pPr>
            <a:r>
              <a:rPr sz="2400" b="1" spc="-5" dirty="0">
                <a:latin typeface="Constantia"/>
                <a:cs typeface="Constantia"/>
              </a:rPr>
              <a:t>E</a:t>
            </a:r>
            <a:r>
              <a:rPr sz="2400" b="1" spc="-20" dirty="0">
                <a:latin typeface="Constantia"/>
                <a:cs typeface="Constantia"/>
              </a:rPr>
              <a:t>x</a:t>
            </a:r>
            <a:r>
              <a:rPr sz="2400" b="1" dirty="0">
                <a:latin typeface="Constantia"/>
                <a:cs typeface="Constantia"/>
              </a:rPr>
              <a:t>a</a:t>
            </a:r>
            <a:r>
              <a:rPr sz="2400" b="1" spc="-10" dirty="0">
                <a:latin typeface="Constantia"/>
                <a:cs typeface="Constantia"/>
              </a:rPr>
              <a:t>m</a:t>
            </a:r>
            <a:r>
              <a:rPr sz="2400" b="1" spc="-5" dirty="0">
                <a:latin typeface="Constantia"/>
                <a:cs typeface="Constantia"/>
              </a:rPr>
              <a:t>pl</a:t>
            </a:r>
            <a:r>
              <a:rPr sz="2400" b="1" dirty="0">
                <a:latin typeface="Constantia"/>
                <a:cs typeface="Constantia"/>
              </a:rPr>
              <a:t>e</a:t>
            </a:r>
            <a:r>
              <a:rPr sz="2400" dirty="0">
                <a:latin typeface="Constantia"/>
                <a:cs typeface="Constantia"/>
              </a:rPr>
              <a:t>:	De</a:t>
            </a:r>
            <a:r>
              <a:rPr sz="2400" spc="-4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ermine	h</a:t>
            </a:r>
            <a:r>
              <a:rPr sz="2400" spc="-55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w	</a:t>
            </a:r>
            <a:r>
              <a:rPr sz="2400" spc="-5" dirty="0">
                <a:latin typeface="Constantia"/>
                <a:cs typeface="Constantia"/>
              </a:rPr>
              <a:t>ma</a:t>
            </a:r>
            <a:r>
              <a:rPr sz="2400" spc="-5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y	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me</a:t>
            </a:r>
            <a:r>
              <a:rPr sz="2400" dirty="0">
                <a:latin typeface="Constantia"/>
                <a:cs typeface="Constantia"/>
              </a:rPr>
              <a:t>s	</a:t>
            </a:r>
            <a:r>
              <a:rPr sz="2400" spc="-1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he	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er	loop	will	</a:t>
            </a:r>
            <a:r>
              <a:rPr sz="2400" spc="5" dirty="0">
                <a:latin typeface="Constantia"/>
                <a:cs typeface="Constantia"/>
              </a:rPr>
              <a:t>be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340" y="1675003"/>
            <a:ext cx="1043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spc="-3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ed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5082" y="1601851"/>
            <a:ext cx="7125334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885" marR="5080" indent="-591820">
              <a:lnSpc>
                <a:spcPct val="120000"/>
              </a:lnSpc>
              <a:spcBef>
                <a:spcPts val="100"/>
              </a:spcBef>
            </a:pPr>
            <a:r>
              <a:rPr sz="2400" spc="-10" dirty="0">
                <a:latin typeface="Constantia"/>
                <a:cs typeface="Constantia"/>
              </a:rPr>
              <a:t>when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following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algorithm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implemented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run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For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i: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4</a:t>
            </a:r>
            <a:endParaRPr sz="2400">
              <a:latin typeface="Constantia"/>
              <a:cs typeface="Constantia"/>
            </a:endParaRPr>
          </a:p>
          <a:p>
            <a:pPr marL="603885">
              <a:lnSpc>
                <a:spcPct val="100000"/>
              </a:lnSpc>
              <a:spcBef>
                <a:spcPts val="575"/>
              </a:spcBef>
            </a:pPr>
            <a:r>
              <a:rPr sz="2400" spc="-30" dirty="0">
                <a:latin typeface="Constantia"/>
                <a:cs typeface="Constantia"/>
              </a:rPr>
              <a:t>For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j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: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3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7340" y="2991992"/>
            <a:ext cx="8614410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970" indent="9144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nstantia"/>
                <a:cs typeface="Constantia"/>
              </a:rPr>
              <a:t>[Statement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 </a:t>
            </a:r>
            <a:r>
              <a:rPr sz="2400" spc="-15" dirty="0">
                <a:latin typeface="Constantia"/>
                <a:cs typeface="Constantia"/>
              </a:rPr>
              <a:t>body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inner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loop.</a:t>
            </a:r>
            <a:r>
              <a:rPr sz="2400" spc="4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None</a:t>
            </a:r>
            <a:r>
              <a:rPr sz="2400" spc="-10" dirty="0">
                <a:latin typeface="Constantia"/>
                <a:cs typeface="Constantia"/>
              </a:rPr>
              <a:t> contain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branching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statements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lead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out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inner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loop.]</a:t>
            </a:r>
            <a:endParaRPr sz="2400">
              <a:latin typeface="Constantia"/>
              <a:cs typeface="Constantia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onstantia"/>
                <a:cs typeface="Constantia"/>
              </a:rPr>
              <a:t>nex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j</a:t>
            </a:r>
            <a:endParaRPr sz="2400">
              <a:latin typeface="Constantia"/>
              <a:cs typeface="Constantia"/>
            </a:endParaRPr>
          </a:p>
          <a:p>
            <a:pPr marL="9271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onstantia"/>
                <a:cs typeface="Constantia"/>
              </a:rPr>
              <a:t>nex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Solution: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outer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loop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iterated</a:t>
            </a:r>
            <a:r>
              <a:rPr sz="2400" spc="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four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times,</a:t>
            </a:r>
            <a:r>
              <a:rPr sz="2400" spc="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during</a:t>
            </a:r>
            <a:r>
              <a:rPr sz="2400" spc="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each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iteration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outer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loop,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there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three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iterations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inner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loop.</a:t>
            </a:r>
            <a:endParaRPr sz="2400">
              <a:latin typeface="Constantia"/>
              <a:cs typeface="Constantia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</a:pPr>
            <a:r>
              <a:rPr sz="2400" spc="-20" dirty="0">
                <a:latin typeface="Constantia"/>
                <a:cs typeface="Constantia"/>
              </a:rPr>
              <a:t>Hence,</a:t>
            </a:r>
            <a:r>
              <a:rPr sz="2400" spc="29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by</a:t>
            </a:r>
            <a:r>
              <a:rPr sz="2400" spc="229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product</a:t>
            </a:r>
            <a:r>
              <a:rPr sz="2400" spc="2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rules</a:t>
            </a:r>
            <a:r>
              <a:rPr sz="2400" spc="2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229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total</a:t>
            </a:r>
            <a:r>
              <a:rPr sz="2400" spc="3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number</a:t>
            </a:r>
            <a:r>
              <a:rPr sz="2400" spc="2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3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iterations</a:t>
            </a:r>
            <a:r>
              <a:rPr sz="2400" spc="2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3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inner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loop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4·3=12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07340" y="886713"/>
            <a:ext cx="8525510" cy="585216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86385" marR="144145" indent="-36830" algn="just">
              <a:lnSpc>
                <a:spcPct val="90000"/>
              </a:lnSpc>
              <a:spcBef>
                <a:spcPts val="415"/>
              </a:spcBef>
            </a:pPr>
            <a:r>
              <a:rPr sz="2600" b="1" spc="-5" dirty="0">
                <a:latin typeface="Constantia"/>
                <a:cs typeface="Constantia"/>
              </a:rPr>
              <a:t>Example</a:t>
            </a:r>
            <a:r>
              <a:rPr sz="2600" spc="-5" dirty="0">
                <a:latin typeface="Constantia"/>
                <a:cs typeface="Constantia"/>
              </a:rPr>
              <a:t>: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Determine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how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many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times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inner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loop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will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iterated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when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following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algorithm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implemented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run.</a:t>
            </a:r>
            <a:endParaRPr sz="2600">
              <a:latin typeface="Constantia"/>
              <a:cs typeface="Constantia"/>
            </a:endParaRPr>
          </a:p>
          <a:p>
            <a:pPr marL="927100" algn="just">
              <a:lnSpc>
                <a:spcPct val="100000"/>
              </a:lnSpc>
              <a:spcBef>
                <a:spcPts val="625"/>
              </a:spcBef>
            </a:pP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1010" dirty="0">
                <a:latin typeface="Constantia"/>
                <a:cs typeface="Constantia"/>
              </a:rPr>
              <a:t> </a:t>
            </a:r>
            <a:r>
              <a:rPr sz="2600" spc="10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5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50</a:t>
            </a:r>
            <a:endParaRPr sz="2600">
              <a:latin typeface="Constantia"/>
              <a:cs typeface="Constantia"/>
            </a:endParaRPr>
          </a:p>
          <a:p>
            <a:pPr marL="927100" algn="just">
              <a:lnSpc>
                <a:spcPct val="100000"/>
              </a:lnSpc>
              <a:spcBef>
                <a:spcPts val="625"/>
              </a:spcBef>
            </a:pP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1010" dirty="0">
                <a:latin typeface="Constantia"/>
                <a:cs typeface="Constantia"/>
              </a:rPr>
              <a:t> </a:t>
            </a:r>
            <a:r>
              <a:rPr sz="2600" spc="1019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j: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10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20</a:t>
            </a:r>
            <a:endParaRPr sz="2600">
              <a:latin typeface="Constantia"/>
              <a:cs typeface="Constantia"/>
            </a:endParaRPr>
          </a:p>
          <a:p>
            <a:pPr marL="286385" marR="5080" algn="just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Constantia"/>
                <a:cs typeface="Constantia"/>
              </a:rPr>
              <a:t>[Statement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body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inner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loop.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None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contain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branching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statements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lead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out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inner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loop.]</a:t>
            </a:r>
            <a:endParaRPr sz="2600">
              <a:latin typeface="Constantia"/>
              <a:cs typeface="Constantia"/>
            </a:endParaRPr>
          </a:p>
          <a:p>
            <a:pPr marL="1841500" marR="5882005" algn="just">
              <a:lnSpc>
                <a:spcPts val="3750"/>
              </a:lnSpc>
              <a:spcBef>
                <a:spcPts val="225"/>
              </a:spcBef>
            </a:pPr>
            <a:r>
              <a:rPr sz="2600" spc="-5" dirty="0">
                <a:latin typeface="Constantia"/>
                <a:cs typeface="Constantia"/>
              </a:rPr>
              <a:t>next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j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nex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600" b="1" dirty="0">
                <a:latin typeface="Constantia"/>
                <a:cs typeface="Constantia"/>
              </a:rPr>
              <a:t>Solution</a:t>
            </a:r>
            <a:r>
              <a:rPr sz="2600" dirty="0">
                <a:latin typeface="Constantia"/>
                <a:cs typeface="Constantia"/>
              </a:rPr>
              <a:t>:</a:t>
            </a:r>
            <a:endParaRPr sz="2600">
              <a:latin typeface="Constantia"/>
              <a:cs typeface="Constantia"/>
            </a:endParaRPr>
          </a:p>
          <a:p>
            <a:pPr marL="286385" marR="55880">
              <a:lnSpc>
                <a:spcPts val="2810"/>
              </a:lnSpc>
              <a:spcBef>
                <a:spcPts val="670"/>
              </a:spcBef>
            </a:pPr>
            <a:r>
              <a:rPr sz="2600" spc="-5" dirty="0">
                <a:latin typeface="Constantia"/>
                <a:cs typeface="Constantia"/>
              </a:rPr>
              <a:t>The outer loop is </a:t>
            </a:r>
            <a:r>
              <a:rPr sz="2600" spc="-20" dirty="0">
                <a:latin typeface="Constantia"/>
                <a:cs typeface="Constantia"/>
              </a:rPr>
              <a:t>iterated </a:t>
            </a:r>
            <a:r>
              <a:rPr sz="2600" spc="-5" dirty="0">
                <a:latin typeface="Constantia"/>
                <a:cs typeface="Constantia"/>
              </a:rPr>
              <a:t>50 </a:t>
            </a:r>
            <a:r>
              <a:rPr sz="2600" dirty="0">
                <a:latin typeface="Constantia"/>
                <a:cs typeface="Constantia"/>
              </a:rPr>
              <a:t>- 5 + 1 = 46 </a:t>
            </a:r>
            <a:r>
              <a:rPr sz="2600" spc="-5" dirty="0">
                <a:latin typeface="Constantia"/>
                <a:cs typeface="Constantia"/>
              </a:rPr>
              <a:t>times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5" dirty="0">
                <a:latin typeface="Constantia"/>
                <a:cs typeface="Constantia"/>
              </a:rPr>
              <a:t>during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each </a:t>
            </a:r>
            <a:r>
              <a:rPr sz="2600" spc="-10" dirty="0">
                <a:latin typeface="Constantia"/>
                <a:cs typeface="Constantia"/>
              </a:rPr>
              <a:t>iteration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5" dirty="0">
                <a:latin typeface="Constantia"/>
                <a:cs typeface="Constantia"/>
              </a:rPr>
              <a:t>the outer loop </a:t>
            </a:r>
            <a:r>
              <a:rPr sz="2600" spc="-10" dirty="0">
                <a:latin typeface="Constantia"/>
                <a:cs typeface="Constantia"/>
              </a:rPr>
              <a:t>there </a:t>
            </a:r>
            <a:r>
              <a:rPr sz="2600" spc="-15" dirty="0">
                <a:latin typeface="Constantia"/>
                <a:cs typeface="Constantia"/>
              </a:rPr>
              <a:t>are </a:t>
            </a:r>
            <a:r>
              <a:rPr sz="2600" spc="-5" dirty="0">
                <a:latin typeface="Constantia"/>
                <a:cs typeface="Constantia"/>
              </a:rPr>
              <a:t>20 </a:t>
            </a:r>
            <a:r>
              <a:rPr sz="2600" dirty="0">
                <a:latin typeface="Constantia"/>
                <a:cs typeface="Constantia"/>
              </a:rPr>
              <a:t>- 10 + 1 = 11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iterations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5" dirty="0">
                <a:latin typeface="Constantia"/>
                <a:cs typeface="Constantia"/>
              </a:rPr>
              <a:t>the inner </a:t>
            </a:r>
            <a:r>
              <a:rPr sz="2600" spc="-20" dirty="0">
                <a:latin typeface="Constantia"/>
                <a:cs typeface="Constantia"/>
              </a:rPr>
              <a:t>loop. Hence </a:t>
            </a:r>
            <a:r>
              <a:rPr sz="2600" spc="-15" dirty="0">
                <a:latin typeface="Constantia"/>
                <a:cs typeface="Constantia"/>
              </a:rPr>
              <a:t>by </a:t>
            </a:r>
            <a:r>
              <a:rPr sz="2600" spc="-5" dirty="0">
                <a:latin typeface="Constantia"/>
                <a:cs typeface="Constantia"/>
              </a:rPr>
              <a:t>product rule, the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total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number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iterations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inner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loop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46×11 =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506.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98195" y="510285"/>
            <a:ext cx="8775700" cy="62083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67310" marR="5080" indent="-55244">
              <a:lnSpc>
                <a:spcPts val="2590"/>
              </a:lnSpc>
              <a:spcBef>
                <a:spcPts val="425"/>
              </a:spcBef>
              <a:tabLst>
                <a:tab pos="1503045" algn="l"/>
                <a:tab pos="3081020" algn="l"/>
                <a:tab pos="3803015" algn="l"/>
                <a:tab pos="4695190" algn="l"/>
                <a:tab pos="5588000" algn="l"/>
                <a:tab pos="6181090" algn="l"/>
                <a:tab pos="7045325" algn="l"/>
                <a:tab pos="7793355" algn="l"/>
                <a:tab pos="8444230" algn="l"/>
              </a:tabLst>
            </a:pPr>
            <a:r>
              <a:rPr sz="2400" b="1" spc="-5" dirty="0">
                <a:latin typeface="Constantia"/>
                <a:cs typeface="Constantia"/>
              </a:rPr>
              <a:t>E</a:t>
            </a:r>
            <a:r>
              <a:rPr sz="2400" b="1" spc="-15" dirty="0">
                <a:latin typeface="Constantia"/>
                <a:cs typeface="Constantia"/>
              </a:rPr>
              <a:t>x</a:t>
            </a:r>
            <a:r>
              <a:rPr sz="2400" b="1" dirty="0">
                <a:latin typeface="Constantia"/>
                <a:cs typeface="Constantia"/>
              </a:rPr>
              <a:t>am</a:t>
            </a:r>
            <a:r>
              <a:rPr sz="2400" b="1" spc="-10" dirty="0">
                <a:latin typeface="Constantia"/>
                <a:cs typeface="Constantia"/>
              </a:rPr>
              <a:t>p</a:t>
            </a:r>
            <a:r>
              <a:rPr sz="2400" b="1" spc="-5" dirty="0">
                <a:latin typeface="Constantia"/>
                <a:cs typeface="Constantia"/>
              </a:rPr>
              <a:t>l</a:t>
            </a:r>
            <a:r>
              <a:rPr sz="2400" b="1" spc="5" dirty="0">
                <a:latin typeface="Constantia"/>
                <a:cs typeface="Constantia"/>
              </a:rPr>
              <a:t>e</a:t>
            </a:r>
            <a:r>
              <a:rPr sz="2400" dirty="0">
                <a:latin typeface="Constantia"/>
                <a:cs typeface="Constantia"/>
              </a:rPr>
              <a:t>:	De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5" dirty="0">
                <a:latin typeface="Constantia"/>
                <a:cs typeface="Constantia"/>
              </a:rPr>
              <a:t>mi</a:t>
            </a:r>
            <a:r>
              <a:rPr sz="2400" spc="-15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e	h</a:t>
            </a:r>
            <a:r>
              <a:rPr sz="2400" spc="-5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w	</a:t>
            </a:r>
            <a:r>
              <a:rPr sz="2400" spc="-5" dirty="0">
                <a:latin typeface="Constantia"/>
                <a:cs typeface="Constantia"/>
              </a:rPr>
              <a:t>ma</a:t>
            </a:r>
            <a:r>
              <a:rPr sz="2400" spc="-45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y	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me</a:t>
            </a:r>
            <a:r>
              <a:rPr sz="2400" dirty="0">
                <a:latin typeface="Constantia"/>
                <a:cs typeface="Constantia"/>
              </a:rPr>
              <a:t>s	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10" dirty="0">
                <a:latin typeface="Constantia"/>
                <a:cs typeface="Constantia"/>
              </a:rPr>
              <a:t>h</a:t>
            </a:r>
            <a:r>
              <a:rPr sz="2400" dirty="0">
                <a:latin typeface="Constantia"/>
                <a:cs typeface="Constantia"/>
              </a:rPr>
              <a:t>e	</a:t>
            </a:r>
            <a:r>
              <a:rPr sz="2400" spc="-5" dirty="0">
                <a:latin typeface="Constantia"/>
                <a:cs typeface="Constantia"/>
              </a:rPr>
              <a:t>inne</a:t>
            </a:r>
            <a:r>
              <a:rPr sz="2400" dirty="0">
                <a:latin typeface="Constantia"/>
                <a:cs typeface="Constantia"/>
              </a:rPr>
              <a:t>r	</a:t>
            </a:r>
            <a:r>
              <a:rPr sz="2400" spc="-5" dirty="0">
                <a:latin typeface="Constantia"/>
                <a:cs typeface="Constantia"/>
              </a:rPr>
              <a:t>loo</a:t>
            </a:r>
            <a:r>
              <a:rPr sz="2400" dirty="0">
                <a:latin typeface="Constantia"/>
                <a:cs typeface="Constantia"/>
              </a:rPr>
              <a:t>p	will	</a:t>
            </a:r>
            <a:r>
              <a:rPr sz="2400" spc="5" dirty="0">
                <a:latin typeface="Constantia"/>
                <a:cs typeface="Constantia"/>
              </a:rPr>
              <a:t>be  </a:t>
            </a:r>
            <a:r>
              <a:rPr sz="2400" spc="-15" dirty="0">
                <a:latin typeface="Constantia"/>
                <a:cs typeface="Constantia"/>
              </a:rPr>
              <a:t>iterated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when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following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algorithm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implemented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run.</a:t>
            </a:r>
            <a:endParaRPr sz="2400">
              <a:latin typeface="Constantia"/>
              <a:cs typeface="Constantia"/>
            </a:endParaRPr>
          </a:p>
          <a:p>
            <a:pPr marL="707390">
              <a:lnSpc>
                <a:spcPct val="100000"/>
              </a:lnSpc>
              <a:spcBef>
                <a:spcPts val="254"/>
              </a:spcBef>
              <a:tabLst>
                <a:tab pos="1621790" algn="l"/>
              </a:tabLst>
            </a:pPr>
            <a:r>
              <a:rPr sz="2400" spc="-5" dirty="0">
                <a:latin typeface="Constantia"/>
                <a:cs typeface="Constantia"/>
              </a:rPr>
              <a:t>for	</a:t>
            </a:r>
            <a:r>
              <a:rPr sz="2400" dirty="0">
                <a:latin typeface="Constantia"/>
                <a:cs typeface="Constantia"/>
              </a:rPr>
              <a:t>i: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4</a:t>
            </a:r>
            <a:endParaRPr sz="2400">
              <a:latin typeface="Constantia"/>
              <a:cs typeface="Constantia"/>
            </a:endParaRPr>
          </a:p>
          <a:p>
            <a:pPr marL="707390">
              <a:lnSpc>
                <a:spcPct val="100000"/>
              </a:lnSpc>
              <a:spcBef>
                <a:spcPts val="290"/>
              </a:spcBef>
              <a:tabLst>
                <a:tab pos="1621790" algn="l"/>
              </a:tabLst>
            </a:pPr>
            <a:r>
              <a:rPr sz="2400" spc="-5" dirty="0">
                <a:latin typeface="Constantia"/>
                <a:cs typeface="Constantia"/>
              </a:rPr>
              <a:t>for	j: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</a:t>
            </a:r>
            <a:endParaRPr sz="2400">
              <a:latin typeface="Constantia"/>
              <a:cs typeface="Constantia"/>
            </a:endParaRPr>
          </a:p>
          <a:p>
            <a:pPr marL="67310" marR="316865" indent="640080">
              <a:lnSpc>
                <a:spcPts val="2590"/>
              </a:lnSpc>
              <a:spcBef>
                <a:spcPts val="615"/>
              </a:spcBef>
            </a:pPr>
            <a:r>
              <a:rPr sz="2400" spc="-5" dirty="0">
                <a:latin typeface="Constantia"/>
                <a:cs typeface="Constantia"/>
              </a:rPr>
              <a:t>[Statements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body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inner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loop.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None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contain</a:t>
            </a:r>
            <a:r>
              <a:rPr sz="2400" spc="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branching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statements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lead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outside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loop.]</a:t>
            </a:r>
            <a:endParaRPr sz="2400">
              <a:latin typeface="Constantia"/>
              <a:cs typeface="Constantia"/>
            </a:endParaRPr>
          </a:p>
          <a:p>
            <a:pPr marL="707390" marR="7327265">
              <a:lnSpc>
                <a:spcPts val="3170"/>
              </a:lnSpc>
              <a:spcBef>
                <a:spcPts val="120"/>
              </a:spcBef>
            </a:pPr>
            <a:r>
              <a:rPr sz="2400" spc="-5" dirty="0">
                <a:latin typeface="Constantia"/>
                <a:cs typeface="Constantia"/>
              </a:rPr>
              <a:t>nex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j  </a:t>
            </a:r>
            <a:r>
              <a:rPr sz="2400" spc="-5" dirty="0">
                <a:latin typeface="Constantia"/>
                <a:cs typeface="Constantia"/>
              </a:rPr>
              <a:t>nex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b="1" spc="-5" dirty="0">
                <a:latin typeface="Constantia"/>
                <a:cs typeface="Constantia"/>
              </a:rPr>
              <a:t>Solution</a:t>
            </a:r>
            <a:r>
              <a:rPr sz="2400" spc="-5" dirty="0">
                <a:latin typeface="Constantia"/>
                <a:cs typeface="Constantia"/>
              </a:rPr>
              <a:t>:</a:t>
            </a:r>
            <a:endParaRPr sz="2400">
              <a:latin typeface="Constantia"/>
              <a:cs typeface="Constantia"/>
            </a:endParaRPr>
          </a:p>
          <a:p>
            <a:pPr marL="67310" marR="6985">
              <a:lnSpc>
                <a:spcPts val="2590"/>
              </a:lnSpc>
              <a:spcBef>
                <a:spcPts val="620"/>
              </a:spcBef>
            </a:pP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10" dirty="0">
                <a:latin typeface="Constantia"/>
                <a:cs typeface="Constantia"/>
              </a:rPr>
              <a:t>outer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loop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iterated</a:t>
            </a:r>
            <a:r>
              <a:rPr sz="2400" spc="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4</a:t>
            </a:r>
            <a:r>
              <a:rPr sz="2400" spc="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times,</a:t>
            </a:r>
            <a:r>
              <a:rPr sz="2400" spc="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but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during</a:t>
            </a:r>
            <a:r>
              <a:rPr sz="2400" spc="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each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iteration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outer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loop,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inner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loop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iterates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different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number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times.</a:t>
            </a:r>
            <a:endParaRPr sz="2400">
              <a:latin typeface="Constantia"/>
              <a:cs typeface="Constantia"/>
            </a:endParaRPr>
          </a:p>
          <a:p>
            <a:pPr marL="67310" marR="687070">
              <a:lnSpc>
                <a:spcPts val="3170"/>
              </a:lnSpc>
              <a:spcBef>
                <a:spcPts val="114"/>
              </a:spcBef>
            </a:pPr>
            <a:r>
              <a:rPr sz="2400" spc="-30" dirty="0">
                <a:latin typeface="Constantia"/>
                <a:cs typeface="Constantia"/>
              </a:rPr>
              <a:t>For </a:t>
            </a:r>
            <a:r>
              <a:rPr sz="2400" spc="10" dirty="0">
                <a:latin typeface="Constantia"/>
                <a:cs typeface="Constantia"/>
              </a:rPr>
              <a:t>first </a:t>
            </a:r>
            <a:r>
              <a:rPr sz="2400" spc="-10" dirty="0">
                <a:latin typeface="Constantia"/>
                <a:cs typeface="Constantia"/>
              </a:rPr>
              <a:t>iteration </a:t>
            </a:r>
            <a:r>
              <a:rPr sz="2400" spc="-5" dirty="0">
                <a:latin typeface="Constantia"/>
                <a:cs typeface="Constantia"/>
              </a:rPr>
              <a:t>of </a:t>
            </a:r>
            <a:r>
              <a:rPr sz="2400" spc="-10" dirty="0">
                <a:latin typeface="Constantia"/>
                <a:cs typeface="Constantia"/>
              </a:rPr>
              <a:t>outer </a:t>
            </a:r>
            <a:r>
              <a:rPr sz="2400" spc="-15" dirty="0">
                <a:latin typeface="Constantia"/>
                <a:cs typeface="Constantia"/>
              </a:rPr>
              <a:t>loop, </a:t>
            </a:r>
            <a:r>
              <a:rPr sz="2400" spc="-5" dirty="0">
                <a:latin typeface="Constantia"/>
                <a:cs typeface="Constantia"/>
              </a:rPr>
              <a:t>inner loop </a:t>
            </a:r>
            <a:r>
              <a:rPr sz="2400" spc="-15" dirty="0">
                <a:latin typeface="Constantia"/>
                <a:cs typeface="Constantia"/>
              </a:rPr>
              <a:t>iterates </a:t>
            </a:r>
            <a:r>
              <a:rPr sz="2400" dirty="0">
                <a:latin typeface="Constantia"/>
                <a:cs typeface="Constantia"/>
              </a:rPr>
              <a:t>1 </a:t>
            </a:r>
            <a:r>
              <a:rPr sz="2400" spc="-10" dirty="0">
                <a:latin typeface="Constantia"/>
                <a:cs typeface="Constantia"/>
              </a:rPr>
              <a:t>times. 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For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second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iteration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outer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loop,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inner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loop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iterates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2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times.</a:t>
            </a:r>
            <a:endParaRPr sz="2400">
              <a:latin typeface="Constantia"/>
              <a:cs typeface="Constantia"/>
            </a:endParaRPr>
          </a:p>
          <a:p>
            <a:pPr marL="67310">
              <a:lnSpc>
                <a:spcPct val="100000"/>
              </a:lnSpc>
              <a:spcBef>
                <a:spcPts val="135"/>
              </a:spcBef>
            </a:pPr>
            <a:r>
              <a:rPr sz="2400" spc="-30" dirty="0">
                <a:latin typeface="Constantia"/>
                <a:cs typeface="Constantia"/>
              </a:rPr>
              <a:t>For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third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iteration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outer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loop,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inner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loop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iterates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3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times.</a:t>
            </a:r>
            <a:endParaRPr sz="2400">
              <a:latin typeface="Constantia"/>
              <a:cs typeface="Constantia"/>
            </a:endParaRPr>
          </a:p>
          <a:p>
            <a:pPr marL="67310" marR="78740">
              <a:lnSpc>
                <a:spcPct val="110000"/>
              </a:lnSpc>
            </a:pPr>
            <a:r>
              <a:rPr sz="2400" spc="-30" dirty="0">
                <a:latin typeface="Constantia"/>
                <a:cs typeface="Constantia"/>
              </a:rPr>
              <a:t>For </a:t>
            </a:r>
            <a:r>
              <a:rPr sz="2400" spc="-5" dirty="0">
                <a:latin typeface="Constantia"/>
                <a:cs typeface="Constantia"/>
              </a:rPr>
              <a:t>fourth </a:t>
            </a:r>
            <a:r>
              <a:rPr sz="2400" spc="-10" dirty="0">
                <a:latin typeface="Constantia"/>
                <a:cs typeface="Constantia"/>
              </a:rPr>
              <a:t>iteration </a:t>
            </a:r>
            <a:r>
              <a:rPr sz="2400" spc="-5" dirty="0">
                <a:latin typeface="Constantia"/>
                <a:cs typeface="Constantia"/>
              </a:rPr>
              <a:t>of </a:t>
            </a:r>
            <a:r>
              <a:rPr sz="2400" spc="-10" dirty="0">
                <a:latin typeface="Constantia"/>
                <a:cs typeface="Constantia"/>
              </a:rPr>
              <a:t>outer </a:t>
            </a:r>
            <a:r>
              <a:rPr sz="2400" spc="-15" dirty="0">
                <a:latin typeface="Constantia"/>
                <a:cs typeface="Constantia"/>
              </a:rPr>
              <a:t>loop, </a:t>
            </a:r>
            <a:r>
              <a:rPr sz="2400" spc="-5" dirty="0">
                <a:latin typeface="Constantia"/>
                <a:cs typeface="Constantia"/>
              </a:rPr>
              <a:t>inner loop </a:t>
            </a:r>
            <a:r>
              <a:rPr sz="2400" spc="-15" dirty="0">
                <a:latin typeface="Constantia"/>
                <a:cs typeface="Constantia"/>
              </a:rPr>
              <a:t>iterates </a:t>
            </a:r>
            <a:r>
              <a:rPr sz="2400" dirty="0">
                <a:latin typeface="Constantia"/>
                <a:cs typeface="Constantia"/>
              </a:rPr>
              <a:t>4 </a:t>
            </a:r>
            <a:r>
              <a:rPr sz="2400" spc="-10" dirty="0">
                <a:latin typeface="Constantia"/>
                <a:cs typeface="Constantia"/>
              </a:rPr>
              <a:t>times. 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Hence,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total </a:t>
            </a:r>
            <a:r>
              <a:rPr sz="2400" spc="-5" dirty="0">
                <a:latin typeface="Constantia"/>
                <a:cs typeface="Constantia"/>
              </a:rPr>
              <a:t>number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iterations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inner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loop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+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2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+ 3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+ 4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 10.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641349"/>
            <a:ext cx="7713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4607A"/>
                </a:solidFill>
                <a:latin typeface="Calibri"/>
                <a:cs typeface="Calibri"/>
              </a:rPr>
              <a:t>Combining the</a:t>
            </a:r>
            <a:r>
              <a:rPr sz="4000" spc="-10" dirty="0">
                <a:solidFill>
                  <a:srgbClr val="04607A"/>
                </a:solidFill>
                <a:latin typeface="Calibri"/>
                <a:cs typeface="Calibri"/>
              </a:rPr>
              <a:t> Sum </a:t>
            </a:r>
            <a:r>
              <a:rPr sz="4000" spc="-5" dirty="0">
                <a:solidFill>
                  <a:srgbClr val="04607A"/>
                </a:solidFill>
                <a:latin typeface="Calibri"/>
                <a:cs typeface="Calibri"/>
              </a:rPr>
              <a:t>and</a:t>
            </a:r>
            <a:r>
              <a:rPr sz="4000" spc="-1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04607A"/>
                </a:solidFill>
                <a:latin typeface="Calibri"/>
                <a:cs typeface="Calibri"/>
              </a:rPr>
              <a:t>Product</a:t>
            </a:r>
            <a:r>
              <a:rPr sz="4000" spc="-1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04607A"/>
                </a:solidFill>
                <a:latin typeface="Calibri"/>
                <a:cs typeface="Calibri"/>
              </a:rPr>
              <a:t>Rule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1267408"/>
            <a:ext cx="8613775" cy="540766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86385" marR="5715" indent="-36830" algn="just">
              <a:lnSpc>
                <a:spcPct val="90000"/>
              </a:lnSpc>
              <a:spcBef>
                <a:spcPts val="415"/>
              </a:spcBef>
            </a:pPr>
            <a:r>
              <a:rPr sz="2600" b="1" spc="-5" dirty="0">
                <a:latin typeface="Constantia"/>
                <a:cs typeface="Constantia"/>
              </a:rPr>
              <a:t>Example</a:t>
            </a:r>
            <a:r>
              <a:rPr sz="2600" spc="-5" dirty="0">
                <a:latin typeface="Constantia"/>
                <a:cs typeface="Constantia"/>
              </a:rPr>
              <a:t>: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Suppose</a:t>
            </a:r>
            <a:r>
              <a:rPr sz="2600" spc="-5" dirty="0">
                <a:latin typeface="Constantia"/>
                <a:cs typeface="Constantia"/>
              </a:rPr>
              <a:t> statement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labels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dirty="0">
                <a:latin typeface="Constantia"/>
                <a:cs typeface="Constantia"/>
              </a:rPr>
              <a:t> a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programming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language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either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single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letter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or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letter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followed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by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digit</a:t>
            </a:r>
            <a:r>
              <a:rPr sz="2600" dirty="0">
                <a:latin typeface="Constantia"/>
                <a:cs typeface="Constantia"/>
              </a:rPr>
              <a:t>.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F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numbe</a:t>
            </a: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f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ssible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label</a:t>
            </a:r>
            <a:r>
              <a:rPr sz="2600" spc="-40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329565">
              <a:lnSpc>
                <a:spcPct val="100000"/>
              </a:lnSpc>
              <a:spcBef>
                <a:spcPts val="315"/>
              </a:spcBef>
            </a:pPr>
            <a:r>
              <a:rPr sz="2600" b="1" dirty="0">
                <a:latin typeface="Constantia"/>
                <a:cs typeface="Constantia"/>
              </a:rPr>
              <a:t>Solution</a:t>
            </a:r>
            <a:r>
              <a:rPr sz="2600" dirty="0">
                <a:latin typeface="Constantia"/>
                <a:cs typeface="Constantia"/>
              </a:rPr>
              <a:t>:</a:t>
            </a:r>
            <a:endParaRPr sz="2600">
              <a:latin typeface="Constantia"/>
              <a:cs typeface="Constantia"/>
            </a:endParaRPr>
          </a:p>
          <a:p>
            <a:pPr marL="286385" marR="12065" indent="-274320" algn="just">
              <a:lnSpc>
                <a:spcPct val="90700"/>
              </a:lnSpc>
              <a:spcBef>
                <a:spcPts val="6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First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consider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variable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names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one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character</a:t>
            </a:r>
            <a:r>
              <a:rPr sz="2600" spc="-5" dirty="0">
                <a:latin typeface="Constantia"/>
                <a:cs typeface="Constantia"/>
              </a:rPr>
              <a:t> in</a:t>
            </a:r>
            <a:r>
              <a:rPr sz="2600" dirty="0">
                <a:latin typeface="Constantia"/>
                <a:cs typeface="Constantia"/>
              </a:rPr>
              <a:t> length.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Since </a:t>
            </a:r>
            <a:r>
              <a:rPr sz="2600" dirty="0">
                <a:latin typeface="Constantia"/>
                <a:cs typeface="Constantia"/>
              </a:rPr>
              <a:t>such </a:t>
            </a:r>
            <a:r>
              <a:rPr sz="2600" spc="-5" dirty="0">
                <a:latin typeface="Constantia"/>
                <a:cs typeface="Constantia"/>
              </a:rPr>
              <a:t>names </a:t>
            </a:r>
            <a:r>
              <a:rPr sz="2600" spc="-10" dirty="0">
                <a:latin typeface="Constantia"/>
                <a:cs typeface="Constantia"/>
              </a:rPr>
              <a:t>consist </a:t>
            </a:r>
            <a:r>
              <a:rPr sz="2600" spc="-5" dirty="0">
                <a:latin typeface="Constantia"/>
                <a:cs typeface="Constantia"/>
              </a:rPr>
              <a:t>of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single </a:t>
            </a:r>
            <a:r>
              <a:rPr sz="2600" spc="-45" dirty="0">
                <a:latin typeface="Constantia"/>
                <a:cs typeface="Constantia"/>
              </a:rPr>
              <a:t>letter, </a:t>
            </a:r>
            <a:r>
              <a:rPr sz="2600" spc="-10" dirty="0">
                <a:latin typeface="Constantia"/>
                <a:cs typeface="Constantia"/>
              </a:rPr>
              <a:t>there </a:t>
            </a:r>
            <a:r>
              <a:rPr sz="2600" spc="-15" dirty="0">
                <a:latin typeface="Constantia"/>
                <a:cs typeface="Constantia"/>
              </a:rPr>
              <a:t>are </a:t>
            </a:r>
            <a:r>
              <a:rPr sz="2600" spc="5" dirty="0">
                <a:latin typeface="Arial MT"/>
                <a:cs typeface="Arial MT"/>
              </a:rPr>
              <a:t>26 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Constantia"/>
                <a:cs typeface="Constantia"/>
              </a:rPr>
              <a:t>variable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names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length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Arial MT"/>
                <a:cs typeface="Arial MT"/>
              </a:rPr>
              <a:t>1</a:t>
            </a:r>
            <a:r>
              <a:rPr sz="2600" spc="-5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6385" marR="5080" indent="-274320" algn="just">
              <a:lnSpc>
                <a:spcPct val="90000"/>
              </a:lnSpc>
              <a:spcBef>
                <a:spcPts val="57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69570" algn="l"/>
              </a:tabLst>
            </a:pPr>
            <a:r>
              <a:rPr dirty="0"/>
              <a:t>	</a:t>
            </a:r>
            <a:r>
              <a:rPr sz="2600" spc="-10" dirty="0">
                <a:latin typeface="Constantia"/>
                <a:cs typeface="Constantia"/>
              </a:rPr>
              <a:t>Next, consider </a:t>
            </a:r>
            <a:r>
              <a:rPr sz="2600" spc="-5" dirty="0">
                <a:latin typeface="Constantia"/>
                <a:cs typeface="Constantia"/>
              </a:rPr>
              <a:t>variable names </a:t>
            </a:r>
            <a:r>
              <a:rPr sz="2600" spc="-25" dirty="0">
                <a:latin typeface="Constantia"/>
                <a:cs typeface="Constantia"/>
              </a:rPr>
              <a:t>two </a:t>
            </a:r>
            <a:r>
              <a:rPr sz="2600" spc="-10" dirty="0">
                <a:latin typeface="Constantia"/>
                <a:cs typeface="Constantia"/>
              </a:rPr>
              <a:t>characters </a:t>
            </a:r>
            <a:r>
              <a:rPr sz="2600" spc="-5" dirty="0">
                <a:latin typeface="Constantia"/>
                <a:cs typeface="Constantia"/>
              </a:rPr>
              <a:t>in </a:t>
            </a:r>
            <a:r>
              <a:rPr sz="2600" dirty="0">
                <a:latin typeface="Constantia"/>
                <a:cs typeface="Constantia"/>
              </a:rPr>
              <a:t>length.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Since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5" dirty="0">
                <a:latin typeface="Constantia"/>
                <a:cs typeface="Constantia"/>
              </a:rPr>
              <a:t>first </a:t>
            </a:r>
            <a:r>
              <a:rPr sz="2600" spc="-10" dirty="0">
                <a:latin typeface="Constantia"/>
                <a:cs typeface="Constantia"/>
              </a:rPr>
              <a:t>character </a:t>
            </a:r>
            <a:r>
              <a:rPr sz="2600" spc="-5" dirty="0">
                <a:latin typeface="Constantia"/>
                <a:cs typeface="Constantia"/>
              </a:rPr>
              <a:t>is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45" dirty="0">
                <a:latin typeface="Constantia"/>
                <a:cs typeface="Constantia"/>
              </a:rPr>
              <a:t>letter, </a:t>
            </a:r>
            <a:r>
              <a:rPr sz="2600" spc="-10" dirty="0">
                <a:latin typeface="Constantia"/>
                <a:cs typeface="Constantia"/>
              </a:rPr>
              <a:t>there are </a:t>
            </a:r>
            <a:r>
              <a:rPr sz="2600" spc="5" dirty="0">
                <a:latin typeface="Constantia"/>
                <a:cs typeface="Constantia"/>
              </a:rPr>
              <a:t>26 </a:t>
            </a:r>
            <a:r>
              <a:rPr sz="2600" spc="-30" dirty="0">
                <a:latin typeface="Constantia"/>
                <a:cs typeface="Constantia"/>
              </a:rPr>
              <a:t>ways </a:t>
            </a:r>
            <a:r>
              <a:rPr sz="2600" spc="-45" dirty="0">
                <a:latin typeface="Constantia"/>
                <a:cs typeface="Constantia"/>
              </a:rPr>
              <a:t>to 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choose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it.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second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character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digit,</a:t>
            </a:r>
            <a:r>
              <a:rPr sz="2600" spc="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there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10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ways </a:t>
            </a:r>
            <a:r>
              <a:rPr sz="2600" spc="-64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-5" dirty="0">
                <a:latin typeface="Constantia"/>
                <a:cs typeface="Constantia"/>
              </a:rPr>
              <a:t>choose it. </a:t>
            </a:r>
            <a:r>
              <a:rPr sz="2600" spc="-20" dirty="0">
                <a:latin typeface="Constantia"/>
                <a:cs typeface="Constantia"/>
              </a:rPr>
              <a:t>Hence,</a:t>
            </a:r>
            <a:r>
              <a:rPr sz="2600" spc="-15" dirty="0">
                <a:latin typeface="Constantia"/>
                <a:cs typeface="Constantia"/>
              </a:rPr>
              <a:t> to construct </a:t>
            </a:r>
            <a:r>
              <a:rPr sz="2600" spc="-5" dirty="0">
                <a:latin typeface="Constantia"/>
                <a:cs typeface="Constantia"/>
              </a:rPr>
              <a:t>variable name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two 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characters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length,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there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26×10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5" dirty="0">
                <a:latin typeface="Constantia"/>
                <a:cs typeface="Constantia"/>
              </a:rPr>
              <a:t> 260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ways.</a:t>
            </a:r>
            <a:endParaRPr sz="2600">
              <a:latin typeface="Constantia"/>
              <a:cs typeface="Constantia"/>
            </a:endParaRPr>
          </a:p>
          <a:p>
            <a:pPr marL="286385" marR="5080" indent="-274320" algn="just">
              <a:lnSpc>
                <a:spcPts val="2830"/>
              </a:lnSpc>
              <a:spcBef>
                <a:spcPts val="64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534035" algn="l"/>
              </a:tabLst>
            </a:pPr>
            <a:r>
              <a:rPr dirty="0"/>
              <a:t>	</a:t>
            </a:r>
            <a:r>
              <a:rPr sz="2600" spc="-40" dirty="0">
                <a:latin typeface="Constantia"/>
                <a:cs typeface="Constantia"/>
              </a:rPr>
              <a:t>Finally, </a:t>
            </a:r>
            <a:r>
              <a:rPr sz="2600" spc="-15" dirty="0">
                <a:latin typeface="Constantia"/>
                <a:cs typeface="Constantia"/>
              </a:rPr>
              <a:t>by </a:t>
            </a:r>
            <a:r>
              <a:rPr sz="2600" spc="-5" dirty="0">
                <a:latin typeface="Constantia"/>
                <a:cs typeface="Constantia"/>
              </a:rPr>
              <a:t>sum rule, </a:t>
            </a:r>
            <a:r>
              <a:rPr sz="2600" spc="-10" dirty="0">
                <a:latin typeface="Constantia"/>
                <a:cs typeface="Constantia"/>
              </a:rPr>
              <a:t>there are </a:t>
            </a:r>
            <a:r>
              <a:rPr sz="2600" spc="-5" dirty="0">
                <a:latin typeface="Constantia"/>
                <a:cs typeface="Constantia"/>
              </a:rPr>
              <a:t>26 </a:t>
            </a:r>
            <a:r>
              <a:rPr sz="2600" dirty="0">
                <a:latin typeface="Constantia"/>
                <a:cs typeface="Constantia"/>
              </a:rPr>
              <a:t>+ </a:t>
            </a:r>
            <a:r>
              <a:rPr sz="2600" spc="-5" dirty="0">
                <a:latin typeface="Constantia"/>
                <a:cs typeface="Constantia"/>
              </a:rPr>
              <a:t>260 </a:t>
            </a:r>
            <a:r>
              <a:rPr sz="2600" dirty="0">
                <a:latin typeface="Constantia"/>
                <a:cs typeface="Constantia"/>
              </a:rPr>
              <a:t>= </a:t>
            </a:r>
            <a:r>
              <a:rPr sz="2600" spc="-5" dirty="0">
                <a:latin typeface="Constantia"/>
                <a:cs typeface="Constantia"/>
              </a:rPr>
              <a:t>286 possible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variable</a:t>
            </a:r>
            <a:r>
              <a:rPr sz="2600" spc="5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names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programming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language.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641349"/>
            <a:ext cx="7713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4607A"/>
                </a:solidFill>
                <a:latin typeface="Calibri"/>
                <a:cs typeface="Calibri"/>
              </a:rPr>
              <a:t>Combining the</a:t>
            </a:r>
            <a:r>
              <a:rPr sz="4000" spc="-10" dirty="0">
                <a:solidFill>
                  <a:srgbClr val="04607A"/>
                </a:solidFill>
                <a:latin typeface="Calibri"/>
                <a:cs typeface="Calibri"/>
              </a:rPr>
              <a:t> Sum </a:t>
            </a:r>
            <a:r>
              <a:rPr sz="4000" spc="-5" dirty="0">
                <a:solidFill>
                  <a:srgbClr val="04607A"/>
                </a:solidFill>
                <a:latin typeface="Calibri"/>
                <a:cs typeface="Calibri"/>
              </a:rPr>
              <a:t>and</a:t>
            </a:r>
            <a:r>
              <a:rPr sz="4000" spc="-1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04607A"/>
                </a:solidFill>
                <a:latin typeface="Calibri"/>
                <a:cs typeface="Calibri"/>
              </a:rPr>
              <a:t>Product</a:t>
            </a:r>
            <a:r>
              <a:rPr sz="4000" spc="-1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04607A"/>
                </a:solidFill>
                <a:latin typeface="Calibri"/>
                <a:cs typeface="Calibri"/>
              </a:rPr>
              <a:t>Rule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2383" y="1307033"/>
            <a:ext cx="8400415" cy="40722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1594" marR="17780" indent="-36830" algn="just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Constantia"/>
                <a:cs typeface="Constantia"/>
              </a:rPr>
              <a:t>Example</a:t>
            </a:r>
            <a:r>
              <a:rPr sz="2600" spc="-5" dirty="0">
                <a:latin typeface="Constantia"/>
                <a:cs typeface="Constantia"/>
              </a:rPr>
              <a:t>: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20" dirty="0">
                <a:latin typeface="Constantia"/>
                <a:cs typeface="Constantia"/>
              </a:rPr>
              <a:t>computer </a:t>
            </a:r>
            <a:r>
              <a:rPr sz="2600" spc="-25" dirty="0">
                <a:latin typeface="Constantia"/>
                <a:cs typeface="Constantia"/>
              </a:rPr>
              <a:t>access </a:t>
            </a:r>
            <a:r>
              <a:rPr sz="2600" spc="-20" dirty="0">
                <a:latin typeface="Constantia"/>
                <a:cs typeface="Constantia"/>
              </a:rPr>
              <a:t>code </a:t>
            </a:r>
            <a:r>
              <a:rPr sz="2600" spc="-30" dirty="0">
                <a:latin typeface="Constantia"/>
                <a:cs typeface="Constantia"/>
              </a:rPr>
              <a:t>word </a:t>
            </a:r>
            <a:r>
              <a:rPr sz="2600" spc="-10" dirty="0">
                <a:latin typeface="Constantia"/>
                <a:cs typeface="Constantia"/>
              </a:rPr>
              <a:t>consists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15" dirty="0">
                <a:latin typeface="Constantia"/>
                <a:cs typeface="Constantia"/>
              </a:rPr>
              <a:t>from 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one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-10" dirty="0">
                <a:latin typeface="Constantia"/>
                <a:cs typeface="Constantia"/>
              </a:rPr>
              <a:t>three </a:t>
            </a:r>
            <a:r>
              <a:rPr sz="2600" spc="-15" dirty="0">
                <a:latin typeface="Constantia"/>
                <a:cs typeface="Constantia"/>
              </a:rPr>
              <a:t>letters </a:t>
            </a:r>
            <a:r>
              <a:rPr sz="2600" spc="-5" dirty="0">
                <a:latin typeface="Constantia"/>
                <a:cs typeface="Constantia"/>
              </a:rPr>
              <a:t>of English </a:t>
            </a:r>
            <a:r>
              <a:rPr sz="2600" dirty="0">
                <a:latin typeface="Constantia"/>
                <a:cs typeface="Constantia"/>
              </a:rPr>
              <a:t>alphabets with </a:t>
            </a:r>
            <a:r>
              <a:rPr sz="2600" spc="-10" dirty="0">
                <a:latin typeface="Constantia"/>
                <a:cs typeface="Constantia"/>
              </a:rPr>
              <a:t>repetitions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allowed.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How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many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different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code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words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possible.</a:t>
            </a:r>
            <a:endParaRPr sz="2600">
              <a:latin typeface="Constantia"/>
              <a:cs typeface="Constantia"/>
            </a:endParaRPr>
          </a:p>
          <a:p>
            <a:pPr marL="25400">
              <a:lnSpc>
                <a:spcPct val="100000"/>
              </a:lnSpc>
              <a:spcBef>
                <a:spcPts val="625"/>
              </a:spcBef>
            </a:pPr>
            <a:r>
              <a:rPr sz="2600" b="1" dirty="0">
                <a:latin typeface="Constantia"/>
                <a:cs typeface="Constantia"/>
              </a:rPr>
              <a:t>Solution</a:t>
            </a:r>
            <a:r>
              <a:rPr sz="2600" dirty="0">
                <a:latin typeface="Constantia"/>
                <a:cs typeface="Constantia"/>
              </a:rPr>
              <a:t>:</a:t>
            </a:r>
            <a:endParaRPr sz="2600">
              <a:latin typeface="Constantia"/>
              <a:cs typeface="Constantia"/>
            </a:endParaRPr>
          </a:p>
          <a:p>
            <a:pPr marL="61594" marR="2570480" algn="just">
              <a:lnSpc>
                <a:spcPct val="119800"/>
              </a:lnSpc>
              <a:spcBef>
                <a:spcPts val="35"/>
              </a:spcBef>
            </a:pPr>
            <a:r>
              <a:rPr sz="2600" spc="-35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um</a:t>
            </a:r>
            <a:r>
              <a:rPr sz="2600" dirty="0">
                <a:latin typeface="Constantia"/>
                <a:cs typeface="Constantia"/>
              </a:rPr>
              <a:t>ber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f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ode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length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2</a:t>
            </a:r>
            <a:r>
              <a:rPr sz="2600" spc="-65" dirty="0">
                <a:latin typeface="Cambria Math"/>
                <a:cs typeface="Cambria Math"/>
              </a:rPr>
              <a:t>6</a:t>
            </a:r>
            <a:r>
              <a:rPr sz="2850" spc="37" baseline="27777" dirty="0">
                <a:latin typeface="Cambria Math"/>
                <a:cs typeface="Cambria Math"/>
              </a:rPr>
              <a:t>1  </a:t>
            </a:r>
            <a:r>
              <a:rPr sz="2600" spc="-35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um</a:t>
            </a:r>
            <a:r>
              <a:rPr sz="2600" dirty="0">
                <a:latin typeface="Constantia"/>
                <a:cs typeface="Constantia"/>
              </a:rPr>
              <a:t>ber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f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ode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length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2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26</a:t>
            </a:r>
            <a:r>
              <a:rPr sz="2850" spc="37" baseline="27777" dirty="0">
                <a:latin typeface="Cambria Math"/>
                <a:cs typeface="Cambria Math"/>
              </a:rPr>
              <a:t>2  </a:t>
            </a:r>
            <a:r>
              <a:rPr sz="2600" spc="-35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um</a:t>
            </a:r>
            <a:r>
              <a:rPr sz="2600" dirty="0">
                <a:latin typeface="Constantia"/>
                <a:cs typeface="Constantia"/>
              </a:rPr>
              <a:t>ber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f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ode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length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3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26</a:t>
            </a:r>
            <a:r>
              <a:rPr sz="2850" spc="37" baseline="27777" dirty="0">
                <a:latin typeface="Cambria Math"/>
                <a:cs typeface="Cambria Math"/>
              </a:rPr>
              <a:t>3  </a:t>
            </a:r>
            <a:r>
              <a:rPr sz="2600" spc="-4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en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e,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otal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numbe</a:t>
            </a: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f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ode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endParaRPr sz="2600">
              <a:latin typeface="Constantia"/>
              <a:cs typeface="Constantia"/>
            </a:endParaRPr>
          </a:p>
          <a:p>
            <a:pPr marL="3445510">
              <a:lnSpc>
                <a:spcPct val="100000"/>
              </a:lnSpc>
              <a:spcBef>
                <a:spcPts val="645"/>
              </a:spcBef>
            </a:pPr>
            <a:r>
              <a:rPr sz="2600" spc="20" dirty="0">
                <a:latin typeface="Cambria Math"/>
                <a:cs typeface="Cambria Math"/>
              </a:rPr>
              <a:t>26</a:t>
            </a:r>
            <a:r>
              <a:rPr sz="2850" spc="30" baseline="27777" dirty="0">
                <a:latin typeface="Cambria Math"/>
                <a:cs typeface="Cambria Math"/>
              </a:rPr>
              <a:t>1</a:t>
            </a:r>
            <a:r>
              <a:rPr sz="2600" spc="20" dirty="0">
                <a:latin typeface="Constantia"/>
                <a:cs typeface="Constantia"/>
              </a:rPr>
              <a:t>+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10" dirty="0">
                <a:latin typeface="Cambria Math"/>
                <a:cs typeface="Cambria Math"/>
              </a:rPr>
              <a:t>26</a:t>
            </a:r>
            <a:r>
              <a:rPr sz="2850" spc="15" baseline="27777" dirty="0">
                <a:latin typeface="Cambria Math"/>
                <a:cs typeface="Cambria Math"/>
              </a:rPr>
              <a:t>2</a:t>
            </a:r>
            <a:r>
              <a:rPr sz="2850" spc="472" baseline="27777" dirty="0">
                <a:latin typeface="Cambria Math"/>
                <a:cs typeface="Cambria Math"/>
              </a:rPr>
              <a:t> </a:t>
            </a:r>
            <a:r>
              <a:rPr sz="2600" dirty="0">
                <a:latin typeface="Constantia"/>
                <a:cs typeface="Constantia"/>
              </a:rPr>
              <a:t>+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35" dirty="0">
                <a:latin typeface="Cambria Math"/>
                <a:cs typeface="Cambria Math"/>
              </a:rPr>
              <a:t>26</a:t>
            </a:r>
            <a:r>
              <a:rPr sz="2850" spc="52" baseline="27777" dirty="0">
                <a:latin typeface="Cambria Math"/>
                <a:cs typeface="Cambria Math"/>
              </a:rPr>
              <a:t>3</a:t>
            </a:r>
            <a:r>
              <a:rPr sz="2600" spc="35" dirty="0">
                <a:latin typeface="Constantia"/>
                <a:cs typeface="Constantia"/>
              </a:rPr>
              <a:t>=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18,278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08178"/>
            <a:ext cx="46710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6470" algn="l"/>
              </a:tabLst>
            </a:pP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Counting	</a:t>
            </a:r>
            <a:r>
              <a:rPr sz="4500" spc="-30" dirty="0">
                <a:solidFill>
                  <a:srgbClr val="04607A"/>
                </a:solidFill>
                <a:latin typeface="Calibri"/>
                <a:cs typeface="Calibri"/>
              </a:rPr>
              <a:t>Passwords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839" y="1337585"/>
            <a:ext cx="8537575" cy="44018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25120" indent="-274320" algn="just">
              <a:lnSpc>
                <a:spcPct val="100000"/>
              </a:lnSpc>
              <a:spcBef>
                <a:spcPts val="509"/>
              </a:spcBef>
              <a:buClr>
                <a:srgbClr val="0AD0D9"/>
              </a:buClr>
              <a:buSzPct val="94444"/>
              <a:buFont typeface="Segoe UI Symbol"/>
              <a:buChar char="⚫"/>
              <a:tabLst>
                <a:tab pos="325120" algn="l"/>
              </a:tabLst>
            </a:pPr>
            <a:r>
              <a:rPr sz="1800" spc="-5" dirty="0">
                <a:latin typeface="Constantia"/>
                <a:cs typeface="Constantia"/>
              </a:rPr>
              <a:t>Combining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sum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and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product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rule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allows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us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to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solve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more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complex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problems.</a:t>
            </a:r>
            <a:endParaRPr sz="1800">
              <a:latin typeface="Constantia"/>
              <a:cs typeface="Constantia"/>
            </a:endParaRPr>
          </a:p>
          <a:p>
            <a:pPr marL="324485" marR="43180" indent="50165" algn="just">
              <a:lnSpc>
                <a:spcPct val="100299"/>
              </a:lnSpc>
              <a:spcBef>
                <a:spcPts val="535"/>
              </a:spcBef>
            </a:pPr>
            <a:r>
              <a:rPr sz="2400" b="1" spc="-5" dirty="0">
                <a:latin typeface="Constantia"/>
                <a:cs typeface="Constantia"/>
              </a:rPr>
              <a:t>Example</a:t>
            </a:r>
            <a:r>
              <a:rPr sz="2400" spc="-5" dirty="0">
                <a:latin typeface="Constantia"/>
                <a:cs typeface="Constantia"/>
              </a:rPr>
              <a:t>: </a:t>
            </a:r>
            <a:r>
              <a:rPr sz="2000" dirty="0">
                <a:latin typeface="Constantia"/>
                <a:cs typeface="Constantia"/>
              </a:rPr>
              <a:t>Each </a:t>
            </a:r>
            <a:r>
              <a:rPr sz="2000" spc="-5" dirty="0">
                <a:latin typeface="Constantia"/>
                <a:cs typeface="Constantia"/>
              </a:rPr>
              <a:t>user on </a:t>
            </a:r>
            <a:r>
              <a:rPr sz="2000" dirty="0">
                <a:latin typeface="Constantia"/>
                <a:cs typeface="Constantia"/>
              </a:rPr>
              <a:t>a </a:t>
            </a:r>
            <a:r>
              <a:rPr sz="2000" spc="-15" dirty="0">
                <a:latin typeface="Constantia"/>
                <a:cs typeface="Constantia"/>
              </a:rPr>
              <a:t>computer </a:t>
            </a:r>
            <a:r>
              <a:rPr sz="2000" spc="-10" dirty="0">
                <a:latin typeface="Constantia"/>
                <a:cs typeface="Constantia"/>
              </a:rPr>
              <a:t>system </a:t>
            </a:r>
            <a:r>
              <a:rPr sz="2000" dirty="0">
                <a:latin typeface="Constantia"/>
                <a:cs typeface="Constantia"/>
              </a:rPr>
              <a:t>has a </a:t>
            </a:r>
            <a:r>
              <a:rPr sz="2000" spc="-15" dirty="0">
                <a:latin typeface="Constantia"/>
                <a:cs typeface="Constantia"/>
              </a:rPr>
              <a:t>password, </a:t>
            </a:r>
            <a:r>
              <a:rPr sz="2000" spc="-5" dirty="0">
                <a:latin typeface="Constantia"/>
                <a:cs typeface="Constantia"/>
              </a:rPr>
              <a:t>which </a:t>
            </a:r>
            <a:r>
              <a:rPr sz="2000" spc="-10" dirty="0">
                <a:latin typeface="Constantia"/>
                <a:cs typeface="Constantia"/>
              </a:rPr>
              <a:t>is </a:t>
            </a:r>
            <a:r>
              <a:rPr sz="2000" dirty="0">
                <a:latin typeface="Constantia"/>
                <a:cs typeface="Constantia"/>
              </a:rPr>
              <a:t>six 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to </a:t>
            </a:r>
            <a:r>
              <a:rPr sz="2000" spc="-10" dirty="0">
                <a:latin typeface="Constantia"/>
                <a:cs typeface="Constantia"/>
              </a:rPr>
              <a:t>eight characters long, where </a:t>
            </a:r>
            <a:r>
              <a:rPr sz="2000" dirty="0">
                <a:latin typeface="Constantia"/>
                <a:cs typeface="Constantia"/>
              </a:rPr>
              <a:t>each </a:t>
            </a:r>
            <a:r>
              <a:rPr sz="2000" spc="-10" dirty="0">
                <a:latin typeface="Constantia"/>
                <a:cs typeface="Constantia"/>
              </a:rPr>
              <a:t>character is </a:t>
            </a:r>
            <a:r>
              <a:rPr sz="2000" spc="-5" dirty="0">
                <a:latin typeface="Constantia"/>
                <a:cs typeface="Constantia"/>
              </a:rPr>
              <a:t>an uppercase </a:t>
            </a:r>
            <a:r>
              <a:rPr sz="2000" spc="-15" dirty="0">
                <a:latin typeface="Constantia"/>
                <a:cs typeface="Constantia"/>
              </a:rPr>
              <a:t>letter </a:t>
            </a:r>
            <a:r>
              <a:rPr sz="2000" spc="-5" dirty="0">
                <a:latin typeface="Constantia"/>
                <a:cs typeface="Constantia"/>
              </a:rPr>
              <a:t>or </a:t>
            </a:r>
            <a:r>
              <a:rPr sz="2000" dirty="0">
                <a:latin typeface="Constantia"/>
                <a:cs typeface="Constantia"/>
              </a:rPr>
              <a:t>a 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digit. </a:t>
            </a:r>
            <a:r>
              <a:rPr sz="2000" dirty="0">
                <a:latin typeface="Constantia"/>
                <a:cs typeface="Constantia"/>
              </a:rPr>
              <a:t>Each </a:t>
            </a:r>
            <a:r>
              <a:rPr sz="2000" spc="-15" dirty="0">
                <a:latin typeface="Constantia"/>
                <a:cs typeface="Constantia"/>
              </a:rPr>
              <a:t>password </a:t>
            </a:r>
            <a:r>
              <a:rPr sz="2000" spc="-5" dirty="0">
                <a:latin typeface="Constantia"/>
                <a:cs typeface="Constantia"/>
              </a:rPr>
              <a:t>must </a:t>
            </a:r>
            <a:r>
              <a:rPr sz="2000" spc="-10" dirty="0">
                <a:latin typeface="Constantia"/>
                <a:cs typeface="Constantia"/>
              </a:rPr>
              <a:t>contain </a:t>
            </a:r>
            <a:r>
              <a:rPr sz="2000" spc="-5" dirty="0">
                <a:latin typeface="Constantia"/>
                <a:cs typeface="Constantia"/>
              </a:rPr>
              <a:t>at </a:t>
            </a:r>
            <a:r>
              <a:rPr sz="2000" dirty="0">
                <a:latin typeface="Constantia"/>
                <a:cs typeface="Constantia"/>
              </a:rPr>
              <a:t>least </a:t>
            </a:r>
            <a:r>
              <a:rPr sz="2000" spc="-5" dirty="0">
                <a:latin typeface="Constantia"/>
                <a:cs typeface="Constantia"/>
              </a:rPr>
              <a:t>one digit. </a:t>
            </a:r>
            <a:r>
              <a:rPr sz="2000" spc="-30" dirty="0">
                <a:latin typeface="Constantia"/>
                <a:cs typeface="Constantia"/>
              </a:rPr>
              <a:t>How </a:t>
            </a:r>
            <a:r>
              <a:rPr sz="2000" spc="-15" dirty="0">
                <a:latin typeface="Constantia"/>
                <a:cs typeface="Constantia"/>
              </a:rPr>
              <a:t>many </a:t>
            </a:r>
            <a:r>
              <a:rPr sz="2000" spc="-5" dirty="0">
                <a:latin typeface="Constantia"/>
                <a:cs typeface="Constantia"/>
              </a:rPr>
              <a:t>possible 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passwords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are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there?</a:t>
            </a:r>
            <a:endParaRPr sz="2000">
              <a:latin typeface="Constantia"/>
              <a:cs typeface="Constantia"/>
            </a:endParaRPr>
          </a:p>
          <a:p>
            <a:pPr marL="375285" algn="just">
              <a:lnSpc>
                <a:spcPct val="100000"/>
              </a:lnSpc>
              <a:spcBef>
                <a:spcPts val="550"/>
              </a:spcBef>
            </a:pPr>
            <a:r>
              <a:rPr sz="2400" b="1" spc="-5" dirty="0">
                <a:latin typeface="Constantia"/>
                <a:cs typeface="Constantia"/>
              </a:rPr>
              <a:t>Solution</a:t>
            </a:r>
            <a:r>
              <a:rPr sz="2000" spc="-5" dirty="0">
                <a:latin typeface="Constantia"/>
                <a:cs typeface="Constantia"/>
              </a:rPr>
              <a:t>:</a:t>
            </a:r>
            <a:r>
              <a:rPr sz="2000" spc="45" dirty="0">
                <a:latin typeface="Constantia"/>
                <a:cs typeface="Constantia"/>
              </a:rPr>
              <a:t> </a:t>
            </a:r>
            <a:r>
              <a:rPr sz="2000" spc="5" dirty="0">
                <a:latin typeface="Constantia"/>
                <a:cs typeface="Constantia"/>
              </a:rPr>
              <a:t>Let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P</a:t>
            </a:r>
            <a:r>
              <a:rPr sz="2000" i="1" spc="5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be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the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total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number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of</a:t>
            </a:r>
            <a:r>
              <a:rPr sz="2000" spc="7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passwords,</a:t>
            </a:r>
            <a:r>
              <a:rPr sz="2000" spc="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and</a:t>
            </a:r>
            <a:r>
              <a:rPr sz="2000" spc="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let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i="1" spc="5" dirty="0">
                <a:latin typeface="Constantia"/>
                <a:cs typeface="Constantia"/>
              </a:rPr>
              <a:t>P</a:t>
            </a:r>
            <a:r>
              <a:rPr sz="1950" spc="7" baseline="-21367" dirty="0">
                <a:latin typeface="Constantia"/>
                <a:cs typeface="Constantia"/>
              </a:rPr>
              <a:t>6</a:t>
            </a:r>
            <a:r>
              <a:rPr sz="2000" spc="5" dirty="0">
                <a:latin typeface="Constantia"/>
                <a:cs typeface="Constantia"/>
              </a:rPr>
              <a:t>,</a:t>
            </a:r>
            <a:r>
              <a:rPr sz="2000" spc="10" dirty="0">
                <a:latin typeface="Constantia"/>
                <a:cs typeface="Constantia"/>
              </a:rPr>
              <a:t> </a:t>
            </a:r>
            <a:r>
              <a:rPr sz="2000" i="1" spc="5" dirty="0">
                <a:latin typeface="Constantia"/>
                <a:cs typeface="Constantia"/>
              </a:rPr>
              <a:t>P</a:t>
            </a:r>
            <a:r>
              <a:rPr sz="1950" spc="7" baseline="-21367" dirty="0">
                <a:latin typeface="Constantia"/>
                <a:cs typeface="Constantia"/>
              </a:rPr>
              <a:t>7</a:t>
            </a:r>
            <a:r>
              <a:rPr sz="2000" spc="5" dirty="0">
                <a:latin typeface="Constantia"/>
                <a:cs typeface="Constantia"/>
              </a:rPr>
              <a:t>,</a:t>
            </a:r>
            <a:r>
              <a:rPr sz="2000" spc="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and</a:t>
            </a:r>
            <a:r>
              <a:rPr sz="2000" spc="20" dirty="0">
                <a:latin typeface="Constantia"/>
                <a:cs typeface="Constantia"/>
              </a:rPr>
              <a:t> </a:t>
            </a:r>
            <a:r>
              <a:rPr sz="2000" i="1" spc="5" dirty="0">
                <a:latin typeface="Constantia"/>
                <a:cs typeface="Constantia"/>
              </a:rPr>
              <a:t>P</a:t>
            </a:r>
            <a:r>
              <a:rPr sz="1950" spc="7" baseline="-21367" dirty="0">
                <a:latin typeface="Constantia"/>
                <a:cs typeface="Constantia"/>
              </a:rPr>
              <a:t>8</a:t>
            </a:r>
            <a:endParaRPr sz="1950" baseline="-21367">
              <a:latin typeface="Constantia"/>
              <a:cs typeface="Constantia"/>
            </a:endParaRPr>
          </a:p>
          <a:p>
            <a:pPr marL="324485" algn="just">
              <a:lnSpc>
                <a:spcPct val="100000"/>
              </a:lnSpc>
              <a:spcBef>
                <a:spcPts val="25"/>
              </a:spcBef>
            </a:pPr>
            <a:r>
              <a:rPr sz="2000" spc="-5" dirty="0">
                <a:latin typeface="Constantia"/>
                <a:cs typeface="Constantia"/>
              </a:rPr>
              <a:t>be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passwords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of</a:t>
            </a:r>
            <a:r>
              <a:rPr sz="2000" spc="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length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6,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7,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and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8.</a:t>
            </a:r>
            <a:endParaRPr sz="2000">
              <a:latin typeface="Constantia"/>
              <a:cs typeface="Constantia"/>
            </a:endParaRPr>
          </a:p>
          <a:p>
            <a:pPr marL="690880" lvl="1" indent="-247015" algn="just">
              <a:lnSpc>
                <a:spcPct val="100000"/>
              </a:lnSpc>
              <a:spcBef>
                <a:spcPts val="480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90880" algn="l"/>
              </a:tabLst>
            </a:pPr>
            <a:r>
              <a:rPr sz="2000" dirty="0">
                <a:latin typeface="Constantia"/>
                <a:cs typeface="Constantia"/>
              </a:rPr>
              <a:t>By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sum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rule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P</a:t>
            </a:r>
            <a:r>
              <a:rPr sz="2000" i="1" spc="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5" dirty="0">
                <a:latin typeface="Constantia"/>
                <a:cs typeface="Constantia"/>
              </a:rPr>
              <a:t> </a:t>
            </a:r>
            <a:r>
              <a:rPr sz="2000" i="1" spc="5" dirty="0">
                <a:latin typeface="Constantia"/>
                <a:cs typeface="Constantia"/>
              </a:rPr>
              <a:t>P</a:t>
            </a:r>
            <a:r>
              <a:rPr sz="1950" spc="7" baseline="-21367" dirty="0">
                <a:latin typeface="Constantia"/>
                <a:cs typeface="Constantia"/>
              </a:rPr>
              <a:t>6</a:t>
            </a:r>
            <a:r>
              <a:rPr sz="1950" spc="254" baseline="-21367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+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i="1" spc="5" dirty="0">
                <a:latin typeface="Constantia"/>
                <a:cs typeface="Constantia"/>
              </a:rPr>
              <a:t>P</a:t>
            </a:r>
            <a:r>
              <a:rPr sz="1950" spc="7" baseline="-21367" dirty="0">
                <a:latin typeface="Constantia"/>
                <a:cs typeface="Constantia"/>
              </a:rPr>
              <a:t>7</a:t>
            </a:r>
            <a:r>
              <a:rPr sz="1950" spc="262" baseline="-21367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+</a:t>
            </a:r>
            <a:r>
              <a:rPr sz="2000" i="1" dirty="0">
                <a:latin typeface="Constantia"/>
                <a:cs typeface="Constantia"/>
              </a:rPr>
              <a:t>P</a:t>
            </a:r>
            <a:r>
              <a:rPr sz="1950" baseline="-21367" dirty="0">
                <a:latin typeface="Constantia"/>
                <a:cs typeface="Constantia"/>
              </a:rPr>
              <a:t>8</a:t>
            </a:r>
            <a:r>
              <a:rPr sz="2000" dirty="0"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  <a:p>
            <a:pPr marL="443865" marR="44450" algn="just">
              <a:lnSpc>
                <a:spcPct val="100099"/>
              </a:lnSpc>
              <a:spcBef>
                <a:spcPts val="480"/>
              </a:spcBef>
            </a:pPr>
            <a:r>
              <a:rPr sz="2000" spc="-10" dirty="0">
                <a:latin typeface="Constantia"/>
                <a:cs typeface="Constantia"/>
              </a:rPr>
              <a:t>Finding </a:t>
            </a:r>
            <a:r>
              <a:rPr sz="2000" i="1" spc="5" dirty="0">
                <a:latin typeface="Constantia"/>
                <a:cs typeface="Constantia"/>
              </a:rPr>
              <a:t>P</a:t>
            </a:r>
            <a:r>
              <a:rPr sz="1950" spc="7" baseline="-21367" dirty="0">
                <a:latin typeface="Constantia"/>
                <a:cs typeface="Constantia"/>
              </a:rPr>
              <a:t>6 </a:t>
            </a:r>
            <a:r>
              <a:rPr sz="2000" spc="-10" dirty="0">
                <a:latin typeface="Constantia"/>
                <a:cs typeface="Constantia"/>
              </a:rPr>
              <a:t>directly </a:t>
            </a:r>
            <a:r>
              <a:rPr sz="2000" spc="-5" dirty="0">
                <a:latin typeface="Constantia"/>
                <a:cs typeface="Constantia"/>
              </a:rPr>
              <a:t>is </a:t>
            </a:r>
            <a:r>
              <a:rPr sz="2000" dirty="0">
                <a:latin typeface="Constantia"/>
                <a:cs typeface="Constantia"/>
              </a:rPr>
              <a:t>difficult. </a:t>
            </a:r>
            <a:r>
              <a:rPr sz="2000" spc="-95" dirty="0">
                <a:latin typeface="Constantia"/>
                <a:cs typeface="Constantia"/>
              </a:rPr>
              <a:t>To </a:t>
            </a:r>
            <a:r>
              <a:rPr sz="2000" spc="5" dirty="0">
                <a:latin typeface="Constantia"/>
                <a:cs typeface="Constantia"/>
              </a:rPr>
              <a:t>find </a:t>
            </a:r>
            <a:r>
              <a:rPr sz="2000" i="1" spc="5" dirty="0">
                <a:latin typeface="Constantia"/>
                <a:cs typeface="Constantia"/>
              </a:rPr>
              <a:t>P</a:t>
            </a:r>
            <a:r>
              <a:rPr sz="1950" spc="7" baseline="-21367" dirty="0">
                <a:latin typeface="Constantia"/>
                <a:cs typeface="Constantia"/>
              </a:rPr>
              <a:t>6 </a:t>
            </a:r>
            <a:r>
              <a:rPr sz="2000" spc="-10" dirty="0">
                <a:latin typeface="Constantia"/>
                <a:cs typeface="Constantia"/>
              </a:rPr>
              <a:t>it is </a:t>
            </a:r>
            <a:r>
              <a:rPr sz="2000" dirty="0">
                <a:latin typeface="Constantia"/>
                <a:cs typeface="Constantia"/>
              </a:rPr>
              <a:t>easier </a:t>
            </a:r>
            <a:r>
              <a:rPr sz="2000" spc="-15" dirty="0">
                <a:latin typeface="Constantia"/>
                <a:cs typeface="Constantia"/>
              </a:rPr>
              <a:t>to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spc="5" dirty="0">
                <a:latin typeface="Constantia"/>
                <a:cs typeface="Constantia"/>
              </a:rPr>
              <a:t>find </a:t>
            </a:r>
            <a:r>
              <a:rPr sz="2000" spc="-5" dirty="0">
                <a:latin typeface="Constantia"/>
                <a:cs typeface="Constantia"/>
              </a:rPr>
              <a:t>the number </a:t>
            </a:r>
            <a:r>
              <a:rPr sz="2000" spc="-20" dirty="0">
                <a:latin typeface="Constantia"/>
                <a:cs typeface="Constantia"/>
              </a:rPr>
              <a:t>of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strings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of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uppercase</a:t>
            </a:r>
            <a:r>
              <a:rPr sz="2000" spc="-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letters</a:t>
            </a:r>
            <a:r>
              <a:rPr sz="2000" spc="-5" dirty="0">
                <a:latin typeface="Constantia"/>
                <a:cs typeface="Constantia"/>
              </a:rPr>
              <a:t> and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digits</a:t>
            </a:r>
            <a:r>
              <a:rPr sz="2000" spc="-5" dirty="0">
                <a:latin typeface="Constantia"/>
                <a:cs typeface="Constantia"/>
              </a:rPr>
              <a:t> that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are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six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characters</a:t>
            </a:r>
            <a:r>
              <a:rPr sz="2000" spc="-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long, 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including those with </a:t>
            </a:r>
            <a:r>
              <a:rPr sz="2000" spc="-10" dirty="0">
                <a:latin typeface="Constantia"/>
                <a:cs typeface="Constantia"/>
              </a:rPr>
              <a:t>no digits, </a:t>
            </a:r>
            <a:r>
              <a:rPr sz="2000" spc="-5" dirty="0">
                <a:latin typeface="Constantia"/>
                <a:cs typeface="Constantia"/>
              </a:rPr>
              <a:t>and </a:t>
            </a:r>
            <a:r>
              <a:rPr sz="2000" spc="-10" dirty="0">
                <a:latin typeface="Constantia"/>
                <a:cs typeface="Constantia"/>
              </a:rPr>
              <a:t>subtract </a:t>
            </a:r>
            <a:r>
              <a:rPr sz="2000" spc="-15" dirty="0">
                <a:latin typeface="Constantia"/>
                <a:cs typeface="Constantia"/>
              </a:rPr>
              <a:t>from </a:t>
            </a:r>
            <a:r>
              <a:rPr sz="2000" spc="-5" dirty="0">
                <a:latin typeface="Constantia"/>
                <a:cs typeface="Constantia"/>
              </a:rPr>
              <a:t>this the number </a:t>
            </a:r>
            <a:r>
              <a:rPr sz="2000" spc="-20" dirty="0">
                <a:latin typeface="Constantia"/>
                <a:cs typeface="Constantia"/>
              </a:rPr>
              <a:t>of 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strings with </a:t>
            </a:r>
            <a:r>
              <a:rPr sz="2000" spc="-10" dirty="0">
                <a:latin typeface="Constantia"/>
                <a:cs typeface="Constantia"/>
              </a:rPr>
              <a:t>no digits. </a:t>
            </a:r>
            <a:r>
              <a:rPr sz="2000" dirty="0">
                <a:latin typeface="Constantia"/>
                <a:cs typeface="Constantia"/>
              </a:rPr>
              <a:t>By </a:t>
            </a:r>
            <a:r>
              <a:rPr sz="2000" spc="-5" dirty="0">
                <a:latin typeface="Constantia"/>
                <a:cs typeface="Constantia"/>
              </a:rPr>
              <a:t>the product rule, the number </a:t>
            </a:r>
            <a:r>
              <a:rPr sz="2000" dirty="0">
                <a:latin typeface="Constantia"/>
                <a:cs typeface="Constantia"/>
              </a:rPr>
              <a:t>of </a:t>
            </a:r>
            <a:r>
              <a:rPr sz="2000" spc="-5" dirty="0">
                <a:latin typeface="Constantia"/>
                <a:cs typeface="Constantia"/>
              </a:rPr>
              <a:t>strings </a:t>
            </a:r>
            <a:r>
              <a:rPr sz="2000" dirty="0">
                <a:latin typeface="Constantia"/>
                <a:cs typeface="Constantia"/>
              </a:rPr>
              <a:t>of six 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characters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5" dirty="0">
                <a:latin typeface="Cambria Math"/>
                <a:cs typeface="Cambria Math"/>
              </a:rPr>
              <a:t>36</a:t>
            </a:r>
            <a:r>
              <a:rPr sz="2175" spc="7" baseline="28735" dirty="0">
                <a:latin typeface="Cambria Math"/>
                <a:cs typeface="Cambria Math"/>
              </a:rPr>
              <a:t>6</a:t>
            </a:r>
            <a:r>
              <a:rPr sz="2175" spc="434" baseline="28735" dirty="0">
                <a:latin typeface="Cambria Math"/>
                <a:cs typeface="Cambria Math"/>
              </a:rPr>
              <a:t> </a:t>
            </a:r>
            <a:r>
              <a:rPr sz="2000" dirty="0">
                <a:latin typeface="Constantia"/>
                <a:cs typeface="Constantia"/>
              </a:rPr>
              <a:t>,and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number</a:t>
            </a:r>
            <a:r>
              <a:rPr sz="2000" spc="-13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of</a:t>
            </a:r>
            <a:r>
              <a:rPr sz="2000" spc="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strings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with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no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digits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5" dirty="0">
                <a:latin typeface="Cambria Math"/>
                <a:cs typeface="Cambria Math"/>
              </a:rPr>
              <a:t>26</a:t>
            </a:r>
            <a:r>
              <a:rPr sz="2175" spc="7" baseline="28735" dirty="0">
                <a:latin typeface="Cambria Math"/>
                <a:cs typeface="Cambria Math"/>
              </a:rPr>
              <a:t>6</a:t>
            </a:r>
            <a:endParaRPr sz="2175" baseline="28735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708101"/>
            <a:ext cx="8246109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0" dirty="0">
                <a:solidFill>
                  <a:srgbClr val="04607A"/>
                </a:solidFill>
                <a:latin typeface="Calibri"/>
                <a:cs typeface="Calibri"/>
              </a:rPr>
              <a:t>Counting</a:t>
            </a:r>
            <a:r>
              <a:rPr sz="5000" spc="-20" dirty="0">
                <a:solidFill>
                  <a:srgbClr val="04607A"/>
                </a:solidFill>
                <a:latin typeface="Calibri"/>
                <a:cs typeface="Calibri"/>
              </a:rPr>
              <a:t> Passwords(Continued)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4640" y="1917319"/>
            <a:ext cx="8497570" cy="3079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1778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99720" algn="l"/>
              </a:tabLst>
            </a:pPr>
            <a:r>
              <a:rPr sz="2600" spc="-229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55" dirty="0">
                <a:latin typeface="Constantia"/>
                <a:cs typeface="Constantia"/>
              </a:rPr>
              <a:t>f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each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6</a:t>
            </a:r>
            <a:r>
              <a:rPr sz="2600" dirty="0">
                <a:latin typeface="Constantia"/>
                <a:cs typeface="Constantia"/>
              </a:rPr>
              <a:t>, 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7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 P8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55" dirty="0">
                <a:latin typeface="Constantia"/>
                <a:cs typeface="Constantia"/>
              </a:rPr>
              <a:t>f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numbe</a:t>
            </a: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  </a:t>
            </a:r>
            <a:r>
              <a:rPr sz="2600" spc="-15" dirty="0">
                <a:latin typeface="Constantia"/>
                <a:cs typeface="Constantia"/>
              </a:rPr>
              <a:t>passwords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specified</a:t>
            </a:r>
            <a:r>
              <a:rPr sz="2600" dirty="0">
                <a:latin typeface="Constantia"/>
                <a:cs typeface="Constantia"/>
              </a:rPr>
              <a:t> length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composed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letters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digits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5" dirty="0">
                <a:latin typeface="Constantia"/>
                <a:cs typeface="Constantia"/>
              </a:rPr>
              <a:t>subtract the number </a:t>
            </a:r>
            <a:r>
              <a:rPr sz="2600" spc="-10" dirty="0">
                <a:latin typeface="Constantia"/>
                <a:cs typeface="Constantia"/>
              </a:rPr>
              <a:t>composed only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15" dirty="0">
                <a:latin typeface="Constantia"/>
                <a:cs typeface="Constantia"/>
              </a:rPr>
              <a:t>letters. 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18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55" dirty="0">
                <a:latin typeface="Constantia"/>
                <a:cs typeface="Constantia"/>
              </a:rPr>
              <a:t>f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</a:t>
            </a:r>
            <a:r>
              <a:rPr sz="2600" spc="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:</a:t>
            </a:r>
            <a:endParaRPr sz="2600">
              <a:latin typeface="Constantia"/>
              <a:cs typeface="Constantia"/>
            </a:endParaRPr>
          </a:p>
          <a:p>
            <a:pPr marL="363220" indent="-338455">
              <a:lnSpc>
                <a:spcPct val="100000"/>
              </a:lnSpc>
              <a:spcBef>
                <a:spcPts val="52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363220" algn="l"/>
                <a:tab pos="363855" algn="l"/>
              </a:tabLst>
            </a:pPr>
            <a:r>
              <a:rPr sz="2000" i="1" spc="5" dirty="0">
                <a:latin typeface="Constantia"/>
                <a:cs typeface="Constantia"/>
              </a:rPr>
              <a:t>P</a:t>
            </a:r>
            <a:r>
              <a:rPr sz="1950" spc="7" baseline="-21367" dirty="0">
                <a:latin typeface="Constantia"/>
                <a:cs typeface="Constantia"/>
              </a:rPr>
              <a:t>6</a:t>
            </a:r>
            <a:r>
              <a:rPr sz="1950" spc="262" baseline="-21367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5" dirty="0">
                <a:latin typeface="Cambria Math"/>
                <a:cs typeface="Cambria Math"/>
              </a:rPr>
              <a:t>36</a:t>
            </a:r>
            <a:r>
              <a:rPr sz="2175" spc="7" baseline="28735" dirty="0">
                <a:latin typeface="Cambria Math"/>
                <a:cs typeface="Cambria Math"/>
              </a:rPr>
              <a:t>6</a:t>
            </a:r>
            <a:r>
              <a:rPr sz="2175" spc="427" baseline="28735" dirty="0">
                <a:latin typeface="Cambria Math"/>
                <a:cs typeface="Cambria Math"/>
              </a:rPr>
              <a:t> </a:t>
            </a:r>
            <a:r>
              <a:rPr sz="2000" dirty="0">
                <a:latin typeface="Constantia"/>
                <a:cs typeface="Constantia"/>
              </a:rPr>
              <a:t>−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10" dirty="0">
                <a:latin typeface="Cambria Math"/>
                <a:cs typeface="Cambria Math"/>
              </a:rPr>
              <a:t>26</a:t>
            </a:r>
            <a:r>
              <a:rPr sz="2175" spc="15" baseline="28735" dirty="0">
                <a:latin typeface="Cambria Math"/>
                <a:cs typeface="Cambria Math"/>
              </a:rPr>
              <a:t>6</a:t>
            </a:r>
            <a:r>
              <a:rPr sz="2175" spc="397" baseline="28735" dirty="0">
                <a:latin typeface="Cambria Math"/>
                <a:cs typeface="Cambria Math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2,176,782,336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−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308,915,776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=1,867,866,560.</a:t>
            </a:r>
            <a:endParaRPr sz="2000">
              <a:latin typeface="Constantia"/>
              <a:cs typeface="Constantia"/>
            </a:endParaRPr>
          </a:p>
          <a:p>
            <a:pPr marL="363220" indent="-338455">
              <a:lnSpc>
                <a:spcPct val="100000"/>
              </a:lnSpc>
              <a:spcBef>
                <a:spcPts val="48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363220" algn="l"/>
                <a:tab pos="363855" algn="l"/>
              </a:tabLst>
            </a:pPr>
            <a:r>
              <a:rPr sz="2000" i="1" spc="5" dirty="0">
                <a:latin typeface="Constantia"/>
                <a:cs typeface="Constantia"/>
              </a:rPr>
              <a:t>P</a:t>
            </a:r>
            <a:r>
              <a:rPr sz="1950" spc="7" baseline="-21367" dirty="0">
                <a:latin typeface="Constantia"/>
                <a:cs typeface="Constantia"/>
              </a:rPr>
              <a:t>7</a:t>
            </a:r>
            <a:r>
              <a:rPr sz="1950" spc="254" baseline="-21367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 </a:t>
            </a:r>
            <a:r>
              <a:rPr sz="2000" spc="10" dirty="0">
                <a:latin typeface="Cambria Math"/>
                <a:cs typeface="Cambria Math"/>
              </a:rPr>
              <a:t>36</a:t>
            </a:r>
            <a:r>
              <a:rPr sz="2175" spc="15" baseline="28735" dirty="0">
                <a:latin typeface="Cambria Math"/>
                <a:cs typeface="Cambria Math"/>
              </a:rPr>
              <a:t>7</a:t>
            </a:r>
            <a:r>
              <a:rPr sz="2175" spc="412" baseline="28735" dirty="0">
                <a:latin typeface="Cambria Math"/>
                <a:cs typeface="Cambria Math"/>
              </a:rPr>
              <a:t> </a:t>
            </a:r>
            <a:r>
              <a:rPr sz="2000" dirty="0">
                <a:latin typeface="Constantia"/>
                <a:cs typeface="Constantia"/>
              </a:rPr>
              <a:t>− </a:t>
            </a:r>
            <a:r>
              <a:rPr sz="2000" spc="10" dirty="0">
                <a:latin typeface="Cambria Math"/>
                <a:cs typeface="Cambria Math"/>
              </a:rPr>
              <a:t>26</a:t>
            </a:r>
            <a:r>
              <a:rPr sz="2175" spc="15" baseline="28735" dirty="0">
                <a:latin typeface="Cambria Math"/>
                <a:cs typeface="Cambria Math"/>
              </a:rPr>
              <a:t>7</a:t>
            </a:r>
            <a:r>
              <a:rPr sz="2175" spc="412" baseline="28735" dirty="0">
                <a:latin typeface="Cambria Math"/>
                <a:cs typeface="Cambria Math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78,364,164,096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−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8,031,810,176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50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70,332,353,920.</a:t>
            </a:r>
            <a:endParaRPr sz="2000">
              <a:latin typeface="Constantia"/>
              <a:cs typeface="Constantia"/>
            </a:endParaRPr>
          </a:p>
          <a:p>
            <a:pPr marL="363220" indent="-338455">
              <a:lnSpc>
                <a:spcPct val="100000"/>
              </a:lnSpc>
              <a:spcBef>
                <a:spcPts val="484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363220" algn="l"/>
                <a:tab pos="363855" algn="l"/>
              </a:tabLst>
            </a:pPr>
            <a:r>
              <a:rPr sz="2000" i="1" spc="5" dirty="0">
                <a:latin typeface="Constantia"/>
                <a:cs typeface="Constantia"/>
              </a:rPr>
              <a:t>P</a:t>
            </a:r>
            <a:r>
              <a:rPr sz="1950" spc="7" baseline="-21367" dirty="0">
                <a:latin typeface="Constantia"/>
                <a:cs typeface="Constantia"/>
              </a:rPr>
              <a:t>8</a:t>
            </a:r>
            <a:r>
              <a:rPr sz="1950" spc="254" baseline="-21367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5" dirty="0">
                <a:latin typeface="Cambria Math"/>
                <a:cs typeface="Cambria Math"/>
              </a:rPr>
              <a:t>36</a:t>
            </a:r>
            <a:r>
              <a:rPr sz="2175" spc="7" baseline="28735" dirty="0">
                <a:latin typeface="Cambria Math"/>
                <a:cs typeface="Cambria Math"/>
              </a:rPr>
              <a:t>8</a:t>
            </a:r>
            <a:r>
              <a:rPr sz="2175" spc="427" baseline="28735" dirty="0">
                <a:latin typeface="Cambria Math"/>
                <a:cs typeface="Cambria Math"/>
              </a:rPr>
              <a:t> </a:t>
            </a:r>
            <a:r>
              <a:rPr sz="2000" dirty="0">
                <a:latin typeface="Constantia"/>
                <a:cs typeface="Constantia"/>
              </a:rPr>
              <a:t>−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5" dirty="0">
                <a:latin typeface="Cambria Math"/>
                <a:cs typeface="Cambria Math"/>
              </a:rPr>
              <a:t>26</a:t>
            </a:r>
            <a:r>
              <a:rPr sz="2175" spc="7" baseline="28735" dirty="0">
                <a:latin typeface="Cambria Math"/>
                <a:cs typeface="Cambria Math"/>
              </a:rPr>
              <a:t>8</a:t>
            </a:r>
            <a:r>
              <a:rPr sz="2175" spc="434" baseline="28735" dirty="0">
                <a:latin typeface="Cambria Math"/>
                <a:cs typeface="Cambria Math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2,821,109,907,456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− </a:t>
            </a:r>
            <a:r>
              <a:rPr sz="2000" spc="-5" dirty="0">
                <a:latin typeface="Constantia"/>
                <a:cs typeface="Constantia"/>
              </a:rPr>
              <a:t>208,827,064,576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=2,612,282,842,880.</a:t>
            </a:r>
            <a:endParaRPr sz="2000">
              <a:latin typeface="Constantia"/>
              <a:cs typeface="Constantia"/>
            </a:endParaRPr>
          </a:p>
          <a:p>
            <a:pPr marL="299720" indent="-274320">
              <a:lnSpc>
                <a:spcPct val="100000"/>
              </a:lnSpc>
              <a:spcBef>
                <a:spcPts val="47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99085" algn="l"/>
                <a:tab pos="299720" algn="l"/>
              </a:tabLst>
            </a:pPr>
            <a:r>
              <a:rPr sz="2000" spc="-20" dirty="0">
                <a:latin typeface="Constantia"/>
                <a:cs typeface="Constantia"/>
              </a:rPr>
              <a:t>Consequently,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i="1" spc="5" dirty="0">
                <a:latin typeface="Constantia"/>
                <a:cs typeface="Constantia"/>
              </a:rPr>
              <a:t>P</a:t>
            </a:r>
            <a:r>
              <a:rPr sz="1950" spc="7" baseline="-21367" dirty="0">
                <a:latin typeface="Constantia"/>
                <a:cs typeface="Constantia"/>
              </a:rPr>
              <a:t>6</a:t>
            </a:r>
            <a:r>
              <a:rPr sz="1950" spc="262" baseline="-21367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+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i="1" spc="5" dirty="0">
                <a:latin typeface="Constantia"/>
                <a:cs typeface="Constantia"/>
              </a:rPr>
              <a:t>P</a:t>
            </a:r>
            <a:r>
              <a:rPr sz="1950" spc="7" baseline="-21367" dirty="0">
                <a:latin typeface="Constantia"/>
                <a:cs typeface="Constantia"/>
              </a:rPr>
              <a:t>7</a:t>
            </a:r>
            <a:r>
              <a:rPr sz="1950" spc="277" baseline="-21367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+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i="1" spc="5" dirty="0">
                <a:latin typeface="Constantia"/>
                <a:cs typeface="Constantia"/>
              </a:rPr>
              <a:t>P</a:t>
            </a:r>
            <a:r>
              <a:rPr sz="1950" spc="7" baseline="-21367" dirty="0">
                <a:latin typeface="Constantia"/>
                <a:cs typeface="Constantia"/>
              </a:rPr>
              <a:t>8</a:t>
            </a:r>
            <a:r>
              <a:rPr sz="1950" spc="247" baseline="-21367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2,684,483,063,360.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6575" y="100076"/>
            <a:ext cx="44037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5650" algn="l"/>
              </a:tabLst>
            </a:pPr>
            <a:r>
              <a:rPr sz="4500" spc="-15" dirty="0">
                <a:solidFill>
                  <a:srgbClr val="04607A"/>
                </a:solidFill>
                <a:latin typeface="Calibri"/>
                <a:cs typeface="Calibri"/>
              </a:rPr>
              <a:t>Internet	</a:t>
            </a: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Addresses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1302" y="782828"/>
            <a:ext cx="72872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30" dirty="0">
                <a:latin typeface="Constantia"/>
                <a:cs typeface="Constantia"/>
              </a:rPr>
              <a:t>Version </a:t>
            </a:r>
            <a:r>
              <a:rPr sz="2400" dirty="0">
                <a:latin typeface="Cambria Math"/>
                <a:cs typeface="Cambria Math"/>
              </a:rPr>
              <a:t>4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Internet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Protocol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(IPv</a:t>
            </a:r>
            <a:r>
              <a:rPr sz="2400" dirty="0">
                <a:latin typeface="Cambria Math"/>
                <a:cs typeface="Cambria Math"/>
              </a:rPr>
              <a:t>4</a:t>
            </a:r>
            <a:r>
              <a:rPr sz="2400" dirty="0">
                <a:latin typeface="Constantia"/>
                <a:cs typeface="Constantia"/>
              </a:rPr>
              <a:t>)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uses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32</a:t>
            </a:r>
            <a:r>
              <a:rPr sz="2400" spc="6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bits.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1302" y="2978022"/>
            <a:ext cx="8529320" cy="381317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87020" marR="13335" indent="-274320">
              <a:lnSpc>
                <a:spcPts val="2300"/>
              </a:lnSpc>
              <a:spcBef>
                <a:spcPts val="66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b="1" dirty="0">
                <a:latin typeface="Constantia"/>
                <a:cs typeface="Constantia"/>
              </a:rPr>
              <a:t>Class</a:t>
            </a:r>
            <a:r>
              <a:rPr sz="2400" b="1" spc="-30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A</a:t>
            </a:r>
            <a:r>
              <a:rPr sz="2400" b="1" spc="-10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Addresses</a:t>
            </a:r>
            <a:r>
              <a:rPr sz="2400" spc="-5" dirty="0">
                <a:latin typeface="Constantia"/>
                <a:cs typeface="Constantia"/>
              </a:rPr>
              <a:t>: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used for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largest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networks,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0</a:t>
            </a:r>
            <a:r>
              <a:rPr sz="2400" spc="-15" dirty="0">
                <a:latin typeface="Constantia"/>
                <a:cs typeface="Constantia"/>
              </a:rPr>
              <a:t>,followed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by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7</a:t>
            </a:r>
            <a:r>
              <a:rPr sz="2400" spc="-5" dirty="0">
                <a:latin typeface="Constantia"/>
                <a:cs typeface="Constantia"/>
              </a:rPr>
              <a:t>-bit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netid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24</a:t>
            </a:r>
            <a:r>
              <a:rPr sz="2400" spc="-5" dirty="0">
                <a:latin typeface="Constantia"/>
                <a:cs typeface="Constantia"/>
              </a:rPr>
              <a:t>-bit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hostid.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ts val="2590"/>
              </a:lnSpc>
              <a:spcBef>
                <a:spcPts val="2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  <a:tab pos="1484630" algn="l"/>
                <a:tab pos="3144520" algn="l"/>
                <a:tab pos="3890010" algn="l"/>
                <a:tab pos="6950709" algn="l"/>
                <a:tab pos="8368665" algn="l"/>
              </a:tabLst>
            </a:pPr>
            <a:r>
              <a:rPr sz="2400" b="1" dirty="0">
                <a:latin typeface="Constantia"/>
                <a:cs typeface="Constantia"/>
              </a:rPr>
              <a:t>Cla</a:t>
            </a:r>
            <a:r>
              <a:rPr sz="2400" b="1" spc="5" dirty="0">
                <a:latin typeface="Constantia"/>
                <a:cs typeface="Constantia"/>
              </a:rPr>
              <a:t>s</a:t>
            </a:r>
            <a:r>
              <a:rPr sz="2400" b="1" dirty="0">
                <a:latin typeface="Constantia"/>
                <a:cs typeface="Constantia"/>
              </a:rPr>
              <a:t>s </a:t>
            </a:r>
            <a:r>
              <a:rPr sz="2400" b="1" spc="-180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B	</a:t>
            </a:r>
            <a:r>
              <a:rPr sz="2400" b="1" spc="-15" dirty="0">
                <a:latin typeface="Constantia"/>
                <a:cs typeface="Constantia"/>
              </a:rPr>
              <a:t>A</a:t>
            </a:r>
            <a:r>
              <a:rPr sz="2400" b="1" spc="-5" dirty="0">
                <a:latin typeface="Constantia"/>
                <a:cs typeface="Constantia"/>
              </a:rPr>
              <a:t>dd</a:t>
            </a:r>
            <a:r>
              <a:rPr sz="2400" b="1" spc="-35" dirty="0">
                <a:latin typeface="Constantia"/>
                <a:cs typeface="Constantia"/>
              </a:rPr>
              <a:t>r</a:t>
            </a:r>
            <a:r>
              <a:rPr sz="2400" b="1" dirty="0">
                <a:latin typeface="Constantia"/>
                <a:cs typeface="Constantia"/>
              </a:rPr>
              <a:t>esse</a:t>
            </a:r>
            <a:r>
              <a:rPr sz="2400" b="1" spc="-5" dirty="0">
                <a:latin typeface="Constantia"/>
                <a:cs typeface="Constantia"/>
              </a:rPr>
              <a:t>s</a:t>
            </a:r>
            <a:r>
              <a:rPr sz="2400" dirty="0">
                <a:latin typeface="Constantia"/>
                <a:cs typeface="Constantia"/>
              </a:rPr>
              <a:t>:	</a:t>
            </a:r>
            <a:r>
              <a:rPr sz="2400" spc="-5" dirty="0">
                <a:latin typeface="Constantia"/>
                <a:cs typeface="Constantia"/>
              </a:rPr>
              <a:t>use</a:t>
            </a:r>
            <a:r>
              <a:rPr sz="2400" dirty="0">
                <a:latin typeface="Constantia"/>
                <a:cs typeface="Constantia"/>
              </a:rPr>
              <a:t>d	</a:t>
            </a:r>
            <a:r>
              <a:rPr sz="2400" spc="-15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or </a:t>
            </a:r>
            <a:r>
              <a:rPr sz="2400" spc="-2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15" dirty="0">
                <a:latin typeface="Constantia"/>
                <a:cs typeface="Constantia"/>
              </a:rPr>
              <a:t>h</a:t>
            </a:r>
            <a:r>
              <a:rPr sz="2400" dirty="0">
                <a:latin typeface="Constantia"/>
                <a:cs typeface="Constantia"/>
              </a:rPr>
              <a:t>e </a:t>
            </a:r>
            <a:r>
              <a:rPr sz="2400" spc="-2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mediu</a:t>
            </a:r>
            <a:r>
              <a:rPr sz="2400" spc="-15" dirty="0">
                <a:latin typeface="Constantia"/>
                <a:cs typeface="Constantia"/>
              </a:rPr>
              <a:t>m-</a:t>
            </a:r>
            <a:r>
              <a:rPr sz="2400" dirty="0">
                <a:latin typeface="Constantia"/>
                <a:cs typeface="Constantia"/>
              </a:rPr>
              <a:t>si</a:t>
            </a:r>
            <a:r>
              <a:rPr sz="2400" spc="-10" dirty="0">
                <a:latin typeface="Constantia"/>
                <a:cs typeface="Constantia"/>
              </a:rPr>
              <a:t>z</a:t>
            </a:r>
            <a:r>
              <a:rPr sz="2400" dirty="0">
                <a:latin typeface="Constantia"/>
                <a:cs typeface="Constantia"/>
              </a:rPr>
              <a:t>ed	</a:t>
            </a:r>
            <a:r>
              <a:rPr sz="2400" spc="-5" dirty="0">
                <a:latin typeface="Constantia"/>
                <a:cs typeface="Constantia"/>
              </a:rPr>
              <a:t>net</a:t>
            </a:r>
            <a:r>
              <a:rPr sz="2400" spc="-65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2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k</a:t>
            </a:r>
            <a:r>
              <a:rPr sz="2400" spc="-25" dirty="0">
                <a:latin typeface="Constantia"/>
                <a:cs typeface="Constantia"/>
              </a:rPr>
              <a:t>s</a:t>
            </a:r>
            <a:r>
              <a:rPr sz="2400" dirty="0">
                <a:latin typeface="Constantia"/>
                <a:cs typeface="Constantia"/>
              </a:rPr>
              <a:t>,	a</a:t>
            </a:r>
            <a:endParaRPr sz="2400">
              <a:latin typeface="Constantia"/>
              <a:cs typeface="Constantia"/>
            </a:endParaRPr>
          </a:p>
          <a:p>
            <a:pPr marL="287020">
              <a:lnSpc>
                <a:spcPts val="2590"/>
              </a:lnSpc>
            </a:pPr>
            <a:r>
              <a:rPr sz="2400" spc="-15" dirty="0">
                <a:latin typeface="Cambria Math"/>
                <a:cs typeface="Cambria Math"/>
              </a:rPr>
              <a:t>10</a:t>
            </a:r>
            <a:r>
              <a:rPr sz="2400" spc="-15" dirty="0">
                <a:latin typeface="Constantia"/>
                <a:cs typeface="Constantia"/>
              </a:rPr>
              <a:t>,followed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by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14</a:t>
            </a:r>
            <a:r>
              <a:rPr sz="2400" spc="-5" dirty="0">
                <a:latin typeface="Constantia"/>
                <a:cs typeface="Constantia"/>
              </a:rPr>
              <a:t>-bit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netid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16</a:t>
            </a:r>
            <a:r>
              <a:rPr sz="2400" spc="-5" dirty="0">
                <a:latin typeface="Constantia"/>
                <a:cs typeface="Constantia"/>
              </a:rPr>
              <a:t>-bit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hostid.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ts val="259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  <a:tab pos="1254760" algn="l"/>
                <a:tab pos="1685925" algn="l"/>
                <a:tab pos="3448050" algn="l"/>
                <a:tab pos="4293870" algn="l"/>
                <a:tab pos="4888230" algn="l"/>
                <a:tab pos="5542280" algn="l"/>
                <a:tab pos="6847205" algn="l"/>
                <a:tab pos="8368665" algn="l"/>
              </a:tabLst>
            </a:pPr>
            <a:r>
              <a:rPr sz="2400" b="1" dirty="0">
                <a:latin typeface="Constantia"/>
                <a:cs typeface="Constantia"/>
              </a:rPr>
              <a:t>Cla</a:t>
            </a:r>
            <a:r>
              <a:rPr sz="2400" b="1" spc="5" dirty="0">
                <a:latin typeface="Constantia"/>
                <a:cs typeface="Constantia"/>
              </a:rPr>
              <a:t>s</a:t>
            </a:r>
            <a:r>
              <a:rPr sz="2400" b="1" dirty="0">
                <a:latin typeface="Constantia"/>
                <a:cs typeface="Constantia"/>
              </a:rPr>
              <a:t>s	C	</a:t>
            </a:r>
            <a:r>
              <a:rPr sz="2400" b="1" spc="-15" dirty="0">
                <a:latin typeface="Constantia"/>
                <a:cs typeface="Constantia"/>
              </a:rPr>
              <a:t>A</a:t>
            </a:r>
            <a:r>
              <a:rPr sz="2400" b="1" spc="-5" dirty="0">
                <a:latin typeface="Constantia"/>
                <a:cs typeface="Constantia"/>
              </a:rPr>
              <a:t>dd</a:t>
            </a:r>
            <a:r>
              <a:rPr sz="2400" b="1" spc="-35" dirty="0">
                <a:latin typeface="Constantia"/>
                <a:cs typeface="Constantia"/>
              </a:rPr>
              <a:t>r</a:t>
            </a:r>
            <a:r>
              <a:rPr sz="2400" b="1" dirty="0">
                <a:latin typeface="Constantia"/>
                <a:cs typeface="Constantia"/>
              </a:rPr>
              <a:t>esse</a:t>
            </a:r>
            <a:r>
              <a:rPr sz="2400" b="1" spc="-5" dirty="0">
                <a:latin typeface="Constantia"/>
                <a:cs typeface="Constantia"/>
              </a:rPr>
              <a:t>s</a:t>
            </a:r>
            <a:r>
              <a:rPr sz="2400" dirty="0">
                <a:latin typeface="Constantia"/>
                <a:cs typeface="Constantia"/>
              </a:rPr>
              <a:t>:	</a:t>
            </a:r>
            <a:r>
              <a:rPr sz="2400" spc="-5" dirty="0">
                <a:latin typeface="Constantia"/>
                <a:cs typeface="Constantia"/>
              </a:rPr>
              <a:t>use</a:t>
            </a:r>
            <a:r>
              <a:rPr sz="2400" dirty="0">
                <a:latin typeface="Constantia"/>
                <a:cs typeface="Constantia"/>
              </a:rPr>
              <a:t>d	</a:t>
            </a:r>
            <a:r>
              <a:rPr sz="2400" spc="-10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or	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	smal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est	</a:t>
            </a:r>
            <a:r>
              <a:rPr sz="2400" spc="-5" dirty="0">
                <a:latin typeface="Constantia"/>
                <a:cs typeface="Constantia"/>
              </a:rPr>
              <a:t>ne</a:t>
            </a:r>
            <a:r>
              <a:rPr sz="2400" spc="10" dirty="0">
                <a:latin typeface="Constantia"/>
                <a:cs typeface="Constantia"/>
              </a:rPr>
              <a:t>t</a:t>
            </a:r>
            <a:r>
              <a:rPr sz="2400" spc="-65" dirty="0">
                <a:latin typeface="Constantia"/>
                <a:cs typeface="Constantia"/>
              </a:rPr>
              <a:t>w</a:t>
            </a:r>
            <a:r>
              <a:rPr sz="2400" spc="5" dirty="0">
                <a:latin typeface="Constantia"/>
                <a:cs typeface="Constantia"/>
              </a:rPr>
              <a:t>o</a:t>
            </a:r>
            <a:r>
              <a:rPr sz="2400" spc="-2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k</a:t>
            </a:r>
            <a:r>
              <a:rPr sz="2400" spc="-25" dirty="0">
                <a:latin typeface="Constantia"/>
                <a:cs typeface="Constantia"/>
              </a:rPr>
              <a:t>s</a:t>
            </a:r>
            <a:r>
              <a:rPr sz="2400" dirty="0">
                <a:latin typeface="Constantia"/>
                <a:cs typeface="Constantia"/>
              </a:rPr>
              <a:t>,	a</a:t>
            </a:r>
            <a:endParaRPr sz="2400">
              <a:latin typeface="Constantia"/>
              <a:cs typeface="Constantia"/>
            </a:endParaRPr>
          </a:p>
          <a:p>
            <a:pPr marL="287020">
              <a:lnSpc>
                <a:spcPts val="2590"/>
              </a:lnSpc>
            </a:pPr>
            <a:r>
              <a:rPr sz="2400" spc="-15" dirty="0">
                <a:latin typeface="Cambria Math"/>
                <a:cs typeface="Cambria Math"/>
              </a:rPr>
              <a:t>110</a:t>
            </a:r>
            <a:r>
              <a:rPr sz="2400" spc="-15" dirty="0">
                <a:latin typeface="Constantia"/>
                <a:cs typeface="Constantia"/>
              </a:rPr>
              <a:t>,followed by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21</a:t>
            </a:r>
            <a:r>
              <a:rPr sz="2400" spc="-5" dirty="0">
                <a:latin typeface="Constantia"/>
                <a:cs typeface="Constantia"/>
              </a:rPr>
              <a:t>-bit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netid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8</a:t>
            </a:r>
            <a:r>
              <a:rPr sz="2400" spc="-5" dirty="0">
                <a:latin typeface="Constantia"/>
                <a:cs typeface="Constantia"/>
              </a:rPr>
              <a:t>-bit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hostid.</a:t>
            </a:r>
            <a:endParaRPr sz="2400">
              <a:latin typeface="Constantia"/>
              <a:cs typeface="Constantia"/>
            </a:endParaRPr>
          </a:p>
          <a:p>
            <a:pPr marL="652780" marR="5080" lvl="1" indent="-247650" algn="just">
              <a:lnSpc>
                <a:spcPct val="80000"/>
              </a:lnSpc>
              <a:spcBef>
                <a:spcPts val="535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sz="2200" spc="-10" dirty="0">
                <a:latin typeface="Constantia"/>
                <a:cs typeface="Constantia"/>
              </a:rPr>
              <a:t>Neither </a:t>
            </a:r>
            <a:r>
              <a:rPr sz="2200" spc="-5" dirty="0">
                <a:latin typeface="Constantia"/>
                <a:cs typeface="Constantia"/>
              </a:rPr>
              <a:t>Class D </a:t>
            </a:r>
            <a:r>
              <a:rPr sz="2200" spc="-10" dirty="0">
                <a:latin typeface="Constantia"/>
                <a:cs typeface="Constantia"/>
              </a:rPr>
              <a:t>nor </a:t>
            </a:r>
            <a:r>
              <a:rPr sz="2200" spc="-5" dirty="0">
                <a:latin typeface="Constantia"/>
                <a:cs typeface="Constantia"/>
              </a:rPr>
              <a:t>Class E </a:t>
            </a:r>
            <a:r>
              <a:rPr sz="2200" spc="-10" dirty="0">
                <a:latin typeface="Constantia"/>
                <a:cs typeface="Constantia"/>
              </a:rPr>
              <a:t>addresses </a:t>
            </a:r>
            <a:r>
              <a:rPr sz="2200" spc="-20" dirty="0">
                <a:latin typeface="Constantia"/>
                <a:cs typeface="Constantia"/>
              </a:rPr>
              <a:t>are </a:t>
            </a:r>
            <a:r>
              <a:rPr sz="2200" spc="-10" dirty="0">
                <a:latin typeface="Constantia"/>
                <a:cs typeface="Constantia"/>
              </a:rPr>
              <a:t>assigned </a:t>
            </a:r>
            <a:r>
              <a:rPr sz="2200" spc="-5" dirty="0">
                <a:latin typeface="Constantia"/>
                <a:cs typeface="Constantia"/>
              </a:rPr>
              <a:t>as </a:t>
            </a:r>
            <a:r>
              <a:rPr sz="2200" spc="-10" dirty="0">
                <a:latin typeface="Constantia"/>
                <a:cs typeface="Constantia"/>
              </a:rPr>
              <a:t>the address </a:t>
            </a:r>
            <a:r>
              <a:rPr sz="2200" spc="-5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 </a:t>
            </a:r>
            <a:r>
              <a:rPr sz="2200" spc="-15" dirty="0">
                <a:latin typeface="Constantia"/>
                <a:cs typeface="Constantia"/>
              </a:rPr>
              <a:t>computer </a:t>
            </a:r>
            <a:r>
              <a:rPr sz="2200" spc="-5" dirty="0">
                <a:latin typeface="Constantia"/>
                <a:cs typeface="Constantia"/>
              </a:rPr>
              <a:t>on the </a:t>
            </a:r>
            <a:r>
              <a:rPr sz="2200" spc="-10" dirty="0">
                <a:latin typeface="Constantia"/>
                <a:cs typeface="Constantia"/>
              </a:rPr>
              <a:t>internet.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Only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Classes </a:t>
            </a:r>
            <a:r>
              <a:rPr sz="2200" dirty="0">
                <a:latin typeface="Constantia"/>
                <a:cs typeface="Constantia"/>
              </a:rPr>
              <a:t>A,</a:t>
            </a:r>
            <a:r>
              <a:rPr sz="2200" spc="5" dirty="0">
                <a:latin typeface="Constantia"/>
                <a:cs typeface="Constantia"/>
              </a:rPr>
              <a:t> </a:t>
            </a:r>
            <a:r>
              <a:rPr sz="2200" spc="-30" dirty="0">
                <a:latin typeface="Constantia"/>
                <a:cs typeface="Constantia"/>
              </a:rPr>
              <a:t>B,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C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are </a:t>
            </a:r>
            <a:r>
              <a:rPr sz="2200" spc="-10" dirty="0">
                <a:latin typeface="Constantia"/>
                <a:cs typeface="Constantia"/>
              </a:rPr>
              <a:t> available.</a:t>
            </a:r>
            <a:endParaRPr sz="2200">
              <a:latin typeface="Constantia"/>
              <a:cs typeface="Constantia"/>
            </a:endParaRPr>
          </a:p>
          <a:p>
            <a:pPr marL="652780" lvl="1" indent="-247650" algn="just">
              <a:lnSpc>
                <a:spcPct val="100000"/>
              </a:lnSpc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sz="2200" spc="-10" dirty="0">
                <a:latin typeface="Cambria Math"/>
                <a:cs typeface="Cambria Math"/>
              </a:rPr>
              <a:t>1111111</a:t>
            </a:r>
            <a:r>
              <a:rPr sz="2200" spc="6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is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not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available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as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netid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 a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Class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network.</a:t>
            </a:r>
            <a:endParaRPr sz="2200">
              <a:latin typeface="Constantia"/>
              <a:cs typeface="Constantia"/>
            </a:endParaRPr>
          </a:p>
          <a:p>
            <a:pPr marL="652780" lvl="1" indent="-247650" algn="just">
              <a:lnSpc>
                <a:spcPts val="2375"/>
              </a:lnSpc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sz="2200" spc="-10" dirty="0">
                <a:latin typeface="Constantia"/>
                <a:cs typeface="Constantia"/>
              </a:rPr>
              <a:t>Hostids</a:t>
            </a:r>
            <a:r>
              <a:rPr sz="2200" spc="34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consisting</a:t>
            </a:r>
            <a:r>
              <a:rPr sz="2200" spc="40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of</a:t>
            </a:r>
            <a:r>
              <a:rPr sz="2200" spc="4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all</a:t>
            </a:r>
            <a:r>
              <a:rPr sz="2200" spc="37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0</a:t>
            </a:r>
            <a:r>
              <a:rPr sz="2200" spc="-5" dirty="0">
                <a:latin typeface="Constantia"/>
                <a:cs typeface="Constantia"/>
              </a:rPr>
              <a:t>s</a:t>
            </a:r>
            <a:r>
              <a:rPr sz="2200" spc="3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spc="4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all</a:t>
            </a:r>
            <a:r>
              <a:rPr sz="2200" spc="39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1</a:t>
            </a:r>
            <a:r>
              <a:rPr sz="2200" spc="-5" dirty="0">
                <a:latin typeface="Constantia"/>
                <a:cs typeface="Constantia"/>
              </a:rPr>
              <a:t>s</a:t>
            </a:r>
            <a:r>
              <a:rPr sz="2200" spc="34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are</a:t>
            </a:r>
            <a:r>
              <a:rPr sz="2200" spc="35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not</a:t>
            </a:r>
            <a:r>
              <a:rPr sz="2200" spc="34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available</a:t>
            </a:r>
            <a:r>
              <a:rPr sz="2200" spc="3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in</a:t>
            </a:r>
            <a:r>
              <a:rPr sz="2200" spc="37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any</a:t>
            </a:r>
            <a:endParaRPr sz="2200">
              <a:latin typeface="Constantia"/>
              <a:cs typeface="Constantia"/>
            </a:endParaRPr>
          </a:p>
          <a:p>
            <a:pPr marL="652780">
              <a:lnSpc>
                <a:spcPts val="2375"/>
              </a:lnSpc>
            </a:pPr>
            <a:r>
              <a:rPr sz="2200" spc="-15" dirty="0">
                <a:latin typeface="Constantia"/>
                <a:cs typeface="Constantia"/>
              </a:rPr>
              <a:t>network.</a:t>
            </a:r>
            <a:endParaRPr sz="2200">
              <a:latin typeface="Constantia"/>
              <a:cs typeface="Constant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4400" y="1371600"/>
            <a:ext cx="67818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734695"/>
            <a:ext cx="66255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6470" algn="l"/>
                <a:tab pos="4247515" algn="l"/>
              </a:tabLst>
            </a:pP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Counting	</a:t>
            </a:r>
            <a:r>
              <a:rPr sz="4500" spc="-15" dirty="0">
                <a:solidFill>
                  <a:srgbClr val="04607A"/>
                </a:solidFill>
                <a:latin typeface="Calibri"/>
                <a:cs typeface="Calibri"/>
              </a:rPr>
              <a:t>Internet	</a:t>
            </a: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Addresses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9940" y="1425067"/>
            <a:ext cx="7582534" cy="4245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ts val="2375"/>
              </a:lnSpc>
              <a:spcBef>
                <a:spcPts val="95"/>
              </a:spcBef>
            </a:pPr>
            <a:r>
              <a:rPr sz="2200" b="1" spc="-10" dirty="0">
                <a:latin typeface="Constantia"/>
                <a:cs typeface="Constantia"/>
              </a:rPr>
              <a:t>Example</a:t>
            </a:r>
            <a:r>
              <a:rPr sz="2200" spc="-10" dirty="0">
                <a:latin typeface="Constantia"/>
                <a:cs typeface="Constantia"/>
              </a:rPr>
              <a:t>:</a:t>
            </a:r>
            <a:r>
              <a:rPr sz="2200" spc="25" dirty="0">
                <a:latin typeface="Constantia"/>
                <a:cs typeface="Constantia"/>
              </a:rPr>
              <a:t> </a:t>
            </a:r>
            <a:r>
              <a:rPr sz="2200" spc="-40" dirty="0">
                <a:latin typeface="Constantia"/>
                <a:cs typeface="Constantia"/>
              </a:rPr>
              <a:t>How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many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different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IPv</a:t>
            </a:r>
            <a:r>
              <a:rPr sz="2200" spc="-5" dirty="0">
                <a:latin typeface="Cambria Math"/>
                <a:cs typeface="Cambria Math"/>
              </a:rPr>
              <a:t>4</a:t>
            </a:r>
            <a:r>
              <a:rPr sz="2200" spc="3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addresses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are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available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for</a:t>
            </a:r>
            <a:endParaRPr sz="2200">
              <a:latin typeface="Constantia"/>
              <a:cs typeface="Constantia"/>
            </a:endParaRPr>
          </a:p>
          <a:p>
            <a:pPr marL="32384">
              <a:lnSpc>
                <a:spcPts val="2375"/>
              </a:lnSpc>
            </a:pPr>
            <a:r>
              <a:rPr sz="2200" spc="-15" dirty="0">
                <a:latin typeface="Constantia"/>
                <a:cs typeface="Constantia"/>
              </a:rPr>
              <a:t>computers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on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internet?</a:t>
            </a:r>
            <a:endParaRPr sz="2200">
              <a:latin typeface="Constantia"/>
              <a:cs typeface="Constantia"/>
            </a:endParaRPr>
          </a:p>
          <a:p>
            <a:pPr marL="32384" marR="17780" indent="-7620">
              <a:lnSpc>
                <a:spcPts val="2110"/>
              </a:lnSpc>
              <a:spcBef>
                <a:spcPts val="515"/>
              </a:spcBef>
            </a:pPr>
            <a:r>
              <a:rPr sz="2200" b="1" spc="-5" dirty="0">
                <a:latin typeface="Constantia"/>
                <a:cs typeface="Constantia"/>
              </a:rPr>
              <a:t>Solution</a:t>
            </a:r>
            <a:r>
              <a:rPr sz="2200" spc="-5" dirty="0">
                <a:latin typeface="Constantia"/>
                <a:cs typeface="Constantia"/>
              </a:rPr>
              <a:t>: </a:t>
            </a:r>
            <a:r>
              <a:rPr sz="2200" spc="-20" dirty="0">
                <a:latin typeface="Constantia"/>
                <a:cs typeface="Constantia"/>
              </a:rPr>
              <a:t>Use </a:t>
            </a:r>
            <a:r>
              <a:rPr sz="2200" spc="-10" dirty="0">
                <a:latin typeface="Constantia"/>
                <a:cs typeface="Constantia"/>
              </a:rPr>
              <a:t>both the </a:t>
            </a:r>
            <a:r>
              <a:rPr sz="2200" spc="-5" dirty="0">
                <a:latin typeface="Constantia"/>
                <a:cs typeface="Constantia"/>
              </a:rPr>
              <a:t>sum and </a:t>
            </a:r>
            <a:r>
              <a:rPr sz="2200" spc="-10" dirty="0">
                <a:latin typeface="Constantia"/>
                <a:cs typeface="Constantia"/>
              </a:rPr>
              <a:t>the product rule. </a:t>
            </a:r>
            <a:r>
              <a:rPr sz="2200" dirty="0">
                <a:latin typeface="Constantia"/>
                <a:cs typeface="Constantia"/>
              </a:rPr>
              <a:t>Let </a:t>
            </a:r>
            <a:r>
              <a:rPr sz="2200" i="1" spc="-5" dirty="0">
                <a:latin typeface="Constantia"/>
                <a:cs typeface="Constantia"/>
              </a:rPr>
              <a:t>x </a:t>
            </a:r>
            <a:r>
              <a:rPr sz="2200" spc="-5" dirty="0">
                <a:latin typeface="Constantia"/>
                <a:cs typeface="Constantia"/>
              </a:rPr>
              <a:t>be </a:t>
            </a:r>
            <a:r>
              <a:rPr sz="2200" spc="-10" dirty="0">
                <a:latin typeface="Constantia"/>
                <a:cs typeface="Constantia"/>
              </a:rPr>
              <a:t>the </a:t>
            </a:r>
            <a:r>
              <a:rPr sz="2200" spc="-5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number</a:t>
            </a:r>
            <a:r>
              <a:rPr sz="2200" spc="-1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 </a:t>
            </a:r>
            <a:r>
              <a:rPr sz="2200" spc="-10" dirty="0">
                <a:latin typeface="Constantia"/>
                <a:cs typeface="Constantia"/>
              </a:rPr>
              <a:t>available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addresses,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and</a:t>
            </a:r>
            <a:r>
              <a:rPr sz="2200" spc="-5" dirty="0">
                <a:latin typeface="Constantia"/>
                <a:cs typeface="Constantia"/>
              </a:rPr>
              <a:t> let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i="1" dirty="0">
                <a:latin typeface="Constantia"/>
                <a:cs typeface="Constantia"/>
              </a:rPr>
              <a:t>x</a:t>
            </a:r>
            <a:r>
              <a:rPr sz="2175" baseline="-21072" dirty="0">
                <a:latin typeface="Constantia"/>
                <a:cs typeface="Constantia"/>
              </a:rPr>
              <a:t>A</a:t>
            </a:r>
            <a:r>
              <a:rPr sz="2200" dirty="0">
                <a:latin typeface="Constantia"/>
                <a:cs typeface="Constantia"/>
              </a:rPr>
              <a:t>, </a:t>
            </a:r>
            <a:r>
              <a:rPr sz="2200" i="1" spc="-10" dirty="0">
                <a:latin typeface="Constantia"/>
                <a:cs typeface="Constantia"/>
              </a:rPr>
              <a:t>x</a:t>
            </a:r>
            <a:r>
              <a:rPr sz="2175" spc="-15" baseline="-21072" dirty="0">
                <a:latin typeface="Constantia"/>
                <a:cs typeface="Constantia"/>
              </a:rPr>
              <a:t>B</a:t>
            </a:r>
            <a:r>
              <a:rPr sz="2200" spc="-10" dirty="0">
                <a:latin typeface="Constantia"/>
                <a:cs typeface="Constantia"/>
              </a:rPr>
              <a:t>,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i="1" spc="5" dirty="0">
                <a:latin typeface="Constantia"/>
                <a:cs typeface="Constantia"/>
              </a:rPr>
              <a:t>x</a:t>
            </a:r>
            <a:r>
              <a:rPr sz="2175" spc="7" baseline="-21072" dirty="0">
                <a:latin typeface="Constantia"/>
                <a:cs typeface="Constantia"/>
              </a:rPr>
              <a:t>C</a:t>
            </a:r>
            <a:r>
              <a:rPr sz="2175" spc="165" baseline="-21072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denote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 </a:t>
            </a:r>
            <a:r>
              <a:rPr sz="2200" spc="-5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number</a:t>
            </a:r>
            <a:r>
              <a:rPr sz="2200" spc="-1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 </a:t>
            </a:r>
            <a:r>
              <a:rPr sz="2200" spc="-10" dirty="0">
                <a:latin typeface="Constantia"/>
                <a:cs typeface="Constantia"/>
              </a:rPr>
              <a:t>addresses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for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respective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classes.</a:t>
            </a:r>
            <a:endParaRPr sz="2200">
              <a:latin typeface="Constantia"/>
              <a:cs typeface="Constantia"/>
            </a:endParaRPr>
          </a:p>
          <a:p>
            <a:pPr marL="398780" marR="285115" indent="-399415">
              <a:lnSpc>
                <a:spcPct val="100000"/>
              </a:lnSpc>
              <a:spcBef>
                <a:spcPts val="30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399415" algn="l"/>
              </a:tabLst>
            </a:pPr>
            <a:r>
              <a:rPr sz="2000" spc="-185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o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45" dirty="0">
                <a:latin typeface="Constantia"/>
                <a:cs typeface="Constantia"/>
              </a:rPr>
              <a:t>f</a:t>
            </a:r>
            <a:r>
              <a:rPr sz="2000" spc="-5" dirty="0">
                <a:latin typeface="Constantia"/>
                <a:cs typeface="Constantia"/>
              </a:rPr>
              <a:t>ind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x</a:t>
            </a:r>
            <a:r>
              <a:rPr sz="1950" spc="30" baseline="-21367" dirty="0">
                <a:latin typeface="Constantia"/>
                <a:cs typeface="Constantia"/>
              </a:rPr>
              <a:t>A</a:t>
            </a:r>
            <a:r>
              <a:rPr sz="2000" dirty="0">
                <a:latin typeface="Constantia"/>
                <a:cs typeface="Constantia"/>
              </a:rPr>
              <a:t>: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2</a:t>
            </a:r>
            <a:r>
              <a:rPr sz="1950" spc="22" baseline="25641" dirty="0">
                <a:latin typeface="Cambria Math"/>
                <a:cs typeface="Cambria Math"/>
              </a:rPr>
              <a:t>7</a:t>
            </a:r>
            <a:r>
              <a:rPr sz="1950" baseline="25641" dirty="0">
                <a:latin typeface="Cambria Math"/>
                <a:cs typeface="Cambria Math"/>
              </a:rPr>
              <a:t> </a:t>
            </a:r>
            <a:r>
              <a:rPr sz="1950" spc="-97" baseline="25641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 = </a:t>
            </a:r>
            <a:r>
              <a:rPr sz="2000" spc="-10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27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n</a:t>
            </a:r>
            <a:r>
              <a:rPr sz="2000" spc="-10" dirty="0">
                <a:latin typeface="Cambria Math"/>
                <a:cs typeface="Cambria Math"/>
              </a:rPr>
              <a:t>e</a:t>
            </a:r>
            <a:r>
              <a:rPr sz="2000" dirty="0">
                <a:latin typeface="Cambria Math"/>
                <a:cs typeface="Cambria Math"/>
              </a:rPr>
              <a:t>tid</a:t>
            </a:r>
            <a:r>
              <a:rPr sz="2000" spc="5" dirty="0">
                <a:latin typeface="Cambria Math"/>
                <a:cs typeface="Cambria Math"/>
              </a:rPr>
              <a:t>s</a:t>
            </a:r>
            <a:r>
              <a:rPr sz="2000" dirty="0">
                <a:latin typeface="Cambria Math"/>
                <a:cs typeface="Cambria Math"/>
              </a:rPr>
              <a:t>.</a:t>
            </a:r>
            <a:r>
              <a:rPr sz="2000" spc="-2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2</a:t>
            </a:r>
            <a:r>
              <a:rPr sz="1950" spc="7" baseline="25641" dirty="0">
                <a:latin typeface="Cambria Math"/>
                <a:cs typeface="Cambria Math"/>
              </a:rPr>
              <a:t>2</a:t>
            </a:r>
            <a:r>
              <a:rPr sz="1950" spc="22" baseline="25641" dirty="0">
                <a:latin typeface="Cambria Math"/>
                <a:cs typeface="Cambria Math"/>
              </a:rPr>
              <a:t>4</a:t>
            </a:r>
            <a:r>
              <a:rPr sz="1950" baseline="25641" dirty="0">
                <a:latin typeface="Cambria Math"/>
                <a:cs typeface="Cambria Math"/>
              </a:rPr>
              <a:t> </a:t>
            </a:r>
            <a:r>
              <a:rPr sz="1950" spc="-82" baseline="25641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− 2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 1</a:t>
            </a:r>
            <a:r>
              <a:rPr sz="2000" spc="-10" dirty="0">
                <a:latin typeface="Cambria Math"/>
                <a:cs typeface="Cambria Math"/>
              </a:rPr>
              <a:t>6</a:t>
            </a:r>
            <a:r>
              <a:rPr sz="2000" spc="-5" dirty="0">
                <a:latin typeface="Cambria Math"/>
                <a:cs typeface="Cambria Math"/>
              </a:rPr>
              <a:t>,</a:t>
            </a:r>
            <a:r>
              <a:rPr sz="2000" spc="-15" dirty="0">
                <a:latin typeface="Cambria Math"/>
                <a:cs typeface="Cambria Math"/>
              </a:rPr>
              <a:t>7</a:t>
            </a:r>
            <a:r>
              <a:rPr sz="2000" spc="-10" dirty="0">
                <a:latin typeface="Cambria Math"/>
                <a:cs typeface="Cambria Math"/>
              </a:rPr>
              <a:t>77</a:t>
            </a:r>
            <a:r>
              <a:rPr sz="2000" spc="-5" dirty="0">
                <a:latin typeface="Cambria Math"/>
                <a:cs typeface="Cambria Math"/>
              </a:rPr>
              <a:t>,21</a:t>
            </a:r>
            <a:r>
              <a:rPr sz="2000" dirty="0">
                <a:latin typeface="Cambria Math"/>
                <a:cs typeface="Cambria Math"/>
              </a:rPr>
              <a:t>4</a:t>
            </a:r>
            <a:r>
              <a:rPr sz="2000" spc="6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hos</a:t>
            </a:r>
            <a:r>
              <a:rPr sz="2000" spc="5" dirty="0">
                <a:latin typeface="Cambria Math"/>
                <a:cs typeface="Cambria Math"/>
              </a:rPr>
              <a:t>t</a:t>
            </a:r>
            <a:r>
              <a:rPr sz="2000" dirty="0">
                <a:latin typeface="Cambria Math"/>
                <a:cs typeface="Cambria Math"/>
              </a:rPr>
              <a:t>ids.</a:t>
            </a:r>
            <a:endParaRPr sz="2000">
              <a:latin typeface="Cambria Math"/>
              <a:cs typeface="Cambria Math"/>
            </a:endParaRPr>
          </a:p>
          <a:p>
            <a:pPr marR="784860" algn="ctr">
              <a:lnSpc>
                <a:spcPct val="100000"/>
              </a:lnSpc>
            </a:pPr>
            <a:r>
              <a:rPr sz="2000" i="1" spc="10" dirty="0">
                <a:latin typeface="Constantia"/>
                <a:cs typeface="Constantia"/>
              </a:rPr>
              <a:t>x</a:t>
            </a:r>
            <a:r>
              <a:rPr sz="1950" spc="15" baseline="-21367" dirty="0">
                <a:latin typeface="Constantia"/>
                <a:cs typeface="Constantia"/>
              </a:rPr>
              <a:t>A</a:t>
            </a:r>
            <a:r>
              <a:rPr sz="1950" spc="195" baseline="-21367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=</a:t>
            </a:r>
            <a:r>
              <a:rPr sz="2000" i="1" spc="-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127∙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16,777,214</a:t>
            </a:r>
            <a:r>
              <a:rPr sz="2000" spc="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-5" dirty="0">
                <a:latin typeface="Cambria Math"/>
                <a:cs typeface="Cambria Math"/>
              </a:rPr>
              <a:t> 2,130,706,178.</a:t>
            </a:r>
            <a:endParaRPr sz="2000">
              <a:latin typeface="Cambria Math"/>
              <a:cs typeface="Cambria Math"/>
            </a:endParaRPr>
          </a:p>
          <a:p>
            <a:pPr marL="398780" marR="788035" indent="-399415">
              <a:lnSpc>
                <a:spcPct val="100000"/>
              </a:lnSpc>
              <a:buClr>
                <a:srgbClr val="0E6EC5"/>
              </a:buClr>
              <a:buSzPct val="85000"/>
              <a:buFont typeface="Segoe UI Symbol"/>
              <a:buChar char="⚫"/>
              <a:tabLst>
                <a:tab pos="399415" algn="l"/>
              </a:tabLst>
            </a:pPr>
            <a:r>
              <a:rPr sz="2000" spc="-95" dirty="0">
                <a:latin typeface="Constantia"/>
                <a:cs typeface="Constantia"/>
              </a:rPr>
              <a:t>To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5" dirty="0">
                <a:latin typeface="Constantia"/>
                <a:cs typeface="Constantia"/>
              </a:rPr>
              <a:t>find,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i="1" spc="5" dirty="0">
                <a:latin typeface="Constantia"/>
                <a:cs typeface="Constantia"/>
              </a:rPr>
              <a:t>x</a:t>
            </a:r>
            <a:r>
              <a:rPr sz="1950" spc="7" baseline="-21367" dirty="0">
                <a:latin typeface="Constantia"/>
                <a:cs typeface="Constantia"/>
              </a:rPr>
              <a:t>B</a:t>
            </a:r>
            <a:r>
              <a:rPr sz="2000" spc="5" dirty="0">
                <a:latin typeface="Constantia"/>
                <a:cs typeface="Constantia"/>
              </a:rPr>
              <a:t>: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spc="5" dirty="0">
                <a:latin typeface="Cambria Math"/>
                <a:cs typeface="Cambria Math"/>
              </a:rPr>
              <a:t>2</a:t>
            </a:r>
            <a:r>
              <a:rPr sz="1950" spc="7" baseline="25641" dirty="0">
                <a:latin typeface="Cambria Math"/>
                <a:cs typeface="Cambria Math"/>
              </a:rPr>
              <a:t>14</a:t>
            </a:r>
            <a:r>
              <a:rPr sz="1950" spc="330" baseline="25641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16,384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netids.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spc="5" dirty="0">
                <a:latin typeface="Cambria Math"/>
                <a:cs typeface="Cambria Math"/>
              </a:rPr>
              <a:t>2</a:t>
            </a:r>
            <a:r>
              <a:rPr sz="1950" spc="7" baseline="25641" dirty="0">
                <a:latin typeface="Cambria Math"/>
                <a:cs typeface="Cambria Math"/>
              </a:rPr>
              <a:t>16</a:t>
            </a:r>
            <a:r>
              <a:rPr sz="1950" spc="330" baseline="25641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− 2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 </a:t>
            </a:r>
            <a:r>
              <a:rPr sz="2000" spc="-10" dirty="0">
                <a:latin typeface="Cambria Math"/>
                <a:cs typeface="Cambria Math"/>
              </a:rPr>
              <a:t>16,534</a:t>
            </a:r>
            <a:r>
              <a:rPr sz="2000" spc="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hostids.</a:t>
            </a:r>
            <a:endParaRPr sz="2000">
              <a:latin typeface="Cambria Math"/>
              <a:cs typeface="Cambria Math"/>
            </a:endParaRPr>
          </a:p>
          <a:p>
            <a:pPr marR="827405" algn="ctr">
              <a:lnSpc>
                <a:spcPct val="100000"/>
              </a:lnSpc>
            </a:pPr>
            <a:r>
              <a:rPr sz="2000" i="1" spc="10" dirty="0">
                <a:latin typeface="Constantia"/>
                <a:cs typeface="Constantia"/>
              </a:rPr>
              <a:t>x</a:t>
            </a:r>
            <a:r>
              <a:rPr sz="1950" spc="15" baseline="-21367" dirty="0">
                <a:latin typeface="Constantia"/>
                <a:cs typeface="Constantia"/>
              </a:rPr>
              <a:t>B</a:t>
            </a:r>
            <a:r>
              <a:rPr sz="1950" spc="209" baseline="-21367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=</a:t>
            </a:r>
            <a:r>
              <a:rPr sz="2000" i="1" spc="-1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16,384</a:t>
            </a:r>
            <a:r>
              <a:rPr sz="2000" spc="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∙</a:t>
            </a:r>
            <a:r>
              <a:rPr sz="2000" spc="-5" dirty="0">
                <a:latin typeface="Cambria Math"/>
                <a:cs typeface="Cambria Math"/>
              </a:rPr>
              <a:t> 16,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534</a:t>
            </a:r>
            <a:r>
              <a:rPr sz="2000" dirty="0">
                <a:latin typeface="Cambria Math"/>
                <a:cs typeface="Cambria Math"/>
              </a:rPr>
              <a:t> =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1,073,709,056.</a:t>
            </a:r>
            <a:endParaRPr sz="2000">
              <a:latin typeface="Cambria Math"/>
              <a:cs typeface="Cambria Math"/>
            </a:endParaRPr>
          </a:p>
          <a:p>
            <a:pPr marL="398780" marR="875030" indent="-399415">
              <a:lnSpc>
                <a:spcPct val="100000"/>
              </a:lnSpc>
              <a:buClr>
                <a:srgbClr val="0E6EC5"/>
              </a:buClr>
              <a:buSzPct val="85000"/>
              <a:buFont typeface="Segoe UI Symbol"/>
              <a:buChar char="⚫"/>
              <a:tabLst>
                <a:tab pos="399415" algn="l"/>
              </a:tabLst>
            </a:pPr>
            <a:r>
              <a:rPr sz="2000" spc="-185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o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45" dirty="0">
                <a:latin typeface="Constantia"/>
                <a:cs typeface="Constantia"/>
              </a:rPr>
              <a:t>f</a:t>
            </a:r>
            <a:r>
              <a:rPr sz="2000" spc="-5" dirty="0">
                <a:latin typeface="Constantia"/>
                <a:cs typeface="Constantia"/>
              </a:rPr>
              <a:t>ind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x</a:t>
            </a:r>
            <a:r>
              <a:rPr sz="1950" spc="22" baseline="-21367" dirty="0"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: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2</a:t>
            </a:r>
            <a:r>
              <a:rPr sz="1950" spc="7" baseline="25641" dirty="0">
                <a:latin typeface="Cambria Math"/>
                <a:cs typeface="Cambria Math"/>
              </a:rPr>
              <a:t>2</a:t>
            </a:r>
            <a:r>
              <a:rPr sz="1950" spc="22" baseline="25641" dirty="0">
                <a:latin typeface="Cambria Math"/>
                <a:cs typeface="Cambria Math"/>
              </a:rPr>
              <a:t>1</a:t>
            </a:r>
            <a:r>
              <a:rPr sz="1950" baseline="25641" dirty="0">
                <a:latin typeface="Cambria Math"/>
                <a:cs typeface="Cambria Math"/>
              </a:rPr>
              <a:t> </a:t>
            </a:r>
            <a:r>
              <a:rPr sz="1950" spc="-82" baseline="25641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 </a:t>
            </a:r>
            <a:r>
              <a:rPr sz="2000" spc="-10" dirty="0">
                <a:latin typeface="Cambria Math"/>
                <a:cs typeface="Cambria Math"/>
              </a:rPr>
              <a:t>2</a:t>
            </a:r>
            <a:r>
              <a:rPr sz="2000" spc="-5" dirty="0">
                <a:latin typeface="Cambria Math"/>
                <a:cs typeface="Cambria Math"/>
              </a:rPr>
              <a:t>,</a:t>
            </a:r>
            <a:r>
              <a:rPr sz="2000" spc="-10" dirty="0">
                <a:latin typeface="Cambria Math"/>
                <a:cs typeface="Cambria Math"/>
              </a:rPr>
              <a:t>0</a:t>
            </a:r>
            <a:r>
              <a:rPr sz="2000" dirty="0">
                <a:latin typeface="Cambria Math"/>
                <a:cs typeface="Cambria Math"/>
              </a:rPr>
              <a:t>9</a:t>
            </a:r>
            <a:r>
              <a:rPr sz="2000" spc="-10" dirty="0">
                <a:latin typeface="Cambria Math"/>
                <a:cs typeface="Cambria Math"/>
              </a:rPr>
              <a:t>7</a:t>
            </a:r>
            <a:r>
              <a:rPr sz="2000" spc="-5" dirty="0">
                <a:latin typeface="Cambria Math"/>
                <a:cs typeface="Cambria Math"/>
              </a:rPr>
              <a:t>,</a:t>
            </a:r>
            <a:r>
              <a:rPr sz="2000" spc="-10" dirty="0">
                <a:latin typeface="Cambria Math"/>
                <a:cs typeface="Cambria Math"/>
              </a:rPr>
              <a:t>1</a:t>
            </a:r>
            <a:r>
              <a:rPr sz="2000" spc="5" dirty="0">
                <a:latin typeface="Cambria Math"/>
                <a:cs typeface="Cambria Math"/>
              </a:rPr>
              <a:t>5</a:t>
            </a:r>
            <a:r>
              <a:rPr sz="2000" dirty="0">
                <a:latin typeface="Cambria Math"/>
                <a:cs typeface="Cambria Math"/>
              </a:rPr>
              <a:t>2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n</a:t>
            </a:r>
            <a:r>
              <a:rPr sz="2000" spc="-10" dirty="0">
                <a:latin typeface="Cambria Math"/>
                <a:cs typeface="Cambria Math"/>
              </a:rPr>
              <a:t>e</a:t>
            </a:r>
            <a:r>
              <a:rPr sz="2000" dirty="0">
                <a:latin typeface="Cambria Math"/>
                <a:cs typeface="Cambria Math"/>
              </a:rPr>
              <a:t>tid</a:t>
            </a:r>
            <a:r>
              <a:rPr sz="2000" spc="5" dirty="0">
                <a:latin typeface="Cambria Math"/>
                <a:cs typeface="Cambria Math"/>
              </a:rPr>
              <a:t>s</a:t>
            </a:r>
            <a:r>
              <a:rPr sz="2000" dirty="0">
                <a:latin typeface="Cambria Math"/>
                <a:cs typeface="Cambria Math"/>
              </a:rPr>
              <a:t>.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2</a:t>
            </a:r>
            <a:r>
              <a:rPr sz="1950" spc="22" baseline="25641" dirty="0">
                <a:latin typeface="Cambria Math"/>
                <a:cs typeface="Cambria Math"/>
              </a:rPr>
              <a:t>8</a:t>
            </a:r>
            <a:r>
              <a:rPr sz="1950" baseline="25641" dirty="0">
                <a:latin typeface="Cambria Math"/>
                <a:cs typeface="Cambria Math"/>
              </a:rPr>
              <a:t> </a:t>
            </a:r>
            <a:r>
              <a:rPr sz="1950" spc="-97" baseline="25641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− 2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 2</a:t>
            </a:r>
            <a:r>
              <a:rPr sz="2000" spc="-10" dirty="0">
                <a:latin typeface="Cambria Math"/>
                <a:cs typeface="Cambria Math"/>
              </a:rPr>
              <a:t>5</a:t>
            </a:r>
            <a:r>
              <a:rPr sz="2000" dirty="0">
                <a:latin typeface="Cambria Math"/>
                <a:cs typeface="Cambria Math"/>
              </a:rPr>
              <a:t>4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hos</a:t>
            </a:r>
            <a:r>
              <a:rPr sz="2000" spc="5" dirty="0">
                <a:latin typeface="Cambria Math"/>
                <a:cs typeface="Cambria Math"/>
              </a:rPr>
              <a:t>t</a:t>
            </a:r>
            <a:r>
              <a:rPr sz="2000" dirty="0">
                <a:latin typeface="Cambria Math"/>
                <a:cs typeface="Cambria Math"/>
              </a:rPr>
              <a:t>id</a:t>
            </a:r>
            <a:r>
              <a:rPr sz="2000" spc="5" dirty="0">
                <a:latin typeface="Cambria Math"/>
                <a:cs typeface="Cambria Math"/>
              </a:rPr>
              <a:t>s</a:t>
            </a:r>
            <a:r>
              <a:rPr sz="2000" dirty="0">
                <a:latin typeface="Cambria Math"/>
                <a:cs typeface="Cambria Math"/>
              </a:rPr>
              <a:t>.</a:t>
            </a:r>
            <a:endParaRPr sz="2000">
              <a:latin typeface="Cambria Math"/>
              <a:cs typeface="Cambria Math"/>
            </a:endParaRPr>
          </a:p>
          <a:p>
            <a:pPr marR="1068070" algn="ctr">
              <a:lnSpc>
                <a:spcPct val="100000"/>
              </a:lnSpc>
              <a:spcBef>
                <a:spcPts val="5"/>
              </a:spcBef>
            </a:pPr>
            <a:r>
              <a:rPr sz="2000" i="1" spc="10" dirty="0">
                <a:latin typeface="Constantia"/>
                <a:cs typeface="Constantia"/>
              </a:rPr>
              <a:t>x</a:t>
            </a:r>
            <a:r>
              <a:rPr sz="1950" spc="15" baseline="-21367" dirty="0">
                <a:latin typeface="Constantia"/>
                <a:cs typeface="Constantia"/>
              </a:rPr>
              <a:t>C</a:t>
            </a:r>
            <a:r>
              <a:rPr sz="1950" spc="187" baseline="-21367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=</a:t>
            </a:r>
            <a:r>
              <a:rPr sz="2000" i="1" spc="-1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2,097,152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∙</a:t>
            </a:r>
            <a:r>
              <a:rPr sz="2000" spc="-5" dirty="0">
                <a:latin typeface="Cambria Math"/>
                <a:cs typeface="Cambria Math"/>
              </a:rPr>
              <a:t> 254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-5" dirty="0">
                <a:latin typeface="Cambria Math"/>
                <a:cs typeface="Cambria Math"/>
              </a:rPr>
              <a:t> 532,676,608.</a:t>
            </a:r>
            <a:endParaRPr sz="2000">
              <a:latin typeface="Cambria Math"/>
              <a:cs typeface="Cambria Math"/>
            </a:endParaRPr>
          </a:p>
          <a:p>
            <a:pPr marL="398780" indent="-247650">
              <a:lnSpc>
                <a:spcPct val="100000"/>
              </a:lnSpc>
              <a:buClr>
                <a:srgbClr val="0E6EC5"/>
              </a:buClr>
              <a:buSzPct val="85000"/>
              <a:buFont typeface="Segoe UI Symbol"/>
              <a:buChar char="⚫"/>
              <a:tabLst>
                <a:tab pos="399415" algn="l"/>
              </a:tabLst>
            </a:pPr>
            <a:r>
              <a:rPr sz="2000" spc="-40" dirty="0">
                <a:latin typeface="Constantia"/>
                <a:cs typeface="Constantia"/>
              </a:rPr>
              <a:t>H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40" dirty="0"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e,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otal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numbe</a:t>
            </a:r>
            <a:r>
              <a:rPr sz="2000" dirty="0">
                <a:latin typeface="Constantia"/>
                <a:cs typeface="Constantia"/>
              </a:rPr>
              <a:t>r</a:t>
            </a:r>
            <a:r>
              <a:rPr sz="2000" spc="-1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-55" dirty="0">
                <a:latin typeface="Constantia"/>
                <a:cs typeface="Constantia"/>
              </a:rPr>
              <a:t>a</a:t>
            </a:r>
            <a:r>
              <a:rPr sz="2000" spc="-20" dirty="0">
                <a:latin typeface="Constantia"/>
                <a:cs typeface="Constantia"/>
              </a:rPr>
              <a:t>v</a:t>
            </a:r>
            <a:r>
              <a:rPr sz="2000" dirty="0">
                <a:latin typeface="Constantia"/>
                <a:cs typeface="Constantia"/>
              </a:rPr>
              <a:t>ail</a:t>
            </a:r>
            <a:r>
              <a:rPr sz="2000" spc="-10" dirty="0">
                <a:latin typeface="Constantia"/>
                <a:cs typeface="Constantia"/>
              </a:rPr>
              <a:t>a</a:t>
            </a:r>
            <a:r>
              <a:rPr sz="2000" spc="-5" dirty="0">
                <a:latin typeface="Constantia"/>
                <a:cs typeface="Constantia"/>
              </a:rPr>
              <a:t>bl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IP</a:t>
            </a:r>
            <a:r>
              <a:rPr sz="2000" spc="5" dirty="0">
                <a:latin typeface="Constantia"/>
                <a:cs typeface="Constantia"/>
              </a:rPr>
              <a:t>v</a:t>
            </a:r>
            <a:r>
              <a:rPr sz="2000" dirty="0">
                <a:latin typeface="Cambria Math"/>
                <a:cs typeface="Cambria Math"/>
              </a:rPr>
              <a:t>4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onstantia"/>
                <a:cs typeface="Constantia"/>
              </a:rPr>
              <a:t>add</a:t>
            </a:r>
            <a:r>
              <a:rPr sz="2000" spc="-2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es</a:t>
            </a:r>
            <a:r>
              <a:rPr sz="2000" spc="5" dirty="0">
                <a:latin typeface="Constantia"/>
                <a:cs typeface="Constantia"/>
              </a:rPr>
              <a:t>s</a:t>
            </a:r>
            <a:r>
              <a:rPr sz="2000" dirty="0">
                <a:latin typeface="Constantia"/>
                <a:cs typeface="Constantia"/>
              </a:rPr>
              <a:t>es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endParaRPr sz="2000">
              <a:latin typeface="Constantia"/>
              <a:cs typeface="Constantia"/>
            </a:endParaRPr>
          </a:p>
          <a:p>
            <a:pPr marL="913765">
              <a:lnSpc>
                <a:spcPct val="100000"/>
              </a:lnSpc>
              <a:tabLst>
                <a:tab pos="2221865" algn="l"/>
              </a:tabLst>
            </a:pPr>
            <a:r>
              <a:rPr sz="2000" i="1" dirty="0">
                <a:latin typeface="Constantia"/>
                <a:cs typeface="Constantia"/>
              </a:rPr>
              <a:t>x =</a:t>
            </a:r>
            <a:r>
              <a:rPr sz="2000" i="1" spc="-10" dirty="0">
                <a:latin typeface="Constantia"/>
                <a:cs typeface="Constantia"/>
              </a:rPr>
              <a:t> </a:t>
            </a:r>
            <a:r>
              <a:rPr sz="2000" i="1" spc="10" dirty="0">
                <a:latin typeface="Constantia"/>
                <a:cs typeface="Constantia"/>
              </a:rPr>
              <a:t>x</a:t>
            </a:r>
            <a:r>
              <a:rPr sz="1950" spc="15" baseline="-21367" dirty="0">
                <a:latin typeface="Constantia"/>
                <a:cs typeface="Constantia"/>
              </a:rPr>
              <a:t>A</a:t>
            </a:r>
            <a:r>
              <a:rPr sz="1950" spc="209" baseline="-21367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+</a:t>
            </a:r>
            <a:r>
              <a:rPr sz="2000" spc="495" dirty="0">
                <a:latin typeface="Constantia"/>
                <a:cs typeface="Constantia"/>
              </a:rPr>
              <a:t> </a:t>
            </a:r>
            <a:r>
              <a:rPr sz="2000" i="1" spc="10" dirty="0">
                <a:latin typeface="Constantia"/>
                <a:cs typeface="Constantia"/>
              </a:rPr>
              <a:t>x</a:t>
            </a:r>
            <a:r>
              <a:rPr sz="1950" spc="15" baseline="-21367" dirty="0">
                <a:latin typeface="Constantia"/>
                <a:cs typeface="Constantia"/>
              </a:rPr>
              <a:t>B	</a:t>
            </a:r>
            <a:r>
              <a:rPr sz="2000" dirty="0">
                <a:latin typeface="Constantia"/>
                <a:cs typeface="Constantia"/>
              </a:rPr>
              <a:t>+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i="1" spc="10" dirty="0">
                <a:latin typeface="Constantia"/>
                <a:cs typeface="Constantia"/>
              </a:rPr>
              <a:t>x</a:t>
            </a:r>
            <a:r>
              <a:rPr sz="1950" spc="15" baseline="-21367" dirty="0">
                <a:latin typeface="Constantia"/>
                <a:cs typeface="Constantia"/>
              </a:rPr>
              <a:t>C</a:t>
            </a:r>
            <a:endParaRPr sz="1950" baseline="-21367">
              <a:latin typeface="Constantia"/>
              <a:cs typeface="Constantia"/>
            </a:endParaRPr>
          </a:p>
          <a:p>
            <a:pPr marL="1040130">
              <a:lnSpc>
                <a:spcPct val="100000"/>
              </a:lnSpc>
            </a:pP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2,130,706,178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1,073,709,056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532,676,608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3014" y="5647740"/>
            <a:ext cx="19411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-3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3,</a:t>
            </a:r>
            <a:r>
              <a:rPr sz="2000" spc="-2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737,091,842.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91000" y="5867400"/>
            <a:ext cx="4724400" cy="923925"/>
          </a:xfrm>
          <a:prstGeom prst="rect">
            <a:avLst/>
          </a:prstGeom>
          <a:ln w="9144">
            <a:solidFill>
              <a:srgbClr val="0E6EC5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1800" spc="-30" dirty="0">
                <a:latin typeface="Constantia"/>
                <a:cs typeface="Constantia"/>
              </a:rPr>
              <a:t>N</a:t>
            </a:r>
            <a:r>
              <a:rPr sz="1800" dirty="0">
                <a:latin typeface="Constantia"/>
                <a:cs typeface="Constantia"/>
              </a:rPr>
              <a:t>ot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Eno</a:t>
            </a:r>
            <a:r>
              <a:rPr sz="1800" spc="-10" dirty="0">
                <a:latin typeface="Constantia"/>
                <a:cs typeface="Constantia"/>
              </a:rPr>
              <a:t>u</a:t>
            </a:r>
            <a:r>
              <a:rPr sz="1800" spc="-15" dirty="0">
                <a:latin typeface="Constantia"/>
                <a:cs typeface="Constantia"/>
              </a:rPr>
              <a:t>g</a:t>
            </a:r>
            <a:r>
              <a:rPr sz="1800" dirty="0">
                <a:latin typeface="Constantia"/>
                <a:cs typeface="Constantia"/>
              </a:rPr>
              <a:t>h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spc="-160" dirty="0">
                <a:latin typeface="Constantia"/>
                <a:cs typeface="Constantia"/>
              </a:rPr>
              <a:t>T</a:t>
            </a:r>
            <a:r>
              <a:rPr sz="1800" dirty="0">
                <a:latin typeface="Constantia"/>
                <a:cs typeface="Constantia"/>
              </a:rPr>
              <a:t>od</a:t>
            </a:r>
            <a:r>
              <a:rPr sz="1800" spc="-40" dirty="0">
                <a:latin typeface="Constantia"/>
                <a:cs typeface="Constantia"/>
              </a:rPr>
              <a:t>a</a:t>
            </a:r>
            <a:r>
              <a:rPr sz="1800" dirty="0">
                <a:latin typeface="Constantia"/>
                <a:cs typeface="Constantia"/>
              </a:rPr>
              <a:t>y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!!</a:t>
            </a:r>
            <a:endParaRPr sz="1800">
              <a:latin typeface="Constantia"/>
              <a:cs typeface="Constantia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nstantia"/>
                <a:cs typeface="Constantia"/>
              </a:rPr>
              <a:t>The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newer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IPv6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protocol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solves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problem</a:t>
            </a:r>
            <a:endParaRPr sz="1800">
              <a:latin typeface="Constantia"/>
              <a:cs typeface="Constantia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nstantia"/>
                <a:cs typeface="Constantia"/>
              </a:rPr>
              <a:t>of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too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few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addresses.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26465"/>
            <a:ext cx="595503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545840" algn="l"/>
              </a:tabLst>
            </a:pP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Basic </a:t>
            </a: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Cou</a:t>
            </a:r>
            <a:r>
              <a:rPr sz="4500" spc="-40" dirty="0">
                <a:solidFill>
                  <a:srgbClr val="04607A"/>
                </a:solidFill>
                <a:latin typeface="Calibri"/>
                <a:cs typeface="Calibri"/>
              </a:rPr>
              <a:t>n</a:t>
            </a: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ting	Principles:  </a:t>
            </a:r>
            <a:r>
              <a:rPr sz="4500" spc="-15" dirty="0">
                <a:solidFill>
                  <a:srgbClr val="04607A"/>
                </a:solidFill>
                <a:latin typeface="Calibri"/>
                <a:cs typeface="Calibri"/>
              </a:rPr>
              <a:t>Subtraction</a:t>
            </a: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Rule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3240" y="1947799"/>
            <a:ext cx="7971155" cy="2483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17780" indent="-36830">
              <a:lnSpc>
                <a:spcPct val="100000"/>
              </a:lnSpc>
              <a:spcBef>
                <a:spcPts val="105"/>
              </a:spcBef>
              <a:tabLst>
                <a:tab pos="1136650" algn="l"/>
                <a:tab pos="3576320" algn="l"/>
                <a:tab pos="3792854" algn="l"/>
              </a:tabLst>
            </a:pPr>
            <a:r>
              <a:rPr sz="2600" b="1" spc="-5" dirty="0">
                <a:latin typeface="Constantia"/>
                <a:cs typeface="Constantia"/>
              </a:rPr>
              <a:t>Subtraction </a:t>
            </a:r>
            <a:r>
              <a:rPr sz="2600" b="1" spc="-10" dirty="0">
                <a:latin typeface="Constantia"/>
                <a:cs typeface="Constantia"/>
              </a:rPr>
              <a:t>Rule</a:t>
            </a:r>
            <a:r>
              <a:rPr sz="2600" spc="-10" dirty="0">
                <a:latin typeface="Constantia"/>
                <a:cs typeface="Constantia"/>
              </a:rPr>
              <a:t>: </a:t>
            </a:r>
            <a:r>
              <a:rPr sz="2600" dirty="0">
                <a:latin typeface="Constantia"/>
                <a:cs typeface="Constantia"/>
              </a:rPr>
              <a:t>If a </a:t>
            </a:r>
            <a:r>
              <a:rPr sz="2600" spc="-5" dirty="0">
                <a:latin typeface="Constantia"/>
                <a:cs typeface="Constantia"/>
              </a:rPr>
              <a:t>task can be done </a:t>
            </a:r>
            <a:r>
              <a:rPr sz="2600" dirty="0">
                <a:latin typeface="Constantia"/>
                <a:cs typeface="Constantia"/>
              </a:rPr>
              <a:t>either </a:t>
            </a:r>
            <a:r>
              <a:rPr sz="2600" spc="-10" dirty="0">
                <a:latin typeface="Constantia"/>
                <a:cs typeface="Constantia"/>
              </a:rPr>
              <a:t>in </a:t>
            </a:r>
            <a:r>
              <a:rPr sz="2600" spc="-5" dirty="0">
                <a:latin typeface="Constantia"/>
                <a:cs typeface="Constantia"/>
              </a:rPr>
              <a:t>one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5" dirty="0">
                <a:latin typeface="Constantia"/>
                <a:cs typeface="Constantia"/>
              </a:rPr>
              <a:t> </a:t>
            </a:r>
            <a:r>
              <a:rPr sz="2600" i="1" spc="5" dirty="0">
                <a:latin typeface="Constantia"/>
                <a:cs typeface="Constantia"/>
              </a:rPr>
              <a:t>n</a:t>
            </a:r>
            <a:r>
              <a:rPr sz="2550" spc="7" baseline="-21241" dirty="0">
                <a:latin typeface="Cambria Math"/>
                <a:cs typeface="Cambria Math"/>
              </a:rPr>
              <a:t>1</a:t>
            </a:r>
            <a:r>
              <a:rPr sz="2550" spc="330" baseline="-21241" dirty="0">
                <a:latin typeface="Cambria Math"/>
                <a:cs typeface="Cambria Math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ways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one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	</a:t>
            </a:r>
            <a:r>
              <a:rPr sz="2600" i="1" spc="5" dirty="0">
                <a:latin typeface="Constantia"/>
                <a:cs typeface="Constantia"/>
              </a:rPr>
              <a:t>n</a:t>
            </a:r>
            <a:r>
              <a:rPr sz="2550" spc="7" baseline="-21241" dirty="0">
                <a:latin typeface="Cambria Math"/>
                <a:cs typeface="Cambria Math"/>
              </a:rPr>
              <a:t>2 </a:t>
            </a:r>
            <a:r>
              <a:rPr sz="2600" spc="-25" dirty="0">
                <a:latin typeface="Constantia"/>
                <a:cs typeface="Constantia"/>
              </a:rPr>
              <a:t>ways, </a:t>
            </a:r>
            <a:r>
              <a:rPr sz="2600" spc="-5" dirty="0">
                <a:latin typeface="Constantia"/>
                <a:cs typeface="Constantia"/>
              </a:rPr>
              <a:t>then the </a:t>
            </a:r>
            <a:r>
              <a:rPr sz="2600" spc="-10" dirty="0">
                <a:latin typeface="Constantia"/>
                <a:cs typeface="Constantia"/>
              </a:rPr>
              <a:t>total </a:t>
            </a:r>
            <a:r>
              <a:rPr sz="2600" spc="-5" dirty="0">
                <a:latin typeface="Constantia"/>
                <a:cs typeface="Constantia"/>
              </a:rPr>
              <a:t>number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ta</a:t>
            </a:r>
            <a:r>
              <a:rPr sz="2600" spc="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k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	</a:t>
            </a:r>
            <a:r>
              <a:rPr sz="2600" i="1" dirty="0">
                <a:latin typeface="Constantia"/>
                <a:cs typeface="Constantia"/>
              </a:rPr>
              <a:t>n</a:t>
            </a:r>
            <a:r>
              <a:rPr sz="2550" spc="22" baseline="-21241" dirty="0">
                <a:latin typeface="Cambria Math"/>
                <a:cs typeface="Cambria Math"/>
              </a:rPr>
              <a:t>1</a:t>
            </a:r>
            <a:r>
              <a:rPr sz="2550" spc="15" baseline="-21241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+</a:t>
            </a:r>
            <a:r>
              <a:rPr sz="2600" spc="40" dirty="0">
                <a:latin typeface="Cambria Math"/>
                <a:cs typeface="Cambria Math"/>
              </a:rPr>
              <a:t> </a:t>
            </a:r>
            <a:r>
              <a:rPr sz="2600" i="1" dirty="0">
                <a:latin typeface="Constantia"/>
                <a:cs typeface="Constantia"/>
              </a:rPr>
              <a:t>n</a:t>
            </a:r>
            <a:r>
              <a:rPr sz="2550" spc="22" baseline="-21241" dirty="0">
                <a:latin typeface="Cambria Math"/>
                <a:cs typeface="Cambria Math"/>
              </a:rPr>
              <a:t>2</a:t>
            </a:r>
            <a:r>
              <a:rPr sz="2550" baseline="-21241" dirty="0">
                <a:latin typeface="Cambria Math"/>
                <a:cs typeface="Cambria Math"/>
              </a:rPr>
              <a:t> </a:t>
            </a:r>
            <a:r>
              <a:rPr sz="2550" spc="-150" baseline="-21241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minu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numbe</a:t>
            </a: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  </a:t>
            </a:r>
            <a:r>
              <a:rPr sz="2600" spc="-25" dirty="0">
                <a:latin typeface="Constantia"/>
                <a:cs typeface="Constantia"/>
              </a:rPr>
              <a:t>w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s	</a:t>
            </a:r>
            <a:r>
              <a:rPr sz="2600" spc="-3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ta</a:t>
            </a:r>
            <a:r>
              <a:rPr sz="2600" spc="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k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at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ommon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50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o  </a:t>
            </a:r>
            <a:r>
              <a:rPr sz="2600" spc="-10" dirty="0">
                <a:latin typeface="Constantia"/>
                <a:cs typeface="Constantia"/>
              </a:rPr>
              <a:t>different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ways.</a:t>
            </a:r>
            <a:endParaRPr sz="2600">
              <a:latin typeface="Constantia"/>
              <a:cs typeface="Constantia"/>
            </a:endParaRPr>
          </a:p>
          <a:p>
            <a:pPr marL="2997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99720" algn="l"/>
              </a:tabLst>
            </a:pPr>
            <a:r>
              <a:rPr sz="2600" spc="-5" dirty="0">
                <a:latin typeface="Constantia"/>
                <a:cs typeface="Constantia"/>
              </a:rPr>
              <a:t>Also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known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as,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principle</a:t>
            </a:r>
            <a:r>
              <a:rPr sz="2600" i="1" spc="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of</a:t>
            </a:r>
            <a:r>
              <a:rPr sz="2600" i="1" spc="5" dirty="0">
                <a:latin typeface="Constantia"/>
                <a:cs typeface="Constantia"/>
              </a:rPr>
              <a:t> </a:t>
            </a:r>
            <a:r>
              <a:rPr sz="2600" i="1" spc="-10" dirty="0">
                <a:latin typeface="Constantia"/>
                <a:cs typeface="Constantia"/>
              </a:rPr>
              <a:t>inclusion-exclusion</a:t>
            </a:r>
            <a:r>
              <a:rPr sz="2600" spc="-10" dirty="0">
                <a:latin typeface="Constantia"/>
                <a:cs typeface="Constantia"/>
              </a:rPr>
              <a:t>:</a:t>
            </a:r>
            <a:endParaRPr sz="260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09800" y="4876800"/>
            <a:ext cx="4812792" cy="379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892505"/>
            <a:ext cx="42291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04607A"/>
                </a:solidFill>
                <a:latin typeface="Calibri"/>
                <a:cs typeface="Calibri"/>
              </a:rPr>
              <a:t>COMBINATORICS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8002905" cy="2483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467995" indent="-274320" algn="just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Combinatorics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mathematics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counting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arranging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objects.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Counting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objects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certain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properties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(enumeration)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required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solve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many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different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types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5" dirty="0">
                <a:latin typeface="Constantia"/>
                <a:cs typeface="Constantia"/>
              </a:rPr>
              <a:t>problem.</a:t>
            </a:r>
            <a:endParaRPr sz="2600">
              <a:latin typeface="Constantia"/>
              <a:cs typeface="Constanti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Applications,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include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topics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diverse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codes,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circuit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design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algorithm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complexity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[and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gambling]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560578"/>
            <a:ext cx="45866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6470" algn="l"/>
                <a:tab pos="2996565" algn="l"/>
              </a:tabLst>
            </a:pP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Cou</a:t>
            </a:r>
            <a:r>
              <a:rPr sz="4500" spc="-30" dirty="0">
                <a:solidFill>
                  <a:srgbClr val="04607A"/>
                </a:solidFill>
                <a:latin typeface="Calibri"/>
                <a:cs typeface="Calibri"/>
              </a:rPr>
              <a:t>n</a:t>
            </a: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ting	B</a:t>
            </a:r>
            <a:r>
              <a:rPr sz="4500" spc="-20" dirty="0">
                <a:solidFill>
                  <a:srgbClr val="04607A"/>
                </a:solidFill>
                <a:latin typeface="Calibri"/>
                <a:cs typeface="Calibri"/>
              </a:rPr>
              <a:t>i</a:t>
            </a: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t	</a:t>
            </a: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Strin</a:t>
            </a:r>
            <a:r>
              <a:rPr sz="4500" spc="5" dirty="0">
                <a:solidFill>
                  <a:srgbClr val="04607A"/>
                </a:solidFill>
                <a:latin typeface="Calibri"/>
                <a:cs typeface="Calibri"/>
              </a:rPr>
              <a:t>g</a:t>
            </a: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s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0983" y="1459433"/>
            <a:ext cx="7472045" cy="41973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1594" marR="17780" indent="-36830">
              <a:lnSpc>
                <a:spcPct val="100899"/>
              </a:lnSpc>
              <a:spcBef>
                <a:spcPts val="75"/>
              </a:spcBef>
            </a:pPr>
            <a:r>
              <a:rPr sz="2600" b="1" spc="-5" dirty="0">
                <a:latin typeface="Constantia"/>
                <a:cs typeface="Constantia"/>
              </a:rPr>
              <a:t>Example</a:t>
            </a:r>
            <a:r>
              <a:rPr sz="2600" spc="-5" dirty="0">
                <a:latin typeface="Constantia"/>
                <a:cs typeface="Constantia"/>
              </a:rPr>
              <a:t>: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How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many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bit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strings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length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eight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start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either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ambria Math"/>
                <a:cs typeface="Cambria Math"/>
              </a:rPr>
              <a:t>1</a:t>
            </a:r>
            <a:r>
              <a:rPr sz="2600" spc="75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bit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end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two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bits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00</a:t>
            </a:r>
            <a:r>
              <a:rPr sz="2600" spc="-5" dirty="0">
                <a:latin typeface="Constantia"/>
                <a:cs typeface="Constantia"/>
              </a:rPr>
              <a:t>?</a:t>
            </a:r>
            <a:endParaRPr sz="2600">
              <a:latin typeface="Constantia"/>
              <a:cs typeface="Constantia"/>
            </a:endParaRPr>
          </a:p>
          <a:p>
            <a:pPr marL="25400">
              <a:lnSpc>
                <a:spcPct val="100000"/>
              </a:lnSpc>
              <a:spcBef>
                <a:spcPts val="600"/>
              </a:spcBef>
              <a:tabLst>
                <a:tab pos="1610995" algn="l"/>
              </a:tabLst>
            </a:pPr>
            <a:r>
              <a:rPr sz="2600" b="1" spc="-5" dirty="0">
                <a:latin typeface="Constantia"/>
                <a:cs typeface="Constantia"/>
              </a:rPr>
              <a:t>Solution</a:t>
            </a:r>
            <a:r>
              <a:rPr sz="2600" spc="-5" dirty="0">
                <a:latin typeface="Constantia"/>
                <a:cs typeface="Constantia"/>
              </a:rPr>
              <a:t>:	</a:t>
            </a:r>
            <a:r>
              <a:rPr sz="2600" spc="-20" dirty="0">
                <a:latin typeface="Constantia"/>
                <a:cs typeface="Constantia"/>
              </a:rPr>
              <a:t>Use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subtraction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rule.</a:t>
            </a:r>
            <a:endParaRPr sz="2600">
              <a:latin typeface="Constantia"/>
              <a:cs typeface="Constantia"/>
            </a:endParaRPr>
          </a:p>
          <a:p>
            <a:pPr marL="427990" marR="2235835" indent="-247015">
              <a:lnSpc>
                <a:spcPct val="100800"/>
              </a:lnSpc>
              <a:spcBef>
                <a:spcPts val="56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428625" algn="l"/>
                <a:tab pos="3404235" algn="l"/>
              </a:tabLst>
            </a:pPr>
            <a:r>
              <a:rPr sz="2400" spc="-35" dirty="0">
                <a:latin typeface="Constantia"/>
                <a:cs typeface="Constantia"/>
              </a:rPr>
              <a:t>N</a:t>
            </a:r>
            <a:r>
              <a:rPr sz="2400" spc="-5" dirty="0">
                <a:latin typeface="Constantia"/>
                <a:cs typeface="Constantia"/>
              </a:rPr>
              <a:t>umbe</a:t>
            </a:r>
            <a:r>
              <a:rPr sz="2400" dirty="0">
                <a:latin typeface="Constantia"/>
                <a:cs typeface="Constantia"/>
              </a:rPr>
              <a:t>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bi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st</a:t>
            </a:r>
            <a:r>
              <a:rPr sz="2400" spc="5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ing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le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h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ei</a:t>
            </a:r>
            <a:r>
              <a:rPr sz="2400" spc="-2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ht 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start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1</a:t>
            </a:r>
            <a:r>
              <a:rPr sz="2400" spc="7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bit:	</a:t>
            </a:r>
            <a:r>
              <a:rPr sz="2400" spc="-5" dirty="0">
                <a:latin typeface="Cambria Math"/>
                <a:cs typeface="Cambria Math"/>
              </a:rPr>
              <a:t>2</a:t>
            </a:r>
            <a:r>
              <a:rPr sz="2400" spc="-7" baseline="24305" dirty="0">
                <a:latin typeface="Cambria Math"/>
                <a:cs typeface="Cambria Math"/>
              </a:rPr>
              <a:t>7</a:t>
            </a:r>
            <a:r>
              <a:rPr sz="2400" spc="352" baseline="24305" dirty="0">
                <a:latin typeface="Cambria Math"/>
                <a:cs typeface="Cambria Math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128</a:t>
            </a:r>
            <a:endParaRPr sz="2400">
              <a:latin typeface="Cambria Math"/>
              <a:cs typeface="Cambria Math"/>
            </a:endParaRPr>
          </a:p>
          <a:p>
            <a:pPr marL="427990" marR="2235835" indent="-247015">
              <a:lnSpc>
                <a:spcPct val="100800"/>
              </a:lnSpc>
              <a:spcBef>
                <a:spcPts val="53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428625" algn="l"/>
                <a:tab pos="3383279" algn="l"/>
              </a:tabLst>
            </a:pPr>
            <a:r>
              <a:rPr sz="2400" spc="-35" dirty="0">
                <a:latin typeface="Constantia"/>
                <a:cs typeface="Constantia"/>
              </a:rPr>
              <a:t>N</a:t>
            </a:r>
            <a:r>
              <a:rPr sz="2400" spc="-5" dirty="0">
                <a:latin typeface="Constantia"/>
                <a:cs typeface="Constantia"/>
              </a:rPr>
              <a:t>umbe</a:t>
            </a:r>
            <a:r>
              <a:rPr sz="2400" dirty="0">
                <a:latin typeface="Constantia"/>
                <a:cs typeface="Constantia"/>
              </a:rPr>
              <a:t>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bi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st</a:t>
            </a:r>
            <a:r>
              <a:rPr sz="2400" spc="5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ing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le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h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ei</a:t>
            </a:r>
            <a:r>
              <a:rPr sz="2400" spc="-2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ht 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end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bits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00</a:t>
            </a:r>
            <a:r>
              <a:rPr sz="2400" dirty="0">
                <a:latin typeface="Constantia"/>
                <a:cs typeface="Constantia"/>
              </a:rPr>
              <a:t>:	</a:t>
            </a:r>
            <a:r>
              <a:rPr sz="2400" dirty="0">
                <a:latin typeface="Cambria Math"/>
                <a:cs typeface="Cambria Math"/>
              </a:rPr>
              <a:t>2</a:t>
            </a:r>
            <a:r>
              <a:rPr sz="2400" baseline="24305" dirty="0">
                <a:latin typeface="Cambria Math"/>
                <a:cs typeface="Cambria Math"/>
              </a:rPr>
              <a:t>6</a:t>
            </a:r>
            <a:r>
              <a:rPr sz="2400" spc="345" baseline="24305" dirty="0">
                <a:latin typeface="Cambria Math"/>
                <a:cs typeface="Cambria Math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64</a:t>
            </a:r>
            <a:endParaRPr sz="2400">
              <a:latin typeface="Cambria Math"/>
              <a:cs typeface="Cambria Math"/>
            </a:endParaRPr>
          </a:p>
          <a:p>
            <a:pPr marL="427990" indent="-247650">
              <a:lnSpc>
                <a:spcPct val="100000"/>
              </a:lnSpc>
              <a:spcBef>
                <a:spcPts val="55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428625" algn="l"/>
              </a:tabLst>
            </a:pPr>
            <a:r>
              <a:rPr sz="2400" spc="-35" dirty="0">
                <a:latin typeface="Constantia"/>
                <a:cs typeface="Constantia"/>
              </a:rPr>
              <a:t>N</a:t>
            </a:r>
            <a:r>
              <a:rPr sz="2400" spc="-5" dirty="0">
                <a:latin typeface="Constantia"/>
                <a:cs typeface="Constantia"/>
              </a:rPr>
              <a:t>umbe</a:t>
            </a:r>
            <a:r>
              <a:rPr sz="2400" dirty="0">
                <a:latin typeface="Constantia"/>
                <a:cs typeface="Constantia"/>
              </a:rPr>
              <a:t>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bi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st</a:t>
            </a:r>
            <a:r>
              <a:rPr sz="2400" spc="5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ing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le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h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ei</a:t>
            </a:r>
            <a:r>
              <a:rPr sz="2400" spc="-2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ht</a:t>
            </a:r>
            <a:endParaRPr sz="2400">
              <a:latin typeface="Constantia"/>
              <a:cs typeface="Constantia"/>
            </a:endParaRPr>
          </a:p>
          <a:p>
            <a:pPr marL="427990">
              <a:lnSpc>
                <a:spcPct val="100000"/>
              </a:lnSpc>
              <a:spcBef>
                <a:spcPts val="25"/>
              </a:spcBef>
              <a:tabLst>
                <a:tab pos="6224270" algn="l"/>
              </a:tabLst>
            </a:pP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start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1</a:t>
            </a:r>
            <a:r>
              <a:rPr sz="2400" spc="7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bit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end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bits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00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dirty="0">
                <a:latin typeface="Constantia"/>
                <a:cs typeface="Constantia"/>
              </a:rPr>
              <a:t>:	</a:t>
            </a:r>
            <a:r>
              <a:rPr sz="2400" spc="-5" dirty="0">
                <a:latin typeface="Cambria Math"/>
                <a:cs typeface="Cambria Math"/>
              </a:rPr>
              <a:t>2</a:t>
            </a:r>
            <a:r>
              <a:rPr sz="2400" spc="-7" baseline="24305" dirty="0">
                <a:latin typeface="Cambria Math"/>
                <a:cs typeface="Cambria Math"/>
              </a:rPr>
              <a:t>5</a:t>
            </a:r>
            <a:r>
              <a:rPr sz="2400" spc="315" baseline="24305" dirty="0">
                <a:latin typeface="Cambria Math"/>
                <a:cs typeface="Cambria Math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32</a:t>
            </a:r>
            <a:endParaRPr sz="2400">
              <a:latin typeface="Cambria Math"/>
              <a:cs typeface="Cambria Math"/>
            </a:endParaRPr>
          </a:p>
          <a:p>
            <a:pPr marL="80010">
              <a:lnSpc>
                <a:spcPct val="100000"/>
              </a:lnSpc>
              <a:spcBef>
                <a:spcPts val="690"/>
              </a:spcBef>
            </a:pPr>
            <a:r>
              <a:rPr sz="2600" dirty="0">
                <a:latin typeface="Cambria Math"/>
                <a:cs typeface="Cambria Math"/>
              </a:rPr>
              <a:t>Hence,</a:t>
            </a:r>
            <a:r>
              <a:rPr sz="2600" spc="-25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the </a:t>
            </a:r>
            <a:r>
              <a:rPr sz="2600" dirty="0">
                <a:latin typeface="Cambria Math"/>
                <a:cs typeface="Cambria Math"/>
              </a:rPr>
              <a:t>number</a:t>
            </a:r>
            <a:r>
              <a:rPr sz="2600" spc="-15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is 128 +</a:t>
            </a:r>
            <a:r>
              <a:rPr sz="2600" spc="-15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64</a:t>
            </a:r>
            <a:r>
              <a:rPr sz="2600" spc="-60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−</a:t>
            </a:r>
            <a:r>
              <a:rPr sz="2600" spc="-10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32 =</a:t>
            </a:r>
            <a:r>
              <a:rPr sz="2600" spc="-15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160.</a:t>
            </a:r>
            <a:endParaRPr sz="2600">
              <a:latin typeface="Cambria Math"/>
              <a:cs typeface="Cambria Math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73011" y="2325623"/>
            <a:ext cx="2129028" cy="22067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84378"/>
            <a:ext cx="21202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Counting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232357"/>
            <a:ext cx="8039100" cy="4489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 marR="1201420" indent="-274320" algn="r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74320" algn="l"/>
              </a:tabLst>
            </a:pPr>
            <a:r>
              <a:rPr sz="2400" spc="-5" dirty="0">
                <a:latin typeface="Constantia"/>
                <a:cs typeface="Constantia"/>
              </a:rPr>
              <a:t>Enumeration,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counting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objects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certain</a:t>
            </a:r>
            <a:endParaRPr sz="2400">
              <a:latin typeface="Constantia"/>
              <a:cs typeface="Constantia"/>
            </a:endParaRPr>
          </a:p>
          <a:p>
            <a:pPr marR="1271270" algn="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onstantia"/>
                <a:cs typeface="Constantia"/>
              </a:rPr>
              <a:t>properties,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important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part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10" dirty="0">
                <a:latin typeface="Constantia"/>
                <a:cs typeface="Constantia"/>
              </a:rPr>
              <a:t>combinatorics.</a:t>
            </a:r>
            <a:endParaRPr sz="2400">
              <a:latin typeface="Constantia"/>
              <a:cs typeface="Constantia"/>
            </a:endParaRPr>
          </a:p>
          <a:p>
            <a:pPr marL="286385" marR="606425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165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mus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0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ount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objec</a:t>
            </a:r>
            <a:r>
              <a:rPr sz="2400" spc="1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so</a:t>
            </a:r>
            <a:r>
              <a:rPr sz="2400" spc="-25" dirty="0">
                <a:latin typeface="Constantia"/>
                <a:cs typeface="Constantia"/>
              </a:rPr>
              <a:t>l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</a:t>
            </a:r>
            <a:r>
              <a:rPr sz="2400" spc="-4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di</a:t>
            </a:r>
            <a:r>
              <a:rPr sz="2400" dirty="0">
                <a:latin typeface="Constantia"/>
                <a:cs typeface="Constantia"/>
              </a:rPr>
              <a:t>f</a:t>
            </a:r>
            <a:r>
              <a:rPr sz="2400" spc="-10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2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ent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yp</a:t>
            </a:r>
            <a:r>
              <a:rPr sz="2400" spc="5" dirty="0">
                <a:latin typeface="Constantia"/>
                <a:cs typeface="Constantia"/>
              </a:rPr>
              <a:t>e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  p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oblem</a:t>
            </a:r>
            <a:r>
              <a:rPr sz="2400" spc="-35" dirty="0">
                <a:latin typeface="Constantia"/>
                <a:cs typeface="Constantia"/>
              </a:rPr>
              <a:t>s</a:t>
            </a:r>
            <a:r>
              <a:rPr sz="2400" dirty="0">
                <a:latin typeface="Constantia"/>
                <a:cs typeface="Constantia"/>
              </a:rPr>
              <a:t>.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-80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example,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0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oun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</a:t>
            </a:r>
            <a:r>
              <a:rPr sz="2400" dirty="0">
                <a:latin typeface="Constantia"/>
                <a:cs typeface="Constantia"/>
              </a:rPr>
              <a:t>sed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o:</a:t>
            </a:r>
            <a:endParaRPr sz="2400">
              <a:latin typeface="Constantia"/>
              <a:cs typeface="Constantia"/>
            </a:endParaRPr>
          </a:p>
          <a:p>
            <a:pPr marL="469900" marR="56515" indent="-457834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AutoNum type="arabicPeriod"/>
              <a:tabLst>
                <a:tab pos="469900" algn="l"/>
                <a:tab pos="470534" algn="l"/>
              </a:tabLst>
            </a:pPr>
            <a:r>
              <a:rPr sz="2400" spc="-10" dirty="0">
                <a:latin typeface="Constantia"/>
                <a:cs typeface="Constantia"/>
              </a:rPr>
              <a:t>Determine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number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ordered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unordered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arrangement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objects.</a:t>
            </a:r>
            <a:endParaRPr sz="2400">
              <a:latin typeface="Constantia"/>
              <a:cs typeface="Constantia"/>
            </a:endParaRPr>
          </a:p>
          <a:p>
            <a:pPr marL="469900" marR="5080" indent="-457834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/>
              <a:tabLst>
                <a:tab pos="469900" algn="l"/>
                <a:tab pos="470534" algn="l"/>
              </a:tabLst>
            </a:pPr>
            <a:r>
              <a:rPr sz="2400" spc="-10" dirty="0">
                <a:latin typeface="Constantia"/>
                <a:cs typeface="Constantia"/>
              </a:rPr>
              <a:t>Generate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all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arrangements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specified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kind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which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important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computer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simulations.</a:t>
            </a:r>
            <a:endParaRPr sz="2400">
              <a:latin typeface="Constantia"/>
              <a:cs typeface="Constantia"/>
            </a:endParaRPr>
          </a:p>
          <a:p>
            <a:pPr marL="469900" indent="-457834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AutoNum type="arabicPeriod"/>
              <a:tabLst>
                <a:tab pos="469900" algn="l"/>
                <a:tab pos="470534" algn="l"/>
              </a:tabLst>
            </a:pPr>
            <a:r>
              <a:rPr sz="2400" spc="-10" dirty="0">
                <a:latin typeface="Constantia"/>
                <a:cs typeface="Constantia"/>
              </a:rPr>
              <a:t>Compute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probabilities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events.</a:t>
            </a:r>
            <a:endParaRPr sz="2400">
              <a:latin typeface="Constantia"/>
              <a:cs typeface="Constantia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/>
              <a:tabLst>
                <a:tab pos="469900" algn="l"/>
                <a:tab pos="470534" algn="l"/>
              </a:tabLst>
            </a:pPr>
            <a:r>
              <a:rPr sz="2400" spc="-10" dirty="0">
                <a:latin typeface="Constantia"/>
                <a:cs typeface="Constantia"/>
              </a:rPr>
              <a:t>Analyze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chance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winning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games, </a:t>
            </a:r>
            <a:r>
              <a:rPr sz="2400" spc="-10" dirty="0">
                <a:latin typeface="Constantia"/>
                <a:cs typeface="Constantia"/>
              </a:rPr>
              <a:t>lotteries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etc.</a:t>
            </a:r>
            <a:endParaRPr sz="2400">
              <a:latin typeface="Constantia"/>
              <a:cs typeface="Constantia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/>
              <a:tabLst>
                <a:tab pos="469900" algn="l"/>
                <a:tab pos="470534" algn="l"/>
              </a:tabLst>
            </a:pPr>
            <a:r>
              <a:rPr sz="2400" spc="-10" dirty="0">
                <a:latin typeface="Constantia"/>
                <a:cs typeface="Constantia"/>
              </a:rPr>
              <a:t>Determine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complexity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algorithms.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5243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>
                <a:solidFill>
                  <a:srgbClr val="04607A"/>
                </a:solidFill>
                <a:latin typeface="Calibri"/>
                <a:cs typeface="Calibri"/>
              </a:rPr>
              <a:t>Section</a:t>
            </a:r>
            <a:r>
              <a:rPr sz="5000" spc="-8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dirty="0">
                <a:solidFill>
                  <a:srgbClr val="04607A"/>
                </a:solidFill>
                <a:latin typeface="Calibri"/>
                <a:cs typeface="Calibri"/>
              </a:rPr>
              <a:t>Summary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869537"/>
            <a:ext cx="5335270" cy="28790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Sum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Rule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Product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Rule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Subtraction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Rule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Division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Rule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Examples,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Examples,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5" dirty="0">
                <a:latin typeface="Constantia"/>
                <a:cs typeface="Constantia"/>
              </a:rPr>
              <a:t> Examples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0" dirty="0">
                <a:latin typeface="Constantia"/>
                <a:cs typeface="Constantia"/>
              </a:rPr>
              <a:t>Tree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Diagrams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93700" y="1122219"/>
            <a:ext cx="8291830" cy="413639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160"/>
              </a:spcBef>
              <a:tabLst>
                <a:tab pos="5009515" algn="l"/>
              </a:tabLst>
            </a:pPr>
            <a:r>
              <a:rPr sz="3600" dirty="0">
                <a:solidFill>
                  <a:srgbClr val="04607A"/>
                </a:solidFill>
                <a:latin typeface="Calibri"/>
                <a:cs typeface="Calibri"/>
              </a:rPr>
              <a:t>Basic</a:t>
            </a:r>
            <a:r>
              <a:rPr sz="3600" spc="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04607A"/>
                </a:solidFill>
                <a:latin typeface="Calibri"/>
                <a:cs typeface="Calibri"/>
              </a:rPr>
              <a:t>Counting</a:t>
            </a:r>
            <a:r>
              <a:rPr sz="3600" spc="-1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4607A"/>
                </a:solidFill>
                <a:latin typeface="Calibri"/>
                <a:cs typeface="Calibri"/>
              </a:rPr>
              <a:t>Principles:	</a:t>
            </a:r>
            <a:r>
              <a:rPr sz="3600" spc="-5" dirty="0">
                <a:solidFill>
                  <a:srgbClr val="04607A"/>
                </a:solidFill>
                <a:latin typeface="Calibri"/>
                <a:cs typeface="Calibri"/>
              </a:rPr>
              <a:t>The</a:t>
            </a:r>
            <a:r>
              <a:rPr sz="3600" spc="-4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04607A"/>
                </a:solidFill>
                <a:latin typeface="Calibri"/>
                <a:cs typeface="Calibri"/>
              </a:rPr>
              <a:t>Sum</a:t>
            </a:r>
            <a:r>
              <a:rPr sz="3600" spc="-4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4607A"/>
                </a:solidFill>
                <a:latin typeface="Calibri"/>
                <a:cs typeface="Calibri"/>
              </a:rPr>
              <a:t>Rule</a:t>
            </a:r>
            <a:endParaRPr sz="3600">
              <a:latin typeface="Calibri"/>
              <a:cs typeface="Calibri"/>
            </a:endParaRPr>
          </a:p>
          <a:p>
            <a:pPr marL="429259" marR="69215" indent="-36830" algn="just">
              <a:lnSpc>
                <a:spcPct val="100000"/>
              </a:lnSpc>
              <a:spcBef>
                <a:spcPts val="1060"/>
              </a:spcBef>
            </a:pPr>
            <a:r>
              <a:rPr sz="3600" b="1" dirty="0">
                <a:latin typeface="Constantia"/>
                <a:cs typeface="Constantia"/>
              </a:rPr>
              <a:t>The </a:t>
            </a:r>
            <a:r>
              <a:rPr sz="3600" b="1" spc="-5" dirty="0">
                <a:latin typeface="Constantia"/>
                <a:cs typeface="Constantia"/>
              </a:rPr>
              <a:t>Sum </a:t>
            </a:r>
            <a:r>
              <a:rPr sz="3600" b="1" spc="-15" dirty="0">
                <a:latin typeface="Constantia"/>
                <a:cs typeface="Constantia"/>
              </a:rPr>
              <a:t>Rule</a:t>
            </a:r>
            <a:r>
              <a:rPr sz="3600" spc="-15" dirty="0">
                <a:latin typeface="Constantia"/>
                <a:cs typeface="Constantia"/>
              </a:rPr>
              <a:t>: </a:t>
            </a:r>
            <a:r>
              <a:rPr sz="3600" dirty="0">
                <a:latin typeface="Constantia"/>
                <a:cs typeface="Constantia"/>
              </a:rPr>
              <a:t>If a </a:t>
            </a:r>
            <a:r>
              <a:rPr sz="3600" spc="-5" dirty="0">
                <a:latin typeface="Constantia"/>
                <a:cs typeface="Constantia"/>
              </a:rPr>
              <a:t>task can </a:t>
            </a:r>
            <a:r>
              <a:rPr sz="3600" spc="-10" dirty="0">
                <a:latin typeface="Constantia"/>
                <a:cs typeface="Constantia"/>
              </a:rPr>
              <a:t>be </a:t>
            </a:r>
            <a:r>
              <a:rPr sz="3600" spc="-5" dirty="0">
                <a:latin typeface="Constantia"/>
                <a:cs typeface="Constantia"/>
              </a:rPr>
              <a:t>done </a:t>
            </a:r>
            <a:r>
              <a:rPr sz="3600" dirty="0">
                <a:latin typeface="Constantia"/>
                <a:cs typeface="Constantia"/>
              </a:rPr>
              <a:t> either </a:t>
            </a:r>
            <a:r>
              <a:rPr sz="3600" spc="-5" dirty="0">
                <a:latin typeface="Constantia"/>
                <a:cs typeface="Constantia"/>
              </a:rPr>
              <a:t>in </a:t>
            </a:r>
            <a:r>
              <a:rPr sz="3600" dirty="0">
                <a:latin typeface="Constantia"/>
                <a:cs typeface="Constantia"/>
              </a:rPr>
              <a:t>one </a:t>
            </a:r>
            <a:r>
              <a:rPr sz="3600" spc="-5" dirty="0">
                <a:latin typeface="Constantia"/>
                <a:cs typeface="Constantia"/>
              </a:rPr>
              <a:t>of </a:t>
            </a:r>
            <a:r>
              <a:rPr sz="3600" i="1" spc="-5" dirty="0">
                <a:latin typeface="Constantia"/>
                <a:cs typeface="Constantia"/>
              </a:rPr>
              <a:t>n</a:t>
            </a:r>
            <a:r>
              <a:rPr sz="3600" spc="-7" baseline="-20833" dirty="0">
                <a:latin typeface="Cambria Math"/>
                <a:cs typeface="Cambria Math"/>
              </a:rPr>
              <a:t>1 </a:t>
            </a:r>
            <a:r>
              <a:rPr sz="3600" spc="-40" dirty="0">
                <a:latin typeface="Constantia"/>
                <a:cs typeface="Constantia"/>
              </a:rPr>
              <a:t>ways </a:t>
            </a:r>
            <a:r>
              <a:rPr sz="3600" spc="-5" dirty="0">
                <a:latin typeface="Constantia"/>
                <a:cs typeface="Constantia"/>
              </a:rPr>
              <a:t>or in </a:t>
            </a:r>
            <a:r>
              <a:rPr sz="3600" dirty="0">
                <a:latin typeface="Constantia"/>
                <a:cs typeface="Constantia"/>
              </a:rPr>
              <a:t>one </a:t>
            </a:r>
            <a:r>
              <a:rPr sz="3600" spc="-5" dirty="0">
                <a:latin typeface="Constantia"/>
                <a:cs typeface="Constantia"/>
              </a:rPr>
              <a:t>of</a:t>
            </a:r>
            <a:r>
              <a:rPr sz="3600" dirty="0">
                <a:latin typeface="Constantia"/>
                <a:cs typeface="Constantia"/>
              </a:rPr>
              <a:t> </a:t>
            </a:r>
            <a:r>
              <a:rPr sz="3600" i="1" spc="-5" dirty="0">
                <a:latin typeface="Constantia"/>
                <a:cs typeface="Constantia"/>
              </a:rPr>
              <a:t>n</a:t>
            </a:r>
            <a:r>
              <a:rPr sz="3600" spc="-7" baseline="-20833" dirty="0">
                <a:latin typeface="Cambria Math"/>
                <a:cs typeface="Cambria Math"/>
              </a:rPr>
              <a:t>2 </a:t>
            </a:r>
            <a:r>
              <a:rPr sz="3600" spc="-772" baseline="-20833" dirty="0">
                <a:latin typeface="Cambria Math"/>
                <a:cs typeface="Cambria Math"/>
              </a:rPr>
              <a:t> </a:t>
            </a:r>
            <a:r>
              <a:rPr sz="3600" spc="-35" dirty="0">
                <a:latin typeface="Constantia"/>
                <a:cs typeface="Constantia"/>
              </a:rPr>
              <a:t>ways</a:t>
            </a:r>
            <a:r>
              <a:rPr sz="3600" spc="-60" dirty="0">
                <a:latin typeface="Constantia"/>
                <a:cs typeface="Constantia"/>
              </a:rPr>
              <a:t> </a:t>
            </a:r>
            <a:r>
              <a:rPr sz="3600" spc="-25" dirty="0">
                <a:latin typeface="Constantia"/>
                <a:cs typeface="Constantia"/>
              </a:rPr>
              <a:t>to</a:t>
            </a:r>
            <a:r>
              <a:rPr sz="3600" spc="-60" dirty="0">
                <a:latin typeface="Constantia"/>
                <a:cs typeface="Constantia"/>
              </a:rPr>
              <a:t> </a:t>
            </a:r>
            <a:r>
              <a:rPr sz="3600" spc="-5" dirty="0">
                <a:latin typeface="Constantia"/>
                <a:cs typeface="Constantia"/>
              </a:rPr>
              <a:t>do</a:t>
            </a:r>
            <a:r>
              <a:rPr sz="3600" spc="-60" dirty="0">
                <a:latin typeface="Constantia"/>
                <a:cs typeface="Constantia"/>
              </a:rPr>
              <a:t> </a:t>
            </a:r>
            <a:r>
              <a:rPr sz="3600" spc="-5" dirty="0">
                <a:latin typeface="Constantia"/>
                <a:cs typeface="Constantia"/>
              </a:rPr>
              <a:t>the</a:t>
            </a:r>
            <a:r>
              <a:rPr sz="3600" spc="-70" dirty="0">
                <a:latin typeface="Constantia"/>
                <a:cs typeface="Constantia"/>
              </a:rPr>
              <a:t> </a:t>
            </a:r>
            <a:r>
              <a:rPr sz="3600" spc="-15" dirty="0">
                <a:latin typeface="Constantia"/>
                <a:cs typeface="Constantia"/>
              </a:rPr>
              <a:t>second</a:t>
            </a:r>
            <a:r>
              <a:rPr sz="3600" spc="20" dirty="0">
                <a:latin typeface="Constantia"/>
                <a:cs typeface="Constantia"/>
              </a:rPr>
              <a:t> </a:t>
            </a:r>
            <a:r>
              <a:rPr sz="3600" spc="-10" dirty="0">
                <a:latin typeface="Constantia"/>
                <a:cs typeface="Constantia"/>
              </a:rPr>
              <a:t>task,</a:t>
            </a:r>
            <a:r>
              <a:rPr sz="3600" spc="30" dirty="0">
                <a:latin typeface="Constantia"/>
                <a:cs typeface="Constantia"/>
              </a:rPr>
              <a:t> </a:t>
            </a:r>
            <a:r>
              <a:rPr sz="3600" spc="-15" dirty="0">
                <a:latin typeface="Constantia"/>
                <a:cs typeface="Constantia"/>
              </a:rPr>
              <a:t>where</a:t>
            </a:r>
            <a:r>
              <a:rPr sz="3600" spc="-55" dirty="0">
                <a:latin typeface="Constantia"/>
                <a:cs typeface="Constantia"/>
              </a:rPr>
              <a:t> </a:t>
            </a:r>
            <a:r>
              <a:rPr sz="3600" spc="-10" dirty="0">
                <a:latin typeface="Constantia"/>
                <a:cs typeface="Constantia"/>
              </a:rPr>
              <a:t>none </a:t>
            </a:r>
            <a:r>
              <a:rPr sz="3600" spc="-894" dirty="0">
                <a:latin typeface="Constantia"/>
                <a:cs typeface="Constantia"/>
              </a:rPr>
              <a:t> </a:t>
            </a:r>
            <a:r>
              <a:rPr sz="3600" spc="-5" dirty="0">
                <a:latin typeface="Constantia"/>
                <a:cs typeface="Constantia"/>
              </a:rPr>
              <a:t>of the </a:t>
            </a:r>
            <a:r>
              <a:rPr sz="3600" dirty="0">
                <a:latin typeface="Constantia"/>
                <a:cs typeface="Constantia"/>
              </a:rPr>
              <a:t>set </a:t>
            </a:r>
            <a:r>
              <a:rPr sz="3600" spc="-5" dirty="0">
                <a:latin typeface="Constantia"/>
                <a:cs typeface="Constantia"/>
              </a:rPr>
              <a:t>of </a:t>
            </a:r>
            <a:r>
              <a:rPr sz="3600" i="1" spc="-5" dirty="0">
                <a:latin typeface="Constantia"/>
                <a:cs typeface="Constantia"/>
              </a:rPr>
              <a:t>n</a:t>
            </a:r>
            <a:r>
              <a:rPr sz="3600" spc="-7" baseline="-20833" dirty="0">
                <a:latin typeface="Cambria Math"/>
                <a:cs typeface="Cambria Math"/>
              </a:rPr>
              <a:t>1</a:t>
            </a:r>
            <a:r>
              <a:rPr sz="3600" baseline="-20833" dirty="0">
                <a:latin typeface="Cambria Math"/>
                <a:cs typeface="Cambria Math"/>
              </a:rPr>
              <a:t> </a:t>
            </a:r>
            <a:r>
              <a:rPr sz="3600" spc="-40" dirty="0">
                <a:latin typeface="Constantia"/>
                <a:cs typeface="Constantia"/>
              </a:rPr>
              <a:t>ways </a:t>
            </a:r>
            <a:r>
              <a:rPr sz="3600" spc="5" dirty="0">
                <a:latin typeface="Constantia"/>
                <a:cs typeface="Constantia"/>
              </a:rPr>
              <a:t>is </a:t>
            </a:r>
            <a:r>
              <a:rPr sz="3600" spc="-5" dirty="0">
                <a:latin typeface="Constantia"/>
                <a:cs typeface="Constantia"/>
              </a:rPr>
              <a:t>the </a:t>
            </a:r>
            <a:r>
              <a:rPr sz="3600" dirty="0">
                <a:latin typeface="Constantia"/>
                <a:cs typeface="Constantia"/>
              </a:rPr>
              <a:t>same </a:t>
            </a:r>
            <a:r>
              <a:rPr sz="3600" spc="-5" dirty="0">
                <a:latin typeface="Constantia"/>
                <a:cs typeface="Constantia"/>
              </a:rPr>
              <a:t>as </a:t>
            </a:r>
            <a:r>
              <a:rPr sz="3600" spc="-20" dirty="0">
                <a:latin typeface="Constantia"/>
                <a:cs typeface="Constantia"/>
              </a:rPr>
              <a:t>any </a:t>
            </a:r>
            <a:r>
              <a:rPr sz="3600" spc="-15" dirty="0">
                <a:latin typeface="Constantia"/>
                <a:cs typeface="Constantia"/>
              </a:rPr>
              <a:t> </a:t>
            </a:r>
            <a:r>
              <a:rPr sz="3600" dirty="0">
                <a:latin typeface="Constantia"/>
                <a:cs typeface="Constantia"/>
              </a:rPr>
              <a:t>of </a:t>
            </a:r>
            <a:r>
              <a:rPr sz="3600" spc="-5" dirty="0">
                <a:latin typeface="Constantia"/>
                <a:cs typeface="Constantia"/>
              </a:rPr>
              <a:t>the</a:t>
            </a:r>
            <a:r>
              <a:rPr sz="3600" dirty="0">
                <a:latin typeface="Constantia"/>
                <a:cs typeface="Constantia"/>
              </a:rPr>
              <a:t> </a:t>
            </a:r>
            <a:r>
              <a:rPr sz="3600" i="1" spc="-5" dirty="0">
                <a:latin typeface="Constantia"/>
                <a:cs typeface="Constantia"/>
              </a:rPr>
              <a:t>n</a:t>
            </a:r>
            <a:r>
              <a:rPr sz="3600" spc="-7" baseline="-20833" dirty="0">
                <a:latin typeface="Cambria Math"/>
                <a:cs typeface="Cambria Math"/>
              </a:rPr>
              <a:t>2</a:t>
            </a:r>
            <a:r>
              <a:rPr sz="3600" baseline="-20833" dirty="0">
                <a:latin typeface="Cambria Math"/>
                <a:cs typeface="Cambria Math"/>
              </a:rPr>
              <a:t> </a:t>
            </a:r>
            <a:r>
              <a:rPr sz="3600" spc="-35" dirty="0">
                <a:latin typeface="Constantia"/>
                <a:cs typeface="Constantia"/>
              </a:rPr>
              <a:t>ways,</a:t>
            </a:r>
            <a:r>
              <a:rPr sz="3600" spc="-30" dirty="0">
                <a:latin typeface="Constantia"/>
                <a:cs typeface="Constantia"/>
              </a:rPr>
              <a:t> </a:t>
            </a:r>
            <a:r>
              <a:rPr sz="3600" spc="-5" dirty="0">
                <a:latin typeface="Constantia"/>
                <a:cs typeface="Constantia"/>
              </a:rPr>
              <a:t>then </a:t>
            </a:r>
            <a:r>
              <a:rPr sz="3600" spc="-15" dirty="0">
                <a:latin typeface="Constantia"/>
                <a:cs typeface="Constantia"/>
              </a:rPr>
              <a:t>there </a:t>
            </a:r>
            <a:r>
              <a:rPr sz="3600" spc="-25" dirty="0">
                <a:latin typeface="Constantia"/>
                <a:cs typeface="Constantia"/>
              </a:rPr>
              <a:t>are </a:t>
            </a:r>
            <a:r>
              <a:rPr sz="3600" i="1" spc="-5" dirty="0">
                <a:latin typeface="Constantia"/>
                <a:cs typeface="Constantia"/>
              </a:rPr>
              <a:t>n</a:t>
            </a:r>
            <a:r>
              <a:rPr sz="3600" spc="-7" baseline="-20833" dirty="0">
                <a:latin typeface="Cambria Math"/>
                <a:cs typeface="Cambria Math"/>
              </a:rPr>
              <a:t>1 </a:t>
            </a:r>
            <a:r>
              <a:rPr sz="3600" dirty="0">
                <a:latin typeface="Cambria Math"/>
                <a:cs typeface="Cambria Math"/>
              </a:rPr>
              <a:t>+ </a:t>
            </a:r>
            <a:r>
              <a:rPr sz="3600" i="1" spc="-5" dirty="0">
                <a:latin typeface="Constantia"/>
                <a:cs typeface="Constantia"/>
              </a:rPr>
              <a:t>n</a:t>
            </a:r>
            <a:r>
              <a:rPr sz="3600" spc="-7" baseline="-20833" dirty="0">
                <a:latin typeface="Cambria Math"/>
                <a:cs typeface="Cambria Math"/>
              </a:rPr>
              <a:t>2 </a:t>
            </a:r>
            <a:r>
              <a:rPr sz="3600" baseline="-20833" dirty="0">
                <a:latin typeface="Cambria Math"/>
                <a:cs typeface="Cambria Math"/>
              </a:rPr>
              <a:t> </a:t>
            </a:r>
            <a:r>
              <a:rPr sz="3600" spc="-40" dirty="0">
                <a:latin typeface="Constantia"/>
                <a:cs typeface="Constantia"/>
              </a:rPr>
              <a:t>ways</a:t>
            </a:r>
            <a:r>
              <a:rPr sz="3600" spc="795" dirty="0">
                <a:latin typeface="Constantia"/>
                <a:cs typeface="Constantia"/>
              </a:rPr>
              <a:t> </a:t>
            </a:r>
            <a:r>
              <a:rPr sz="3600" spc="-25" dirty="0">
                <a:latin typeface="Constantia"/>
                <a:cs typeface="Constantia"/>
              </a:rPr>
              <a:t>to</a:t>
            </a:r>
            <a:r>
              <a:rPr sz="3600" spc="-195" dirty="0">
                <a:latin typeface="Constantia"/>
                <a:cs typeface="Constantia"/>
              </a:rPr>
              <a:t> </a:t>
            </a:r>
            <a:r>
              <a:rPr sz="3600" spc="-5" dirty="0">
                <a:latin typeface="Constantia"/>
                <a:cs typeface="Constantia"/>
              </a:rPr>
              <a:t>do</a:t>
            </a:r>
            <a:r>
              <a:rPr sz="3600" spc="-125" dirty="0">
                <a:latin typeface="Constantia"/>
                <a:cs typeface="Constantia"/>
              </a:rPr>
              <a:t> </a:t>
            </a:r>
            <a:r>
              <a:rPr sz="3600" spc="-5" dirty="0">
                <a:latin typeface="Constantia"/>
                <a:cs typeface="Constantia"/>
              </a:rPr>
              <a:t>the</a:t>
            </a:r>
            <a:r>
              <a:rPr sz="3600" spc="-125" dirty="0">
                <a:latin typeface="Constantia"/>
                <a:cs typeface="Constantia"/>
              </a:rPr>
              <a:t> </a:t>
            </a:r>
            <a:r>
              <a:rPr sz="3600" spc="-5" dirty="0">
                <a:latin typeface="Constantia"/>
                <a:cs typeface="Constantia"/>
              </a:rPr>
              <a:t>task.</a:t>
            </a:r>
            <a:endParaRPr sz="3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793445"/>
            <a:ext cx="6245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4607A"/>
                </a:solidFill>
                <a:latin typeface="Calibri"/>
                <a:cs typeface="Calibri"/>
              </a:rPr>
              <a:t>The</a:t>
            </a:r>
            <a:r>
              <a:rPr sz="4000" spc="-1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04607A"/>
                </a:solidFill>
                <a:latin typeface="Calibri"/>
                <a:cs typeface="Calibri"/>
              </a:rPr>
              <a:t>Sum</a:t>
            </a:r>
            <a:r>
              <a:rPr sz="4000" spc="-1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04607A"/>
                </a:solidFill>
                <a:latin typeface="Calibri"/>
                <a:cs typeface="Calibri"/>
              </a:rPr>
              <a:t>Rule</a:t>
            </a:r>
            <a:r>
              <a:rPr sz="4000" spc="-10" dirty="0">
                <a:solidFill>
                  <a:srgbClr val="04607A"/>
                </a:solidFill>
                <a:latin typeface="Calibri"/>
                <a:cs typeface="Calibri"/>
              </a:rPr>
              <a:t> in </a:t>
            </a:r>
            <a:r>
              <a:rPr sz="4000" spc="-15" dirty="0">
                <a:solidFill>
                  <a:srgbClr val="04607A"/>
                </a:solidFill>
                <a:latin typeface="Calibri"/>
                <a:cs typeface="Calibri"/>
              </a:rPr>
              <a:t>terms</a:t>
            </a:r>
            <a:r>
              <a:rPr sz="4000" spc="-5" dirty="0">
                <a:solidFill>
                  <a:srgbClr val="04607A"/>
                </a:solidFill>
                <a:latin typeface="Calibri"/>
                <a:cs typeface="Calibri"/>
              </a:rPr>
              <a:t> of</a:t>
            </a:r>
            <a:r>
              <a:rPr sz="4000" spc="-10" dirty="0">
                <a:solidFill>
                  <a:srgbClr val="04607A"/>
                </a:solidFill>
                <a:latin typeface="Calibri"/>
                <a:cs typeface="Calibri"/>
              </a:rPr>
              <a:t> sets.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7840" y="1866492"/>
            <a:ext cx="8371205" cy="415036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25120" indent="-274320">
              <a:lnSpc>
                <a:spcPct val="100000"/>
              </a:lnSpc>
              <a:spcBef>
                <a:spcPts val="74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251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sum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rule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phrased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terms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5" dirty="0">
                <a:latin typeface="Constantia"/>
                <a:cs typeface="Constantia"/>
              </a:rPr>
              <a:t>sets.</a:t>
            </a:r>
            <a:endParaRPr sz="2600">
              <a:latin typeface="Constantia"/>
              <a:cs typeface="Constantia"/>
            </a:endParaRPr>
          </a:p>
          <a:p>
            <a:pPr marL="876935">
              <a:lnSpc>
                <a:spcPct val="100000"/>
              </a:lnSpc>
              <a:spcBef>
                <a:spcPts val="645"/>
              </a:spcBef>
            </a:pPr>
            <a:r>
              <a:rPr sz="2600" spc="-5" dirty="0">
                <a:latin typeface="Constantia"/>
                <a:cs typeface="Constantia"/>
              </a:rPr>
              <a:t>|</a:t>
            </a:r>
            <a:r>
              <a:rPr sz="2600" i="1" spc="-5" dirty="0">
                <a:latin typeface="Constantia"/>
                <a:cs typeface="Constantia"/>
              </a:rPr>
              <a:t>A</a:t>
            </a:r>
            <a:r>
              <a:rPr sz="2600" i="1" spc="-60" dirty="0">
                <a:latin typeface="Constantia"/>
                <a:cs typeface="Constantia"/>
              </a:rPr>
              <a:t> </a:t>
            </a:r>
            <a:r>
              <a:rPr sz="2600" spc="114" dirty="0">
                <a:latin typeface="Cambria Math"/>
                <a:cs typeface="Cambria Math"/>
              </a:rPr>
              <a:t>𝖴</a:t>
            </a:r>
            <a:r>
              <a:rPr sz="2600" dirty="0">
                <a:latin typeface="Cambria Math"/>
                <a:cs typeface="Cambria Math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B</a:t>
            </a:r>
            <a:r>
              <a:rPr sz="2600" spc="-5" dirty="0">
                <a:latin typeface="Constantia"/>
                <a:cs typeface="Constantia"/>
              </a:rPr>
              <a:t>|=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|</a:t>
            </a:r>
            <a:r>
              <a:rPr sz="2600" i="1" spc="-5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|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+ </a:t>
            </a:r>
            <a:r>
              <a:rPr sz="2600" spc="-10" dirty="0">
                <a:latin typeface="Constantia"/>
                <a:cs typeface="Constantia"/>
              </a:rPr>
              <a:t>|</a:t>
            </a:r>
            <a:r>
              <a:rPr sz="2600" i="1" spc="-10" dirty="0">
                <a:latin typeface="Constantia"/>
                <a:cs typeface="Constantia"/>
              </a:rPr>
              <a:t>B</a:t>
            </a:r>
            <a:r>
              <a:rPr sz="2600" spc="-10" dirty="0">
                <a:latin typeface="Constantia"/>
                <a:cs typeface="Constantia"/>
              </a:rPr>
              <a:t>|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long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A</a:t>
            </a:r>
            <a:r>
              <a:rPr sz="2600" i="1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B</a:t>
            </a:r>
            <a:r>
              <a:rPr sz="2600" i="1" spc="-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disjoint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sets.</a:t>
            </a:r>
            <a:endParaRPr sz="2600">
              <a:latin typeface="Constantia"/>
              <a:cs typeface="Constantia"/>
            </a:endParaRPr>
          </a:p>
          <a:p>
            <a:pPr marL="325120" indent="-274320">
              <a:lnSpc>
                <a:spcPct val="100000"/>
              </a:lnSpc>
              <a:spcBef>
                <a:spcPts val="6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25120" algn="l"/>
              </a:tabLst>
            </a:pP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mo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ene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al</a:t>
            </a:r>
            <a:r>
              <a:rPr sz="2600" spc="-20" dirty="0">
                <a:latin typeface="Constantia"/>
                <a:cs typeface="Constantia"/>
              </a:rPr>
              <a:t>l</a:t>
            </a:r>
            <a:r>
              <a:rPr sz="2600" spc="-235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,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AD0D9"/>
              </a:buClr>
              <a:buFont typeface="Segoe UI Symbol"/>
              <a:buChar char="⚫"/>
            </a:pPr>
            <a:endParaRPr sz="3900">
              <a:latin typeface="Constantia"/>
              <a:cs typeface="Constantia"/>
            </a:endParaRPr>
          </a:p>
          <a:p>
            <a:pPr marR="1701164" algn="ctr">
              <a:lnSpc>
                <a:spcPct val="100000"/>
              </a:lnSpc>
            </a:pPr>
            <a:r>
              <a:rPr sz="2400" spc="-5" dirty="0">
                <a:latin typeface="Constantia"/>
                <a:cs typeface="Constantia"/>
              </a:rPr>
              <a:t>|</a:t>
            </a:r>
            <a:r>
              <a:rPr sz="2400" i="1" spc="-5" dirty="0">
                <a:latin typeface="Constantia"/>
                <a:cs typeface="Constantia"/>
              </a:rPr>
              <a:t>A</a:t>
            </a:r>
            <a:r>
              <a:rPr sz="2400" spc="-7" baseline="-20833" dirty="0">
                <a:latin typeface="Cambria Math"/>
                <a:cs typeface="Cambria Math"/>
              </a:rPr>
              <a:t>1</a:t>
            </a:r>
            <a:r>
              <a:rPr sz="2400" spc="262" baseline="-20833" dirty="0">
                <a:latin typeface="Cambria Math"/>
                <a:cs typeface="Cambria Math"/>
              </a:rPr>
              <a:t> </a:t>
            </a:r>
            <a:r>
              <a:rPr sz="2400" spc="105" dirty="0">
                <a:latin typeface="Cambria Math"/>
                <a:cs typeface="Cambria Math"/>
              </a:rPr>
              <a:t>𝖴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A</a:t>
            </a:r>
            <a:r>
              <a:rPr sz="2400" spc="-7" baseline="-20833" dirty="0">
                <a:latin typeface="Cambria Math"/>
                <a:cs typeface="Cambria Math"/>
              </a:rPr>
              <a:t>2</a:t>
            </a:r>
            <a:r>
              <a:rPr sz="2400" spc="262" baseline="-20833" dirty="0">
                <a:latin typeface="Cambria Math"/>
                <a:cs typeface="Cambria Math"/>
              </a:rPr>
              <a:t> </a:t>
            </a:r>
            <a:r>
              <a:rPr sz="2400" spc="105" dirty="0">
                <a:latin typeface="Cambria Math"/>
                <a:cs typeface="Cambria Math"/>
              </a:rPr>
              <a:t>𝖴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∙∙∙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105" dirty="0">
                <a:latin typeface="Cambria Math"/>
                <a:cs typeface="Cambria Math"/>
              </a:rPr>
              <a:t>𝖴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A</a:t>
            </a:r>
            <a:r>
              <a:rPr sz="2400" i="1" spc="-7" baseline="-20833" dirty="0">
                <a:latin typeface="Constantia"/>
                <a:cs typeface="Constantia"/>
              </a:rPr>
              <a:t>m</a:t>
            </a:r>
            <a:r>
              <a:rPr sz="2400" i="1" spc="345" baseline="-20833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|= </a:t>
            </a:r>
            <a:r>
              <a:rPr sz="2400" spc="-5" dirty="0">
                <a:latin typeface="Constantia"/>
                <a:cs typeface="Constantia"/>
              </a:rPr>
              <a:t>|</a:t>
            </a:r>
            <a:r>
              <a:rPr sz="2400" i="1" spc="-5" dirty="0">
                <a:latin typeface="Constantia"/>
                <a:cs typeface="Constantia"/>
              </a:rPr>
              <a:t>A</a:t>
            </a:r>
            <a:r>
              <a:rPr sz="2400" spc="-7" baseline="-20833" dirty="0">
                <a:latin typeface="Cambria Math"/>
                <a:cs typeface="Cambria Math"/>
              </a:rPr>
              <a:t>1</a:t>
            </a:r>
            <a:r>
              <a:rPr sz="2400" spc="-5" dirty="0">
                <a:latin typeface="Constantia"/>
                <a:cs typeface="Constantia"/>
              </a:rPr>
              <a:t>|</a:t>
            </a:r>
            <a:r>
              <a:rPr sz="2400" dirty="0">
                <a:latin typeface="Constantia"/>
                <a:cs typeface="Constantia"/>
              </a:rPr>
              <a:t> +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|</a:t>
            </a:r>
            <a:r>
              <a:rPr sz="2400" i="1" spc="-5" dirty="0">
                <a:latin typeface="Constantia"/>
                <a:cs typeface="Constantia"/>
              </a:rPr>
              <a:t>A</a:t>
            </a:r>
            <a:r>
              <a:rPr sz="2400" spc="-7" baseline="-20833" dirty="0">
                <a:latin typeface="Cambria Math"/>
                <a:cs typeface="Cambria Math"/>
              </a:rPr>
              <a:t>2</a:t>
            </a:r>
            <a:r>
              <a:rPr sz="2400" spc="-5" dirty="0">
                <a:latin typeface="Constantia"/>
                <a:cs typeface="Constantia"/>
              </a:rPr>
              <a:t>|</a:t>
            </a:r>
            <a:r>
              <a:rPr sz="2400" dirty="0">
                <a:latin typeface="Constantia"/>
                <a:cs typeface="Constantia"/>
              </a:rPr>
              <a:t> +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∙∙∙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5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onstantia"/>
                <a:cs typeface="Constantia"/>
              </a:rPr>
              <a:t>|</a:t>
            </a:r>
            <a:r>
              <a:rPr sz="2400" i="1" spc="-5" dirty="0">
                <a:latin typeface="Constantia"/>
                <a:cs typeface="Constantia"/>
              </a:rPr>
              <a:t>A</a:t>
            </a:r>
            <a:r>
              <a:rPr sz="2400" i="1" spc="-7" baseline="-20833" dirty="0">
                <a:latin typeface="Constantia"/>
                <a:cs typeface="Constantia"/>
              </a:rPr>
              <a:t>m</a:t>
            </a:r>
            <a:r>
              <a:rPr sz="2400" spc="-5" dirty="0">
                <a:latin typeface="Constantia"/>
                <a:cs typeface="Constantia"/>
              </a:rPr>
              <a:t>|</a:t>
            </a:r>
            <a:endParaRPr sz="2400">
              <a:latin typeface="Constantia"/>
              <a:cs typeface="Constantia"/>
            </a:endParaRPr>
          </a:p>
          <a:p>
            <a:pPr marR="1793239" algn="ctr">
              <a:lnSpc>
                <a:spcPct val="100000"/>
              </a:lnSpc>
              <a:spcBef>
                <a:spcPts val="5"/>
              </a:spcBef>
              <a:tabLst>
                <a:tab pos="1779905" algn="l"/>
              </a:tabLst>
            </a:pPr>
            <a:r>
              <a:rPr sz="2400" spc="-30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hen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-7" baseline="-20833" dirty="0">
                <a:latin typeface="Constantia"/>
                <a:cs typeface="Constantia"/>
              </a:rPr>
              <a:t>i</a:t>
            </a:r>
            <a:r>
              <a:rPr sz="2400" i="1" baseline="-20833" dirty="0">
                <a:latin typeface="Constantia"/>
                <a:cs typeface="Constantia"/>
              </a:rPr>
              <a:t> </a:t>
            </a:r>
            <a:r>
              <a:rPr sz="2400" i="1" spc="-277" baseline="-20833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∩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A</a:t>
            </a:r>
            <a:r>
              <a:rPr sz="2400" i="1" spc="-7" baseline="-20833" dirty="0">
                <a:latin typeface="Constantia"/>
                <a:cs typeface="Constantia"/>
              </a:rPr>
              <a:t>j</a:t>
            </a:r>
            <a:r>
              <a:rPr sz="2400" i="1" baseline="-20833" dirty="0">
                <a:latin typeface="Constantia"/>
                <a:cs typeface="Constantia"/>
              </a:rPr>
              <a:t>	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∅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1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all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i="1" spc="-10" dirty="0">
                <a:latin typeface="Constantia"/>
                <a:cs typeface="Constantia"/>
              </a:rPr>
              <a:t>j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324485" marR="168910" indent="-274320">
              <a:lnSpc>
                <a:spcPct val="100000"/>
              </a:lnSpc>
              <a:spcBef>
                <a:spcPts val="131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25120" algn="l"/>
              </a:tabLst>
            </a:pPr>
            <a:r>
              <a:rPr sz="2600" spc="-5" dirty="0">
                <a:latin typeface="Constantia"/>
                <a:cs typeface="Constantia"/>
              </a:rPr>
              <a:t>The case </a:t>
            </a:r>
            <a:r>
              <a:rPr sz="2600" spc="-10" dirty="0">
                <a:latin typeface="Constantia"/>
                <a:cs typeface="Constantia"/>
              </a:rPr>
              <a:t>where </a:t>
            </a:r>
            <a:r>
              <a:rPr sz="2600" dirty="0">
                <a:latin typeface="Constantia"/>
                <a:cs typeface="Constantia"/>
              </a:rPr>
              <a:t>the sets </a:t>
            </a:r>
            <a:r>
              <a:rPr sz="2600" spc="-30" dirty="0">
                <a:latin typeface="Constantia"/>
                <a:cs typeface="Constantia"/>
              </a:rPr>
              <a:t>have </a:t>
            </a:r>
            <a:r>
              <a:rPr sz="2600" dirty="0">
                <a:latin typeface="Constantia"/>
                <a:cs typeface="Constantia"/>
              </a:rPr>
              <a:t>elements </a:t>
            </a:r>
            <a:r>
              <a:rPr sz="2600" spc="-5" dirty="0">
                <a:latin typeface="Constantia"/>
                <a:cs typeface="Constantia"/>
              </a:rPr>
              <a:t>in </a:t>
            </a:r>
            <a:r>
              <a:rPr sz="2600" spc="-10" dirty="0">
                <a:latin typeface="Constantia"/>
                <a:cs typeface="Constantia"/>
              </a:rPr>
              <a:t>common </a:t>
            </a:r>
            <a:r>
              <a:rPr sz="2600" dirty="0">
                <a:latin typeface="Constantia"/>
                <a:cs typeface="Constantia"/>
              </a:rPr>
              <a:t>will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disc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ss</a:t>
            </a:r>
            <a:r>
              <a:rPr sz="2600" spc="5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d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hen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onsider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10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b</a:t>
            </a:r>
            <a:r>
              <a:rPr sz="2600" spc="5" dirty="0">
                <a:latin typeface="Constantia"/>
                <a:cs typeface="Constantia"/>
              </a:rPr>
              <a:t>t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ac</a:t>
            </a:r>
            <a:r>
              <a:rPr sz="2600" spc="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io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le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  </a:t>
            </a:r>
            <a:r>
              <a:rPr sz="2600" spc="-15" dirty="0">
                <a:latin typeface="Constantia"/>
                <a:cs typeface="Constantia"/>
              </a:rPr>
              <a:t>taken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up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fully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Chapter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8.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933653"/>
            <a:ext cx="75018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8715" algn="l"/>
              </a:tabLst>
            </a:pPr>
            <a:r>
              <a:rPr sz="3600" dirty="0">
                <a:solidFill>
                  <a:srgbClr val="04607A"/>
                </a:solidFill>
                <a:latin typeface="Calibri"/>
                <a:cs typeface="Calibri"/>
              </a:rPr>
              <a:t>Basic</a:t>
            </a:r>
            <a:r>
              <a:rPr sz="3600" spc="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04607A"/>
                </a:solidFill>
                <a:latin typeface="Calibri"/>
                <a:cs typeface="Calibri"/>
              </a:rPr>
              <a:t>Counting</a:t>
            </a:r>
            <a:r>
              <a:rPr sz="3600" spc="-1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4607A"/>
                </a:solidFill>
                <a:latin typeface="Calibri"/>
                <a:cs typeface="Calibri"/>
              </a:rPr>
              <a:t>Principles:	</a:t>
            </a:r>
            <a:r>
              <a:rPr sz="3600" spc="-5" dirty="0">
                <a:solidFill>
                  <a:srgbClr val="04607A"/>
                </a:solidFill>
                <a:latin typeface="Calibri"/>
                <a:cs typeface="Calibri"/>
              </a:rPr>
              <a:t>The</a:t>
            </a:r>
            <a:r>
              <a:rPr sz="3600" spc="-5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04607A"/>
                </a:solidFill>
                <a:latin typeface="Calibri"/>
                <a:cs typeface="Calibri"/>
              </a:rPr>
              <a:t>Sum</a:t>
            </a:r>
            <a:r>
              <a:rPr sz="3600" spc="-6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4607A"/>
                </a:solidFill>
                <a:latin typeface="Calibri"/>
                <a:cs typeface="Calibri"/>
              </a:rPr>
              <a:t>Rule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869537"/>
            <a:ext cx="8079740" cy="343344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600" b="1" spc="-5" dirty="0">
                <a:latin typeface="Constantia"/>
                <a:cs typeface="Constantia"/>
              </a:rPr>
              <a:t>Example</a:t>
            </a:r>
            <a:r>
              <a:rPr sz="2600" spc="-5" dirty="0">
                <a:latin typeface="Constantia"/>
                <a:cs typeface="Constantia"/>
              </a:rPr>
              <a:t>:</a:t>
            </a:r>
            <a:endParaRPr sz="2600">
              <a:latin typeface="Constantia"/>
              <a:cs typeface="Constantia"/>
            </a:endParaRPr>
          </a:p>
          <a:p>
            <a:pPr marL="286385" marR="5080" indent="54610" algn="just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Constantia"/>
                <a:cs typeface="Constantia"/>
              </a:rPr>
              <a:t>Suppose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there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are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7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different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optional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courses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in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Computer Science </a:t>
            </a:r>
            <a:r>
              <a:rPr sz="2600" dirty="0">
                <a:latin typeface="Constantia"/>
                <a:cs typeface="Constantia"/>
              </a:rPr>
              <a:t>and 3 </a:t>
            </a:r>
            <a:r>
              <a:rPr sz="2600" spc="-10" dirty="0">
                <a:latin typeface="Constantia"/>
                <a:cs typeface="Constantia"/>
              </a:rPr>
              <a:t>different optional </a:t>
            </a:r>
            <a:r>
              <a:rPr sz="2600" spc="-15" dirty="0">
                <a:latin typeface="Constantia"/>
                <a:cs typeface="Constantia"/>
              </a:rPr>
              <a:t>courses </a:t>
            </a:r>
            <a:r>
              <a:rPr sz="2600" spc="-10" dirty="0">
                <a:latin typeface="Constantia"/>
                <a:cs typeface="Constantia"/>
              </a:rPr>
              <a:t>in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Mathematics. </a:t>
            </a:r>
            <a:r>
              <a:rPr sz="2600" spc="-40" dirty="0">
                <a:latin typeface="Constantia"/>
                <a:cs typeface="Constantia"/>
              </a:rPr>
              <a:t>How </a:t>
            </a:r>
            <a:r>
              <a:rPr sz="2600" spc="-15" dirty="0">
                <a:latin typeface="Constantia"/>
                <a:cs typeface="Constantia"/>
              </a:rPr>
              <a:t>many </a:t>
            </a:r>
            <a:r>
              <a:rPr sz="2600" spc="-30" dirty="0">
                <a:latin typeface="Constantia"/>
                <a:cs typeface="Constantia"/>
              </a:rPr>
              <a:t>ways </a:t>
            </a:r>
            <a:r>
              <a:rPr sz="2600" spc="-10" dirty="0">
                <a:latin typeface="Constantia"/>
                <a:cs typeface="Constantia"/>
              </a:rPr>
              <a:t>student </a:t>
            </a:r>
            <a:r>
              <a:rPr sz="2600" spc="-5" dirty="0">
                <a:latin typeface="Constantia"/>
                <a:cs typeface="Constantia"/>
              </a:rPr>
              <a:t>can choose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course.</a:t>
            </a:r>
            <a:endParaRPr sz="2600">
              <a:latin typeface="Constantia"/>
              <a:cs typeface="Constanti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25"/>
              </a:spcBef>
            </a:pPr>
            <a:r>
              <a:rPr sz="2600" b="1" spc="-5" dirty="0">
                <a:latin typeface="Constantia"/>
                <a:cs typeface="Constantia"/>
              </a:rPr>
              <a:t>Solution</a:t>
            </a:r>
            <a:r>
              <a:rPr sz="2600" spc="-5" dirty="0">
                <a:latin typeface="Constantia"/>
                <a:cs typeface="Constantia"/>
              </a:rPr>
              <a:t>:</a:t>
            </a:r>
            <a:r>
              <a:rPr sz="2600" spc="12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By</a:t>
            </a:r>
            <a:r>
              <a:rPr sz="2600" spc="6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6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sum</a:t>
            </a:r>
            <a:r>
              <a:rPr sz="2600" spc="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rule</a:t>
            </a:r>
            <a:r>
              <a:rPr sz="2600" spc="6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it</a:t>
            </a:r>
            <a:r>
              <a:rPr sz="2600" spc="63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follows</a:t>
            </a:r>
            <a:r>
              <a:rPr sz="2600" spc="6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there</a:t>
            </a:r>
            <a:r>
              <a:rPr sz="2600" spc="6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 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7 + 3 = 10 </a:t>
            </a:r>
            <a:r>
              <a:rPr sz="2600" spc="-10" dirty="0">
                <a:latin typeface="Constantia"/>
                <a:cs typeface="Constantia"/>
              </a:rPr>
              <a:t>choices for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student </a:t>
            </a:r>
            <a:r>
              <a:rPr sz="2600" spc="-10" dirty="0">
                <a:latin typeface="Constantia"/>
                <a:cs typeface="Constantia"/>
              </a:rPr>
              <a:t>who wants </a:t>
            </a:r>
            <a:r>
              <a:rPr sz="2600" spc="-20" dirty="0">
                <a:latin typeface="Constantia"/>
                <a:cs typeface="Constantia"/>
              </a:rPr>
              <a:t>to take </a:t>
            </a:r>
            <a:r>
              <a:rPr sz="2600" spc="-5" dirty="0">
                <a:latin typeface="Constantia"/>
                <a:cs typeface="Constantia"/>
              </a:rPr>
              <a:t>one </a:t>
            </a:r>
            <a:r>
              <a:rPr sz="2600" dirty="0">
                <a:latin typeface="Constantia"/>
                <a:cs typeface="Constantia"/>
              </a:rPr>
              <a:t> optional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course.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Words>3769</Words>
  <Application>Microsoft Office PowerPoint</Application>
  <PresentationFormat>On-screen Show (4:3)</PresentationFormat>
  <Paragraphs>263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 MT</vt:lpstr>
      <vt:lpstr>Calibri</vt:lpstr>
      <vt:lpstr>Cambria Math</vt:lpstr>
      <vt:lpstr>Constantia</vt:lpstr>
      <vt:lpstr>Segoe UI Symbol</vt:lpstr>
      <vt:lpstr>Times New Roman</vt:lpstr>
      <vt:lpstr>Office Theme</vt:lpstr>
      <vt:lpstr>Chapter 6</vt:lpstr>
      <vt:lpstr>Chapter Summary</vt:lpstr>
      <vt:lpstr>Section 6.1</vt:lpstr>
      <vt:lpstr>COMBINATORICS</vt:lpstr>
      <vt:lpstr>Counting</vt:lpstr>
      <vt:lpstr>Section Summary</vt:lpstr>
      <vt:lpstr>PowerPoint Presentation</vt:lpstr>
      <vt:lpstr>The Sum Rule in terms of sets.</vt:lpstr>
      <vt:lpstr>Basic Counting Principles: The Sum Rule</vt:lpstr>
      <vt:lpstr>Basic Counting Principles: The Sum Rule</vt:lpstr>
      <vt:lpstr>Basic Counting Principles: The Sum Rule</vt:lpstr>
      <vt:lpstr>Basic Counting Principles: The Product  Rule</vt:lpstr>
      <vt:lpstr>Product Rule in Terms of Sets</vt:lpstr>
      <vt:lpstr>The Product Rule</vt:lpstr>
      <vt:lpstr>The Product Rule</vt:lpstr>
      <vt:lpstr>The Product Rule</vt:lpstr>
      <vt:lpstr>The Product Rule</vt:lpstr>
      <vt:lpstr>The Product Rule</vt:lpstr>
      <vt:lpstr>The Product Rule</vt:lpstr>
      <vt:lpstr>The Product Rule</vt:lpstr>
      <vt:lpstr>The Product Rule</vt:lpstr>
      <vt:lpstr>The Product Rule</vt:lpstr>
      <vt:lpstr>The Product Rule</vt:lpstr>
      <vt:lpstr>The Product Rule</vt:lpstr>
      <vt:lpstr>The Product Rule</vt:lpstr>
      <vt:lpstr>The Product Rule</vt:lpstr>
      <vt:lpstr>The Product Rule</vt:lpstr>
      <vt:lpstr>The Product Rule</vt:lpstr>
      <vt:lpstr>Telephone Numbering Plan</vt:lpstr>
      <vt:lpstr>NUMBER OF ITERATIONS OF A NESTED LOOP</vt:lpstr>
      <vt:lpstr>PowerPoint Presentation</vt:lpstr>
      <vt:lpstr>PowerPoint Presentation</vt:lpstr>
      <vt:lpstr>Combining the Sum and Product Rule</vt:lpstr>
      <vt:lpstr>Combining the Sum and Product Rule</vt:lpstr>
      <vt:lpstr>Counting Passwords</vt:lpstr>
      <vt:lpstr>Counting Passwords(Continued)</vt:lpstr>
      <vt:lpstr>Internet Addresses</vt:lpstr>
      <vt:lpstr>Counting Internet Addresses</vt:lpstr>
      <vt:lpstr>Basic Counting Principles:  Subtraction Rule</vt:lpstr>
      <vt:lpstr>Counting Bit Strings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and recursion</dc:title>
  <dc:creator>Richard Scherl</dc:creator>
  <cp:lastModifiedBy>Musawar Ali</cp:lastModifiedBy>
  <cp:revision>2</cp:revision>
  <dcterms:created xsi:type="dcterms:W3CDTF">2021-11-11T10:19:54Z</dcterms:created>
  <dcterms:modified xsi:type="dcterms:W3CDTF">2021-11-18T09:57:45Z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2021-11-11T00:00:00Z</vt:filetime>
  </property>
</Properties>
</file>