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97" r:id="rId2"/>
    <p:sldId id="298" r:id="rId3"/>
    <p:sldId id="299" r:id="rId4"/>
    <p:sldId id="300" r:id="rId5"/>
    <p:sldId id="301" r:id="rId6"/>
    <p:sldId id="505" r:id="rId7"/>
    <p:sldId id="302" r:id="rId8"/>
    <p:sldId id="303" r:id="rId9"/>
    <p:sldId id="305" r:id="rId10"/>
    <p:sldId id="306" r:id="rId11"/>
    <p:sldId id="506" r:id="rId12"/>
    <p:sldId id="507" r:id="rId13"/>
    <p:sldId id="508" r:id="rId14"/>
    <p:sldId id="509" r:id="rId15"/>
    <p:sldId id="510" r:id="rId16"/>
    <p:sldId id="307" r:id="rId17"/>
    <p:sldId id="308" r:id="rId18"/>
    <p:sldId id="513" r:id="rId19"/>
    <p:sldId id="514" r:id="rId20"/>
    <p:sldId id="515" r:id="rId21"/>
    <p:sldId id="511" r:id="rId22"/>
    <p:sldId id="512" r:id="rId23"/>
    <p:sldId id="309" r:id="rId24"/>
    <p:sldId id="310" r:id="rId25"/>
    <p:sldId id="311" r:id="rId26"/>
    <p:sldId id="312" r:id="rId27"/>
    <p:sldId id="313" r:id="rId28"/>
    <p:sldId id="314" r:id="rId29"/>
    <p:sldId id="315" r:id="rId30"/>
    <p:sldId id="316" r:id="rId31"/>
    <p:sldId id="317" r:id="rId32"/>
    <p:sldId id="318" r:id="rId33"/>
    <p:sldId id="322" r:id="rId34"/>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566"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21640" y="375665"/>
            <a:ext cx="8300719" cy="51371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11/19/2021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0" i="0">
                <a:solidFill>
                  <a:schemeClr val="bg1"/>
                </a:solidFill>
                <a:latin typeface="Constantia"/>
                <a:cs typeface="Constantia"/>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Constantia"/>
                <a:cs typeface="Constanti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11/19/2021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0" i="0">
                <a:solidFill>
                  <a:schemeClr val="bg1"/>
                </a:solidFill>
                <a:latin typeface="Constantia"/>
                <a:cs typeface="Constantia"/>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11/19/2021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0" i="0">
                <a:solidFill>
                  <a:schemeClr val="bg1"/>
                </a:solidFill>
                <a:latin typeface="Constantia"/>
                <a:cs typeface="Constant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11/19/2021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11/19/2021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805306" y="3244088"/>
            <a:ext cx="7533386" cy="422275"/>
          </a:xfrm>
          <a:prstGeom prst="rect">
            <a:avLst/>
          </a:prstGeom>
        </p:spPr>
        <p:txBody>
          <a:bodyPr wrap="square" lIns="0" tIns="0" rIns="0" bIns="0">
            <a:spAutoFit/>
          </a:bodyPr>
          <a:lstStyle>
            <a:lvl1pPr>
              <a:defRPr sz="2600" b="0" i="0">
                <a:solidFill>
                  <a:schemeClr val="bg1"/>
                </a:solidFill>
                <a:latin typeface="Constantia"/>
                <a:cs typeface="Constantia"/>
              </a:defRPr>
            </a:lvl1pPr>
          </a:lstStyle>
          <a:p>
            <a:endParaRPr/>
          </a:p>
        </p:txBody>
      </p:sp>
      <p:sp>
        <p:nvSpPr>
          <p:cNvPr id="3" name="Holder 3"/>
          <p:cNvSpPr>
            <a:spLocks noGrp="1"/>
          </p:cNvSpPr>
          <p:nvPr>
            <p:ph type="body" idx="1"/>
          </p:nvPr>
        </p:nvSpPr>
        <p:spPr>
          <a:xfrm>
            <a:off x="533399" y="1949322"/>
            <a:ext cx="8077200" cy="4272280"/>
          </a:xfrm>
          <a:prstGeom prst="rect">
            <a:avLst/>
          </a:prstGeom>
        </p:spPr>
        <p:txBody>
          <a:bodyPr wrap="square" lIns="0" tIns="0" rIns="0" bIns="0">
            <a:spAutoFit/>
          </a:bodyPr>
          <a:lstStyle>
            <a:lvl1pPr>
              <a:defRPr sz="2400" b="0" i="0">
                <a:solidFill>
                  <a:schemeClr val="tx1"/>
                </a:solidFill>
                <a:latin typeface="Constantia"/>
                <a:cs typeface="Constantia"/>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11/19/2021</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0.png"/><Relationship Id="rId2" Type="http://schemas.openxmlformats.org/officeDocument/2006/relationships/image" Target="../media/image8.png"/><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2.png"/><Relationship Id="rId7"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2.png"/><Relationship Id="rId7"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43.png"/></Relationships>
</file>

<file path=ppt/slides/_rels/slide33.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2.png"/><Relationship Id="rId7"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png"/><Relationship Id="rId7"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28" y="0"/>
            <a:ext cx="9145905" cy="6858000"/>
            <a:chOff x="-828" y="0"/>
            <a:chExt cx="9145905"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223"/>
              <a:ext cx="9143999" cy="1028700"/>
            </a:xfrm>
            <a:prstGeom prst="rect">
              <a:avLst/>
            </a:prstGeom>
          </p:spPr>
        </p:pic>
        <p:pic>
          <p:nvPicPr>
            <p:cNvPr id="5" name="object 5"/>
            <p:cNvPicPr/>
            <p:nvPr/>
          </p:nvPicPr>
          <p:blipFill>
            <a:blip r:embed="rId4" cstate="print"/>
            <a:stretch>
              <a:fillRect/>
            </a:stretch>
          </p:blipFill>
          <p:spPr>
            <a:xfrm>
              <a:off x="4401357" y="0"/>
              <a:ext cx="4742641" cy="599949"/>
            </a:xfrm>
            <a:prstGeom prst="rect">
              <a:avLst/>
            </a:prstGeom>
          </p:spPr>
        </p:pic>
        <p:pic>
          <p:nvPicPr>
            <p:cNvPr id="6" name="object 6"/>
            <p:cNvPicPr/>
            <p:nvPr/>
          </p:nvPicPr>
          <p:blipFill>
            <a:blip r:embed="rId5" cstate="print"/>
            <a:stretch>
              <a:fillRect/>
            </a:stretch>
          </p:blipFill>
          <p:spPr>
            <a:xfrm>
              <a:off x="0" y="0"/>
              <a:ext cx="9088207" cy="1020572"/>
            </a:xfrm>
            <a:prstGeom prst="rect">
              <a:avLst/>
            </a:prstGeom>
          </p:spPr>
        </p:pic>
        <p:pic>
          <p:nvPicPr>
            <p:cNvPr id="7" name="object 7"/>
            <p:cNvPicPr/>
            <p:nvPr/>
          </p:nvPicPr>
          <p:blipFill>
            <a:blip r:embed="rId6" cstate="print"/>
            <a:stretch>
              <a:fillRect/>
            </a:stretch>
          </p:blipFill>
          <p:spPr>
            <a:xfrm>
              <a:off x="-828" y="52323"/>
              <a:ext cx="9145590" cy="901826"/>
            </a:xfrm>
            <a:prstGeom prst="rect">
              <a:avLst/>
            </a:prstGeom>
          </p:spPr>
        </p:pic>
      </p:grpSp>
      <p:sp>
        <p:nvSpPr>
          <p:cNvPr id="8" name="object 8"/>
          <p:cNvSpPr txBox="1">
            <a:spLocks noGrp="1"/>
          </p:cNvSpPr>
          <p:nvPr>
            <p:ph type="title"/>
          </p:nvPr>
        </p:nvSpPr>
        <p:spPr>
          <a:xfrm>
            <a:off x="444500" y="408178"/>
            <a:ext cx="3326129" cy="711200"/>
          </a:xfrm>
          <a:prstGeom prst="rect">
            <a:avLst/>
          </a:prstGeom>
        </p:spPr>
        <p:txBody>
          <a:bodyPr vert="horz" wrap="square" lIns="0" tIns="12700" rIns="0" bIns="0" rtlCol="0">
            <a:spAutoFit/>
          </a:bodyPr>
          <a:lstStyle/>
          <a:p>
            <a:pPr marL="12700">
              <a:lnSpc>
                <a:spcPct val="100000"/>
              </a:lnSpc>
              <a:spcBef>
                <a:spcPts val="100"/>
              </a:spcBef>
            </a:pPr>
            <a:r>
              <a:rPr sz="4500" spc="-85" dirty="0">
                <a:solidFill>
                  <a:srgbClr val="04607A"/>
                </a:solidFill>
                <a:latin typeface="Calibri"/>
                <a:cs typeface="Calibri"/>
              </a:rPr>
              <a:t>Tree </a:t>
            </a:r>
            <a:r>
              <a:rPr sz="4500" spc="-15" dirty="0">
                <a:solidFill>
                  <a:srgbClr val="04607A"/>
                </a:solidFill>
                <a:latin typeface="Calibri"/>
                <a:cs typeface="Calibri"/>
              </a:rPr>
              <a:t>Diagrams</a:t>
            </a:r>
            <a:endParaRPr sz="4500">
              <a:latin typeface="Calibri"/>
              <a:cs typeface="Calibri"/>
            </a:endParaRPr>
          </a:p>
        </p:txBody>
      </p:sp>
      <p:sp>
        <p:nvSpPr>
          <p:cNvPr id="9" name="object 9"/>
          <p:cNvSpPr txBox="1"/>
          <p:nvPr/>
        </p:nvSpPr>
        <p:spPr>
          <a:xfrm>
            <a:off x="307340" y="1154938"/>
            <a:ext cx="8465820" cy="4861560"/>
          </a:xfrm>
          <a:prstGeom prst="rect">
            <a:avLst/>
          </a:prstGeom>
        </p:spPr>
        <p:txBody>
          <a:bodyPr vert="horz" wrap="square" lIns="0" tIns="13335" rIns="0" bIns="0" rtlCol="0">
            <a:spAutoFit/>
          </a:bodyPr>
          <a:lstStyle/>
          <a:p>
            <a:pPr marL="286385" marR="8255" indent="-274320" algn="just">
              <a:lnSpc>
                <a:spcPct val="100000"/>
              </a:lnSpc>
              <a:spcBef>
                <a:spcPts val="105"/>
              </a:spcBef>
              <a:buClr>
                <a:srgbClr val="0AD0D9"/>
              </a:buClr>
              <a:buSzPct val="94230"/>
              <a:buFont typeface="Segoe UI Symbol"/>
              <a:buChar char="⚫"/>
              <a:tabLst>
                <a:tab pos="287020" algn="l"/>
              </a:tabLst>
            </a:pPr>
            <a:r>
              <a:rPr sz="2600" b="1" spc="-50" dirty="0">
                <a:latin typeface="Constantia"/>
                <a:cs typeface="Constantia"/>
              </a:rPr>
              <a:t>Tree </a:t>
            </a:r>
            <a:r>
              <a:rPr sz="2600" b="1" spc="-10" dirty="0">
                <a:latin typeface="Constantia"/>
                <a:cs typeface="Constantia"/>
              </a:rPr>
              <a:t>Diagrams</a:t>
            </a:r>
            <a:r>
              <a:rPr sz="2600" spc="-10" dirty="0">
                <a:latin typeface="Constantia"/>
                <a:cs typeface="Constantia"/>
              </a:rPr>
              <a:t>:</a:t>
            </a:r>
            <a:r>
              <a:rPr sz="2600" spc="-5" dirty="0">
                <a:latin typeface="Constantia"/>
                <a:cs typeface="Constantia"/>
              </a:rPr>
              <a:t> </a:t>
            </a:r>
            <a:r>
              <a:rPr sz="2600" spc="-90" dirty="0">
                <a:latin typeface="Constantia"/>
                <a:cs typeface="Constantia"/>
              </a:rPr>
              <a:t>We </a:t>
            </a:r>
            <a:r>
              <a:rPr sz="2600" spc="-5" dirty="0">
                <a:latin typeface="Constantia"/>
                <a:cs typeface="Constantia"/>
              </a:rPr>
              <a:t>can </a:t>
            </a:r>
            <a:r>
              <a:rPr sz="2600" spc="-20" dirty="0">
                <a:latin typeface="Constantia"/>
                <a:cs typeface="Constantia"/>
              </a:rPr>
              <a:t>solve </a:t>
            </a:r>
            <a:r>
              <a:rPr sz="2600" spc="-15" dirty="0">
                <a:latin typeface="Constantia"/>
                <a:cs typeface="Constantia"/>
              </a:rPr>
              <a:t>many counting </a:t>
            </a:r>
            <a:r>
              <a:rPr sz="2600" spc="-10" dirty="0">
                <a:latin typeface="Constantia"/>
                <a:cs typeface="Constantia"/>
              </a:rPr>
              <a:t>problems </a:t>
            </a:r>
            <a:r>
              <a:rPr sz="2600" spc="-5" dirty="0">
                <a:latin typeface="Constantia"/>
                <a:cs typeface="Constantia"/>
              </a:rPr>
              <a:t> </a:t>
            </a:r>
            <a:r>
              <a:rPr sz="2600" spc="-15" dirty="0">
                <a:latin typeface="Constantia"/>
                <a:cs typeface="Constantia"/>
              </a:rPr>
              <a:t>through</a:t>
            </a:r>
            <a:r>
              <a:rPr sz="2600" spc="-10" dirty="0">
                <a:latin typeface="Constantia"/>
                <a:cs typeface="Constantia"/>
              </a:rPr>
              <a:t> </a:t>
            </a:r>
            <a:r>
              <a:rPr sz="2600" spc="-5" dirty="0">
                <a:latin typeface="Constantia"/>
                <a:cs typeface="Constantia"/>
              </a:rPr>
              <a:t>the</a:t>
            </a:r>
            <a:r>
              <a:rPr sz="2600" dirty="0">
                <a:latin typeface="Constantia"/>
                <a:cs typeface="Constantia"/>
              </a:rPr>
              <a:t> use</a:t>
            </a:r>
            <a:r>
              <a:rPr sz="2600" spc="5" dirty="0">
                <a:latin typeface="Constantia"/>
                <a:cs typeface="Constantia"/>
              </a:rPr>
              <a:t> </a:t>
            </a:r>
            <a:r>
              <a:rPr sz="2600" spc="-10" dirty="0">
                <a:latin typeface="Constantia"/>
                <a:cs typeface="Constantia"/>
              </a:rPr>
              <a:t>of</a:t>
            </a:r>
            <a:r>
              <a:rPr sz="2600" spc="-5" dirty="0">
                <a:latin typeface="Constantia"/>
                <a:cs typeface="Constantia"/>
              </a:rPr>
              <a:t> </a:t>
            </a:r>
            <a:r>
              <a:rPr sz="2600" i="1" spc="-15" dirty="0">
                <a:latin typeface="Constantia"/>
                <a:cs typeface="Constantia"/>
              </a:rPr>
              <a:t>tree</a:t>
            </a:r>
            <a:r>
              <a:rPr sz="2600" i="1" spc="585" dirty="0">
                <a:latin typeface="Constantia"/>
                <a:cs typeface="Constantia"/>
              </a:rPr>
              <a:t> </a:t>
            </a:r>
            <a:r>
              <a:rPr sz="2600" i="1" spc="-5" dirty="0">
                <a:latin typeface="Constantia"/>
                <a:cs typeface="Constantia"/>
              </a:rPr>
              <a:t>diagrams</a:t>
            </a:r>
            <a:r>
              <a:rPr sz="2600" spc="-5" dirty="0">
                <a:latin typeface="Constantia"/>
                <a:cs typeface="Constantia"/>
              </a:rPr>
              <a:t>,</a:t>
            </a:r>
            <a:r>
              <a:rPr sz="2600" dirty="0">
                <a:latin typeface="Constantia"/>
                <a:cs typeface="Constantia"/>
              </a:rPr>
              <a:t> </a:t>
            </a:r>
            <a:r>
              <a:rPr sz="2600" spc="-15" dirty="0">
                <a:latin typeface="Constantia"/>
                <a:cs typeface="Constantia"/>
              </a:rPr>
              <a:t>where</a:t>
            </a:r>
            <a:r>
              <a:rPr sz="2600" spc="-10" dirty="0">
                <a:latin typeface="Constantia"/>
                <a:cs typeface="Constantia"/>
              </a:rPr>
              <a:t> </a:t>
            </a:r>
            <a:r>
              <a:rPr sz="2600" dirty="0">
                <a:latin typeface="Constantia"/>
                <a:cs typeface="Constantia"/>
              </a:rPr>
              <a:t>a</a:t>
            </a:r>
            <a:r>
              <a:rPr sz="2600" spc="5" dirty="0">
                <a:latin typeface="Constantia"/>
                <a:cs typeface="Constantia"/>
              </a:rPr>
              <a:t> </a:t>
            </a:r>
            <a:r>
              <a:rPr sz="2600" spc="-5" dirty="0">
                <a:latin typeface="Constantia"/>
                <a:cs typeface="Constantia"/>
              </a:rPr>
              <a:t>branch </a:t>
            </a:r>
            <a:r>
              <a:rPr sz="2600" dirty="0">
                <a:latin typeface="Constantia"/>
                <a:cs typeface="Constantia"/>
              </a:rPr>
              <a:t> </a:t>
            </a:r>
            <a:r>
              <a:rPr sz="2600" spc="-10" dirty="0">
                <a:latin typeface="Constantia"/>
                <a:cs typeface="Constantia"/>
              </a:rPr>
              <a:t>represents</a:t>
            </a:r>
            <a:r>
              <a:rPr sz="2600" spc="-5" dirty="0">
                <a:latin typeface="Constantia"/>
                <a:cs typeface="Constantia"/>
              </a:rPr>
              <a:t> </a:t>
            </a:r>
            <a:r>
              <a:rPr sz="2600" dirty="0">
                <a:latin typeface="Constantia"/>
                <a:cs typeface="Constantia"/>
              </a:rPr>
              <a:t>a</a:t>
            </a:r>
            <a:r>
              <a:rPr sz="2600" spc="5" dirty="0">
                <a:latin typeface="Constantia"/>
                <a:cs typeface="Constantia"/>
              </a:rPr>
              <a:t> </a:t>
            </a:r>
            <a:r>
              <a:rPr sz="2600" spc="-5" dirty="0">
                <a:latin typeface="Constantia"/>
                <a:cs typeface="Constantia"/>
              </a:rPr>
              <a:t>possible</a:t>
            </a:r>
            <a:r>
              <a:rPr sz="2600" dirty="0">
                <a:latin typeface="Constantia"/>
                <a:cs typeface="Constantia"/>
              </a:rPr>
              <a:t> </a:t>
            </a:r>
            <a:r>
              <a:rPr sz="2600" spc="-15" dirty="0">
                <a:latin typeface="Constantia"/>
                <a:cs typeface="Constantia"/>
              </a:rPr>
              <a:t>choice</a:t>
            </a:r>
            <a:r>
              <a:rPr sz="2600" spc="-10" dirty="0">
                <a:latin typeface="Constantia"/>
                <a:cs typeface="Constantia"/>
              </a:rPr>
              <a:t> </a:t>
            </a:r>
            <a:r>
              <a:rPr sz="2600" dirty="0">
                <a:latin typeface="Constantia"/>
                <a:cs typeface="Constantia"/>
              </a:rPr>
              <a:t>and</a:t>
            </a:r>
            <a:r>
              <a:rPr sz="2600" spc="5" dirty="0">
                <a:latin typeface="Constantia"/>
                <a:cs typeface="Constantia"/>
              </a:rPr>
              <a:t> </a:t>
            </a:r>
            <a:r>
              <a:rPr sz="2600" spc="-5" dirty="0">
                <a:latin typeface="Constantia"/>
                <a:cs typeface="Constantia"/>
              </a:rPr>
              <a:t>the</a:t>
            </a:r>
            <a:r>
              <a:rPr sz="2600" dirty="0">
                <a:latin typeface="Constantia"/>
                <a:cs typeface="Constantia"/>
              </a:rPr>
              <a:t> </a:t>
            </a:r>
            <a:r>
              <a:rPr sz="2600" spc="-25" dirty="0">
                <a:latin typeface="Constantia"/>
                <a:cs typeface="Constantia"/>
              </a:rPr>
              <a:t>leaves</a:t>
            </a:r>
            <a:r>
              <a:rPr sz="2600" spc="-20" dirty="0">
                <a:latin typeface="Constantia"/>
                <a:cs typeface="Constantia"/>
              </a:rPr>
              <a:t> </a:t>
            </a:r>
            <a:r>
              <a:rPr sz="2600" spc="-10" dirty="0">
                <a:latin typeface="Constantia"/>
                <a:cs typeface="Constantia"/>
              </a:rPr>
              <a:t>represent </a:t>
            </a:r>
            <a:r>
              <a:rPr sz="2600" spc="-5" dirty="0">
                <a:latin typeface="Constantia"/>
                <a:cs typeface="Constantia"/>
              </a:rPr>
              <a:t> </a:t>
            </a:r>
            <a:r>
              <a:rPr sz="2600" dirty="0">
                <a:latin typeface="Constantia"/>
                <a:cs typeface="Constantia"/>
              </a:rPr>
              <a:t>possible</a:t>
            </a:r>
            <a:r>
              <a:rPr sz="2600" spc="-155" dirty="0">
                <a:latin typeface="Constantia"/>
                <a:cs typeface="Constantia"/>
              </a:rPr>
              <a:t> </a:t>
            </a:r>
            <a:r>
              <a:rPr sz="2600" spc="-15" dirty="0">
                <a:latin typeface="Constantia"/>
                <a:cs typeface="Constantia"/>
              </a:rPr>
              <a:t>outcomes.</a:t>
            </a:r>
            <a:endParaRPr sz="2600">
              <a:latin typeface="Constantia"/>
              <a:cs typeface="Constantia"/>
            </a:endParaRPr>
          </a:p>
          <a:p>
            <a:pPr marL="286385" marR="5080" indent="-274320" algn="just">
              <a:lnSpc>
                <a:spcPct val="100000"/>
              </a:lnSpc>
              <a:spcBef>
                <a:spcPts val="625"/>
              </a:spcBef>
              <a:buClr>
                <a:srgbClr val="0AD0D9"/>
              </a:buClr>
              <a:buSzPct val="94230"/>
              <a:buFont typeface="Segoe UI Symbol"/>
              <a:buChar char="⚫"/>
              <a:tabLst>
                <a:tab pos="287020" algn="l"/>
              </a:tabLst>
            </a:pPr>
            <a:r>
              <a:rPr sz="2600" b="1" spc="-10" dirty="0">
                <a:latin typeface="Constantia"/>
                <a:cs typeface="Constantia"/>
              </a:rPr>
              <a:t>Example</a:t>
            </a:r>
            <a:r>
              <a:rPr sz="2600" spc="-10" dirty="0">
                <a:latin typeface="Constantia"/>
                <a:cs typeface="Constantia"/>
              </a:rPr>
              <a:t>: </a:t>
            </a:r>
            <a:r>
              <a:rPr sz="2600" spc="-5" dirty="0">
                <a:latin typeface="Constantia"/>
                <a:cs typeface="Constantia"/>
              </a:rPr>
              <a:t>Suppose that </a:t>
            </a:r>
            <a:r>
              <a:rPr sz="2600" dirty="0">
                <a:latin typeface="Constantia"/>
                <a:cs typeface="Constantia"/>
              </a:rPr>
              <a:t>“I </a:t>
            </a:r>
            <a:r>
              <a:rPr sz="2600" spc="-20" dirty="0">
                <a:latin typeface="Constantia"/>
                <a:cs typeface="Constantia"/>
              </a:rPr>
              <a:t>Love </a:t>
            </a:r>
            <a:r>
              <a:rPr sz="2600" spc="-15" dirty="0">
                <a:latin typeface="Constantia"/>
                <a:cs typeface="Constantia"/>
              </a:rPr>
              <a:t>Discrete </a:t>
            </a:r>
            <a:r>
              <a:rPr sz="2600" spc="-25" dirty="0">
                <a:latin typeface="Constantia"/>
                <a:cs typeface="Constantia"/>
              </a:rPr>
              <a:t>Math” </a:t>
            </a:r>
            <a:r>
              <a:rPr sz="2600" dirty="0">
                <a:latin typeface="Constantia"/>
                <a:cs typeface="Constantia"/>
              </a:rPr>
              <a:t>T-shirts </a:t>
            </a:r>
            <a:r>
              <a:rPr sz="2600" spc="5" dirty="0">
                <a:latin typeface="Constantia"/>
                <a:cs typeface="Constantia"/>
              </a:rPr>
              <a:t> </a:t>
            </a:r>
            <a:r>
              <a:rPr sz="2600" spc="-15" dirty="0">
                <a:latin typeface="Constantia"/>
                <a:cs typeface="Constantia"/>
              </a:rPr>
              <a:t>come </a:t>
            </a:r>
            <a:r>
              <a:rPr sz="2600" spc="-5" dirty="0">
                <a:latin typeface="Constantia"/>
                <a:cs typeface="Constantia"/>
              </a:rPr>
              <a:t>in </a:t>
            </a:r>
            <a:r>
              <a:rPr sz="2600" spc="-10" dirty="0">
                <a:latin typeface="Constantia"/>
                <a:cs typeface="Constantia"/>
              </a:rPr>
              <a:t>five different </a:t>
            </a:r>
            <a:r>
              <a:rPr sz="2600" spc="-5" dirty="0">
                <a:latin typeface="Constantia"/>
                <a:cs typeface="Constantia"/>
              </a:rPr>
              <a:t>sizes: </a:t>
            </a:r>
            <a:r>
              <a:rPr sz="2600" dirty="0">
                <a:latin typeface="Constantia"/>
                <a:cs typeface="Constantia"/>
              </a:rPr>
              <a:t>S,M,L,XL, </a:t>
            </a:r>
            <a:r>
              <a:rPr sz="2600" spc="-5" dirty="0">
                <a:latin typeface="Constantia"/>
                <a:cs typeface="Constantia"/>
              </a:rPr>
              <a:t>and </a:t>
            </a:r>
            <a:r>
              <a:rPr sz="2600" dirty="0">
                <a:latin typeface="Constantia"/>
                <a:cs typeface="Constantia"/>
              </a:rPr>
              <a:t>XXL. </a:t>
            </a:r>
            <a:r>
              <a:rPr sz="2600" spc="-5" dirty="0">
                <a:latin typeface="Constantia"/>
                <a:cs typeface="Constantia"/>
              </a:rPr>
              <a:t>Each </a:t>
            </a:r>
            <a:r>
              <a:rPr sz="2600" spc="-10" dirty="0">
                <a:latin typeface="Constantia"/>
                <a:cs typeface="Constantia"/>
              </a:rPr>
              <a:t>size </a:t>
            </a:r>
            <a:r>
              <a:rPr sz="2600" spc="-640" dirty="0">
                <a:latin typeface="Constantia"/>
                <a:cs typeface="Constantia"/>
              </a:rPr>
              <a:t> </a:t>
            </a:r>
            <a:r>
              <a:rPr sz="2600" spc="-15" dirty="0">
                <a:latin typeface="Constantia"/>
                <a:cs typeface="Constantia"/>
              </a:rPr>
              <a:t>comes</a:t>
            </a:r>
            <a:r>
              <a:rPr sz="2600" spc="-10" dirty="0">
                <a:latin typeface="Constantia"/>
                <a:cs typeface="Constantia"/>
              </a:rPr>
              <a:t> </a:t>
            </a:r>
            <a:r>
              <a:rPr sz="2600" spc="-5" dirty="0">
                <a:latin typeface="Constantia"/>
                <a:cs typeface="Constantia"/>
              </a:rPr>
              <a:t>in</a:t>
            </a:r>
            <a:r>
              <a:rPr sz="2600" dirty="0">
                <a:latin typeface="Constantia"/>
                <a:cs typeface="Constantia"/>
              </a:rPr>
              <a:t> </a:t>
            </a:r>
            <a:r>
              <a:rPr sz="2600" spc="-5" dirty="0">
                <a:latin typeface="Constantia"/>
                <a:cs typeface="Constantia"/>
              </a:rPr>
              <a:t>four</a:t>
            </a:r>
            <a:r>
              <a:rPr sz="2600" dirty="0">
                <a:latin typeface="Constantia"/>
                <a:cs typeface="Constantia"/>
              </a:rPr>
              <a:t> </a:t>
            </a:r>
            <a:r>
              <a:rPr sz="2600" spc="-10" dirty="0">
                <a:latin typeface="Constantia"/>
                <a:cs typeface="Constantia"/>
              </a:rPr>
              <a:t>colors</a:t>
            </a:r>
            <a:r>
              <a:rPr sz="2600" spc="-5" dirty="0">
                <a:latin typeface="Constantia"/>
                <a:cs typeface="Constantia"/>
              </a:rPr>
              <a:t> </a:t>
            </a:r>
            <a:r>
              <a:rPr sz="2600" spc="-10" dirty="0">
                <a:latin typeface="Constantia"/>
                <a:cs typeface="Constantia"/>
              </a:rPr>
              <a:t>(white,</a:t>
            </a:r>
            <a:r>
              <a:rPr sz="2600" spc="-5" dirty="0">
                <a:latin typeface="Constantia"/>
                <a:cs typeface="Constantia"/>
              </a:rPr>
              <a:t> </a:t>
            </a:r>
            <a:r>
              <a:rPr sz="2600" spc="-10" dirty="0">
                <a:latin typeface="Constantia"/>
                <a:cs typeface="Constantia"/>
              </a:rPr>
              <a:t>red,</a:t>
            </a:r>
            <a:r>
              <a:rPr sz="2600" spc="-5" dirty="0">
                <a:latin typeface="Constantia"/>
                <a:cs typeface="Constantia"/>
              </a:rPr>
              <a:t> green,</a:t>
            </a:r>
            <a:r>
              <a:rPr sz="2600" dirty="0">
                <a:latin typeface="Constantia"/>
                <a:cs typeface="Constantia"/>
              </a:rPr>
              <a:t> and</a:t>
            </a:r>
            <a:r>
              <a:rPr sz="2600" spc="650" dirty="0">
                <a:latin typeface="Constantia"/>
                <a:cs typeface="Constantia"/>
              </a:rPr>
              <a:t> </a:t>
            </a:r>
            <a:r>
              <a:rPr sz="2600" spc="-5" dirty="0">
                <a:latin typeface="Constantia"/>
                <a:cs typeface="Constantia"/>
              </a:rPr>
              <a:t>black), </a:t>
            </a:r>
            <a:r>
              <a:rPr sz="2600" dirty="0">
                <a:latin typeface="Constantia"/>
                <a:cs typeface="Constantia"/>
              </a:rPr>
              <a:t> </a:t>
            </a:r>
            <a:r>
              <a:rPr sz="2600" spc="-20" dirty="0">
                <a:latin typeface="Constantia"/>
                <a:cs typeface="Constantia"/>
              </a:rPr>
              <a:t>except </a:t>
            </a:r>
            <a:r>
              <a:rPr sz="2600" spc="-5" dirty="0">
                <a:latin typeface="Constantia"/>
                <a:cs typeface="Constantia"/>
              </a:rPr>
              <a:t>XL,</a:t>
            </a:r>
            <a:r>
              <a:rPr sz="2600" dirty="0">
                <a:latin typeface="Constantia"/>
                <a:cs typeface="Constantia"/>
              </a:rPr>
              <a:t> </a:t>
            </a:r>
            <a:r>
              <a:rPr sz="2600" spc="-5" dirty="0">
                <a:latin typeface="Constantia"/>
                <a:cs typeface="Constantia"/>
              </a:rPr>
              <a:t>which </a:t>
            </a:r>
            <a:r>
              <a:rPr sz="2600" spc="-15" dirty="0">
                <a:latin typeface="Constantia"/>
                <a:cs typeface="Constantia"/>
              </a:rPr>
              <a:t>comes </a:t>
            </a:r>
            <a:r>
              <a:rPr sz="2600" spc="-10" dirty="0">
                <a:latin typeface="Constantia"/>
                <a:cs typeface="Constantia"/>
              </a:rPr>
              <a:t>only </a:t>
            </a:r>
            <a:r>
              <a:rPr sz="2600" spc="-5" dirty="0">
                <a:latin typeface="Constantia"/>
                <a:cs typeface="Constantia"/>
              </a:rPr>
              <a:t>in </a:t>
            </a:r>
            <a:r>
              <a:rPr sz="2600" spc="-10" dirty="0">
                <a:latin typeface="Constantia"/>
                <a:cs typeface="Constantia"/>
              </a:rPr>
              <a:t>red,</a:t>
            </a:r>
            <a:r>
              <a:rPr sz="2600" spc="-5" dirty="0">
                <a:latin typeface="Constantia"/>
                <a:cs typeface="Constantia"/>
              </a:rPr>
              <a:t> green,</a:t>
            </a:r>
            <a:r>
              <a:rPr sz="2600" spc="640" dirty="0">
                <a:latin typeface="Constantia"/>
                <a:cs typeface="Constantia"/>
              </a:rPr>
              <a:t> </a:t>
            </a:r>
            <a:r>
              <a:rPr sz="2600" dirty="0">
                <a:latin typeface="Constantia"/>
                <a:cs typeface="Constantia"/>
              </a:rPr>
              <a:t>and </a:t>
            </a:r>
            <a:r>
              <a:rPr sz="2600" spc="-5" dirty="0">
                <a:latin typeface="Constantia"/>
                <a:cs typeface="Constantia"/>
              </a:rPr>
              <a:t>black, </a:t>
            </a:r>
            <a:r>
              <a:rPr sz="2600" dirty="0">
                <a:latin typeface="Constantia"/>
                <a:cs typeface="Constantia"/>
              </a:rPr>
              <a:t> and </a:t>
            </a:r>
            <a:r>
              <a:rPr sz="2600" spc="-5" dirty="0">
                <a:latin typeface="Constantia"/>
                <a:cs typeface="Constantia"/>
              </a:rPr>
              <a:t>XXL, which </a:t>
            </a:r>
            <a:r>
              <a:rPr sz="2600" spc="-15" dirty="0">
                <a:latin typeface="Constantia"/>
                <a:cs typeface="Constantia"/>
              </a:rPr>
              <a:t>comes </a:t>
            </a:r>
            <a:r>
              <a:rPr sz="2600" spc="-10" dirty="0">
                <a:latin typeface="Constantia"/>
                <a:cs typeface="Constantia"/>
              </a:rPr>
              <a:t>only in green </a:t>
            </a:r>
            <a:r>
              <a:rPr sz="2600" dirty="0">
                <a:latin typeface="Constantia"/>
                <a:cs typeface="Constantia"/>
              </a:rPr>
              <a:t>and </a:t>
            </a:r>
            <a:r>
              <a:rPr sz="2600" spc="-5" dirty="0">
                <a:latin typeface="Constantia"/>
                <a:cs typeface="Constantia"/>
              </a:rPr>
              <a:t>black. </a:t>
            </a:r>
            <a:r>
              <a:rPr sz="2600" dirty="0">
                <a:latin typeface="Constantia"/>
                <a:cs typeface="Constantia"/>
              </a:rPr>
              <a:t>What </a:t>
            </a:r>
            <a:r>
              <a:rPr sz="2600" spc="-20" dirty="0">
                <a:latin typeface="Constantia"/>
                <a:cs typeface="Constantia"/>
              </a:rPr>
              <a:t>is </a:t>
            </a:r>
            <a:r>
              <a:rPr sz="2600" spc="-15" dirty="0">
                <a:latin typeface="Constantia"/>
                <a:cs typeface="Constantia"/>
              </a:rPr>
              <a:t> </a:t>
            </a:r>
            <a:r>
              <a:rPr sz="2600" spc="-5" dirty="0">
                <a:latin typeface="Constantia"/>
                <a:cs typeface="Constantia"/>
              </a:rPr>
              <a:t>the minimum number of</a:t>
            </a:r>
            <a:r>
              <a:rPr sz="2600" dirty="0">
                <a:latin typeface="Constantia"/>
                <a:cs typeface="Constantia"/>
              </a:rPr>
              <a:t> </a:t>
            </a:r>
            <a:r>
              <a:rPr sz="2600" spc="-5" dirty="0">
                <a:latin typeface="Constantia"/>
                <a:cs typeface="Constantia"/>
              </a:rPr>
              <a:t>shirts that the campus </a:t>
            </a:r>
            <a:r>
              <a:rPr sz="2600" spc="-10" dirty="0">
                <a:latin typeface="Constantia"/>
                <a:cs typeface="Constantia"/>
              </a:rPr>
              <a:t>book </a:t>
            </a:r>
            <a:r>
              <a:rPr sz="2600" spc="-5" dirty="0">
                <a:latin typeface="Constantia"/>
                <a:cs typeface="Constantia"/>
              </a:rPr>
              <a:t> </a:t>
            </a:r>
            <a:r>
              <a:rPr sz="2600" spc="-20" dirty="0">
                <a:latin typeface="Constantia"/>
                <a:cs typeface="Constantia"/>
              </a:rPr>
              <a:t>store </a:t>
            </a:r>
            <a:r>
              <a:rPr sz="2600" spc="-5" dirty="0">
                <a:latin typeface="Constantia"/>
                <a:cs typeface="Constantia"/>
              </a:rPr>
              <a:t>needs </a:t>
            </a:r>
            <a:r>
              <a:rPr sz="2600" spc="-25" dirty="0">
                <a:latin typeface="Constantia"/>
                <a:cs typeface="Constantia"/>
              </a:rPr>
              <a:t>to </a:t>
            </a:r>
            <a:r>
              <a:rPr sz="2600" spc="-10" dirty="0">
                <a:latin typeface="Constantia"/>
                <a:cs typeface="Constantia"/>
              </a:rPr>
              <a:t>stock </a:t>
            </a:r>
            <a:r>
              <a:rPr sz="2600" spc="-25" dirty="0">
                <a:latin typeface="Constantia"/>
                <a:cs typeface="Constantia"/>
              </a:rPr>
              <a:t>to </a:t>
            </a:r>
            <a:r>
              <a:rPr sz="2600" spc="-35" dirty="0">
                <a:latin typeface="Constantia"/>
                <a:cs typeface="Constantia"/>
              </a:rPr>
              <a:t>have </a:t>
            </a:r>
            <a:r>
              <a:rPr sz="2600" spc="-5" dirty="0">
                <a:latin typeface="Constantia"/>
                <a:cs typeface="Constantia"/>
              </a:rPr>
              <a:t>one of </a:t>
            </a:r>
            <a:r>
              <a:rPr sz="2600" dirty="0">
                <a:latin typeface="Constantia"/>
                <a:cs typeface="Constantia"/>
              </a:rPr>
              <a:t>each </a:t>
            </a:r>
            <a:r>
              <a:rPr sz="2600" spc="-5" dirty="0">
                <a:latin typeface="Constantia"/>
                <a:cs typeface="Constantia"/>
              </a:rPr>
              <a:t>size </a:t>
            </a:r>
            <a:r>
              <a:rPr sz="2600" dirty="0">
                <a:latin typeface="Constantia"/>
                <a:cs typeface="Constantia"/>
              </a:rPr>
              <a:t>and </a:t>
            </a:r>
            <a:r>
              <a:rPr sz="2600" spc="-15" dirty="0">
                <a:latin typeface="Constantia"/>
                <a:cs typeface="Constantia"/>
              </a:rPr>
              <a:t>color </a:t>
            </a:r>
            <a:r>
              <a:rPr sz="2600" spc="-10" dirty="0">
                <a:latin typeface="Constantia"/>
                <a:cs typeface="Constantia"/>
              </a:rPr>
              <a:t> </a:t>
            </a:r>
            <a:r>
              <a:rPr sz="2600" spc="-15" dirty="0">
                <a:latin typeface="Constantia"/>
                <a:cs typeface="Constantia"/>
              </a:rPr>
              <a:t>available?</a:t>
            </a:r>
            <a:endParaRPr sz="2600">
              <a:latin typeface="Constantia"/>
              <a:cs typeface="Constant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28" y="0"/>
            <a:ext cx="9145905" cy="6858000"/>
            <a:chOff x="-828" y="0"/>
            <a:chExt cx="9145905"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223"/>
              <a:ext cx="9143999" cy="1028700"/>
            </a:xfrm>
            <a:prstGeom prst="rect">
              <a:avLst/>
            </a:prstGeom>
          </p:spPr>
        </p:pic>
        <p:pic>
          <p:nvPicPr>
            <p:cNvPr id="5" name="object 5"/>
            <p:cNvPicPr/>
            <p:nvPr/>
          </p:nvPicPr>
          <p:blipFill>
            <a:blip r:embed="rId4" cstate="print"/>
            <a:stretch>
              <a:fillRect/>
            </a:stretch>
          </p:blipFill>
          <p:spPr>
            <a:xfrm>
              <a:off x="4401357" y="0"/>
              <a:ext cx="4742641" cy="599949"/>
            </a:xfrm>
            <a:prstGeom prst="rect">
              <a:avLst/>
            </a:prstGeom>
          </p:spPr>
        </p:pic>
        <p:pic>
          <p:nvPicPr>
            <p:cNvPr id="6" name="object 6"/>
            <p:cNvPicPr/>
            <p:nvPr/>
          </p:nvPicPr>
          <p:blipFill>
            <a:blip r:embed="rId5" cstate="print"/>
            <a:stretch>
              <a:fillRect/>
            </a:stretch>
          </p:blipFill>
          <p:spPr>
            <a:xfrm>
              <a:off x="0" y="0"/>
              <a:ext cx="9088207" cy="1020572"/>
            </a:xfrm>
            <a:prstGeom prst="rect">
              <a:avLst/>
            </a:prstGeom>
          </p:spPr>
        </p:pic>
        <p:pic>
          <p:nvPicPr>
            <p:cNvPr id="7" name="object 7"/>
            <p:cNvPicPr/>
            <p:nvPr/>
          </p:nvPicPr>
          <p:blipFill>
            <a:blip r:embed="rId6" cstate="print"/>
            <a:stretch>
              <a:fillRect/>
            </a:stretch>
          </p:blipFill>
          <p:spPr>
            <a:xfrm>
              <a:off x="-828" y="52323"/>
              <a:ext cx="9145590" cy="901826"/>
            </a:xfrm>
            <a:prstGeom prst="rect">
              <a:avLst/>
            </a:prstGeom>
          </p:spPr>
        </p:pic>
      </p:grpSp>
      <p:sp>
        <p:nvSpPr>
          <p:cNvPr id="8" name="object 8"/>
          <p:cNvSpPr txBox="1">
            <a:spLocks noGrp="1"/>
          </p:cNvSpPr>
          <p:nvPr>
            <p:ph type="title"/>
          </p:nvPr>
        </p:nvSpPr>
        <p:spPr>
          <a:xfrm>
            <a:off x="444500" y="705358"/>
            <a:ext cx="6913880"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04607A"/>
                </a:solidFill>
                <a:latin typeface="Calibri"/>
                <a:cs typeface="Calibri"/>
              </a:rPr>
              <a:t>The </a:t>
            </a:r>
            <a:r>
              <a:rPr sz="3600" spc="-20" dirty="0">
                <a:solidFill>
                  <a:srgbClr val="04607A"/>
                </a:solidFill>
                <a:latin typeface="Calibri"/>
                <a:cs typeface="Calibri"/>
              </a:rPr>
              <a:t>Generalized</a:t>
            </a:r>
            <a:r>
              <a:rPr sz="3600" spc="-25" dirty="0">
                <a:solidFill>
                  <a:srgbClr val="04607A"/>
                </a:solidFill>
                <a:latin typeface="Calibri"/>
                <a:cs typeface="Calibri"/>
              </a:rPr>
              <a:t> </a:t>
            </a:r>
            <a:r>
              <a:rPr sz="3600" spc="-5" dirty="0">
                <a:solidFill>
                  <a:srgbClr val="04607A"/>
                </a:solidFill>
                <a:latin typeface="Calibri"/>
                <a:cs typeface="Calibri"/>
              </a:rPr>
              <a:t>Pigeonhole</a:t>
            </a:r>
            <a:r>
              <a:rPr sz="3600" spc="5" dirty="0">
                <a:solidFill>
                  <a:srgbClr val="04607A"/>
                </a:solidFill>
                <a:latin typeface="Calibri"/>
                <a:cs typeface="Calibri"/>
              </a:rPr>
              <a:t> </a:t>
            </a:r>
            <a:r>
              <a:rPr sz="3600" spc="-5" dirty="0">
                <a:solidFill>
                  <a:srgbClr val="04607A"/>
                </a:solidFill>
                <a:latin typeface="Calibri"/>
                <a:cs typeface="Calibri"/>
              </a:rPr>
              <a:t>Principle</a:t>
            </a:r>
            <a:endParaRPr sz="3600">
              <a:latin typeface="Calibri"/>
              <a:cs typeface="Calibri"/>
            </a:endParaRPr>
          </a:p>
        </p:txBody>
      </p:sp>
      <p:sp>
        <p:nvSpPr>
          <p:cNvPr id="9" name="object 9"/>
          <p:cNvSpPr txBox="1"/>
          <p:nvPr/>
        </p:nvSpPr>
        <p:spPr>
          <a:xfrm>
            <a:off x="657859" y="1308557"/>
            <a:ext cx="8264525" cy="4343400"/>
          </a:xfrm>
          <a:prstGeom prst="rect">
            <a:avLst/>
          </a:prstGeom>
        </p:spPr>
        <p:txBody>
          <a:bodyPr vert="horz" wrap="square" lIns="0" tIns="12700" rIns="0" bIns="0" rtlCol="0">
            <a:spAutoFit/>
          </a:bodyPr>
          <a:lstStyle/>
          <a:p>
            <a:pPr marL="12700" marR="11430" indent="17780" algn="just">
              <a:lnSpc>
                <a:spcPct val="100000"/>
              </a:lnSpc>
              <a:spcBef>
                <a:spcPts val="100"/>
              </a:spcBef>
            </a:pPr>
            <a:r>
              <a:rPr sz="2400" b="1" spc="-10" dirty="0">
                <a:latin typeface="Constantia"/>
                <a:cs typeface="Constantia"/>
              </a:rPr>
              <a:t>Example</a:t>
            </a:r>
            <a:r>
              <a:rPr sz="2400" spc="-10" dirty="0">
                <a:latin typeface="Constantia"/>
                <a:cs typeface="Constantia"/>
              </a:rPr>
              <a:t>: </a:t>
            </a:r>
            <a:r>
              <a:rPr sz="2400" dirty="0">
                <a:latin typeface="Constantia"/>
                <a:cs typeface="Constantia"/>
              </a:rPr>
              <a:t>What is </a:t>
            </a:r>
            <a:r>
              <a:rPr sz="2400" spc="-5" dirty="0">
                <a:latin typeface="Constantia"/>
                <a:cs typeface="Constantia"/>
              </a:rPr>
              <a:t>the minimum number of </a:t>
            </a:r>
            <a:r>
              <a:rPr sz="2400" dirty="0">
                <a:latin typeface="Constantia"/>
                <a:cs typeface="Constantia"/>
              </a:rPr>
              <a:t>students </a:t>
            </a:r>
            <a:r>
              <a:rPr sz="2400" spc="-10" dirty="0">
                <a:latin typeface="Constantia"/>
                <a:cs typeface="Constantia"/>
              </a:rPr>
              <a:t>required </a:t>
            </a:r>
            <a:r>
              <a:rPr sz="2400" spc="-590" dirty="0">
                <a:latin typeface="Constantia"/>
                <a:cs typeface="Constantia"/>
              </a:rPr>
              <a:t> </a:t>
            </a:r>
            <a:r>
              <a:rPr sz="2400" dirty="0">
                <a:latin typeface="Constantia"/>
                <a:cs typeface="Constantia"/>
              </a:rPr>
              <a:t>in a </a:t>
            </a:r>
            <a:r>
              <a:rPr sz="2400" spc="-10" dirty="0">
                <a:latin typeface="Constantia"/>
                <a:cs typeface="Constantia"/>
              </a:rPr>
              <a:t>Discrete </a:t>
            </a:r>
            <a:r>
              <a:rPr sz="2400" spc="-5" dirty="0">
                <a:latin typeface="Constantia"/>
                <a:cs typeface="Constantia"/>
              </a:rPr>
              <a:t>Mathematics class </a:t>
            </a:r>
            <a:r>
              <a:rPr sz="2400" spc="-10" dirty="0">
                <a:latin typeface="Constantia"/>
                <a:cs typeface="Constantia"/>
              </a:rPr>
              <a:t>to </a:t>
            </a:r>
            <a:r>
              <a:rPr sz="2400" spc="-5" dirty="0">
                <a:latin typeface="Constantia"/>
                <a:cs typeface="Constantia"/>
              </a:rPr>
              <a:t>be </a:t>
            </a:r>
            <a:r>
              <a:rPr sz="2400" spc="-10" dirty="0">
                <a:latin typeface="Constantia"/>
                <a:cs typeface="Constantia"/>
              </a:rPr>
              <a:t>sure </a:t>
            </a:r>
            <a:r>
              <a:rPr sz="2400" spc="-5" dirty="0">
                <a:latin typeface="Constantia"/>
                <a:cs typeface="Constantia"/>
              </a:rPr>
              <a:t>that </a:t>
            </a:r>
            <a:r>
              <a:rPr sz="2400" dirty="0">
                <a:latin typeface="Constantia"/>
                <a:cs typeface="Constantia"/>
              </a:rPr>
              <a:t>at least </a:t>
            </a:r>
            <a:r>
              <a:rPr sz="2400" spc="-10" dirty="0">
                <a:latin typeface="Constantia"/>
                <a:cs typeface="Constantia"/>
              </a:rPr>
              <a:t>six </a:t>
            </a:r>
            <a:r>
              <a:rPr sz="2400" dirty="0">
                <a:latin typeface="Constantia"/>
                <a:cs typeface="Constantia"/>
              </a:rPr>
              <a:t>will </a:t>
            </a:r>
            <a:r>
              <a:rPr sz="2400" spc="5" dirty="0">
                <a:latin typeface="Constantia"/>
                <a:cs typeface="Constantia"/>
              </a:rPr>
              <a:t> </a:t>
            </a:r>
            <a:r>
              <a:rPr sz="2400" spc="-25" dirty="0">
                <a:latin typeface="Constantia"/>
                <a:cs typeface="Constantia"/>
              </a:rPr>
              <a:t>receive</a:t>
            </a:r>
            <a:r>
              <a:rPr sz="2400" spc="-90" dirty="0">
                <a:latin typeface="Constantia"/>
                <a:cs typeface="Constantia"/>
              </a:rPr>
              <a:t> </a:t>
            </a:r>
            <a:r>
              <a:rPr sz="2400" spc="-5" dirty="0">
                <a:latin typeface="Constantia"/>
                <a:cs typeface="Constantia"/>
              </a:rPr>
              <a:t>the</a:t>
            </a:r>
            <a:r>
              <a:rPr sz="2400" spc="-85" dirty="0">
                <a:latin typeface="Constantia"/>
                <a:cs typeface="Constantia"/>
              </a:rPr>
              <a:t> </a:t>
            </a:r>
            <a:r>
              <a:rPr sz="2400" dirty="0">
                <a:latin typeface="Constantia"/>
                <a:cs typeface="Constantia"/>
              </a:rPr>
              <a:t>same</a:t>
            </a:r>
            <a:r>
              <a:rPr sz="2400" spc="-90" dirty="0">
                <a:latin typeface="Constantia"/>
                <a:cs typeface="Constantia"/>
              </a:rPr>
              <a:t> </a:t>
            </a:r>
            <a:r>
              <a:rPr sz="2400" spc="-5" dirty="0">
                <a:latin typeface="Constantia"/>
                <a:cs typeface="Constantia"/>
              </a:rPr>
              <a:t>grade,</a:t>
            </a:r>
            <a:r>
              <a:rPr sz="2400" spc="-10" dirty="0">
                <a:latin typeface="Constantia"/>
                <a:cs typeface="Constantia"/>
              </a:rPr>
              <a:t> </a:t>
            </a:r>
            <a:r>
              <a:rPr sz="2400" dirty="0">
                <a:latin typeface="Constantia"/>
                <a:cs typeface="Constantia"/>
              </a:rPr>
              <a:t>if</a:t>
            </a:r>
            <a:r>
              <a:rPr sz="2400" spc="25" dirty="0">
                <a:latin typeface="Constantia"/>
                <a:cs typeface="Constantia"/>
              </a:rPr>
              <a:t> </a:t>
            </a:r>
            <a:r>
              <a:rPr sz="2400" spc="-10" dirty="0">
                <a:latin typeface="Constantia"/>
                <a:cs typeface="Constantia"/>
              </a:rPr>
              <a:t>there</a:t>
            </a:r>
            <a:r>
              <a:rPr sz="2400" spc="-90" dirty="0">
                <a:latin typeface="Constantia"/>
                <a:cs typeface="Constantia"/>
              </a:rPr>
              <a:t> </a:t>
            </a:r>
            <a:r>
              <a:rPr sz="2400" spc="-10" dirty="0">
                <a:latin typeface="Constantia"/>
                <a:cs typeface="Constantia"/>
              </a:rPr>
              <a:t>are</a:t>
            </a:r>
            <a:r>
              <a:rPr sz="2400" spc="-85" dirty="0">
                <a:latin typeface="Constantia"/>
                <a:cs typeface="Constantia"/>
              </a:rPr>
              <a:t> </a:t>
            </a:r>
            <a:r>
              <a:rPr sz="2400" spc="-5" dirty="0">
                <a:latin typeface="Constantia"/>
                <a:cs typeface="Constantia"/>
              </a:rPr>
              <a:t>five</a:t>
            </a:r>
            <a:r>
              <a:rPr sz="2400" spc="-85" dirty="0">
                <a:latin typeface="Constantia"/>
                <a:cs typeface="Constantia"/>
              </a:rPr>
              <a:t> </a:t>
            </a:r>
            <a:r>
              <a:rPr sz="2400" spc="-5" dirty="0">
                <a:latin typeface="Constantia"/>
                <a:cs typeface="Constantia"/>
              </a:rPr>
              <a:t>possible</a:t>
            </a:r>
            <a:r>
              <a:rPr sz="2400" spc="-95" dirty="0">
                <a:latin typeface="Constantia"/>
                <a:cs typeface="Constantia"/>
              </a:rPr>
              <a:t> </a:t>
            </a:r>
            <a:r>
              <a:rPr sz="2400" spc="-10" dirty="0">
                <a:latin typeface="Constantia"/>
                <a:cs typeface="Constantia"/>
              </a:rPr>
              <a:t>grades,</a:t>
            </a:r>
            <a:r>
              <a:rPr sz="2400" spc="-40" dirty="0">
                <a:latin typeface="Constantia"/>
                <a:cs typeface="Constantia"/>
              </a:rPr>
              <a:t> </a:t>
            </a:r>
            <a:r>
              <a:rPr sz="2400" dirty="0">
                <a:latin typeface="Constantia"/>
                <a:cs typeface="Constantia"/>
              </a:rPr>
              <a:t>A, </a:t>
            </a:r>
            <a:r>
              <a:rPr sz="2400" spc="-35" dirty="0">
                <a:latin typeface="Constantia"/>
                <a:cs typeface="Constantia"/>
              </a:rPr>
              <a:t>B,</a:t>
            </a:r>
            <a:r>
              <a:rPr sz="2400" spc="-30" dirty="0">
                <a:latin typeface="Constantia"/>
                <a:cs typeface="Constantia"/>
              </a:rPr>
              <a:t> </a:t>
            </a:r>
            <a:r>
              <a:rPr sz="2400" spc="-15" dirty="0">
                <a:latin typeface="Constantia"/>
                <a:cs typeface="Constantia"/>
              </a:rPr>
              <a:t>C, </a:t>
            </a:r>
            <a:r>
              <a:rPr sz="2400" spc="-590" dirty="0">
                <a:latin typeface="Constantia"/>
                <a:cs typeface="Constantia"/>
              </a:rPr>
              <a:t> </a:t>
            </a:r>
            <a:r>
              <a:rPr sz="2400" spc="-75" dirty="0">
                <a:latin typeface="Constantia"/>
                <a:cs typeface="Constantia"/>
              </a:rPr>
              <a:t>D,</a:t>
            </a:r>
            <a:r>
              <a:rPr sz="2400" spc="-70" dirty="0">
                <a:latin typeface="Constantia"/>
                <a:cs typeface="Constantia"/>
              </a:rPr>
              <a:t> </a:t>
            </a:r>
            <a:r>
              <a:rPr sz="2400" dirty="0">
                <a:latin typeface="Constantia"/>
                <a:cs typeface="Constantia"/>
              </a:rPr>
              <a:t>and</a:t>
            </a:r>
            <a:r>
              <a:rPr sz="2400" spc="-5" dirty="0">
                <a:latin typeface="Constantia"/>
                <a:cs typeface="Constantia"/>
              </a:rPr>
              <a:t> </a:t>
            </a:r>
            <a:r>
              <a:rPr sz="2400" spc="-90" dirty="0">
                <a:latin typeface="Constantia"/>
                <a:cs typeface="Constantia"/>
              </a:rPr>
              <a:t>F.</a:t>
            </a:r>
            <a:endParaRPr sz="2400">
              <a:latin typeface="Constantia"/>
              <a:cs typeface="Constantia"/>
            </a:endParaRPr>
          </a:p>
          <a:p>
            <a:pPr marL="12700">
              <a:lnSpc>
                <a:spcPct val="100000"/>
              </a:lnSpc>
              <a:spcBef>
                <a:spcPts val="580"/>
              </a:spcBef>
            </a:pPr>
            <a:r>
              <a:rPr sz="2400" b="1" spc="-5" dirty="0">
                <a:latin typeface="Constantia"/>
                <a:cs typeface="Constantia"/>
              </a:rPr>
              <a:t>Solution</a:t>
            </a:r>
            <a:r>
              <a:rPr sz="2400" spc="-5" dirty="0">
                <a:latin typeface="Constantia"/>
                <a:cs typeface="Constantia"/>
              </a:rPr>
              <a:t>:</a:t>
            </a:r>
            <a:endParaRPr sz="2400">
              <a:latin typeface="Constantia"/>
              <a:cs typeface="Constantia"/>
            </a:endParaRPr>
          </a:p>
          <a:p>
            <a:pPr marL="12700" marR="5080" algn="just">
              <a:lnSpc>
                <a:spcPct val="100499"/>
              </a:lnSpc>
              <a:spcBef>
                <a:spcPts val="565"/>
              </a:spcBef>
            </a:pPr>
            <a:r>
              <a:rPr sz="2400" spc="-5" dirty="0">
                <a:latin typeface="Constantia"/>
                <a:cs typeface="Constantia"/>
              </a:rPr>
              <a:t>The</a:t>
            </a:r>
            <a:r>
              <a:rPr sz="2400" spc="-60" dirty="0">
                <a:latin typeface="Constantia"/>
                <a:cs typeface="Constantia"/>
              </a:rPr>
              <a:t> </a:t>
            </a:r>
            <a:r>
              <a:rPr sz="2400" spc="-10" dirty="0">
                <a:latin typeface="Constantia"/>
                <a:cs typeface="Constantia"/>
              </a:rPr>
              <a:t>minimum</a:t>
            </a:r>
            <a:r>
              <a:rPr sz="2400" spc="-40" dirty="0">
                <a:latin typeface="Constantia"/>
                <a:cs typeface="Constantia"/>
              </a:rPr>
              <a:t> </a:t>
            </a:r>
            <a:r>
              <a:rPr sz="2400" spc="-5" dirty="0">
                <a:latin typeface="Constantia"/>
                <a:cs typeface="Constantia"/>
              </a:rPr>
              <a:t>number</a:t>
            </a:r>
            <a:r>
              <a:rPr sz="2400" spc="-95" dirty="0">
                <a:latin typeface="Constantia"/>
                <a:cs typeface="Constantia"/>
              </a:rPr>
              <a:t> </a:t>
            </a:r>
            <a:r>
              <a:rPr sz="2400" spc="-5" dirty="0">
                <a:latin typeface="Constantia"/>
                <a:cs typeface="Constantia"/>
              </a:rPr>
              <a:t>of</a:t>
            </a:r>
            <a:r>
              <a:rPr sz="2400" spc="55" dirty="0">
                <a:latin typeface="Constantia"/>
                <a:cs typeface="Constantia"/>
              </a:rPr>
              <a:t> </a:t>
            </a:r>
            <a:r>
              <a:rPr sz="2400" dirty="0">
                <a:latin typeface="Constantia"/>
                <a:cs typeface="Constantia"/>
              </a:rPr>
              <a:t>students</a:t>
            </a:r>
            <a:r>
              <a:rPr sz="2400" spc="-45" dirty="0">
                <a:latin typeface="Constantia"/>
                <a:cs typeface="Constantia"/>
              </a:rPr>
              <a:t> </a:t>
            </a:r>
            <a:r>
              <a:rPr sz="2400" spc="-5" dirty="0">
                <a:latin typeface="Constantia"/>
                <a:cs typeface="Constantia"/>
              </a:rPr>
              <a:t>needed</a:t>
            </a:r>
            <a:r>
              <a:rPr sz="2400" spc="-15" dirty="0">
                <a:latin typeface="Constantia"/>
                <a:cs typeface="Constantia"/>
              </a:rPr>
              <a:t> </a:t>
            </a:r>
            <a:r>
              <a:rPr sz="2400" spc="-10" dirty="0">
                <a:latin typeface="Constantia"/>
                <a:cs typeface="Constantia"/>
              </a:rPr>
              <a:t>to</a:t>
            </a:r>
            <a:r>
              <a:rPr sz="2400" spc="-60" dirty="0">
                <a:latin typeface="Constantia"/>
                <a:cs typeface="Constantia"/>
              </a:rPr>
              <a:t> </a:t>
            </a:r>
            <a:r>
              <a:rPr sz="2400" spc="-10" dirty="0">
                <a:latin typeface="Constantia"/>
                <a:cs typeface="Constantia"/>
              </a:rPr>
              <a:t>guarantee</a:t>
            </a:r>
            <a:r>
              <a:rPr sz="2400" spc="-60" dirty="0">
                <a:latin typeface="Constantia"/>
                <a:cs typeface="Constantia"/>
              </a:rPr>
              <a:t> </a:t>
            </a:r>
            <a:r>
              <a:rPr sz="2400" spc="-5" dirty="0">
                <a:latin typeface="Constantia"/>
                <a:cs typeface="Constantia"/>
              </a:rPr>
              <a:t>that</a:t>
            </a:r>
            <a:r>
              <a:rPr sz="2400" spc="-60" dirty="0">
                <a:latin typeface="Constantia"/>
                <a:cs typeface="Constantia"/>
              </a:rPr>
              <a:t> </a:t>
            </a:r>
            <a:r>
              <a:rPr sz="2400" dirty="0">
                <a:latin typeface="Constantia"/>
                <a:cs typeface="Constantia"/>
              </a:rPr>
              <a:t>at </a:t>
            </a:r>
            <a:r>
              <a:rPr sz="2400" spc="-590" dirty="0">
                <a:latin typeface="Constantia"/>
                <a:cs typeface="Constantia"/>
              </a:rPr>
              <a:t> </a:t>
            </a:r>
            <a:r>
              <a:rPr sz="2400" dirty="0">
                <a:latin typeface="Constantia"/>
                <a:cs typeface="Constantia"/>
              </a:rPr>
              <a:t>least</a:t>
            </a:r>
            <a:r>
              <a:rPr sz="2400" spc="-25" dirty="0">
                <a:latin typeface="Constantia"/>
                <a:cs typeface="Constantia"/>
              </a:rPr>
              <a:t> </a:t>
            </a:r>
            <a:r>
              <a:rPr sz="2400" dirty="0">
                <a:latin typeface="Constantia"/>
                <a:cs typeface="Constantia"/>
              </a:rPr>
              <a:t>six</a:t>
            </a:r>
            <a:r>
              <a:rPr sz="2400" spc="-15" dirty="0">
                <a:latin typeface="Constantia"/>
                <a:cs typeface="Constantia"/>
              </a:rPr>
              <a:t> </a:t>
            </a:r>
            <a:r>
              <a:rPr sz="2400" spc="-5" dirty="0">
                <a:latin typeface="Constantia"/>
                <a:cs typeface="Constantia"/>
              </a:rPr>
              <a:t>students</a:t>
            </a:r>
            <a:r>
              <a:rPr sz="2400" dirty="0">
                <a:latin typeface="Constantia"/>
                <a:cs typeface="Constantia"/>
              </a:rPr>
              <a:t> </a:t>
            </a:r>
            <a:r>
              <a:rPr sz="2400" spc="-25" dirty="0">
                <a:latin typeface="Constantia"/>
                <a:cs typeface="Constantia"/>
              </a:rPr>
              <a:t>receive</a:t>
            </a:r>
            <a:r>
              <a:rPr sz="2400" spc="-30" dirty="0">
                <a:latin typeface="Constantia"/>
                <a:cs typeface="Constantia"/>
              </a:rPr>
              <a:t> </a:t>
            </a:r>
            <a:r>
              <a:rPr sz="2400" spc="-5" dirty="0">
                <a:latin typeface="Constantia"/>
                <a:cs typeface="Constantia"/>
              </a:rPr>
              <a:t>the</a:t>
            </a:r>
            <a:r>
              <a:rPr sz="2400" spc="-20" dirty="0">
                <a:latin typeface="Constantia"/>
                <a:cs typeface="Constantia"/>
              </a:rPr>
              <a:t> </a:t>
            </a:r>
            <a:r>
              <a:rPr sz="2400" dirty="0">
                <a:latin typeface="Constantia"/>
                <a:cs typeface="Constantia"/>
              </a:rPr>
              <a:t>same</a:t>
            </a:r>
            <a:r>
              <a:rPr sz="2400" spc="-25" dirty="0">
                <a:latin typeface="Constantia"/>
                <a:cs typeface="Constantia"/>
              </a:rPr>
              <a:t> </a:t>
            </a:r>
            <a:r>
              <a:rPr sz="2400" spc="-10" dirty="0">
                <a:latin typeface="Constantia"/>
                <a:cs typeface="Constantia"/>
              </a:rPr>
              <a:t>grade</a:t>
            </a:r>
            <a:r>
              <a:rPr sz="2400" spc="-35" dirty="0">
                <a:latin typeface="Constantia"/>
                <a:cs typeface="Constantia"/>
              </a:rPr>
              <a:t> </a:t>
            </a:r>
            <a:r>
              <a:rPr sz="2400" dirty="0">
                <a:latin typeface="Constantia"/>
                <a:cs typeface="Constantia"/>
              </a:rPr>
              <a:t>is</a:t>
            </a:r>
            <a:r>
              <a:rPr sz="2400" spc="-15" dirty="0">
                <a:latin typeface="Constantia"/>
                <a:cs typeface="Constantia"/>
              </a:rPr>
              <a:t> </a:t>
            </a:r>
            <a:r>
              <a:rPr sz="2400" spc="-5" dirty="0">
                <a:latin typeface="Constantia"/>
                <a:cs typeface="Constantia"/>
              </a:rPr>
              <a:t>the</a:t>
            </a:r>
            <a:r>
              <a:rPr sz="2400" spc="-20" dirty="0">
                <a:latin typeface="Constantia"/>
                <a:cs typeface="Constantia"/>
              </a:rPr>
              <a:t> </a:t>
            </a:r>
            <a:r>
              <a:rPr sz="2400" spc="-5" dirty="0">
                <a:latin typeface="Constantia"/>
                <a:cs typeface="Constantia"/>
              </a:rPr>
              <a:t>smallest</a:t>
            </a:r>
            <a:r>
              <a:rPr sz="2400" spc="-25" dirty="0">
                <a:latin typeface="Constantia"/>
                <a:cs typeface="Constantia"/>
              </a:rPr>
              <a:t> </a:t>
            </a:r>
            <a:r>
              <a:rPr sz="2400" spc="-15" dirty="0">
                <a:latin typeface="Constantia"/>
                <a:cs typeface="Constantia"/>
              </a:rPr>
              <a:t>integer </a:t>
            </a:r>
            <a:r>
              <a:rPr sz="2400" spc="-590" dirty="0">
                <a:latin typeface="Constantia"/>
                <a:cs typeface="Constantia"/>
              </a:rPr>
              <a:t> </a:t>
            </a:r>
            <a:r>
              <a:rPr sz="2400" dirty="0">
                <a:latin typeface="Constantia"/>
                <a:cs typeface="Constantia"/>
              </a:rPr>
              <a:t>N</a:t>
            </a:r>
            <a:r>
              <a:rPr sz="2400" spc="-55" dirty="0">
                <a:latin typeface="Constantia"/>
                <a:cs typeface="Constantia"/>
              </a:rPr>
              <a:t> </a:t>
            </a:r>
            <a:r>
              <a:rPr sz="2400" dirty="0">
                <a:latin typeface="Constantia"/>
                <a:cs typeface="Constantia"/>
              </a:rPr>
              <a:t>such</a:t>
            </a:r>
            <a:r>
              <a:rPr sz="2400" spc="-65" dirty="0">
                <a:latin typeface="Constantia"/>
                <a:cs typeface="Constantia"/>
              </a:rPr>
              <a:t> </a:t>
            </a:r>
            <a:r>
              <a:rPr sz="2400" spc="-5" dirty="0">
                <a:latin typeface="Constantia"/>
                <a:cs typeface="Constantia"/>
              </a:rPr>
              <a:t>that</a:t>
            </a:r>
            <a:r>
              <a:rPr sz="2400" spc="-60" dirty="0">
                <a:latin typeface="Constantia"/>
                <a:cs typeface="Constantia"/>
              </a:rPr>
              <a:t> </a:t>
            </a:r>
            <a:r>
              <a:rPr sz="2400" dirty="0">
                <a:latin typeface="Cambria Math"/>
                <a:cs typeface="Cambria Math"/>
              </a:rPr>
              <a:t>⌈</a:t>
            </a:r>
            <a:r>
              <a:rPr sz="2400" spc="55" dirty="0">
                <a:latin typeface="Cambria Math"/>
                <a:cs typeface="Cambria Math"/>
              </a:rPr>
              <a:t> </a:t>
            </a:r>
            <a:r>
              <a:rPr sz="2400" spc="-5" dirty="0">
                <a:latin typeface="Constantia"/>
                <a:cs typeface="Constantia"/>
              </a:rPr>
              <a:t>N/K</a:t>
            </a:r>
            <a:r>
              <a:rPr sz="2400" spc="-20" dirty="0">
                <a:latin typeface="Constantia"/>
                <a:cs typeface="Constantia"/>
              </a:rPr>
              <a:t> </a:t>
            </a:r>
            <a:r>
              <a:rPr sz="2400" dirty="0">
                <a:latin typeface="Cambria Math"/>
                <a:cs typeface="Cambria Math"/>
              </a:rPr>
              <a:t>⌉</a:t>
            </a:r>
            <a:r>
              <a:rPr sz="2400" spc="-20" dirty="0">
                <a:latin typeface="Cambria Math"/>
                <a:cs typeface="Cambria Math"/>
              </a:rPr>
              <a:t> </a:t>
            </a:r>
            <a:r>
              <a:rPr sz="2400" dirty="0">
                <a:latin typeface="Cambria Math"/>
                <a:cs typeface="Cambria Math"/>
              </a:rPr>
              <a:t>=</a:t>
            </a:r>
            <a:r>
              <a:rPr sz="2400" spc="-10" dirty="0">
                <a:latin typeface="Cambria Math"/>
                <a:cs typeface="Cambria Math"/>
              </a:rPr>
              <a:t> </a:t>
            </a:r>
            <a:r>
              <a:rPr sz="2400" dirty="0">
                <a:latin typeface="Cambria Math"/>
                <a:cs typeface="Cambria Math"/>
              </a:rPr>
              <a:t>⌈</a:t>
            </a:r>
            <a:r>
              <a:rPr sz="2400" spc="70" dirty="0">
                <a:latin typeface="Cambria Math"/>
                <a:cs typeface="Cambria Math"/>
              </a:rPr>
              <a:t> </a:t>
            </a:r>
            <a:r>
              <a:rPr sz="2400" dirty="0">
                <a:latin typeface="Constantia"/>
                <a:cs typeface="Constantia"/>
              </a:rPr>
              <a:t>N/5</a:t>
            </a:r>
            <a:r>
              <a:rPr sz="2400" spc="-25" dirty="0">
                <a:latin typeface="Constantia"/>
                <a:cs typeface="Constantia"/>
              </a:rPr>
              <a:t> </a:t>
            </a:r>
            <a:r>
              <a:rPr sz="2400" dirty="0">
                <a:latin typeface="Cambria Math"/>
                <a:cs typeface="Cambria Math"/>
              </a:rPr>
              <a:t>⌉</a:t>
            </a:r>
            <a:r>
              <a:rPr sz="2400" spc="-5" dirty="0">
                <a:latin typeface="Cambria Math"/>
                <a:cs typeface="Cambria Math"/>
              </a:rPr>
              <a:t> </a:t>
            </a:r>
            <a:r>
              <a:rPr sz="2400" dirty="0">
                <a:latin typeface="Constantia"/>
                <a:cs typeface="Constantia"/>
              </a:rPr>
              <a:t>=</a:t>
            </a:r>
            <a:r>
              <a:rPr sz="2400" spc="-10" dirty="0">
                <a:latin typeface="Constantia"/>
                <a:cs typeface="Constantia"/>
              </a:rPr>
              <a:t> </a:t>
            </a:r>
            <a:r>
              <a:rPr sz="2400" spc="-5" dirty="0">
                <a:latin typeface="Constantia"/>
                <a:cs typeface="Constantia"/>
              </a:rPr>
              <a:t>6.</a:t>
            </a:r>
            <a:r>
              <a:rPr sz="2400" spc="-60" dirty="0">
                <a:latin typeface="Constantia"/>
                <a:cs typeface="Constantia"/>
              </a:rPr>
              <a:t> </a:t>
            </a:r>
            <a:r>
              <a:rPr sz="2400" spc="-5" dirty="0">
                <a:latin typeface="Constantia"/>
                <a:cs typeface="Constantia"/>
              </a:rPr>
              <a:t>The</a:t>
            </a:r>
            <a:r>
              <a:rPr sz="2400" spc="-105" dirty="0">
                <a:latin typeface="Constantia"/>
                <a:cs typeface="Constantia"/>
              </a:rPr>
              <a:t> </a:t>
            </a:r>
            <a:r>
              <a:rPr sz="2400" spc="-5" dirty="0">
                <a:latin typeface="Constantia"/>
                <a:cs typeface="Constantia"/>
              </a:rPr>
              <a:t>smallest</a:t>
            </a:r>
            <a:r>
              <a:rPr sz="2400" spc="-95" dirty="0">
                <a:latin typeface="Constantia"/>
                <a:cs typeface="Constantia"/>
              </a:rPr>
              <a:t> </a:t>
            </a:r>
            <a:r>
              <a:rPr sz="2400" dirty="0">
                <a:latin typeface="Constantia"/>
                <a:cs typeface="Constantia"/>
              </a:rPr>
              <a:t>such</a:t>
            </a:r>
            <a:r>
              <a:rPr sz="2400" spc="-50" dirty="0">
                <a:latin typeface="Constantia"/>
                <a:cs typeface="Constantia"/>
              </a:rPr>
              <a:t> </a:t>
            </a:r>
            <a:r>
              <a:rPr sz="2400" spc="-15" dirty="0">
                <a:latin typeface="Constantia"/>
                <a:cs typeface="Constantia"/>
              </a:rPr>
              <a:t>integer</a:t>
            </a:r>
            <a:r>
              <a:rPr sz="2400" spc="-80" dirty="0">
                <a:latin typeface="Constantia"/>
                <a:cs typeface="Constantia"/>
              </a:rPr>
              <a:t> </a:t>
            </a:r>
            <a:r>
              <a:rPr sz="2400" dirty="0">
                <a:latin typeface="Constantia"/>
                <a:cs typeface="Constantia"/>
              </a:rPr>
              <a:t>is</a:t>
            </a:r>
            <a:endParaRPr sz="2400">
              <a:latin typeface="Constantia"/>
              <a:cs typeface="Constantia"/>
            </a:endParaRPr>
          </a:p>
          <a:p>
            <a:pPr marL="652780" algn="just">
              <a:lnSpc>
                <a:spcPct val="100000"/>
              </a:lnSpc>
              <a:spcBef>
                <a:spcPts val="575"/>
              </a:spcBef>
            </a:pPr>
            <a:r>
              <a:rPr sz="2400" dirty="0">
                <a:latin typeface="Constantia"/>
                <a:cs typeface="Constantia"/>
              </a:rPr>
              <a:t>N</a:t>
            </a:r>
            <a:r>
              <a:rPr sz="2400" spc="-5" dirty="0">
                <a:latin typeface="Constantia"/>
                <a:cs typeface="Constantia"/>
              </a:rPr>
              <a:t> </a:t>
            </a:r>
            <a:r>
              <a:rPr sz="2400" dirty="0">
                <a:latin typeface="Constantia"/>
                <a:cs typeface="Constantia"/>
              </a:rPr>
              <a:t>=</a:t>
            </a:r>
            <a:r>
              <a:rPr sz="2400" spc="-15" dirty="0">
                <a:latin typeface="Constantia"/>
                <a:cs typeface="Constantia"/>
              </a:rPr>
              <a:t> </a:t>
            </a:r>
            <a:r>
              <a:rPr sz="2400" dirty="0">
                <a:latin typeface="Constantia"/>
                <a:cs typeface="Constantia"/>
              </a:rPr>
              <a:t>K(</a:t>
            </a:r>
            <a:r>
              <a:rPr sz="2400" dirty="0">
                <a:latin typeface="Cambria Math"/>
                <a:cs typeface="Cambria Math"/>
              </a:rPr>
              <a:t>⌈</a:t>
            </a:r>
            <a:r>
              <a:rPr sz="2400" spc="70" dirty="0">
                <a:latin typeface="Cambria Math"/>
                <a:cs typeface="Cambria Math"/>
              </a:rPr>
              <a:t> </a:t>
            </a:r>
            <a:r>
              <a:rPr sz="2400" spc="-5" dirty="0">
                <a:latin typeface="Constantia"/>
                <a:cs typeface="Constantia"/>
              </a:rPr>
              <a:t>N/K</a:t>
            </a:r>
            <a:r>
              <a:rPr sz="2400" spc="-25" dirty="0">
                <a:latin typeface="Constantia"/>
                <a:cs typeface="Constantia"/>
              </a:rPr>
              <a:t> </a:t>
            </a:r>
            <a:r>
              <a:rPr sz="2400" spc="-5" dirty="0">
                <a:latin typeface="Cambria Math"/>
                <a:cs typeface="Cambria Math"/>
              </a:rPr>
              <a:t>⌉-1)+1</a:t>
            </a:r>
            <a:r>
              <a:rPr sz="2400" spc="-10" dirty="0">
                <a:latin typeface="Cambria Math"/>
                <a:cs typeface="Cambria Math"/>
              </a:rPr>
              <a:t> </a:t>
            </a:r>
            <a:r>
              <a:rPr sz="2400" dirty="0">
                <a:latin typeface="Cambria Math"/>
                <a:cs typeface="Cambria Math"/>
              </a:rPr>
              <a:t>=</a:t>
            </a:r>
            <a:r>
              <a:rPr sz="2400" spc="60" dirty="0">
                <a:latin typeface="Cambria Math"/>
                <a:cs typeface="Cambria Math"/>
              </a:rPr>
              <a:t> </a:t>
            </a:r>
            <a:r>
              <a:rPr sz="2400" spc="-5" dirty="0">
                <a:latin typeface="Constantia"/>
                <a:cs typeface="Constantia"/>
              </a:rPr>
              <a:t>5(6-1)+1=5 </a:t>
            </a:r>
            <a:r>
              <a:rPr sz="2400" dirty="0">
                <a:latin typeface="Cambria Math"/>
                <a:cs typeface="Cambria Math"/>
              </a:rPr>
              <a:t>⋅</a:t>
            </a:r>
            <a:r>
              <a:rPr sz="2400" spc="60" dirty="0">
                <a:latin typeface="Cambria Math"/>
                <a:cs typeface="Cambria Math"/>
              </a:rPr>
              <a:t> </a:t>
            </a:r>
            <a:r>
              <a:rPr sz="2400" dirty="0">
                <a:latin typeface="Constantia"/>
                <a:cs typeface="Constantia"/>
              </a:rPr>
              <a:t>5</a:t>
            </a:r>
            <a:r>
              <a:rPr sz="2400" spc="-5" dirty="0">
                <a:latin typeface="Constantia"/>
                <a:cs typeface="Constantia"/>
              </a:rPr>
              <a:t> </a:t>
            </a:r>
            <a:r>
              <a:rPr sz="2400" dirty="0">
                <a:latin typeface="Constantia"/>
                <a:cs typeface="Constantia"/>
              </a:rPr>
              <a:t>+</a:t>
            </a:r>
            <a:r>
              <a:rPr sz="2400" spc="-15" dirty="0">
                <a:latin typeface="Constantia"/>
                <a:cs typeface="Constantia"/>
              </a:rPr>
              <a:t> </a:t>
            </a:r>
            <a:r>
              <a:rPr sz="2400" dirty="0">
                <a:latin typeface="Constantia"/>
                <a:cs typeface="Constantia"/>
              </a:rPr>
              <a:t>1 =</a:t>
            </a:r>
            <a:r>
              <a:rPr sz="2400" spc="-15" dirty="0">
                <a:latin typeface="Constantia"/>
                <a:cs typeface="Constantia"/>
              </a:rPr>
              <a:t> </a:t>
            </a:r>
            <a:r>
              <a:rPr sz="2400" spc="-5" dirty="0">
                <a:latin typeface="Constantia"/>
                <a:cs typeface="Constantia"/>
              </a:rPr>
              <a:t>26.</a:t>
            </a:r>
            <a:endParaRPr sz="2400">
              <a:latin typeface="Constantia"/>
              <a:cs typeface="Constantia"/>
            </a:endParaRPr>
          </a:p>
          <a:p>
            <a:pPr marL="12700" marR="5080" algn="just">
              <a:lnSpc>
                <a:spcPct val="100000"/>
              </a:lnSpc>
              <a:spcBef>
                <a:spcPts val="550"/>
              </a:spcBef>
            </a:pPr>
            <a:r>
              <a:rPr sz="2400" spc="-5" dirty="0">
                <a:latin typeface="Constantia"/>
                <a:cs typeface="Constantia"/>
              </a:rPr>
              <a:t>Thus</a:t>
            </a:r>
            <a:r>
              <a:rPr sz="2400" spc="-45" dirty="0">
                <a:latin typeface="Constantia"/>
                <a:cs typeface="Constantia"/>
              </a:rPr>
              <a:t> </a:t>
            </a:r>
            <a:r>
              <a:rPr sz="2400" dirty="0">
                <a:latin typeface="Constantia"/>
                <a:cs typeface="Constantia"/>
              </a:rPr>
              <a:t>26</a:t>
            </a:r>
            <a:r>
              <a:rPr sz="2400" spc="-10" dirty="0">
                <a:latin typeface="Constantia"/>
                <a:cs typeface="Constantia"/>
              </a:rPr>
              <a:t> </a:t>
            </a:r>
            <a:r>
              <a:rPr sz="2400" dirty="0">
                <a:latin typeface="Constantia"/>
                <a:cs typeface="Constantia"/>
              </a:rPr>
              <a:t>is</a:t>
            </a:r>
            <a:r>
              <a:rPr sz="2400" spc="-70" dirty="0">
                <a:latin typeface="Constantia"/>
                <a:cs typeface="Constantia"/>
              </a:rPr>
              <a:t> </a:t>
            </a:r>
            <a:r>
              <a:rPr sz="2400" spc="-5" dirty="0">
                <a:latin typeface="Constantia"/>
                <a:cs typeface="Constantia"/>
              </a:rPr>
              <a:t>the</a:t>
            </a:r>
            <a:r>
              <a:rPr sz="2400" spc="-65" dirty="0">
                <a:latin typeface="Constantia"/>
                <a:cs typeface="Constantia"/>
              </a:rPr>
              <a:t> </a:t>
            </a:r>
            <a:r>
              <a:rPr sz="2400" spc="-10" dirty="0">
                <a:latin typeface="Constantia"/>
                <a:cs typeface="Constantia"/>
              </a:rPr>
              <a:t>minimum</a:t>
            </a:r>
            <a:r>
              <a:rPr sz="2400" spc="-45" dirty="0">
                <a:latin typeface="Constantia"/>
                <a:cs typeface="Constantia"/>
              </a:rPr>
              <a:t> </a:t>
            </a:r>
            <a:r>
              <a:rPr sz="2400" spc="-5" dirty="0">
                <a:latin typeface="Constantia"/>
                <a:cs typeface="Constantia"/>
              </a:rPr>
              <a:t>number</a:t>
            </a:r>
            <a:r>
              <a:rPr sz="2400" spc="-100" dirty="0">
                <a:latin typeface="Constantia"/>
                <a:cs typeface="Constantia"/>
              </a:rPr>
              <a:t> </a:t>
            </a:r>
            <a:r>
              <a:rPr sz="2400" spc="-5" dirty="0">
                <a:latin typeface="Constantia"/>
                <a:cs typeface="Constantia"/>
              </a:rPr>
              <a:t>of</a:t>
            </a:r>
            <a:r>
              <a:rPr sz="2400" spc="40" dirty="0">
                <a:latin typeface="Constantia"/>
                <a:cs typeface="Constantia"/>
              </a:rPr>
              <a:t> </a:t>
            </a:r>
            <a:r>
              <a:rPr sz="2400" dirty="0">
                <a:latin typeface="Constantia"/>
                <a:cs typeface="Constantia"/>
              </a:rPr>
              <a:t>students</a:t>
            </a:r>
            <a:r>
              <a:rPr sz="2400" spc="-60" dirty="0">
                <a:latin typeface="Constantia"/>
                <a:cs typeface="Constantia"/>
              </a:rPr>
              <a:t> </a:t>
            </a:r>
            <a:r>
              <a:rPr sz="2400" spc="-5" dirty="0">
                <a:latin typeface="Constantia"/>
                <a:cs typeface="Constantia"/>
              </a:rPr>
              <a:t>needed</a:t>
            </a:r>
            <a:r>
              <a:rPr sz="2400" spc="-30" dirty="0">
                <a:latin typeface="Constantia"/>
                <a:cs typeface="Constantia"/>
              </a:rPr>
              <a:t> </a:t>
            </a:r>
            <a:r>
              <a:rPr sz="2400" spc="-20" dirty="0">
                <a:latin typeface="Constantia"/>
                <a:cs typeface="Constantia"/>
              </a:rPr>
              <a:t>to</a:t>
            </a:r>
            <a:r>
              <a:rPr sz="2400" spc="-80" dirty="0">
                <a:latin typeface="Constantia"/>
                <a:cs typeface="Constantia"/>
              </a:rPr>
              <a:t> </a:t>
            </a:r>
            <a:r>
              <a:rPr sz="2400" spc="-5" dirty="0">
                <a:latin typeface="Constantia"/>
                <a:cs typeface="Constantia"/>
              </a:rPr>
              <a:t>be</a:t>
            </a:r>
            <a:r>
              <a:rPr sz="2400" spc="-105" dirty="0">
                <a:latin typeface="Constantia"/>
                <a:cs typeface="Constantia"/>
              </a:rPr>
              <a:t> </a:t>
            </a:r>
            <a:r>
              <a:rPr sz="2400" spc="-20" dirty="0">
                <a:latin typeface="Constantia"/>
                <a:cs typeface="Constantia"/>
              </a:rPr>
              <a:t>sure </a:t>
            </a:r>
            <a:r>
              <a:rPr sz="2400" spc="-590" dirty="0">
                <a:latin typeface="Constantia"/>
                <a:cs typeface="Constantia"/>
              </a:rPr>
              <a:t> </a:t>
            </a:r>
            <a:r>
              <a:rPr sz="2400" spc="-5" dirty="0">
                <a:latin typeface="Constantia"/>
                <a:cs typeface="Constantia"/>
              </a:rPr>
              <a:t>that</a:t>
            </a:r>
            <a:r>
              <a:rPr sz="2400" spc="-130" dirty="0">
                <a:latin typeface="Constantia"/>
                <a:cs typeface="Constantia"/>
              </a:rPr>
              <a:t> </a:t>
            </a:r>
            <a:r>
              <a:rPr sz="2400" dirty="0">
                <a:latin typeface="Constantia"/>
                <a:cs typeface="Constantia"/>
              </a:rPr>
              <a:t>at</a:t>
            </a:r>
            <a:r>
              <a:rPr sz="2400" spc="-60" dirty="0">
                <a:latin typeface="Constantia"/>
                <a:cs typeface="Constantia"/>
              </a:rPr>
              <a:t> </a:t>
            </a:r>
            <a:r>
              <a:rPr sz="2400" dirty="0">
                <a:latin typeface="Constantia"/>
                <a:cs typeface="Constantia"/>
              </a:rPr>
              <a:t>least</a:t>
            </a:r>
            <a:r>
              <a:rPr sz="2400" spc="-65" dirty="0">
                <a:latin typeface="Constantia"/>
                <a:cs typeface="Constantia"/>
              </a:rPr>
              <a:t> </a:t>
            </a:r>
            <a:r>
              <a:rPr sz="2400" dirty="0">
                <a:latin typeface="Constantia"/>
                <a:cs typeface="Constantia"/>
              </a:rPr>
              <a:t>6</a:t>
            </a:r>
            <a:r>
              <a:rPr sz="2400" spc="-45" dirty="0">
                <a:latin typeface="Constantia"/>
                <a:cs typeface="Constantia"/>
              </a:rPr>
              <a:t> </a:t>
            </a:r>
            <a:r>
              <a:rPr sz="2400" dirty="0">
                <a:latin typeface="Constantia"/>
                <a:cs typeface="Constantia"/>
              </a:rPr>
              <a:t>students</a:t>
            </a:r>
            <a:r>
              <a:rPr sz="2400" spc="-105" dirty="0">
                <a:latin typeface="Constantia"/>
                <a:cs typeface="Constantia"/>
              </a:rPr>
              <a:t> </a:t>
            </a:r>
            <a:r>
              <a:rPr sz="2400" dirty="0">
                <a:latin typeface="Constantia"/>
                <a:cs typeface="Constantia"/>
              </a:rPr>
              <a:t>will</a:t>
            </a:r>
            <a:r>
              <a:rPr sz="2400" spc="-45" dirty="0">
                <a:latin typeface="Constantia"/>
                <a:cs typeface="Constantia"/>
              </a:rPr>
              <a:t> </a:t>
            </a:r>
            <a:r>
              <a:rPr sz="2400" spc="-25" dirty="0">
                <a:latin typeface="Constantia"/>
                <a:cs typeface="Constantia"/>
              </a:rPr>
              <a:t>receive</a:t>
            </a:r>
            <a:r>
              <a:rPr sz="2400" spc="-90" dirty="0">
                <a:latin typeface="Constantia"/>
                <a:cs typeface="Constantia"/>
              </a:rPr>
              <a:t> </a:t>
            </a:r>
            <a:r>
              <a:rPr sz="2400" spc="-5" dirty="0">
                <a:latin typeface="Constantia"/>
                <a:cs typeface="Constantia"/>
              </a:rPr>
              <a:t>the</a:t>
            </a:r>
            <a:r>
              <a:rPr sz="2400" spc="-105" dirty="0">
                <a:latin typeface="Constantia"/>
                <a:cs typeface="Constantia"/>
              </a:rPr>
              <a:t> </a:t>
            </a:r>
            <a:r>
              <a:rPr sz="2400" dirty="0">
                <a:latin typeface="Constantia"/>
                <a:cs typeface="Constantia"/>
              </a:rPr>
              <a:t>same</a:t>
            </a:r>
            <a:r>
              <a:rPr sz="2400" spc="-130" dirty="0">
                <a:latin typeface="Constantia"/>
                <a:cs typeface="Constantia"/>
              </a:rPr>
              <a:t> </a:t>
            </a:r>
            <a:r>
              <a:rPr sz="2400" spc="-10" dirty="0">
                <a:latin typeface="Constantia"/>
                <a:cs typeface="Constantia"/>
              </a:rPr>
              <a:t>grades.</a:t>
            </a:r>
            <a:endParaRPr sz="2400">
              <a:latin typeface="Constantia"/>
              <a:cs typeface="Constanti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BD940-62C7-4E76-A6F2-F8206AE5DA4A}"/>
              </a:ext>
            </a:extLst>
          </p:cNvPr>
          <p:cNvSpPr>
            <a:spLocks noGrp="1"/>
          </p:cNvSpPr>
          <p:nvPr>
            <p:ph type="ctrTitle"/>
          </p:nvPr>
        </p:nvSpPr>
        <p:spPr>
          <a:xfrm>
            <a:off x="421640" y="375665"/>
            <a:ext cx="8300719" cy="2400657"/>
          </a:xfrm>
        </p:spPr>
        <p:txBody>
          <a:bodyPr/>
          <a:lstStyle/>
          <a:p>
            <a:r>
              <a:rPr lang="en-US" dirty="0"/>
              <a:t>A bowl contains 10 red balls and 10 blue balls. A woman selects balls at random without looking at them.</a:t>
            </a:r>
            <a:br>
              <a:rPr lang="en-US" dirty="0"/>
            </a:br>
            <a:r>
              <a:rPr lang="en-US" dirty="0"/>
              <a:t>(a) How many balls must she select (minimum) to be sure of having at least three blue balls?</a:t>
            </a:r>
            <a:br>
              <a:rPr lang="en-US" dirty="0"/>
            </a:br>
            <a:r>
              <a:rPr lang="en-US" dirty="0"/>
              <a:t>(b) How many balls must she select (minimum) to be sure of having at least three balls of the same color?</a:t>
            </a:r>
          </a:p>
        </p:txBody>
      </p:sp>
      <p:sp>
        <p:nvSpPr>
          <p:cNvPr id="3" name="Subtitle 2">
            <a:extLst>
              <a:ext uri="{FF2B5EF4-FFF2-40B4-BE49-F238E27FC236}">
                <a16:creationId xmlns:a16="http://schemas.microsoft.com/office/drawing/2014/main" id="{14334F9C-B6E1-4511-91A5-120222161CE6}"/>
              </a:ext>
            </a:extLst>
          </p:cNvPr>
          <p:cNvSpPr>
            <a:spLocks noGrp="1"/>
          </p:cNvSpPr>
          <p:nvPr>
            <p:ph type="subTitle" idx="4"/>
          </p:nvPr>
        </p:nvSpPr>
        <p:spPr>
          <a:xfrm>
            <a:off x="421639" y="2971800"/>
            <a:ext cx="8300718" cy="4431983"/>
          </a:xfrm>
        </p:spPr>
        <p:txBody>
          <a:bodyPr/>
          <a:lstStyle/>
          <a:p>
            <a:r>
              <a:rPr lang="en-US" dirty="0"/>
              <a:t>a. The answer is 13.</a:t>
            </a:r>
          </a:p>
          <a:p>
            <a:endParaRPr lang="en-US" dirty="0"/>
          </a:p>
          <a:p>
            <a:endParaRPr lang="en-US" dirty="0"/>
          </a:p>
          <a:p>
            <a:endParaRPr lang="en-US" dirty="0"/>
          </a:p>
          <a:p>
            <a:r>
              <a:rPr lang="en-US" dirty="0"/>
              <a:t>As the women selects the balls at random without looking at them, there is a possibility that the first 10 balls which she selects are all red. Then to have </a:t>
            </a:r>
            <a:r>
              <a:rPr lang="en-US" dirty="0" err="1"/>
              <a:t>atleast</a:t>
            </a:r>
            <a:r>
              <a:rPr lang="en-US" dirty="0"/>
              <a:t> 3 blue balls she has to pick three balls from the rest of 10 balls. As all of them are blue only 3 picks are needed for that. Hence 10+3=13 balls she need to pick to be sure of having </a:t>
            </a:r>
            <a:r>
              <a:rPr lang="en-US" dirty="0" err="1"/>
              <a:t>atleast</a:t>
            </a:r>
            <a:r>
              <a:rPr lang="en-US" dirty="0"/>
              <a:t> 3 blue balls.</a:t>
            </a:r>
          </a:p>
          <a:p>
            <a:endParaRPr lang="en-US" dirty="0"/>
          </a:p>
          <a:p>
            <a:endParaRPr lang="en-US" dirty="0"/>
          </a:p>
        </p:txBody>
      </p:sp>
    </p:spTree>
    <p:extLst>
      <p:ext uri="{BB962C8B-B14F-4D97-AF65-F5344CB8AC3E}">
        <p14:creationId xmlns:p14="http://schemas.microsoft.com/office/powerpoint/2010/main" val="1154272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A9AC05-C33E-4CB5-907E-C970613239C4}"/>
              </a:ext>
            </a:extLst>
          </p:cNvPr>
          <p:cNvSpPr txBox="1"/>
          <p:nvPr/>
        </p:nvSpPr>
        <p:spPr>
          <a:xfrm>
            <a:off x="914400" y="1295400"/>
            <a:ext cx="7543800" cy="3939540"/>
          </a:xfrm>
          <a:prstGeom prst="rect">
            <a:avLst/>
          </a:prstGeom>
          <a:noFill/>
        </p:spPr>
        <p:txBody>
          <a:bodyPr wrap="square" rtlCol="0">
            <a:spAutoFit/>
          </a:bodyPr>
          <a:lstStyle/>
          <a:p>
            <a:r>
              <a:rPr lang="en-US" sz="2500" dirty="0"/>
              <a:t>b. The answer is 5.</a:t>
            </a:r>
          </a:p>
          <a:p>
            <a:endParaRPr lang="en-US" sz="2500" dirty="0"/>
          </a:p>
          <a:p>
            <a:r>
              <a:rPr lang="en-US" sz="2500" dirty="0"/>
              <a:t>As there are 2 </a:t>
            </a:r>
            <a:r>
              <a:rPr lang="en-US" sz="2500" dirty="0" err="1"/>
              <a:t>colours</a:t>
            </a:r>
            <a:r>
              <a:rPr lang="en-US" sz="2500" dirty="0"/>
              <a:t> of balls present in the bowl, Red and Blue. Consider there is a Red bucket and a Blue bucket outside the bowl and after picking each ball from the bowl, each ball must go to either of the buckets. Hence applying pigeonhole principle to be sure of having </a:t>
            </a:r>
            <a:r>
              <a:rPr lang="en-US" sz="2500" dirty="0" err="1"/>
              <a:t>atleast</a:t>
            </a:r>
            <a:r>
              <a:rPr lang="en-US" sz="2500" dirty="0"/>
              <a:t> 3 balls of same </a:t>
            </a:r>
            <a:r>
              <a:rPr lang="en-US" sz="2500" dirty="0" err="1"/>
              <a:t>colour</a:t>
            </a:r>
            <a:endParaRPr lang="en-US" sz="2500" dirty="0"/>
          </a:p>
          <a:p>
            <a:endParaRPr lang="en-US" sz="2500" dirty="0"/>
          </a:p>
          <a:p>
            <a:r>
              <a:rPr lang="en-US" sz="2500" dirty="0"/>
              <a:t>she need to pick 2+2+1=5 balls from the bowl.</a:t>
            </a:r>
          </a:p>
        </p:txBody>
      </p:sp>
    </p:spTree>
    <p:extLst>
      <p:ext uri="{BB962C8B-B14F-4D97-AF65-F5344CB8AC3E}">
        <p14:creationId xmlns:p14="http://schemas.microsoft.com/office/powerpoint/2010/main" val="1913283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A4CBB8-1CD6-4CBC-A53D-1EF2D029B11A}"/>
              </a:ext>
            </a:extLst>
          </p:cNvPr>
          <p:cNvSpPr txBox="1"/>
          <p:nvPr/>
        </p:nvSpPr>
        <p:spPr>
          <a:xfrm>
            <a:off x="953125" y="-128317"/>
            <a:ext cx="7620000" cy="3554819"/>
          </a:xfrm>
          <a:prstGeom prst="rect">
            <a:avLst/>
          </a:prstGeom>
          <a:noFill/>
        </p:spPr>
        <p:txBody>
          <a:bodyPr wrap="square" rtlCol="0">
            <a:spAutoFit/>
          </a:bodyPr>
          <a:lstStyle/>
          <a:p>
            <a:r>
              <a:rPr lang="en-US" sz="2500" dirty="0"/>
              <a:t>A bowl contains 10 red balls, 10 blue balls and 10 black balls. A woman selects balls at random without looking at them:</a:t>
            </a:r>
          </a:p>
          <a:p>
            <a:endParaRPr lang="en-US" sz="2500" dirty="0"/>
          </a:p>
          <a:p>
            <a:r>
              <a:rPr lang="en-US" sz="2500" dirty="0"/>
              <a:t>a) How many balls must she select to be sure of having at least three balls of the same color?</a:t>
            </a:r>
          </a:p>
          <a:p>
            <a:endParaRPr lang="en-US" sz="2500" dirty="0"/>
          </a:p>
          <a:p>
            <a:r>
              <a:rPr lang="en-US" sz="2500" dirty="0"/>
              <a:t>b) How many balls must she select to be sure of having at least three blue balls?</a:t>
            </a:r>
          </a:p>
        </p:txBody>
      </p:sp>
      <p:sp>
        <p:nvSpPr>
          <p:cNvPr id="3" name="TextBox 2">
            <a:extLst>
              <a:ext uri="{FF2B5EF4-FFF2-40B4-BE49-F238E27FC236}">
                <a16:creationId xmlns:a16="http://schemas.microsoft.com/office/drawing/2014/main" id="{4AA401A8-C8DE-4512-94B2-D93362EF4C0C}"/>
              </a:ext>
            </a:extLst>
          </p:cNvPr>
          <p:cNvSpPr txBox="1"/>
          <p:nvPr/>
        </p:nvSpPr>
        <p:spPr>
          <a:xfrm>
            <a:off x="838200" y="3429000"/>
            <a:ext cx="7467600" cy="477054"/>
          </a:xfrm>
          <a:prstGeom prst="rect">
            <a:avLst/>
          </a:prstGeom>
          <a:noFill/>
        </p:spPr>
        <p:txBody>
          <a:bodyPr wrap="square" rtlCol="0">
            <a:spAutoFit/>
          </a:bodyPr>
          <a:lstStyle/>
          <a:p>
            <a:r>
              <a:rPr lang="en-US" sz="2500" dirty="0"/>
              <a:t>a) 2+2+2+1</a:t>
            </a:r>
          </a:p>
        </p:txBody>
      </p:sp>
      <p:sp>
        <p:nvSpPr>
          <p:cNvPr id="4" name="TextBox 3">
            <a:extLst>
              <a:ext uri="{FF2B5EF4-FFF2-40B4-BE49-F238E27FC236}">
                <a16:creationId xmlns:a16="http://schemas.microsoft.com/office/drawing/2014/main" id="{0CA9B39E-562E-4C77-B0D6-A12062EDDD8C}"/>
              </a:ext>
            </a:extLst>
          </p:cNvPr>
          <p:cNvSpPr txBox="1"/>
          <p:nvPr/>
        </p:nvSpPr>
        <p:spPr>
          <a:xfrm>
            <a:off x="990600" y="4572000"/>
            <a:ext cx="7162800" cy="1246495"/>
          </a:xfrm>
          <a:prstGeom prst="rect">
            <a:avLst/>
          </a:prstGeom>
          <a:noFill/>
        </p:spPr>
        <p:txBody>
          <a:bodyPr wrap="square" rtlCol="0">
            <a:spAutoFit/>
          </a:bodyPr>
          <a:lstStyle/>
          <a:p>
            <a:r>
              <a:rPr lang="en-US" sz="2500" dirty="0"/>
              <a:t>b) 23, because if she select 10 red balls and 10 black balls, than she must select those 3 blue balls to be sure that they are at least three of them blue..</a:t>
            </a:r>
          </a:p>
        </p:txBody>
      </p:sp>
    </p:spTree>
    <p:extLst>
      <p:ext uri="{BB962C8B-B14F-4D97-AF65-F5344CB8AC3E}">
        <p14:creationId xmlns:p14="http://schemas.microsoft.com/office/powerpoint/2010/main" val="920500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4CC2C-29E0-4492-AFF9-44FB6AE9F668}"/>
              </a:ext>
            </a:extLst>
          </p:cNvPr>
          <p:cNvSpPr>
            <a:spLocks noGrp="1"/>
          </p:cNvSpPr>
          <p:nvPr>
            <p:ph type="ctrTitle"/>
          </p:nvPr>
        </p:nvSpPr>
        <p:spPr>
          <a:xfrm>
            <a:off x="421640" y="375665"/>
            <a:ext cx="8300719" cy="1200329"/>
          </a:xfrm>
        </p:spPr>
        <p:txBody>
          <a:bodyPr/>
          <a:lstStyle/>
          <a:p>
            <a:r>
              <a:rPr lang="en-US" dirty="0"/>
              <a:t>How many cards must be selected from an standard deck of 52 cards guarantee three cards of the same suit are selected</a:t>
            </a:r>
          </a:p>
        </p:txBody>
      </p:sp>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02060027-CD40-4F63-BDA3-329CC4F5F0A5}"/>
                  </a:ext>
                </a:extLst>
              </p:cNvPr>
              <p:cNvSpPr>
                <a:spLocks noGrp="1"/>
              </p:cNvSpPr>
              <p:nvPr>
                <p:ph type="subTitle" idx="4"/>
              </p:nvPr>
            </p:nvSpPr>
            <p:spPr>
              <a:xfrm>
                <a:off x="421640" y="1905000"/>
                <a:ext cx="8493760" cy="3685368"/>
              </a:xfrm>
            </p:spPr>
            <p:txBody>
              <a:bodyPr/>
              <a:lstStyle/>
              <a:p>
                <a:r>
                  <a:rPr lang="en-US" dirty="0"/>
                  <a:t>Solution:</a:t>
                </a:r>
              </a:p>
              <a:p>
                <a:endParaRPr lang="en-US" dirty="0"/>
              </a:p>
              <a:p>
                <a:r>
                  <a:rPr lang="en-US" dirty="0"/>
                  <a:t>From the pigeonhole principle, we can say that if N cards are selected, there is at least one box containing at least </a:t>
                </a:r>
                <a14:m>
                  <m:oMath xmlns:m="http://schemas.openxmlformats.org/officeDocument/2006/math">
                    <m:d>
                      <m:dPr>
                        <m:begChr m:val="⌈"/>
                        <m:endChr m:val="⌉"/>
                        <m:ctrlPr>
                          <a:rPr lang="en-US"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𝑁</m:t>
                            </m:r>
                          </m:num>
                          <m:den>
                            <m:r>
                              <a:rPr lang="en-US" b="0" i="1" smtClean="0">
                                <a:latin typeface="Cambria Math" panose="02040503050406030204" pitchFamily="18" charset="0"/>
                              </a:rPr>
                              <m:t>4</m:t>
                            </m:r>
                          </m:den>
                        </m:f>
                      </m:e>
                    </m:d>
                    <m:r>
                      <a:rPr lang="en-US" b="0" i="1" smtClean="0">
                        <a:latin typeface="Cambria Math" panose="02040503050406030204" pitchFamily="18" charset="0"/>
                      </a:rPr>
                      <m:t>.</m:t>
                    </m:r>
                  </m:oMath>
                </a14:m>
                <a:endParaRPr lang="en-US" b="0" dirty="0"/>
              </a:p>
              <a:p>
                <a:endParaRPr lang="en-US" dirty="0"/>
              </a:p>
              <a:p>
                <a:endParaRPr lang="en-US" dirty="0"/>
              </a:p>
              <a:p>
                <a:r>
                  <a:rPr lang="en-US" dirty="0"/>
                  <a:t>Here in our case </a:t>
                </a:r>
                <a14:m>
                  <m:oMath xmlns:m="http://schemas.openxmlformats.org/officeDocument/2006/math">
                    <m:d>
                      <m:dPr>
                        <m:begChr m:val="⌈"/>
                        <m:endChr m:val="⌉"/>
                        <m:ctrlPr>
                          <a:rPr lang="en-US"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𝑁</m:t>
                            </m:r>
                          </m:num>
                          <m:den>
                            <m:r>
                              <a:rPr lang="en-US" b="0" i="1" smtClean="0">
                                <a:latin typeface="Cambria Math" panose="02040503050406030204" pitchFamily="18" charset="0"/>
                              </a:rPr>
                              <m:t>4</m:t>
                            </m:r>
                          </m:den>
                        </m:f>
                      </m:e>
                    </m:d>
                    <m:r>
                      <a:rPr lang="en-US" b="0" i="1" smtClean="0">
                        <a:latin typeface="Cambria Math" panose="02040503050406030204" pitchFamily="18" charset="0"/>
                      </a:rPr>
                      <m:t>≥3</m:t>
                    </m:r>
                  </m:oMath>
                </a14:m>
                <a:r>
                  <a:rPr lang="en-US" dirty="0"/>
                  <a:t>, so here N would be 9 to satisfy this.</a:t>
                </a:r>
              </a:p>
              <a:p>
                <a:endParaRPr lang="en-US" dirty="0"/>
              </a:p>
              <a:p>
                <a:endParaRPr lang="en-US" dirty="0"/>
              </a:p>
            </p:txBody>
          </p:sp>
        </mc:Choice>
        <mc:Fallback xmlns="">
          <p:sp>
            <p:nvSpPr>
              <p:cNvPr id="3" name="Subtitle 2">
                <a:extLst>
                  <a:ext uri="{FF2B5EF4-FFF2-40B4-BE49-F238E27FC236}">
                    <a16:creationId xmlns:a16="http://schemas.microsoft.com/office/drawing/2014/main" id="{02060027-CD40-4F63-BDA3-329CC4F5F0A5}"/>
                  </a:ext>
                </a:extLst>
              </p:cNvPr>
              <p:cNvSpPr>
                <a:spLocks noGrp="1" noRot="1" noChangeAspect="1" noMove="1" noResize="1" noEditPoints="1" noAdjustHandles="1" noChangeArrowheads="1" noChangeShapeType="1" noTextEdit="1"/>
              </p:cNvSpPr>
              <p:nvPr>
                <p:ph type="subTitle" idx="4"/>
              </p:nvPr>
            </p:nvSpPr>
            <p:spPr>
              <a:xfrm>
                <a:off x="421640" y="1905000"/>
                <a:ext cx="8493760" cy="3685368"/>
              </a:xfrm>
              <a:blipFill>
                <a:blip r:embed="rId2"/>
                <a:stretch>
                  <a:fillRect l="-2152" t="-2649"/>
                </a:stretch>
              </a:blipFill>
            </p:spPr>
            <p:txBody>
              <a:bodyPr/>
              <a:lstStyle/>
              <a:p>
                <a:r>
                  <a:rPr lang="en-US">
                    <a:noFill/>
                  </a:rPr>
                  <a:t> </a:t>
                </a:r>
              </a:p>
            </p:txBody>
          </p:sp>
        </mc:Fallback>
      </mc:AlternateContent>
    </p:spTree>
    <p:extLst>
      <p:ext uri="{BB962C8B-B14F-4D97-AF65-F5344CB8AC3E}">
        <p14:creationId xmlns:p14="http://schemas.microsoft.com/office/powerpoint/2010/main" val="31423912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6D1CEBD-0A3F-441E-B146-FC23B908BCE7}"/>
              </a:ext>
            </a:extLst>
          </p:cNvPr>
          <p:cNvSpPr txBox="1"/>
          <p:nvPr/>
        </p:nvSpPr>
        <p:spPr>
          <a:xfrm>
            <a:off x="381000" y="990600"/>
            <a:ext cx="8229600" cy="1692771"/>
          </a:xfrm>
          <a:prstGeom prst="rect">
            <a:avLst/>
          </a:prstGeom>
          <a:noFill/>
        </p:spPr>
        <p:txBody>
          <a:bodyPr wrap="square" rtlCol="0">
            <a:spAutoFit/>
          </a:bodyPr>
          <a:lstStyle/>
          <a:p>
            <a:r>
              <a:rPr lang="en-US" sz="2500" dirty="0"/>
              <a:t>How many cards must be picked to make sure that there are </a:t>
            </a:r>
            <a:r>
              <a:rPr lang="en-US" sz="2500" dirty="0" err="1"/>
              <a:t>atleast</a:t>
            </a:r>
            <a:r>
              <a:rPr lang="en-US" sz="2500" dirty="0"/>
              <a:t> 3 hearts.</a:t>
            </a:r>
          </a:p>
          <a:p>
            <a:endParaRPr lang="en-US" dirty="0"/>
          </a:p>
          <a:p>
            <a:endParaRPr lang="en-US" dirty="0"/>
          </a:p>
          <a:p>
            <a:endParaRPr lang="en-US" dirty="0"/>
          </a:p>
        </p:txBody>
      </p:sp>
      <p:sp>
        <p:nvSpPr>
          <p:cNvPr id="5" name="TextBox 4">
            <a:extLst>
              <a:ext uri="{FF2B5EF4-FFF2-40B4-BE49-F238E27FC236}">
                <a16:creationId xmlns:a16="http://schemas.microsoft.com/office/drawing/2014/main" id="{89C58589-2AF8-4081-B708-E731C13C2C46}"/>
              </a:ext>
            </a:extLst>
          </p:cNvPr>
          <p:cNvSpPr txBox="1"/>
          <p:nvPr/>
        </p:nvSpPr>
        <p:spPr>
          <a:xfrm>
            <a:off x="381000" y="2438400"/>
            <a:ext cx="7162800" cy="1246495"/>
          </a:xfrm>
          <a:prstGeom prst="rect">
            <a:avLst/>
          </a:prstGeom>
          <a:noFill/>
        </p:spPr>
        <p:txBody>
          <a:bodyPr wrap="square" rtlCol="0">
            <a:spAutoFit/>
          </a:bodyPr>
          <a:lstStyle/>
          <a:p>
            <a:r>
              <a:rPr lang="en-US" sz="2500" dirty="0"/>
              <a:t>Solution:</a:t>
            </a:r>
          </a:p>
          <a:p>
            <a:endParaRPr lang="en-US" sz="2500" dirty="0"/>
          </a:p>
          <a:p>
            <a:r>
              <a:rPr lang="en-US" sz="2500" dirty="0"/>
              <a:t>13+13+13+3 = 42</a:t>
            </a:r>
          </a:p>
        </p:txBody>
      </p:sp>
    </p:spTree>
    <p:extLst>
      <p:ext uri="{BB962C8B-B14F-4D97-AF65-F5344CB8AC3E}">
        <p14:creationId xmlns:p14="http://schemas.microsoft.com/office/powerpoint/2010/main" val="2919160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28" y="0"/>
            <a:ext cx="9145905" cy="6858000"/>
            <a:chOff x="-828" y="0"/>
            <a:chExt cx="9145905"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223"/>
              <a:ext cx="9143999" cy="1028700"/>
            </a:xfrm>
            <a:prstGeom prst="rect">
              <a:avLst/>
            </a:prstGeom>
          </p:spPr>
        </p:pic>
        <p:pic>
          <p:nvPicPr>
            <p:cNvPr id="5" name="object 5"/>
            <p:cNvPicPr/>
            <p:nvPr/>
          </p:nvPicPr>
          <p:blipFill>
            <a:blip r:embed="rId4" cstate="print"/>
            <a:stretch>
              <a:fillRect/>
            </a:stretch>
          </p:blipFill>
          <p:spPr>
            <a:xfrm>
              <a:off x="4401357" y="0"/>
              <a:ext cx="4742641" cy="599949"/>
            </a:xfrm>
            <a:prstGeom prst="rect">
              <a:avLst/>
            </a:prstGeom>
          </p:spPr>
        </p:pic>
        <p:pic>
          <p:nvPicPr>
            <p:cNvPr id="6" name="object 6"/>
            <p:cNvPicPr/>
            <p:nvPr/>
          </p:nvPicPr>
          <p:blipFill>
            <a:blip r:embed="rId5" cstate="print"/>
            <a:stretch>
              <a:fillRect/>
            </a:stretch>
          </p:blipFill>
          <p:spPr>
            <a:xfrm>
              <a:off x="0" y="0"/>
              <a:ext cx="9088207" cy="1020572"/>
            </a:xfrm>
            <a:prstGeom prst="rect">
              <a:avLst/>
            </a:prstGeom>
          </p:spPr>
        </p:pic>
        <p:pic>
          <p:nvPicPr>
            <p:cNvPr id="7" name="object 7"/>
            <p:cNvPicPr/>
            <p:nvPr/>
          </p:nvPicPr>
          <p:blipFill>
            <a:blip r:embed="rId6" cstate="print"/>
            <a:stretch>
              <a:fillRect/>
            </a:stretch>
          </p:blipFill>
          <p:spPr>
            <a:xfrm>
              <a:off x="-828" y="52323"/>
              <a:ext cx="9145590" cy="901826"/>
            </a:xfrm>
            <a:prstGeom prst="rect">
              <a:avLst/>
            </a:prstGeom>
          </p:spPr>
        </p:pic>
      </p:grpSp>
      <p:pic>
        <p:nvPicPr>
          <p:cNvPr id="8" name="object 8"/>
          <p:cNvPicPr/>
          <p:nvPr/>
        </p:nvPicPr>
        <p:blipFill>
          <a:blip r:embed="rId7" cstate="print"/>
          <a:stretch>
            <a:fillRect/>
          </a:stretch>
        </p:blipFill>
        <p:spPr>
          <a:xfrm>
            <a:off x="3116579" y="1662683"/>
            <a:ext cx="5263896" cy="1412748"/>
          </a:xfrm>
          <a:prstGeom prst="rect">
            <a:avLst/>
          </a:prstGeom>
        </p:spPr>
      </p:pic>
      <p:sp>
        <p:nvSpPr>
          <p:cNvPr id="9" name="object 9"/>
          <p:cNvSpPr txBox="1"/>
          <p:nvPr/>
        </p:nvSpPr>
        <p:spPr>
          <a:xfrm>
            <a:off x="6760844" y="3241039"/>
            <a:ext cx="1578610" cy="422275"/>
          </a:xfrm>
          <a:prstGeom prst="rect">
            <a:avLst/>
          </a:prstGeom>
        </p:spPr>
        <p:txBody>
          <a:bodyPr vert="horz" wrap="square" lIns="0" tIns="13335" rIns="0" bIns="0" rtlCol="0">
            <a:spAutoFit/>
          </a:bodyPr>
          <a:lstStyle/>
          <a:p>
            <a:pPr marL="12700">
              <a:lnSpc>
                <a:spcPct val="100000"/>
              </a:lnSpc>
              <a:spcBef>
                <a:spcPts val="105"/>
              </a:spcBef>
            </a:pPr>
            <a:r>
              <a:rPr sz="2600" dirty="0">
                <a:solidFill>
                  <a:srgbClr val="FFFFFF"/>
                </a:solidFill>
                <a:latin typeface="Constantia"/>
                <a:cs typeface="Constantia"/>
              </a:rPr>
              <a:t>Section</a:t>
            </a:r>
            <a:r>
              <a:rPr sz="2600" spc="-135" dirty="0">
                <a:solidFill>
                  <a:srgbClr val="FFFFFF"/>
                </a:solidFill>
                <a:latin typeface="Constantia"/>
                <a:cs typeface="Constantia"/>
              </a:rPr>
              <a:t> </a:t>
            </a:r>
            <a:r>
              <a:rPr sz="2600" dirty="0">
                <a:solidFill>
                  <a:srgbClr val="FFFFFF"/>
                </a:solidFill>
                <a:latin typeface="Constantia"/>
                <a:cs typeface="Constantia"/>
              </a:rPr>
              <a:t>6.3</a:t>
            </a:r>
            <a:endParaRPr sz="2600">
              <a:latin typeface="Constantia"/>
              <a:cs typeface="Constanti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28" y="0"/>
            <a:ext cx="9145905" cy="6858000"/>
            <a:chOff x="-828" y="0"/>
            <a:chExt cx="9145905"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223"/>
              <a:ext cx="9143999" cy="1028700"/>
            </a:xfrm>
            <a:prstGeom prst="rect">
              <a:avLst/>
            </a:prstGeom>
          </p:spPr>
        </p:pic>
        <p:pic>
          <p:nvPicPr>
            <p:cNvPr id="5" name="object 5"/>
            <p:cNvPicPr/>
            <p:nvPr/>
          </p:nvPicPr>
          <p:blipFill>
            <a:blip r:embed="rId4" cstate="print"/>
            <a:stretch>
              <a:fillRect/>
            </a:stretch>
          </p:blipFill>
          <p:spPr>
            <a:xfrm>
              <a:off x="4401357" y="0"/>
              <a:ext cx="4742641" cy="599949"/>
            </a:xfrm>
            <a:prstGeom prst="rect">
              <a:avLst/>
            </a:prstGeom>
          </p:spPr>
        </p:pic>
        <p:pic>
          <p:nvPicPr>
            <p:cNvPr id="6" name="object 6"/>
            <p:cNvPicPr/>
            <p:nvPr/>
          </p:nvPicPr>
          <p:blipFill>
            <a:blip r:embed="rId5" cstate="print"/>
            <a:stretch>
              <a:fillRect/>
            </a:stretch>
          </p:blipFill>
          <p:spPr>
            <a:xfrm>
              <a:off x="0" y="0"/>
              <a:ext cx="9088207" cy="1020572"/>
            </a:xfrm>
            <a:prstGeom prst="rect">
              <a:avLst/>
            </a:prstGeom>
          </p:spPr>
        </p:pic>
        <p:pic>
          <p:nvPicPr>
            <p:cNvPr id="7" name="object 7"/>
            <p:cNvPicPr/>
            <p:nvPr/>
          </p:nvPicPr>
          <p:blipFill>
            <a:blip r:embed="rId6" cstate="print"/>
            <a:stretch>
              <a:fillRect/>
            </a:stretch>
          </p:blipFill>
          <p:spPr>
            <a:xfrm>
              <a:off x="-828" y="52323"/>
              <a:ext cx="9145590" cy="901826"/>
            </a:xfrm>
            <a:prstGeom prst="rect">
              <a:avLst/>
            </a:prstGeom>
          </p:spPr>
        </p:pic>
      </p:grpSp>
      <p:sp>
        <p:nvSpPr>
          <p:cNvPr id="8" name="object 8"/>
          <p:cNvSpPr txBox="1">
            <a:spLocks noGrp="1"/>
          </p:cNvSpPr>
          <p:nvPr>
            <p:ph type="title"/>
          </p:nvPr>
        </p:nvSpPr>
        <p:spPr>
          <a:xfrm>
            <a:off x="444500" y="1031189"/>
            <a:ext cx="4524375" cy="788670"/>
          </a:xfrm>
          <a:prstGeom prst="rect">
            <a:avLst/>
          </a:prstGeom>
        </p:spPr>
        <p:txBody>
          <a:bodyPr vert="horz" wrap="square" lIns="0" tIns="13335" rIns="0" bIns="0" rtlCol="0">
            <a:spAutoFit/>
          </a:bodyPr>
          <a:lstStyle/>
          <a:p>
            <a:pPr marL="12700">
              <a:lnSpc>
                <a:spcPct val="100000"/>
              </a:lnSpc>
              <a:spcBef>
                <a:spcPts val="105"/>
              </a:spcBef>
            </a:pPr>
            <a:r>
              <a:rPr sz="5000" spc="-5" dirty="0">
                <a:solidFill>
                  <a:srgbClr val="04607A"/>
                </a:solidFill>
                <a:latin typeface="Calibri"/>
                <a:cs typeface="Calibri"/>
              </a:rPr>
              <a:t>Section</a:t>
            </a:r>
            <a:r>
              <a:rPr sz="5000" spc="-85" dirty="0">
                <a:solidFill>
                  <a:srgbClr val="04607A"/>
                </a:solidFill>
                <a:latin typeface="Calibri"/>
                <a:cs typeface="Calibri"/>
              </a:rPr>
              <a:t> </a:t>
            </a:r>
            <a:r>
              <a:rPr sz="5000" dirty="0">
                <a:solidFill>
                  <a:srgbClr val="04607A"/>
                </a:solidFill>
                <a:latin typeface="Calibri"/>
                <a:cs typeface="Calibri"/>
              </a:rPr>
              <a:t>Summary</a:t>
            </a:r>
            <a:endParaRPr sz="5000">
              <a:latin typeface="Calibri"/>
              <a:cs typeface="Calibri"/>
            </a:endParaRPr>
          </a:p>
        </p:txBody>
      </p:sp>
      <p:sp>
        <p:nvSpPr>
          <p:cNvPr id="9" name="object 9"/>
          <p:cNvSpPr txBox="1"/>
          <p:nvPr/>
        </p:nvSpPr>
        <p:spPr>
          <a:xfrm>
            <a:off x="535940" y="1869537"/>
            <a:ext cx="3362325" cy="1452245"/>
          </a:xfrm>
          <a:prstGeom prst="rect">
            <a:avLst/>
          </a:prstGeom>
        </p:spPr>
        <p:txBody>
          <a:bodyPr vert="horz" wrap="square" lIns="0" tIns="91440" rIns="0" bIns="0" rtlCol="0">
            <a:spAutoFit/>
          </a:bodyPr>
          <a:lstStyle/>
          <a:p>
            <a:pPr marL="287020" indent="-274320">
              <a:lnSpc>
                <a:spcPct val="100000"/>
              </a:lnSpc>
              <a:spcBef>
                <a:spcPts val="720"/>
              </a:spcBef>
              <a:buClr>
                <a:srgbClr val="0AD0D9"/>
              </a:buClr>
              <a:buSzPct val="94230"/>
              <a:buFont typeface="Segoe UI Symbol"/>
              <a:buChar char="⚫"/>
              <a:tabLst>
                <a:tab pos="287020" algn="l"/>
              </a:tabLst>
            </a:pPr>
            <a:r>
              <a:rPr sz="2600" spc="-10" dirty="0">
                <a:latin typeface="Constantia"/>
                <a:cs typeface="Constantia"/>
              </a:rPr>
              <a:t>Permutations</a:t>
            </a:r>
            <a:endParaRPr sz="2600">
              <a:latin typeface="Constantia"/>
              <a:cs typeface="Constantia"/>
            </a:endParaRPr>
          </a:p>
          <a:p>
            <a:pPr marL="287020" indent="-274320">
              <a:lnSpc>
                <a:spcPct val="100000"/>
              </a:lnSpc>
              <a:spcBef>
                <a:spcPts val="625"/>
              </a:spcBef>
              <a:buClr>
                <a:srgbClr val="0AD0D9"/>
              </a:buClr>
              <a:buSzPct val="94230"/>
              <a:buFont typeface="Segoe UI Symbol"/>
              <a:buChar char="⚫"/>
              <a:tabLst>
                <a:tab pos="287020" algn="l"/>
              </a:tabLst>
            </a:pPr>
            <a:r>
              <a:rPr sz="2600" spc="-5" dirty="0">
                <a:latin typeface="Constantia"/>
                <a:cs typeface="Constantia"/>
              </a:rPr>
              <a:t>Combinations</a:t>
            </a:r>
            <a:endParaRPr sz="2600">
              <a:latin typeface="Constantia"/>
              <a:cs typeface="Constantia"/>
            </a:endParaRPr>
          </a:p>
          <a:p>
            <a:pPr marL="287020" indent="-274320">
              <a:lnSpc>
                <a:spcPct val="100000"/>
              </a:lnSpc>
              <a:spcBef>
                <a:spcPts val="625"/>
              </a:spcBef>
              <a:buClr>
                <a:srgbClr val="0AD0D9"/>
              </a:buClr>
              <a:buSzPct val="94230"/>
              <a:buFont typeface="Segoe UI Symbol"/>
              <a:buChar char="⚫"/>
              <a:tabLst>
                <a:tab pos="287020" algn="l"/>
              </a:tabLst>
            </a:pPr>
            <a:r>
              <a:rPr sz="2600" spc="-5" dirty="0">
                <a:latin typeface="Constantia"/>
                <a:cs typeface="Constantia"/>
              </a:rPr>
              <a:t>Combinatorial</a:t>
            </a:r>
            <a:r>
              <a:rPr sz="2600" spc="-80" dirty="0">
                <a:latin typeface="Constantia"/>
                <a:cs typeface="Constantia"/>
              </a:rPr>
              <a:t> </a:t>
            </a:r>
            <a:r>
              <a:rPr sz="2600" spc="-5" dirty="0">
                <a:latin typeface="Constantia"/>
                <a:cs typeface="Constantia"/>
              </a:rPr>
              <a:t>Proofs</a:t>
            </a:r>
            <a:endParaRPr sz="2600">
              <a:latin typeface="Constantia"/>
              <a:cs typeface="Constanti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Permutation Images, Stock Photos &amp;amp; Vectors | Shutterstock">
            <a:extLst>
              <a:ext uri="{FF2B5EF4-FFF2-40B4-BE49-F238E27FC236}">
                <a16:creationId xmlns:a16="http://schemas.microsoft.com/office/drawing/2014/main" id="{5686001B-571D-41BD-BEED-CFFB09DAB8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399" y="609600"/>
            <a:ext cx="7429499" cy="533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6580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BSE NCERT Notes Class 11 Maths Permutations Combinations">
            <a:extLst>
              <a:ext uri="{FF2B5EF4-FFF2-40B4-BE49-F238E27FC236}">
                <a16:creationId xmlns:a16="http://schemas.microsoft.com/office/drawing/2014/main" id="{0A839DD5-0500-4690-BB28-C1C2E8072B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44" y="0"/>
            <a:ext cx="8910888" cy="601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6225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28" y="0"/>
            <a:ext cx="9145905" cy="6858000"/>
            <a:chOff x="-828" y="0"/>
            <a:chExt cx="9145905"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223"/>
              <a:ext cx="9143999" cy="1028700"/>
            </a:xfrm>
            <a:prstGeom prst="rect">
              <a:avLst/>
            </a:prstGeom>
          </p:spPr>
        </p:pic>
        <p:pic>
          <p:nvPicPr>
            <p:cNvPr id="5" name="object 5"/>
            <p:cNvPicPr/>
            <p:nvPr/>
          </p:nvPicPr>
          <p:blipFill>
            <a:blip r:embed="rId4" cstate="print"/>
            <a:stretch>
              <a:fillRect/>
            </a:stretch>
          </p:blipFill>
          <p:spPr>
            <a:xfrm>
              <a:off x="4401357" y="0"/>
              <a:ext cx="4742641" cy="599949"/>
            </a:xfrm>
            <a:prstGeom prst="rect">
              <a:avLst/>
            </a:prstGeom>
          </p:spPr>
        </p:pic>
        <p:pic>
          <p:nvPicPr>
            <p:cNvPr id="6" name="object 6"/>
            <p:cNvPicPr/>
            <p:nvPr/>
          </p:nvPicPr>
          <p:blipFill>
            <a:blip r:embed="rId5" cstate="print"/>
            <a:stretch>
              <a:fillRect/>
            </a:stretch>
          </p:blipFill>
          <p:spPr>
            <a:xfrm>
              <a:off x="0" y="0"/>
              <a:ext cx="9088207" cy="1020572"/>
            </a:xfrm>
            <a:prstGeom prst="rect">
              <a:avLst/>
            </a:prstGeom>
          </p:spPr>
        </p:pic>
        <p:pic>
          <p:nvPicPr>
            <p:cNvPr id="7" name="object 7"/>
            <p:cNvPicPr/>
            <p:nvPr/>
          </p:nvPicPr>
          <p:blipFill>
            <a:blip r:embed="rId6" cstate="print"/>
            <a:stretch>
              <a:fillRect/>
            </a:stretch>
          </p:blipFill>
          <p:spPr>
            <a:xfrm>
              <a:off x="-828" y="52323"/>
              <a:ext cx="9145590" cy="901826"/>
            </a:xfrm>
            <a:prstGeom prst="rect">
              <a:avLst/>
            </a:prstGeom>
          </p:spPr>
        </p:pic>
      </p:grpSp>
      <p:sp>
        <p:nvSpPr>
          <p:cNvPr id="8" name="object 8"/>
          <p:cNvSpPr txBox="1">
            <a:spLocks noGrp="1"/>
          </p:cNvSpPr>
          <p:nvPr>
            <p:ph type="title"/>
          </p:nvPr>
        </p:nvSpPr>
        <p:spPr>
          <a:xfrm>
            <a:off x="444500" y="560578"/>
            <a:ext cx="3326129" cy="711200"/>
          </a:xfrm>
          <a:prstGeom prst="rect">
            <a:avLst/>
          </a:prstGeom>
        </p:spPr>
        <p:txBody>
          <a:bodyPr vert="horz" wrap="square" lIns="0" tIns="12700" rIns="0" bIns="0" rtlCol="0">
            <a:spAutoFit/>
          </a:bodyPr>
          <a:lstStyle/>
          <a:p>
            <a:pPr marL="12700">
              <a:lnSpc>
                <a:spcPct val="100000"/>
              </a:lnSpc>
              <a:spcBef>
                <a:spcPts val="100"/>
              </a:spcBef>
            </a:pPr>
            <a:r>
              <a:rPr sz="4500" spc="-85" dirty="0">
                <a:solidFill>
                  <a:srgbClr val="04607A"/>
                </a:solidFill>
                <a:latin typeface="Calibri"/>
                <a:cs typeface="Calibri"/>
              </a:rPr>
              <a:t>Tree </a:t>
            </a:r>
            <a:r>
              <a:rPr sz="4500" spc="-15" dirty="0">
                <a:solidFill>
                  <a:srgbClr val="04607A"/>
                </a:solidFill>
                <a:latin typeface="Calibri"/>
                <a:cs typeface="Calibri"/>
              </a:rPr>
              <a:t>Diagrams</a:t>
            </a:r>
            <a:endParaRPr sz="4500">
              <a:latin typeface="Calibri"/>
              <a:cs typeface="Calibri"/>
            </a:endParaRPr>
          </a:p>
        </p:txBody>
      </p:sp>
      <p:sp>
        <p:nvSpPr>
          <p:cNvPr id="9" name="object 9"/>
          <p:cNvSpPr txBox="1"/>
          <p:nvPr/>
        </p:nvSpPr>
        <p:spPr>
          <a:xfrm>
            <a:off x="535940" y="1307033"/>
            <a:ext cx="5055235" cy="422909"/>
          </a:xfrm>
          <a:prstGeom prst="rect">
            <a:avLst/>
          </a:prstGeom>
        </p:spPr>
        <p:txBody>
          <a:bodyPr vert="horz" wrap="square" lIns="0" tIns="13335" rIns="0" bIns="0" rtlCol="0">
            <a:spAutoFit/>
          </a:bodyPr>
          <a:lstStyle/>
          <a:p>
            <a:pPr marL="287020" indent="-274320">
              <a:lnSpc>
                <a:spcPct val="100000"/>
              </a:lnSpc>
              <a:spcBef>
                <a:spcPts val="105"/>
              </a:spcBef>
              <a:buClr>
                <a:srgbClr val="0AD0D9"/>
              </a:buClr>
              <a:buSzPct val="94230"/>
              <a:buFont typeface="Segoe UI Symbol"/>
              <a:buChar char="⚫"/>
              <a:tabLst>
                <a:tab pos="287020" algn="l"/>
              </a:tabLst>
            </a:pPr>
            <a:r>
              <a:rPr sz="2600" b="1" spc="-5" dirty="0">
                <a:latin typeface="Constantia"/>
                <a:cs typeface="Constantia"/>
              </a:rPr>
              <a:t>Solution</a:t>
            </a:r>
            <a:r>
              <a:rPr sz="2600" spc="-5" dirty="0">
                <a:latin typeface="Constantia"/>
                <a:cs typeface="Constantia"/>
              </a:rPr>
              <a:t>:</a:t>
            </a:r>
            <a:r>
              <a:rPr sz="2600" spc="-30" dirty="0">
                <a:latin typeface="Constantia"/>
                <a:cs typeface="Constantia"/>
              </a:rPr>
              <a:t> </a:t>
            </a:r>
            <a:r>
              <a:rPr sz="2600" spc="-25" dirty="0">
                <a:latin typeface="Constantia"/>
                <a:cs typeface="Constantia"/>
              </a:rPr>
              <a:t>Draw</a:t>
            </a:r>
            <a:r>
              <a:rPr sz="2600" spc="-85" dirty="0">
                <a:latin typeface="Constantia"/>
                <a:cs typeface="Constantia"/>
              </a:rPr>
              <a:t> </a:t>
            </a:r>
            <a:r>
              <a:rPr sz="2600" spc="-5" dirty="0">
                <a:latin typeface="Constantia"/>
                <a:cs typeface="Constantia"/>
              </a:rPr>
              <a:t>the</a:t>
            </a:r>
            <a:r>
              <a:rPr sz="2600" spc="-100" dirty="0">
                <a:latin typeface="Constantia"/>
                <a:cs typeface="Constantia"/>
              </a:rPr>
              <a:t> </a:t>
            </a:r>
            <a:r>
              <a:rPr sz="2600" spc="-10" dirty="0">
                <a:latin typeface="Constantia"/>
                <a:cs typeface="Constantia"/>
              </a:rPr>
              <a:t>tree</a:t>
            </a:r>
            <a:r>
              <a:rPr sz="2600" spc="-145" dirty="0">
                <a:latin typeface="Constantia"/>
                <a:cs typeface="Constantia"/>
              </a:rPr>
              <a:t> </a:t>
            </a:r>
            <a:r>
              <a:rPr sz="2600" spc="-10" dirty="0">
                <a:latin typeface="Constantia"/>
                <a:cs typeface="Constantia"/>
              </a:rPr>
              <a:t>diagram.</a:t>
            </a:r>
            <a:endParaRPr sz="2600">
              <a:latin typeface="Constantia"/>
              <a:cs typeface="Constantia"/>
            </a:endParaRPr>
          </a:p>
        </p:txBody>
      </p:sp>
      <p:sp>
        <p:nvSpPr>
          <p:cNvPr id="10" name="object 10"/>
          <p:cNvSpPr txBox="1"/>
          <p:nvPr/>
        </p:nvSpPr>
        <p:spPr>
          <a:xfrm>
            <a:off x="535940" y="6066535"/>
            <a:ext cx="4958080" cy="422275"/>
          </a:xfrm>
          <a:prstGeom prst="rect">
            <a:avLst/>
          </a:prstGeom>
        </p:spPr>
        <p:txBody>
          <a:bodyPr vert="horz" wrap="square" lIns="0" tIns="12700" rIns="0" bIns="0" rtlCol="0">
            <a:spAutoFit/>
          </a:bodyPr>
          <a:lstStyle/>
          <a:p>
            <a:pPr marL="287020" indent="-274320">
              <a:lnSpc>
                <a:spcPct val="100000"/>
              </a:lnSpc>
              <a:spcBef>
                <a:spcPts val="100"/>
              </a:spcBef>
              <a:buClr>
                <a:srgbClr val="0AD0D9"/>
              </a:buClr>
              <a:buSzPct val="94230"/>
              <a:buFont typeface="Segoe UI Symbol"/>
              <a:buChar char="⚫"/>
              <a:tabLst>
                <a:tab pos="287020" algn="l"/>
              </a:tabLst>
            </a:pPr>
            <a:r>
              <a:rPr sz="2600" spc="-5" dirty="0">
                <a:latin typeface="Constantia"/>
                <a:cs typeface="Constantia"/>
              </a:rPr>
              <a:t>The</a:t>
            </a:r>
            <a:r>
              <a:rPr sz="2600" spc="-114" dirty="0">
                <a:latin typeface="Constantia"/>
                <a:cs typeface="Constantia"/>
              </a:rPr>
              <a:t> </a:t>
            </a:r>
            <a:r>
              <a:rPr sz="2600" spc="-15" dirty="0">
                <a:latin typeface="Constantia"/>
                <a:cs typeface="Constantia"/>
              </a:rPr>
              <a:t>store</a:t>
            </a:r>
            <a:r>
              <a:rPr sz="2600" spc="-90" dirty="0">
                <a:latin typeface="Constantia"/>
                <a:cs typeface="Constantia"/>
              </a:rPr>
              <a:t> </a:t>
            </a:r>
            <a:r>
              <a:rPr sz="2600" dirty="0">
                <a:latin typeface="Constantia"/>
                <a:cs typeface="Constantia"/>
              </a:rPr>
              <a:t>must</a:t>
            </a:r>
            <a:r>
              <a:rPr sz="2600" spc="-140" dirty="0">
                <a:latin typeface="Constantia"/>
                <a:cs typeface="Constantia"/>
              </a:rPr>
              <a:t> </a:t>
            </a:r>
            <a:r>
              <a:rPr sz="2600" spc="-5" dirty="0">
                <a:latin typeface="Constantia"/>
                <a:cs typeface="Constantia"/>
              </a:rPr>
              <a:t>stock</a:t>
            </a:r>
            <a:r>
              <a:rPr sz="2600" spc="-105" dirty="0">
                <a:latin typeface="Constantia"/>
                <a:cs typeface="Constantia"/>
              </a:rPr>
              <a:t> </a:t>
            </a:r>
            <a:r>
              <a:rPr sz="2600" spc="-5" dirty="0">
                <a:latin typeface="Cambria Math"/>
                <a:cs typeface="Cambria Math"/>
              </a:rPr>
              <a:t>17</a:t>
            </a:r>
            <a:r>
              <a:rPr sz="2600" spc="-25" dirty="0">
                <a:latin typeface="Cambria Math"/>
                <a:cs typeface="Cambria Math"/>
              </a:rPr>
              <a:t> </a:t>
            </a:r>
            <a:r>
              <a:rPr sz="2600" spc="-5" dirty="0">
                <a:latin typeface="Constantia"/>
                <a:cs typeface="Constantia"/>
              </a:rPr>
              <a:t>T-shirts.</a:t>
            </a:r>
            <a:endParaRPr sz="2600">
              <a:latin typeface="Constantia"/>
              <a:cs typeface="Constantia"/>
            </a:endParaRPr>
          </a:p>
        </p:txBody>
      </p:sp>
      <p:pic>
        <p:nvPicPr>
          <p:cNvPr id="11" name="object 11"/>
          <p:cNvPicPr/>
          <p:nvPr/>
        </p:nvPicPr>
        <p:blipFill>
          <a:blip r:embed="rId7" cstate="print"/>
          <a:stretch>
            <a:fillRect/>
          </a:stretch>
        </p:blipFill>
        <p:spPr>
          <a:xfrm>
            <a:off x="914400" y="1752600"/>
            <a:ext cx="7467600" cy="3869436"/>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Permutation | Numbers | Solved Examples - Cuemath">
            <a:extLst>
              <a:ext uri="{FF2B5EF4-FFF2-40B4-BE49-F238E27FC236}">
                <a16:creationId xmlns:a16="http://schemas.microsoft.com/office/drawing/2014/main" id="{BE23BCA7-9D1E-43B8-B4F9-E661B43225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77" y="381000"/>
            <a:ext cx="9144000" cy="256222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CBSE NCERT Notes Class 11 Maths Permutations Combinations">
            <a:extLst>
              <a:ext uri="{FF2B5EF4-FFF2-40B4-BE49-F238E27FC236}">
                <a16:creationId xmlns:a16="http://schemas.microsoft.com/office/drawing/2014/main" id="{2DF1CB4D-50D3-420F-B4A7-1D12FA59BF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1682" y="3429000"/>
            <a:ext cx="3562350" cy="3209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68394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284B8B9-ABAF-48A4-8E2B-C8A0C2716A5F}"/>
              </a:ext>
            </a:extLst>
          </p:cNvPr>
          <p:cNvSpPr>
            <a:spLocks noGrp="1"/>
          </p:cNvSpPr>
          <p:nvPr>
            <p:ph type="body" idx="1"/>
          </p:nvPr>
        </p:nvSpPr>
        <p:spPr>
          <a:xfrm>
            <a:off x="452121" y="306049"/>
            <a:ext cx="8077200" cy="369332"/>
          </a:xfrm>
        </p:spPr>
        <p:txBody>
          <a:bodyPr/>
          <a:lstStyle/>
          <a:p>
            <a:r>
              <a:rPr lang="en-US" dirty="0"/>
              <a:t>Difference between Permutation and Combinations</a:t>
            </a:r>
          </a:p>
        </p:txBody>
      </p:sp>
      <p:sp>
        <p:nvSpPr>
          <p:cNvPr id="7" name="object 9">
            <a:extLst>
              <a:ext uri="{FF2B5EF4-FFF2-40B4-BE49-F238E27FC236}">
                <a16:creationId xmlns:a16="http://schemas.microsoft.com/office/drawing/2014/main" id="{AC68D1E3-97B6-4129-A38F-1662D86335E3}"/>
              </a:ext>
            </a:extLst>
          </p:cNvPr>
          <p:cNvSpPr txBox="1"/>
          <p:nvPr/>
        </p:nvSpPr>
        <p:spPr>
          <a:xfrm>
            <a:off x="432298" y="1010942"/>
            <a:ext cx="7990840" cy="4056239"/>
          </a:xfrm>
          <a:prstGeom prst="rect">
            <a:avLst/>
          </a:prstGeom>
        </p:spPr>
        <p:txBody>
          <a:bodyPr vert="horz" wrap="square" lIns="0" tIns="95250" rIns="0" bIns="0" rtlCol="0">
            <a:spAutoFit/>
          </a:bodyPr>
          <a:lstStyle/>
          <a:p>
            <a:pPr marL="12700">
              <a:lnSpc>
                <a:spcPct val="100000"/>
              </a:lnSpc>
              <a:spcBef>
                <a:spcPts val="750"/>
              </a:spcBef>
            </a:pPr>
            <a:r>
              <a:rPr sz="2600" b="1" spc="-5" dirty="0">
                <a:latin typeface="Constantia"/>
                <a:cs typeface="Constantia"/>
              </a:rPr>
              <a:t>Example</a:t>
            </a:r>
            <a:r>
              <a:rPr sz="2600" spc="-5" dirty="0">
                <a:latin typeface="Constantia"/>
                <a:cs typeface="Constantia"/>
              </a:rPr>
              <a:t>:</a:t>
            </a:r>
            <a:r>
              <a:rPr lang="en-US" sz="2600" spc="-5" dirty="0">
                <a:latin typeface="Constantia"/>
                <a:cs typeface="Constantia"/>
              </a:rPr>
              <a:t> for combinations {</a:t>
            </a:r>
            <a:r>
              <a:rPr lang="en-US" sz="2600" spc="-5" dirty="0" err="1">
                <a:latin typeface="Constantia"/>
                <a:cs typeface="Constantia"/>
              </a:rPr>
              <a:t>a,b</a:t>
            </a:r>
            <a:r>
              <a:rPr lang="en-US" sz="2600" spc="-5" dirty="0">
                <a:latin typeface="Constantia"/>
                <a:cs typeface="Constantia"/>
              </a:rPr>
              <a:t>} and {</a:t>
            </a:r>
            <a:r>
              <a:rPr lang="en-US" sz="2600" spc="-5" dirty="0" err="1">
                <a:latin typeface="Constantia"/>
                <a:cs typeface="Constantia"/>
              </a:rPr>
              <a:t>b,a</a:t>
            </a:r>
            <a:r>
              <a:rPr lang="en-US" sz="2600" spc="-5" dirty="0">
                <a:latin typeface="Constantia"/>
                <a:cs typeface="Constantia"/>
              </a:rPr>
              <a:t>} is same</a:t>
            </a:r>
            <a:endParaRPr sz="2600" dirty="0">
              <a:latin typeface="Constantia"/>
              <a:cs typeface="Constantia"/>
            </a:endParaRPr>
          </a:p>
          <a:p>
            <a:pPr marL="286385" marR="5080" indent="-274320">
              <a:lnSpc>
                <a:spcPct val="99600"/>
              </a:lnSpc>
              <a:spcBef>
                <a:spcPts val="660"/>
              </a:spcBef>
              <a:buClr>
                <a:srgbClr val="0AD0D9"/>
              </a:buClr>
              <a:buSzPct val="94230"/>
              <a:buFont typeface="Segoe UI Symbol"/>
              <a:buChar char="⚫"/>
              <a:tabLst>
                <a:tab pos="287020" algn="l"/>
              </a:tabLst>
            </a:pPr>
            <a:endParaRPr sz="2600" dirty="0">
              <a:latin typeface="Constantia"/>
              <a:cs typeface="Constantia"/>
            </a:endParaRPr>
          </a:p>
          <a:p>
            <a:pPr marL="286385" marR="426084" indent="-274320" algn="just">
              <a:lnSpc>
                <a:spcPct val="100000"/>
              </a:lnSpc>
              <a:spcBef>
                <a:spcPts val="650"/>
              </a:spcBef>
              <a:buClr>
                <a:srgbClr val="0AD0D9"/>
              </a:buClr>
              <a:buSzPct val="94230"/>
              <a:buFont typeface="Segoe UI Symbol"/>
              <a:buChar char="⚫"/>
              <a:tabLst>
                <a:tab pos="287020" algn="l"/>
              </a:tabLst>
            </a:pPr>
            <a:r>
              <a:rPr sz="2600" i="1" dirty="0">
                <a:latin typeface="Constantia"/>
                <a:cs typeface="Constantia"/>
              </a:rPr>
              <a:t>C</a:t>
            </a:r>
            <a:r>
              <a:rPr sz="2600" dirty="0">
                <a:latin typeface="Constantia"/>
                <a:cs typeface="Constantia"/>
              </a:rPr>
              <a:t>(</a:t>
            </a:r>
            <a:r>
              <a:rPr sz="2600" dirty="0">
                <a:latin typeface="Cambria Math"/>
                <a:cs typeface="Cambria Math"/>
              </a:rPr>
              <a:t>4</a:t>
            </a:r>
            <a:r>
              <a:rPr sz="2600" dirty="0">
                <a:latin typeface="Constantia"/>
                <a:cs typeface="Constantia"/>
              </a:rPr>
              <a:t>,</a:t>
            </a:r>
            <a:r>
              <a:rPr sz="2600" dirty="0">
                <a:latin typeface="Cambria Math"/>
                <a:cs typeface="Cambria Math"/>
              </a:rPr>
              <a:t>2</a:t>
            </a:r>
            <a:r>
              <a:rPr sz="2600" dirty="0">
                <a:latin typeface="Constantia"/>
                <a:cs typeface="Constantia"/>
              </a:rPr>
              <a:t>)</a:t>
            </a:r>
            <a:r>
              <a:rPr sz="2600" spc="-20" dirty="0">
                <a:latin typeface="Constantia"/>
                <a:cs typeface="Constantia"/>
              </a:rPr>
              <a:t> </a:t>
            </a:r>
            <a:r>
              <a:rPr sz="2600" dirty="0">
                <a:latin typeface="Constantia"/>
                <a:cs typeface="Constantia"/>
              </a:rPr>
              <a:t>=</a:t>
            </a:r>
            <a:r>
              <a:rPr sz="2600" spc="-5" dirty="0">
                <a:latin typeface="Constantia"/>
                <a:cs typeface="Constantia"/>
              </a:rPr>
              <a:t> </a:t>
            </a:r>
            <a:r>
              <a:rPr sz="2600" dirty="0">
                <a:latin typeface="Cambria Math"/>
                <a:cs typeface="Cambria Math"/>
              </a:rPr>
              <a:t>6 </a:t>
            </a:r>
            <a:r>
              <a:rPr sz="2600" spc="-5" dirty="0">
                <a:latin typeface="Cambria Math"/>
                <a:cs typeface="Cambria Math"/>
              </a:rPr>
              <a:t>because</a:t>
            </a:r>
            <a:r>
              <a:rPr sz="2600" spc="-35" dirty="0">
                <a:latin typeface="Cambria Math"/>
                <a:cs typeface="Cambria Math"/>
              </a:rPr>
              <a:t> </a:t>
            </a:r>
            <a:r>
              <a:rPr sz="2600" spc="-5" dirty="0">
                <a:latin typeface="Cambria Math"/>
                <a:cs typeface="Cambria Math"/>
              </a:rPr>
              <a:t>the</a:t>
            </a:r>
            <a:r>
              <a:rPr sz="2600" spc="-15" dirty="0">
                <a:latin typeface="Cambria Math"/>
                <a:cs typeface="Cambria Math"/>
              </a:rPr>
              <a:t> </a:t>
            </a:r>
            <a:r>
              <a:rPr sz="2600" dirty="0">
                <a:latin typeface="Cambria Math"/>
                <a:cs typeface="Cambria Math"/>
              </a:rPr>
              <a:t>2-combinations</a:t>
            </a:r>
            <a:r>
              <a:rPr sz="2600" spc="-30" dirty="0">
                <a:latin typeface="Cambria Math"/>
                <a:cs typeface="Cambria Math"/>
              </a:rPr>
              <a:t> </a:t>
            </a:r>
            <a:r>
              <a:rPr sz="2600" dirty="0">
                <a:latin typeface="Cambria Math"/>
                <a:cs typeface="Cambria Math"/>
              </a:rPr>
              <a:t>of</a:t>
            </a:r>
            <a:r>
              <a:rPr sz="2600" spc="-10" dirty="0">
                <a:latin typeface="Cambria Math"/>
                <a:cs typeface="Cambria Math"/>
              </a:rPr>
              <a:t> </a:t>
            </a:r>
            <a:r>
              <a:rPr sz="2600" spc="-5" dirty="0">
                <a:latin typeface="Constantia"/>
                <a:cs typeface="Constantia"/>
              </a:rPr>
              <a:t>{</a:t>
            </a:r>
            <a:r>
              <a:rPr sz="2600" i="1" spc="-5" dirty="0">
                <a:latin typeface="Constantia"/>
                <a:cs typeface="Constantia"/>
              </a:rPr>
              <a:t>a</a:t>
            </a:r>
            <a:r>
              <a:rPr sz="2600" spc="-5" dirty="0">
                <a:latin typeface="Constantia"/>
                <a:cs typeface="Constantia"/>
              </a:rPr>
              <a:t>,</a:t>
            </a:r>
            <a:r>
              <a:rPr sz="2600" dirty="0">
                <a:latin typeface="Constantia"/>
                <a:cs typeface="Constantia"/>
              </a:rPr>
              <a:t> </a:t>
            </a:r>
            <a:r>
              <a:rPr sz="2600" i="1" dirty="0">
                <a:latin typeface="Constantia"/>
                <a:cs typeface="Constantia"/>
              </a:rPr>
              <a:t>b</a:t>
            </a:r>
            <a:r>
              <a:rPr sz="2600" dirty="0">
                <a:latin typeface="Constantia"/>
                <a:cs typeface="Constantia"/>
              </a:rPr>
              <a:t>,</a:t>
            </a:r>
            <a:r>
              <a:rPr sz="2600" spc="-15" dirty="0">
                <a:latin typeface="Constantia"/>
                <a:cs typeface="Constantia"/>
              </a:rPr>
              <a:t> </a:t>
            </a:r>
            <a:r>
              <a:rPr sz="2600" i="1" spc="-5" dirty="0">
                <a:latin typeface="Constantia"/>
                <a:cs typeface="Constantia"/>
              </a:rPr>
              <a:t>c</a:t>
            </a:r>
            <a:r>
              <a:rPr sz="2600" spc="-5" dirty="0">
                <a:latin typeface="Constantia"/>
                <a:cs typeface="Constantia"/>
              </a:rPr>
              <a:t>,</a:t>
            </a:r>
            <a:r>
              <a:rPr sz="2600" spc="-15" dirty="0">
                <a:latin typeface="Constantia"/>
                <a:cs typeface="Constantia"/>
              </a:rPr>
              <a:t> </a:t>
            </a:r>
            <a:r>
              <a:rPr sz="2600" i="1" dirty="0">
                <a:latin typeface="Constantia"/>
                <a:cs typeface="Constantia"/>
              </a:rPr>
              <a:t>d</a:t>
            </a:r>
            <a:r>
              <a:rPr sz="2600" dirty="0">
                <a:latin typeface="Constantia"/>
                <a:cs typeface="Constantia"/>
              </a:rPr>
              <a:t>} </a:t>
            </a:r>
            <a:r>
              <a:rPr sz="2600" spc="-640" dirty="0">
                <a:latin typeface="Constantia"/>
                <a:cs typeface="Constantia"/>
              </a:rPr>
              <a:t> </a:t>
            </a:r>
            <a:r>
              <a:rPr sz="2600" spc="-10" dirty="0">
                <a:latin typeface="Constantia"/>
                <a:cs typeface="Constantia"/>
              </a:rPr>
              <a:t>are</a:t>
            </a:r>
            <a:r>
              <a:rPr sz="2600" spc="-5" dirty="0">
                <a:latin typeface="Constantia"/>
                <a:cs typeface="Constantia"/>
              </a:rPr>
              <a:t> </a:t>
            </a:r>
            <a:r>
              <a:rPr sz="2600" dirty="0">
                <a:latin typeface="Constantia"/>
                <a:cs typeface="Constantia"/>
              </a:rPr>
              <a:t>the six subsets </a:t>
            </a:r>
            <a:r>
              <a:rPr sz="2600" spc="-20" dirty="0">
                <a:latin typeface="Constantia"/>
                <a:cs typeface="Constantia"/>
              </a:rPr>
              <a:t>{</a:t>
            </a:r>
            <a:r>
              <a:rPr sz="2600" i="1" spc="-20" dirty="0">
                <a:latin typeface="Constantia"/>
                <a:cs typeface="Constantia"/>
              </a:rPr>
              <a:t>a</a:t>
            </a:r>
            <a:r>
              <a:rPr sz="2600" spc="-20" dirty="0">
                <a:latin typeface="Constantia"/>
                <a:cs typeface="Constantia"/>
              </a:rPr>
              <a:t>, </a:t>
            </a:r>
            <a:r>
              <a:rPr sz="2600" i="1" dirty="0">
                <a:latin typeface="Constantia"/>
                <a:cs typeface="Constantia"/>
              </a:rPr>
              <a:t>b</a:t>
            </a:r>
            <a:r>
              <a:rPr sz="2600" dirty="0">
                <a:latin typeface="Constantia"/>
                <a:cs typeface="Constantia"/>
              </a:rPr>
              <a:t>}, </a:t>
            </a:r>
            <a:r>
              <a:rPr sz="2600" spc="-10" dirty="0">
                <a:latin typeface="Constantia"/>
                <a:cs typeface="Constantia"/>
              </a:rPr>
              <a:t>{</a:t>
            </a:r>
            <a:r>
              <a:rPr sz="2600" i="1" spc="-10" dirty="0">
                <a:latin typeface="Constantia"/>
                <a:cs typeface="Constantia"/>
              </a:rPr>
              <a:t>a</a:t>
            </a:r>
            <a:r>
              <a:rPr sz="2600" spc="-10" dirty="0">
                <a:latin typeface="Constantia"/>
                <a:cs typeface="Constantia"/>
              </a:rPr>
              <a:t>, </a:t>
            </a:r>
            <a:r>
              <a:rPr sz="2600" i="1" spc="-5" dirty="0">
                <a:latin typeface="Constantia"/>
                <a:cs typeface="Constantia"/>
              </a:rPr>
              <a:t>c</a:t>
            </a:r>
            <a:r>
              <a:rPr sz="2600" spc="-5" dirty="0">
                <a:latin typeface="Constantia"/>
                <a:cs typeface="Constantia"/>
              </a:rPr>
              <a:t>}, </a:t>
            </a:r>
            <a:r>
              <a:rPr sz="2600" spc="-10" dirty="0">
                <a:latin typeface="Constantia"/>
                <a:cs typeface="Constantia"/>
              </a:rPr>
              <a:t>{</a:t>
            </a:r>
            <a:r>
              <a:rPr sz="2600" i="1" spc="-10" dirty="0">
                <a:latin typeface="Constantia"/>
                <a:cs typeface="Constantia"/>
              </a:rPr>
              <a:t>a</a:t>
            </a:r>
            <a:r>
              <a:rPr sz="2600" spc="-10" dirty="0">
                <a:latin typeface="Constantia"/>
                <a:cs typeface="Constantia"/>
              </a:rPr>
              <a:t>, </a:t>
            </a:r>
            <a:r>
              <a:rPr sz="2600" i="1" dirty="0">
                <a:latin typeface="Constantia"/>
                <a:cs typeface="Constantia"/>
              </a:rPr>
              <a:t>d</a:t>
            </a:r>
            <a:r>
              <a:rPr sz="2600" dirty="0">
                <a:latin typeface="Constantia"/>
                <a:cs typeface="Constantia"/>
              </a:rPr>
              <a:t>}, </a:t>
            </a:r>
            <a:r>
              <a:rPr sz="2600" spc="-5" dirty="0">
                <a:latin typeface="Constantia"/>
                <a:cs typeface="Constantia"/>
              </a:rPr>
              <a:t>{</a:t>
            </a:r>
            <a:r>
              <a:rPr sz="2600" i="1" spc="-5" dirty="0">
                <a:latin typeface="Constantia"/>
                <a:cs typeface="Constantia"/>
              </a:rPr>
              <a:t>b</a:t>
            </a:r>
            <a:r>
              <a:rPr sz="2600" spc="-5" dirty="0">
                <a:latin typeface="Constantia"/>
                <a:cs typeface="Constantia"/>
              </a:rPr>
              <a:t>, </a:t>
            </a:r>
            <a:r>
              <a:rPr sz="2600" i="1" dirty="0">
                <a:latin typeface="Constantia"/>
                <a:cs typeface="Constantia"/>
              </a:rPr>
              <a:t>c</a:t>
            </a:r>
            <a:r>
              <a:rPr sz="2600" dirty="0">
                <a:latin typeface="Constantia"/>
                <a:cs typeface="Constantia"/>
              </a:rPr>
              <a:t>}, </a:t>
            </a:r>
            <a:r>
              <a:rPr sz="2600" spc="-5" dirty="0">
                <a:latin typeface="Constantia"/>
                <a:cs typeface="Constantia"/>
              </a:rPr>
              <a:t>{</a:t>
            </a:r>
            <a:r>
              <a:rPr sz="2600" i="1" spc="-5" dirty="0">
                <a:latin typeface="Constantia"/>
                <a:cs typeface="Constantia"/>
              </a:rPr>
              <a:t>b</a:t>
            </a:r>
            <a:r>
              <a:rPr sz="2600" spc="-5" dirty="0">
                <a:latin typeface="Constantia"/>
                <a:cs typeface="Constantia"/>
              </a:rPr>
              <a:t>, </a:t>
            </a:r>
            <a:r>
              <a:rPr sz="2600" i="1" dirty="0">
                <a:latin typeface="Constantia"/>
                <a:cs typeface="Constantia"/>
              </a:rPr>
              <a:t>d</a:t>
            </a:r>
            <a:r>
              <a:rPr sz="2600" dirty="0">
                <a:latin typeface="Constantia"/>
                <a:cs typeface="Constantia"/>
              </a:rPr>
              <a:t>}, </a:t>
            </a:r>
            <a:r>
              <a:rPr sz="2600" spc="-640" dirty="0">
                <a:latin typeface="Constantia"/>
                <a:cs typeface="Constantia"/>
              </a:rPr>
              <a:t> </a:t>
            </a:r>
            <a:r>
              <a:rPr sz="2600" dirty="0">
                <a:latin typeface="Constantia"/>
                <a:cs typeface="Constantia"/>
              </a:rPr>
              <a:t>and</a:t>
            </a:r>
            <a:r>
              <a:rPr sz="2600" spc="-5" dirty="0">
                <a:latin typeface="Constantia"/>
                <a:cs typeface="Constantia"/>
              </a:rPr>
              <a:t> </a:t>
            </a:r>
            <a:r>
              <a:rPr sz="2600" spc="-10" dirty="0">
                <a:latin typeface="Constantia"/>
                <a:cs typeface="Constantia"/>
              </a:rPr>
              <a:t>{</a:t>
            </a:r>
            <a:r>
              <a:rPr sz="2600" i="1" spc="-10" dirty="0">
                <a:latin typeface="Constantia"/>
                <a:cs typeface="Constantia"/>
              </a:rPr>
              <a:t>c</a:t>
            </a:r>
            <a:r>
              <a:rPr sz="2600" spc="-10" dirty="0">
                <a:latin typeface="Constantia"/>
                <a:cs typeface="Constantia"/>
              </a:rPr>
              <a:t>,</a:t>
            </a:r>
            <a:r>
              <a:rPr sz="2600" dirty="0">
                <a:latin typeface="Constantia"/>
                <a:cs typeface="Constantia"/>
              </a:rPr>
              <a:t> </a:t>
            </a:r>
            <a:r>
              <a:rPr sz="2600" i="1" dirty="0">
                <a:latin typeface="Constantia"/>
                <a:cs typeface="Constantia"/>
              </a:rPr>
              <a:t>d</a:t>
            </a:r>
            <a:r>
              <a:rPr sz="2600" dirty="0">
                <a:latin typeface="Constantia"/>
                <a:cs typeface="Constantia"/>
              </a:rPr>
              <a:t>}.</a:t>
            </a:r>
            <a:endParaRPr lang="en-US" sz="2600" dirty="0">
              <a:latin typeface="Constantia"/>
              <a:cs typeface="Constantia"/>
            </a:endParaRPr>
          </a:p>
          <a:p>
            <a:pPr marL="286385" marR="426084" indent="-274320" algn="just">
              <a:lnSpc>
                <a:spcPct val="100000"/>
              </a:lnSpc>
              <a:spcBef>
                <a:spcPts val="650"/>
              </a:spcBef>
              <a:buClr>
                <a:srgbClr val="0AD0D9"/>
              </a:buClr>
              <a:buSzPct val="94230"/>
              <a:buFont typeface="Segoe UI Symbol"/>
              <a:buChar char="⚫"/>
              <a:tabLst>
                <a:tab pos="287020" algn="l"/>
              </a:tabLst>
            </a:pPr>
            <a:r>
              <a:rPr lang="en-US" sz="2600" dirty="0">
                <a:latin typeface="Constantia"/>
                <a:cs typeface="Constantia"/>
              </a:rPr>
              <a:t>For permutations {</a:t>
            </a:r>
            <a:r>
              <a:rPr lang="en-US" sz="2600" dirty="0" err="1">
                <a:latin typeface="Constantia"/>
                <a:cs typeface="Constantia"/>
              </a:rPr>
              <a:t>a,b</a:t>
            </a:r>
            <a:r>
              <a:rPr lang="en-US" sz="2600" dirty="0">
                <a:latin typeface="Constantia"/>
                <a:cs typeface="Constantia"/>
              </a:rPr>
              <a:t>} and {</a:t>
            </a:r>
            <a:r>
              <a:rPr lang="en-US" sz="2600" dirty="0" err="1">
                <a:latin typeface="Constantia"/>
                <a:cs typeface="Constantia"/>
              </a:rPr>
              <a:t>b,a</a:t>
            </a:r>
            <a:r>
              <a:rPr lang="en-US" sz="2600" dirty="0">
                <a:latin typeface="Constantia"/>
                <a:cs typeface="Constantia"/>
              </a:rPr>
              <a:t>} are not same</a:t>
            </a:r>
          </a:p>
          <a:p>
            <a:pPr marL="286385" marR="426084" indent="-274320" algn="just">
              <a:lnSpc>
                <a:spcPct val="100000"/>
              </a:lnSpc>
              <a:spcBef>
                <a:spcPts val="650"/>
              </a:spcBef>
              <a:buClr>
                <a:srgbClr val="0AD0D9"/>
              </a:buClr>
              <a:buSzPct val="94230"/>
              <a:buFont typeface="Segoe UI Symbol"/>
              <a:buChar char="⚫"/>
              <a:tabLst>
                <a:tab pos="287020" algn="l"/>
              </a:tabLst>
            </a:pPr>
            <a:r>
              <a:rPr lang="en-US" sz="2600" dirty="0">
                <a:latin typeface="Constantia"/>
                <a:cs typeface="Constantia"/>
              </a:rPr>
              <a:t>P(4,2) = 12 because the 2-permutations of {</a:t>
            </a:r>
            <a:r>
              <a:rPr lang="en-US" sz="2600" dirty="0" err="1">
                <a:latin typeface="Constantia"/>
                <a:cs typeface="Constantia"/>
              </a:rPr>
              <a:t>a,b,c,d</a:t>
            </a:r>
            <a:r>
              <a:rPr lang="en-US" sz="2600" dirty="0">
                <a:latin typeface="Constantia"/>
                <a:cs typeface="Constantia"/>
              </a:rPr>
              <a:t>} are 12 subsets {</a:t>
            </a:r>
            <a:r>
              <a:rPr lang="en-US" sz="2600" dirty="0" err="1">
                <a:latin typeface="Constantia"/>
                <a:cs typeface="Constantia"/>
              </a:rPr>
              <a:t>a,b</a:t>
            </a:r>
            <a:r>
              <a:rPr lang="en-US" sz="2600" dirty="0">
                <a:latin typeface="Constantia"/>
                <a:cs typeface="Constantia"/>
              </a:rPr>
              <a:t>},{</a:t>
            </a:r>
            <a:r>
              <a:rPr lang="en-US" sz="2600" dirty="0" err="1">
                <a:latin typeface="Constantia"/>
                <a:cs typeface="Constantia"/>
              </a:rPr>
              <a:t>a,c</a:t>
            </a:r>
            <a:r>
              <a:rPr lang="en-US" sz="2600" dirty="0">
                <a:latin typeface="Constantia"/>
                <a:cs typeface="Constantia"/>
              </a:rPr>
              <a:t>},{</a:t>
            </a:r>
            <a:r>
              <a:rPr lang="en-US" sz="2600" dirty="0" err="1">
                <a:latin typeface="Constantia"/>
                <a:cs typeface="Constantia"/>
              </a:rPr>
              <a:t>a,d</a:t>
            </a:r>
            <a:r>
              <a:rPr lang="en-US" sz="2600" dirty="0">
                <a:latin typeface="Constantia"/>
                <a:cs typeface="Constantia"/>
              </a:rPr>
              <a:t>}, {</a:t>
            </a:r>
            <a:r>
              <a:rPr lang="en-US" sz="2600" dirty="0" err="1">
                <a:latin typeface="Constantia"/>
                <a:cs typeface="Constantia"/>
              </a:rPr>
              <a:t>b,a</a:t>
            </a:r>
            <a:r>
              <a:rPr lang="en-US" sz="2600" dirty="0">
                <a:latin typeface="Constantia"/>
                <a:cs typeface="Constantia"/>
              </a:rPr>
              <a:t>},{</a:t>
            </a:r>
            <a:r>
              <a:rPr lang="en-US" sz="2600" dirty="0" err="1">
                <a:latin typeface="Constantia"/>
                <a:cs typeface="Constantia"/>
              </a:rPr>
              <a:t>b,c</a:t>
            </a:r>
            <a:r>
              <a:rPr lang="en-US" sz="2600" dirty="0">
                <a:latin typeface="Constantia"/>
                <a:cs typeface="Constantia"/>
              </a:rPr>
              <a:t>},{</a:t>
            </a:r>
            <a:r>
              <a:rPr lang="en-US" sz="2600" dirty="0" err="1">
                <a:latin typeface="Constantia"/>
                <a:cs typeface="Constantia"/>
              </a:rPr>
              <a:t>b,d</a:t>
            </a:r>
            <a:r>
              <a:rPr lang="en-US" sz="2600" dirty="0">
                <a:latin typeface="Constantia"/>
                <a:cs typeface="Constantia"/>
              </a:rPr>
              <a:t>},{</a:t>
            </a:r>
            <a:r>
              <a:rPr lang="en-US" sz="2600" dirty="0" err="1">
                <a:latin typeface="Constantia"/>
                <a:cs typeface="Constantia"/>
              </a:rPr>
              <a:t>c,a</a:t>
            </a:r>
            <a:r>
              <a:rPr lang="en-US" sz="2600" dirty="0">
                <a:latin typeface="Constantia"/>
                <a:cs typeface="Constantia"/>
              </a:rPr>
              <a:t>}, {</a:t>
            </a:r>
            <a:r>
              <a:rPr lang="en-US" sz="2600" dirty="0" err="1">
                <a:latin typeface="Constantia"/>
                <a:cs typeface="Constantia"/>
              </a:rPr>
              <a:t>c,b</a:t>
            </a:r>
            <a:r>
              <a:rPr lang="en-US" sz="2600" dirty="0">
                <a:latin typeface="Constantia"/>
                <a:cs typeface="Constantia"/>
              </a:rPr>
              <a:t>}, {</a:t>
            </a:r>
            <a:r>
              <a:rPr lang="en-US" sz="2600" dirty="0" err="1">
                <a:latin typeface="Constantia"/>
                <a:cs typeface="Constantia"/>
              </a:rPr>
              <a:t>c,d</a:t>
            </a:r>
            <a:r>
              <a:rPr lang="en-US" sz="2600" dirty="0">
                <a:latin typeface="Constantia"/>
                <a:cs typeface="Constantia"/>
              </a:rPr>
              <a:t>},{</a:t>
            </a:r>
            <a:r>
              <a:rPr lang="en-US" sz="2600" dirty="0" err="1">
                <a:latin typeface="Constantia"/>
                <a:cs typeface="Constantia"/>
              </a:rPr>
              <a:t>d,a</a:t>
            </a:r>
            <a:r>
              <a:rPr lang="en-US" sz="2600" dirty="0">
                <a:latin typeface="Constantia"/>
                <a:cs typeface="Constantia"/>
              </a:rPr>
              <a:t>},{</a:t>
            </a:r>
            <a:r>
              <a:rPr lang="en-US" sz="2600" dirty="0" err="1">
                <a:latin typeface="Constantia"/>
                <a:cs typeface="Constantia"/>
              </a:rPr>
              <a:t>d,b</a:t>
            </a:r>
            <a:r>
              <a:rPr lang="en-US" sz="2600" dirty="0">
                <a:latin typeface="Constantia"/>
                <a:cs typeface="Constantia"/>
              </a:rPr>
              <a:t>}, {</a:t>
            </a:r>
            <a:r>
              <a:rPr lang="en-US" sz="2600" dirty="0" err="1">
                <a:latin typeface="Constantia"/>
                <a:cs typeface="Constantia"/>
              </a:rPr>
              <a:t>d,c</a:t>
            </a:r>
            <a:r>
              <a:rPr lang="en-US" sz="2600" dirty="0">
                <a:latin typeface="Constantia"/>
                <a:cs typeface="Constantia"/>
              </a:rPr>
              <a:t>}</a:t>
            </a:r>
            <a:endParaRPr sz="2600" dirty="0">
              <a:latin typeface="Constantia"/>
              <a:cs typeface="Constantia"/>
            </a:endParaRPr>
          </a:p>
        </p:txBody>
      </p:sp>
    </p:spTree>
    <p:extLst>
      <p:ext uri="{BB962C8B-B14F-4D97-AF65-F5344CB8AC3E}">
        <p14:creationId xmlns:p14="http://schemas.microsoft.com/office/powerpoint/2010/main" val="11580172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ow Combinations and Permutations Differ">
            <a:extLst>
              <a:ext uri="{FF2B5EF4-FFF2-40B4-BE49-F238E27FC236}">
                <a16:creationId xmlns:a16="http://schemas.microsoft.com/office/drawing/2014/main" id="{3C3B888B-1E7F-4883-BBCF-1F8F6EA02A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128713"/>
            <a:ext cx="7315200" cy="4600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92958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28" y="0"/>
            <a:ext cx="9145905" cy="6858000"/>
            <a:chOff x="-828" y="0"/>
            <a:chExt cx="9145905"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223"/>
              <a:ext cx="9143999" cy="1028700"/>
            </a:xfrm>
            <a:prstGeom prst="rect">
              <a:avLst/>
            </a:prstGeom>
          </p:spPr>
        </p:pic>
        <p:pic>
          <p:nvPicPr>
            <p:cNvPr id="5" name="object 5"/>
            <p:cNvPicPr/>
            <p:nvPr/>
          </p:nvPicPr>
          <p:blipFill>
            <a:blip r:embed="rId4" cstate="print"/>
            <a:stretch>
              <a:fillRect/>
            </a:stretch>
          </p:blipFill>
          <p:spPr>
            <a:xfrm>
              <a:off x="4401357" y="0"/>
              <a:ext cx="4742641" cy="599949"/>
            </a:xfrm>
            <a:prstGeom prst="rect">
              <a:avLst/>
            </a:prstGeom>
          </p:spPr>
        </p:pic>
        <p:pic>
          <p:nvPicPr>
            <p:cNvPr id="6" name="object 6"/>
            <p:cNvPicPr/>
            <p:nvPr/>
          </p:nvPicPr>
          <p:blipFill>
            <a:blip r:embed="rId5" cstate="print"/>
            <a:stretch>
              <a:fillRect/>
            </a:stretch>
          </p:blipFill>
          <p:spPr>
            <a:xfrm>
              <a:off x="0" y="0"/>
              <a:ext cx="9088207" cy="1020572"/>
            </a:xfrm>
            <a:prstGeom prst="rect">
              <a:avLst/>
            </a:prstGeom>
          </p:spPr>
        </p:pic>
        <p:pic>
          <p:nvPicPr>
            <p:cNvPr id="7" name="object 7"/>
            <p:cNvPicPr/>
            <p:nvPr/>
          </p:nvPicPr>
          <p:blipFill>
            <a:blip r:embed="rId6" cstate="print"/>
            <a:stretch>
              <a:fillRect/>
            </a:stretch>
          </p:blipFill>
          <p:spPr>
            <a:xfrm>
              <a:off x="-828" y="52323"/>
              <a:ext cx="9145590" cy="901826"/>
            </a:xfrm>
            <a:prstGeom prst="rect">
              <a:avLst/>
            </a:prstGeom>
          </p:spPr>
        </p:pic>
      </p:grpSp>
      <p:sp>
        <p:nvSpPr>
          <p:cNvPr id="8" name="object 8"/>
          <p:cNvSpPr txBox="1">
            <a:spLocks noGrp="1"/>
          </p:cNvSpPr>
          <p:nvPr>
            <p:ph type="title"/>
          </p:nvPr>
        </p:nvSpPr>
        <p:spPr>
          <a:xfrm>
            <a:off x="444500" y="484378"/>
            <a:ext cx="3156585" cy="711200"/>
          </a:xfrm>
          <a:prstGeom prst="rect">
            <a:avLst/>
          </a:prstGeom>
        </p:spPr>
        <p:txBody>
          <a:bodyPr vert="horz" wrap="square" lIns="0" tIns="12700" rIns="0" bIns="0" rtlCol="0">
            <a:spAutoFit/>
          </a:bodyPr>
          <a:lstStyle/>
          <a:p>
            <a:pPr marL="12700">
              <a:lnSpc>
                <a:spcPct val="100000"/>
              </a:lnSpc>
              <a:spcBef>
                <a:spcPts val="100"/>
              </a:spcBef>
            </a:pPr>
            <a:r>
              <a:rPr sz="4500" spc="-15" dirty="0">
                <a:solidFill>
                  <a:srgbClr val="04607A"/>
                </a:solidFill>
                <a:latin typeface="Calibri"/>
                <a:cs typeface="Calibri"/>
              </a:rPr>
              <a:t>Permutations</a:t>
            </a:r>
            <a:endParaRPr sz="4500">
              <a:latin typeface="Calibri"/>
              <a:cs typeface="Calibri"/>
            </a:endParaRPr>
          </a:p>
        </p:txBody>
      </p:sp>
      <p:sp>
        <p:nvSpPr>
          <p:cNvPr id="9" name="object 9"/>
          <p:cNvSpPr txBox="1"/>
          <p:nvPr/>
        </p:nvSpPr>
        <p:spPr>
          <a:xfrm>
            <a:off x="510336" y="1383233"/>
            <a:ext cx="8079740" cy="4712970"/>
          </a:xfrm>
          <a:prstGeom prst="rect">
            <a:avLst/>
          </a:prstGeom>
        </p:spPr>
        <p:txBody>
          <a:bodyPr vert="horz" wrap="square" lIns="0" tIns="13335" rIns="0" bIns="0" rtlCol="0">
            <a:spAutoFit/>
          </a:bodyPr>
          <a:lstStyle/>
          <a:p>
            <a:pPr marL="287020" marR="5080" indent="-36830" algn="just">
              <a:lnSpc>
                <a:spcPct val="100000"/>
              </a:lnSpc>
              <a:spcBef>
                <a:spcPts val="105"/>
              </a:spcBef>
            </a:pPr>
            <a:r>
              <a:rPr sz="2600" b="1" spc="5" dirty="0">
                <a:latin typeface="Constantia"/>
                <a:cs typeface="Constantia"/>
              </a:rPr>
              <a:t>Definition</a:t>
            </a:r>
            <a:r>
              <a:rPr sz="2600" spc="5" dirty="0">
                <a:latin typeface="Constantia"/>
                <a:cs typeface="Constantia"/>
              </a:rPr>
              <a:t>: </a:t>
            </a:r>
            <a:r>
              <a:rPr sz="2600" dirty="0">
                <a:latin typeface="Constantia"/>
                <a:cs typeface="Constantia"/>
              </a:rPr>
              <a:t>A </a:t>
            </a:r>
            <a:r>
              <a:rPr sz="2600" i="1" spc="-10" dirty="0">
                <a:latin typeface="Constantia"/>
                <a:cs typeface="Constantia"/>
              </a:rPr>
              <a:t>permutation</a:t>
            </a:r>
            <a:r>
              <a:rPr sz="2600" i="1" spc="-5" dirty="0">
                <a:latin typeface="Constantia"/>
                <a:cs typeface="Constantia"/>
              </a:rPr>
              <a:t> </a:t>
            </a:r>
            <a:r>
              <a:rPr sz="2600" dirty="0">
                <a:latin typeface="Constantia"/>
                <a:cs typeface="Constantia"/>
              </a:rPr>
              <a:t>of</a:t>
            </a:r>
            <a:r>
              <a:rPr sz="2600" spc="650" dirty="0">
                <a:latin typeface="Constantia"/>
                <a:cs typeface="Constantia"/>
              </a:rPr>
              <a:t> </a:t>
            </a:r>
            <a:r>
              <a:rPr sz="2600" dirty="0">
                <a:latin typeface="Constantia"/>
                <a:cs typeface="Constantia"/>
              </a:rPr>
              <a:t>a </a:t>
            </a:r>
            <a:r>
              <a:rPr sz="2600" spc="-5" dirty="0">
                <a:latin typeface="Constantia"/>
                <a:cs typeface="Constantia"/>
              </a:rPr>
              <a:t>set </a:t>
            </a:r>
            <a:r>
              <a:rPr sz="2600" dirty="0">
                <a:latin typeface="Constantia"/>
                <a:cs typeface="Constantia"/>
              </a:rPr>
              <a:t>of </a:t>
            </a:r>
            <a:r>
              <a:rPr sz="2600" spc="-5" dirty="0">
                <a:latin typeface="Constantia"/>
                <a:cs typeface="Constantia"/>
              </a:rPr>
              <a:t>distinct </a:t>
            </a:r>
            <a:r>
              <a:rPr sz="2600" spc="-10" dirty="0">
                <a:latin typeface="Constantia"/>
                <a:cs typeface="Constantia"/>
              </a:rPr>
              <a:t>objects </a:t>
            </a:r>
            <a:r>
              <a:rPr sz="2600" spc="-5" dirty="0">
                <a:latin typeface="Constantia"/>
                <a:cs typeface="Constantia"/>
              </a:rPr>
              <a:t> is</a:t>
            </a:r>
            <a:r>
              <a:rPr sz="2600" spc="-90" dirty="0">
                <a:latin typeface="Constantia"/>
                <a:cs typeface="Constantia"/>
              </a:rPr>
              <a:t> </a:t>
            </a:r>
            <a:r>
              <a:rPr sz="2600" spc="-5" dirty="0">
                <a:latin typeface="Constantia"/>
                <a:cs typeface="Constantia"/>
              </a:rPr>
              <a:t>an</a:t>
            </a:r>
            <a:r>
              <a:rPr sz="2600" spc="-85" dirty="0">
                <a:latin typeface="Constantia"/>
                <a:cs typeface="Constantia"/>
              </a:rPr>
              <a:t> </a:t>
            </a:r>
            <a:r>
              <a:rPr sz="2600" spc="-15" dirty="0">
                <a:latin typeface="Constantia"/>
                <a:cs typeface="Constantia"/>
              </a:rPr>
              <a:t>ordered</a:t>
            </a:r>
            <a:r>
              <a:rPr sz="2600" spc="-40" dirty="0">
                <a:latin typeface="Constantia"/>
                <a:cs typeface="Constantia"/>
              </a:rPr>
              <a:t> </a:t>
            </a:r>
            <a:r>
              <a:rPr sz="2600" spc="-15" dirty="0">
                <a:latin typeface="Constantia"/>
                <a:cs typeface="Constantia"/>
              </a:rPr>
              <a:t>arrangement</a:t>
            </a:r>
            <a:r>
              <a:rPr sz="2600" spc="-95" dirty="0">
                <a:latin typeface="Constantia"/>
                <a:cs typeface="Constantia"/>
              </a:rPr>
              <a:t> </a:t>
            </a:r>
            <a:r>
              <a:rPr sz="2600" spc="-5" dirty="0">
                <a:latin typeface="Constantia"/>
                <a:cs typeface="Constantia"/>
              </a:rPr>
              <a:t>of</a:t>
            </a:r>
            <a:r>
              <a:rPr sz="2600" spc="15" dirty="0">
                <a:latin typeface="Constantia"/>
                <a:cs typeface="Constantia"/>
              </a:rPr>
              <a:t> </a:t>
            </a:r>
            <a:r>
              <a:rPr sz="2600" spc="-5" dirty="0">
                <a:latin typeface="Constantia"/>
                <a:cs typeface="Constantia"/>
              </a:rPr>
              <a:t>these</a:t>
            </a:r>
            <a:r>
              <a:rPr sz="2600" spc="-100" dirty="0">
                <a:latin typeface="Constantia"/>
                <a:cs typeface="Constantia"/>
              </a:rPr>
              <a:t> </a:t>
            </a:r>
            <a:r>
              <a:rPr sz="2600" spc="-10" dirty="0">
                <a:latin typeface="Constantia"/>
                <a:cs typeface="Constantia"/>
              </a:rPr>
              <a:t>objects.</a:t>
            </a:r>
            <a:r>
              <a:rPr sz="2600" spc="-35" dirty="0">
                <a:latin typeface="Constantia"/>
                <a:cs typeface="Constantia"/>
              </a:rPr>
              <a:t> </a:t>
            </a:r>
            <a:r>
              <a:rPr sz="2600" dirty="0">
                <a:latin typeface="Constantia"/>
                <a:cs typeface="Constantia"/>
              </a:rPr>
              <a:t>An</a:t>
            </a:r>
            <a:r>
              <a:rPr sz="2600" spc="-95" dirty="0">
                <a:latin typeface="Constantia"/>
                <a:cs typeface="Constantia"/>
              </a:rPr>
              <a:t> </a:t>
            </a:r>
            <a:r>
              <a:rPr sz="2600" spc="-15" dirty="0">
                <a:latin typeface="Constantia"/>
                <a:cs typeface="Constantia"/>
              </a:rPr>
              <a:t>ordered </a:t>
            </a:r>
            <a:r>
              <a:rPr sz="2600" spc="-640" dirty="0">
                <a:latin typeface="Constantia"/>
                <a:cs typeface="Constantia"/>
              </a:rPr>
              <a:t> </a:t>
            </a:r>
            <a:r>
              <a:rPr sz="2600" spc="-10" dirty="0">
                <a:latin typeface="Constantia"/>
                <a:cs typeface="Constantia"/>
              </a:rPr>
              <a:t>arrangement</a:t>
            </a:r>
            <a:r>
              <a:rPr sz="2600" spc="-5" dirty="0">
                <a:latin typeface="Constantia"/>
                <a:cs typeface="Constantia"/>
              </a:rPr>
              <a:t> of</a:t>
            </a:r>
            <a:r>
              <a:rPr sz="2600" dirty="0">
                <a:latin typeface="Constantia"/>
                <a:cs typeface="Constantia"/>
              </a:rPr>
              <a:t> r</a:t>
            </a:r>
            <a:r>
              <a:rPr sz="2600" spc="5" dirty="0">
                <a:latin typeface="Constantia"/>
                <a:cs typeface="Constantia"/>
              </a:rPr>
              <a:t> </a:t>
            </a:r>
            <a:r>
              <a:rPr sz="2600" dirty="0">
                <a:latin typeface="Constantia"/>
                <a:cs typeface="Constantia"/>
              </a:rPr>
              <a:t>elements</a:t>
            </a:r>
            <a:r>
              <a:rPr sz="2600" spc="5" dirty="0">
                <a:latin typeface="Constantia"/>
                <a:cs typeface="Constantia"/>
              </a:rPr>
              <a:t> </a:t>
            </a:r>
            <a:r>
              <a:rPr sz="2600" spc="-10" dirty="0">
                <a:latin typeface="Constantia"/>
                <a:cs typeface="Constantia"/>
              </a:rPr>
              <a:t>of</a:t>
            </a:r>
            <a:r>
              <a:rPr sz="2600" spc="-5" dirty="0">
                <a:latin typeface="Constantia"/>
                <a:cs typeface="Constantia"/>
              </a:rPr>
              <a:t> </a:t>
            </a:r>
            <a:r>
              <a:rPr sz="2600" dirty="0">
                <a:latin typeface="Constantia"/>
                <a:cs typeface="Constantia"/>
              </a:rPr>
              <a:t>a</a:t>
            </a:r>
            <a:r>
              <a:rPr sz="2600" spc="5" dirty="0">
                <a:latin typeface="Constantia"/>
                <a:cs typeface="Constantia"/>
              </a:rPr>
              <a:t> </a:t>
            </a:r>
            <a:r>
              <a:rPr sz="2600" dirty="0">
                <a:latin typeface="Constantia"/>
                <a:cs typeface="Constantia"/>
              </a:rPr>
              <a:t>set</a:t>
            </a:r>
            <a:r>
              <a:rPr sz="2600" spc="5" dirty="0">
                <a:latin typeface="Constantia"/>
                <a:cs typeface="Constantia"/>
              </a:rPr>
              <a:t> </a:t>
            </a:r>
            <a:r>
              <a:rPr sz="2600" spc="-5" dirty="0">
                <a:latin typeface="Constantia"/>
                <a:cs typeface="Constantia"/>
              </a:rPr>
              <a:t>is</a:t>
            </a:r>
            <a:r>
              <a:rPr sz="2600" dirty="0">
                <a:latin typeface="Constantia"/>
                <a:cs typeface="Constantia"/>
              </a:rPr>
              <a:t> </a:t>
            </a:r>
            <a:r>
              <a:rPr sz="2600" spc="-5" dirty="0">
                <a:latin typeface="Constantia"/>
                <a:cs typeface="Constantia"/>
              </a:rPr>
              <a:t>called</a:t>
            </a:r>
            <a:r>
              <a:rPr sz="2600" dirty="0">
                <a:latin typeface="Constantia"/>
                <a:cs typeface="Constantia"/>
              </a:rPr>
              <a:t> </a:t>
            </a:r>
            <a:r>
              <a:rPr sz="2600" spc="10" dirty="0">
                <a:latin typeface="Constantia"/>
                <a:cs typeface="Constantia"/>
              </a:rPr>
              <a:t>an </a:t>
            </a:r>
            <a:r>
              <a:rPr sz="2600" spc="15" dirty="0">
                <a:latin typeface="Constantia"/>
                <a:cs typeface="Constantia"/>
              </a:rPr>
              <a:t> </a:t>
            </a:r>
            <a:r>
              <a:rPr sz="2600" i="1" spc="-5" dirty="0">
                <a:latin typeface="Constantia"/>
                <a:cs typeface="Constantia"/>
              </a:rPr>
              <a:t>r-permutation</a:t>
            </a:r>
            <a:r>
              <a:rPr sz="2600" spc="-5" dirty="0">
                <a:latin typeface="Constantia"/>
                <a:cs typeface="Constantia"/>
              </a:rPr>
              <a:t>.</a:t>
            </a:r>
            <a:endParaRPr sz="2600">
              <a:latin typeface="Constantia"/>
              <a:cs typeface="Constantia"/>
            </a:endParaRPr>
          </a:p>
          <a:p>
            <a:pPr marL="250190" algn="just">
              <a:lnSpc>
                <a:spcPct val="100000"/>
              </a:lnSpc>
              <a:spcBef>
                <a:spcPts val="655"/>
              </a:spcBef>
            </a:pPr>
            <a:r>
              <a:rPr sz="2600" b="1" spc="-5" dirty="0">
                <a:latin typeface="Constantia"/>
                <a:cs typeface="Constantia"/>
              </a:rPr>
              <a:t>Example</a:t>
            </a:r>
            <a:r>
              <a:rPr sz="2600" spc="-5" dirty="0">
                <a:latin typeface="Constantia"/>
                <a:cs typeface="Constantia"/>
              </a:rPr>
              <a:t>:</a:t>
            </a:r>
            <a:r>
              <a:rPr sz="2600" spc="-25" dirty="0">
                <a:latin typeface="Constantia"/>
                <a:cs typeface="Constantia"/>
              </a:rPr>
              <a:t> </a:t>
            </a:r>
            <a:r>
              <a:rPr sz="2600" spc="10" dirty="0">
                <a:latin typeface="Constantia"/>
                <a:cs typeface="Constantia"/>
              </a:rPr>
              <a:t>Let</a:t>
            </a:r>
            <a:r>
              <a:rPr sz="2600" spc="-114" dirty="0">
                <a:latin typeface="Constantia"/>
                <a:cs typeface="Constantia"/>
              </a:rPr>
              <a:t> </a:t>
            </a:r>
            <a:r>
              <a:rPr sz="2600" i="1" dirty="0">
                <a:latin typeface="Constantia"/>
                <a:cs typeface="Constantia"/>
              </a:rPr>
              <a:t>S</a:t>
            </a:r>
            <a:r>
              <a:rPr sz="2600" i="1" spc="25" dirty="0">
                <a:latin typeface="Constantia"/>
                <a:cs typeface="Constantia"/>
              </a:rPr>
              <a:t> </a:t>
            </a:r>
            <a:r>
              <a:rPr sz="2600" dirty="0">
                <a:latin typeface="Constantia"/>
                <a:cs typeface="Constantia"/>
              </a:rPr>
              <a:t>=</a:t>
            </a:r>
            <a:r>
              <a:rPr sz="2600" spc="-15" dirty="0">
                <a:latin typeface="Constantia"/>
                <a:cs typeface="Constantia"/>
              </a:rPr>
              <a:t> </a:t>
            </a:r>
            <a:r>
              <a:rPr sz="2600" dirty="0">
                <a:latin typeface="Constantia"/>
                <a:cs typeface="Constantia"/>
              </a:rPr>
              <a:t>{</a:t>
            </a:r>
            <a:r>
              <a:rPr sz="2600" dirty="0">
                <a:latin typeface="Cambria Math"/>
                <a:cs typeface="Cambria Math"/>
              </a:rPr>
              <a:t>1</a:t>
            </a:r>
            <a:r>
              <a:rPr sz="2600" dirty="0">
                <a:latin typeface="Constantia"/>
                <a:cs typeface="Constantia"/>
              </a:rPr>
              <a:t>,</a:t>
            </a:r>
            <a:r>
              <a:rPr sz="2600" dirty="0">
                <a:latin typeface="Cambria Math"/>
                <a:cs typeface="Cambria Math"/>
              </a:rPr>
              <a:t>2</a:t>
            </a:r>
            <a:r>
              <a:rPr sz="2600" dirty="0">
                <a:latin typeface="Constantia"/>
                <a:cs typeface="Constantia"/>
              </a:rPr>
              <a:t>,</a:t>
            </a:r>
            <a:r>
              <a:rPr sz="2600" dirty="0">
                <a:latin typeface="Cambria Math"/>
                <a:cs typeface="Cambria Math"/>
              </a:rPr>
              <a:t>3</a:t>
            </a:r>
            <a:r>
              <a:rPr sz="2600" dirty="0">
                <a:latin typeface="Constantia"/>
                <a:cs typeface="Constantia"/>
              </a:rPr>
              <a:t>}.</a:t>
            </a:r>
            <a:endParaRPr sz="2600">
              <a:latin typeface="Constantia"/>
              <a:cs typeface="Constantia"/>
            </a:endParaRPr>
          </a:p>
          <a:p>
            <a:pPr marL="652780" indent="-247015" algn="just">
              <a:lnSpc>
                <a:spcPct val="100000"/>
              </a:lnSpc>
              <a:spcBef>
                <a:spcPts val="580"/>
              </a:spcBef>
              <a:buClr>
                <a:srgbClr val="0E6EC5"/>
              </a:buClr>
              <a:buSzPct val="85416"/>
              <a:buFont typeface="Segoe UI Symbol"/>
              <a:buChar char="⚫"/>
              <a:tabLst>
                <a:tab pos="652780" algn="l"/>
              </a:tabLst>
            </a:pPr>
            <a:r>
              <a:rPr sz="2400" spc="-5" dirty="0">
                <a:latin typeface="Constantia"/>
                <a:cs typeface="Constantia"/>
              </a:rPr>
              <a:t>The</a:t>
            </a:r>
            <a:r>
              <a:rPr sz="2400" spc="-114" dirty="0">
                <a:latin typeface="Constantia"/>
                <a:cs typeface="Constantia"/>
              </a:rPr>
              <a:t> </a:t>
            </a:r>
            <a:r>
              <a:rPr sz="2400" spc="-15" dirty="0">
                <a:latin typeface="Constantia"/>
                <a:cs typeface="Constantia"/>
              </a:rPr>
              <a:t>ordered</a:t>
            </a:r>
            <a:r>
              <a:rPr sz="2400" spc="-55" dirty="0">
                <a:latin typeface="Constantia"/>
                <a:cs typeface="Constantia"/>
              </a:rPr>
              <a:t> </a:t>
            </a:r>
            <a:r>
              <a:rPr sz="2400" spc="-10" dirty="0">
                <a:latin typeface="Constantia"/>
                <a:cs typeface="Constantia"/>
              </a:rPr>
              <a:t>arrangement</a:t>
            </a:r>
            <a:r>
              <a:rPr sz="2400" spc="-45" dirty="0">
                <a:latin typeface="Constantia"/>
                <a:cs typeface="Constantia"/>
              </a:rPr>
              <a:t> </a:t>
            </a:r>
            <a:r>
              <a:rPr sz="2400" spc="-5" dirty="0">
                <a:latin typeface="Cambria Math"/>
                <a:cs typeface="Cambria Math"/>
              </a:rPr>
              <a:t>3</a:t>
            </a:r>
            <a:r>
              <a:rPr sz="2400" spc="-5" dirty="0">
                <a:latin typeface="Constantia"/>
                <a:cs typeface="Constantia"/>
              </a:rPr>
              <a:t>,</a:t>
            </a:r>
            <a:r>
              <a:rPr sz="2400" spc="-5" dirty="0">
                <a:latin typeface="Cambria Math"/>
                <a:cs typeface="Cambria Math"/>
              </a:rPr>
              <a:t>1</a:t>
            </a:r>
            <a:r>
              <a:rPr sz="2400" spc="-5" dirty="0">
                <a:latin typeface="Constantia"/>
                <a:cs typeface="Constantia"/>
              </a:rPr>
              <a:t>,</a:t>
            </a:r>
            <a:r>
              <a:rPr sz="2400" spc="-5" dirty="0">
                <a:latin typeface="Cambria Math"/>
                <a:cs typeface="Cambria Math"/>
              </a:rPr>
              <a:t>2</a:t>
            </a:r>
            <a:r>
              <a:rPr sz="2400" spc="50" dirty="0">
                <a:latin typeface="Cambria Math"/>
                <a:cs typeface="Cambria Math"/>
              </a:rPr>
              <a:t> </a:t>
            </a:r>
            <a:r>
              <a:rPr sz="2400" dirty="0">
                <a:latin typeface="Constantia"/>
                <a:cs typeface="Constantia"/>
              </a:rPr>
              <a:t>is</a:t>
            </a:r>
            <a:r>
              <a:rPr sz="2400" spc="-110" dirty="0">
                <a:latin typeface="Constantia"/>
                <a:cs typeface="Constantia"/>
              </a:rPr>
              <a:t> </a:t>
            </a:r>
            <a:r>
              <a:rPr sz="2400" dirty="0">
                <a:latin typeface="Constantia"/>
                <a:cs typeface="Constantia"/>
              </a:rPr>
              <a:t>a</a:t>
            </a:r>
            <a:r>
              <a:rPr sz="2400" spc="-95" dirty="0">
                <a:latin typeface="Constantia"/>
                <a:cs typeface="Constantia"/>
              </a:rPr>
              <a:t> </a:t>
            </a:r>
            <a:r>
              <a:rPr sz="2400" spc="-5" dirty="0">
                <a:latin typeface="Constantia"/>
                <a:cs typeface="Constantia"/>
              </a:rPr>
              <a:t>permutation</a:t>
            </a:r>
            <a:r>
              <a:rPr sz="2400" spc="-114" dirty="0">
                <a:latin typeface="Constantia"/>
                <a:cs typeface="Constantia"/>
              </a:rPr>
              <a:t> </a:t>
            </a:r>
            <a:r>
              <a:rPr sz="2400" spc="-5" dirty="0">
                <a:latin typeface="Constantia"/>
                <a:cs typeface="Constantia"/>
              </a:rPr>
              <a:t>of</a:t>
            </a:r>
            <a:r>
              <a:rPr sz="2400" spc="50" dirty="0">
                <a:latin typeface="Constantia"/>
                <a:cs typeface="Constantia"/>
              </a:rPr>
              <a:t> </a:t>
            </a:r>
            <a:r>
              <a:rPr sz="2400" i="1" dirty="0">
                <a:latin typeface="Constantia"/>
                <a:cs typeface="Constantia"/>
              </a:rPr>
              <a:t>S</a:t>
            </a:r>
            <a:r>
              <a:rPr sz="2400" dirty="0">
                <a:latin typeface="Constantia"/>
                <a:cs typeface="Constantia"/>
              </a:rPr>
              <a:t>.</a:t>
            </a:r>
            <a:endParaRPr sz="2400">
              <a:latin typeface="Constantia"/>
              <a:cs typeface="Constantia"/>
            </a:endParaRPr>
          </a:p>
          <a:p>
            <a:pPr marL="652780" indent="-247015" algn="just">
              <a:lnSpc>
                <a:spcPct val="100000"/>
              </a:lnSpc>
              <a:spcBef>
                <a:spcPts val="580"/>
              </a:spcBef>
              <a:buClr>
                <a:srgbClr val="0E6EC5"/>
              </a:buClr>
              <a:buSzPct val="85416"/>
              <a:buFont typeface="Segoe UI Symbol"/>
              <a:buChar char="⚫"/>
              <a:tabLst>
                <a:tab pos="652780" algn="l"/>
              </a:tabLst>
            </a:pPr>
            <a:r>
              <a:rPr sz="2400" spc="-5" dirty="0">
                <a:latin typeface="Constantia"/>
                <a:cs typeface="Constantia"/>
              </a:rPr>
              <a:t>The</a:t>
            </a:r>
            <a:r>
              <a:rPr sz="2400" spc="-125" dirty="0">
                <a:latin typeface="Constantia"/>
                <a:cs typeface="Constantia"/>
              </a:rPr>
              <a:t> </a:t>
            </a:r>
            <a:r>
              <a:rPr sz="2400" spc="-15" dirty="0">
                <a:latin typeface="Constantia"/>
                <a:cs typeface="Constantia"/>
              </a:rPr>
              <a:t>ordered</a:t>
            </a:r>
            <a:r>
              <a:rPr sz="2400" spc="-55" dirty="0">
                <a:latin typeface="Constantia"/>
                <a:cs typeface="Constantia"/>
              </a:rPr>
              <a:t> </a:t>
            </a:r>
            <a:r>
              <a:rPr sz="2400" spc="-10" dirty="0">
                <a:latin typeface="Constantia"/>
                <a:cs typeface="Constantia"/>
              </a:rPr>
              <a:t>arrangement</a:t>
            </a:r>
            <a:r>
              <a:rPr sz="2400" spc="-50" dirty="0">
                <a:latin typeface="Constantia"/>
                <a:cs typeface="Constantia"/>
              </a:rPr>
              <a:t> </a:t>
            </a:r>
            <a:r>
              <a:rPr sz="2400" spc="-5" dirty="0">
                <a:latin typeface="Cambria Math"/>
                <a:cs typeface="Cambria Math"/>
              </a:rPr>
              <a:t>3</a:t>
            </a:r>
            <a:r>
              <a:rPr sz="2400" spc="-5" dirty="0">
                <a:latin typeface="Constantia"/>
                <a:cs typeface="Constantia"/>
              </a:rPr>
              <a:t>,</a:t>
            </a:r>
            <a:r>
              <a:rPr sz="2400" spc="-5" dirty="0">
                <a:latin typeface="Cambria Math"/>
                <a:cs typeface="Cambria Math"/>
              </a:rPr>
              <a:t>2</a:t>
            </a:r>
            <a:r>
              <a:rPr sz="2400" spc="60" dirty="0">
                <a:latin typeface="Cambria Math"/>
                <a:cs typeface="Cambria Math"/>
              </a:rPr>
              <a:t> </a:t>
            </a:r>
            <a:r>
              <a:rPr sz="2400" dirty="0">
                <a:latin typeface="Constantia"/>
                <a:cs typeface="Constantia"/>
              </a:rPr>
              <a:t>is</a:t>
            </a:r>
            <a:r>
              <a:rPr sz="2400" spc="-130" dirty="0">
                <a:latin typeface="Constantia"/>
                <a:cs typeface="Constantia"/>
              </a:rPr>
              <a:t> </a:t>
            </a:r>
            <a:r>
              <a:rPr sz="2400" dirty="0">
                <a:latin typeface="Constantia"/>
                <a:cs typeface="Constantia"/>
              </a:rPr>
              <a:t>a</a:t>
            </a:r>
            <a:r>
              <a:rPr sz="2400" spc="-65" dirty="0">
                <a:latin typeface="Constantia"/>
                <a:cs typeface="Constantia"/>
              </a:rPr>
              <a:t> </a:t>
            </a:r>
            <a:r>
              <a:rPr sz="2400" dirty="0">
                <a:latin typeface="Cambria Math"/>
                <a:cs typeface="Cambria Math"/>
              </a:rPr>
              <a:t>2</a:t>
            </a:r>
            <a:r>
              <a:rPr sz="2400" dirty="0">
                <a:latin typeface="Constantia"/>
                <a:cs typeface="Constantia"/>
              </a:rPr>
              <a:t>-permutation</a:t>
            </a:r>
            <a:r>
              <a:rPr sz="2400" spc="-135" dirty="0">
                <a:latin typeface="Constantia"/>
                <a:cs typeface="Constantia"/>
              </a:rPr>
              <a:t> </a:t>
            </a:r>
            <a:r>
              <a:rPr sz="2400" spc="-5" dirty="0">
                <a:latin typeface="Constantia"/>
                <a:cs typeface="Constantia"/>
              </a:rPr>
              <a:t>of</a:t>
            </a:r>
            <a:r>
              <a:rPr sz="2400" spc="55" dirty="0">
                <a:latin typeface="Constantia"/>
                <a:cs typeface="Constantia"/>
              </a:rPr>
              <a:t> </a:t>
            </a:r>
            <a:r>
              <a:rPr sz="2400" i="1" dirty="0">
                <a:latin typeface="Constantia"/>
                <a:cs typeface="Constantia"/>
              </a:rPr>
              <a:t>S</a:t>
            </a:r>
            <a:r>
              <a:rPr sz="2400" dirty="0">
                <a:latin typeface="Constantia"/>
                <a:cs typeface="Constantia"/>
              </a:rPr>
              <a:t>.</a:t>
            </a:r>
            <a:endParaRPr sz="2400">
              <a:latin typeface="Constantia"/>
              <a:cs typeface="Constantia"/>
            </a:endParaRPr>
          </a:p>
          <a:p>
            <a:pPr marL="287020" indent="-274320" algn="just">
              <a:lnSpc>
                <a:spcPct val="100000"/>
              </a:lnSpc>
              <a:spcBef>
                <a:spcPts val="595"/>
              </a:spcBef>
              <a:buClr>
                <a:srgbClr val="0AD0D9"/>
              </a:buClr>
              <a:buSzPct val="94230"/>
              <a:buFont typeface="Segoe UI Symbol"/>
              <a:buChar char="⚫"/>
              <a:tabLst>
                <a:tab pos="287020" algn="l"/>
              </a:tabLst>
            </a:pPr>
            <a:r>
              <a:rPr sz="2600" spc="-5" dirty="0">
                <a:latin typeface="Constantia"/>
                <a:cs typeface="Constantia"/>
              </a:rPr>
              <a:t>The</a:t>
            </a:r>
            <a:r>
              <a:rPr sz="2600" spc="1245" dirty="0">
                <a:latin typeface="Constantia"/>
                <a:cs typeface="Constantia"/>
              </a:rPr>
              <a:t> </a:t>
            </a:r>
            <a:r>
              <a:rPr sz="2600" spc="-10" dirty="0">
                <a:latin typeface="Constantia"/>
                <a:cs typeface="Constantia"/>
              </a:rPr>
              <a:t>number</a:t>
            </a:r>
            <a:r>
              <a:rPr sz="2600" spc="1220" dirty="0">
                <a:latin typeface="Constantia"/>
                <a:cs typeface="Constantia"/>
              </a:rPr>
              <a:t> </a:t>
            </a:r>
            <a:r>
              <a:rPr sz="2600" spc="-5" dirty="0">
                <a:latin typeface="Constantia"/>
                <a:cs typeface="Constantia"/>
              </a:rPr>
              <a:t>of</a:t>
            </a:r>
            <a:r>
              <a:rPr sz="2600" spc="1345" dirty="0">
                <a:latin typeface="Constantia"/>
                <a:cs typeface="Constantia"/>
              </a:rPr>
              <a:t> </a:t>
            </a:r>
            <a:r>
              <a:rPr sz="2600" i="1" spc="-5" dirty="0">
                <a:latin typeface="Constantia"/>
                <a:cs typeface="Constantia"/>
              </a:rPr>
              <a:t>r</a:t>
            </a:r>
            <a:r>
              <a:rPr sz="2600" spc="-5" dirty="0">
                <a:latin typeface="Constantia"/>
                <a:cs typeface="Constantia"/>
              </a:rPr>
              <a:t>-permutations</a:t>
            </a:r>
            <a:r>
              <a:rPr sz="2600" spc="1235" dirty="0">
                <a:latin typeface="Constantia"/>
                <a:cs typeface="Constantia"/>
              </a:rPr>
              <a:t> </a:t>
            </a:r>
            <a:r>
              <a:rPr sz="2600" spc="-5" dirty="0">
                <a:latin typeface="Constantia"/>
                <a:cs typeface="Constantia"/>
              </a:rPr>
              <a:t>of</a:t>
            </a:r>
            <a:r>
              <a:rPr sz="2600" spc="1360" dirty="0">
                <a:latin typeface="Constantia"/>
                <a:cs typeface="Constantia"/>
              </a:rPr>
              <a:t> </a:t>
            </a:r>
            <a:r>
              <a:rPr sz="2600" dirty="0">
                <a:latin typeface="Constantia"/>
                <a:cs typeface="Constantia"/>
              </a:rPr>
              <a:t>a</a:t>
            </a:r>
            <a:r>
              <a:rPr sz="2600" spc="1225" dirty="0">
                <a:latin typeface="Constantia"/>
                <a:cs typeface="Constantia"/>
              </a:rPr>
              <a:t> </a:t>
            </a:r>
            <a:r>
              <a:rPr sz="2600" spc="-5" dirty="0">
                <a:latin typeface="Constantia"/>
                <a:cs typeface="Constantia"/>
              </a:rPr>
              <a:t>set</a:t>
            </a:r>
            <a:r>
              <a:rPr sz="2600" spc="1240" dirty="0">
                <a:latin typeface="Constantia"/>
                <a:cs typeface="Constantia"/>
              </a:rPr>
              <a:t> </a:t>
            </a:r>
            <a:r>
              <a:rPr sz="2600" spc="-5" dirty="0">
                <a:latin typeface="Constantia"/>
                <a:cs typeface="Constantia"/>
              </a:rPr>
              <a:t>with</a:t>
            </a:r>
            <a:r>
              <a:rPr sz="2600" spc="1255" dirty="0">
                <a:latin typeface="Constantia"/>
                <a:cs typeface="Constantia"/>
              </a:rPr>
              <a:t> </a:t>
            </a:r>
            <a:r>
              <a:rPr sz="2600" i="1" dirty="0">
                <a:latin typeface="Constantia"/>
                <a:cs typeface="Constantia"/>
              </a:rPr>
              <a:t>n</a:t>
            </a:r>
            <a:endParaRPr sz="2600">
              <a:latin typeface="Constantia"/>
              <a:cs typeface="Constantia"/>
            </a:endParaRPr>
          </a:p>
          <a:p>
            <a:pPr marL="287020" algn="just">
              <a:lnSpc>
                <a:spcPct val="100000"/>
              </a:lnSpc>
            </a:pPr>
            <a:r>
              <a:rPr sz="2600" dirty="0">
                <a:latin typeface="Constantia"/>
                <a:cs typeface="Constantia"/>
              </a:rPr>
              <a:t>elements</a:t>
            </a:r>
            <a:r>
              <a:rPr sz="2600" spc="-80" dirty="0">
                <a:latin typeface="Constantia"/>
                <a:cs typeface="Constantia"/>
              </a:rPr>
              <a:t> </a:t>
            </a:r>
            <a:r>
              <a:rPr sz="2600" spc="-5" dirty="0">
                <a:latin typeface="Constantia"/>
                <a:cs typeface="Constantia"/>
              </a:rPr>
              <a:t>is</a:t>
            </a:r>
            <a:r>
              <a:rPr sz="2600" spc="-120" dirty="0">
                <a:latin typeface="Constantia"/>
                <a:cs typeface="Constantia"/>
              </a:rPr>
              <a:t> </a:t>
            </a:r>
            <a:r>
              <a:rPr sz="2600" spc="-10" dirty="0">
                <a:latin typeface="Constantia"/>
                <a:cs typeface="Constantia"/>
              </a:rPr>
              <a:t>denoted</a:t>
            </a:r>
            <a:r>
              <a:rPr sz="2600" spc="-35" dirty="0">
                <a:latin typeface="Constantia"/>
                <a:cs typeface="Constantia"/>
              </a:rPr>
              <a:t> </a:t>
            </a:r>
            <a:r>
              <a:rPr sz="2600" spc="-15" dirty="0">
                <a:latin typeface="Constantia"/>
                <a:cs typeface="Constantia"/>
              </a:rPr>
              <a:t>by</a:t>
            </a:r>
            <a:r>
              <a:rPr sz="2600" spc="-75" dirty="0">
                <a:latin typeface="Constantia"/>
                <a:cs typeface="Constantia"/>
              </a:rPr>
              <a:t> </a:t>
            </a:r>
            <a:r>
              <a:rPr sz="2600" i="1" dirty="0">
                <a:latin typeface="Constantia"/>
                <a:cs typeface="Constantia"/>
              </a:rPr>
              <a:t>P</a:t>
            </a:r>
            <a:r>
              <a:rPr sz="2600" dirty="0">
                <a:latin typeface="Constantia"/>
                <a:cs typeface="Constantia"/>
              </a:rPr>
              <a:t>(</a:t>
            </a:r>
            <a:r>
              <a:rPr sz="2600" i="1" dirty="0">
                <a:latin typeface="Constantia"/>
                <a:cs typeface="Constantia"/>
              </a:rPr>
              <a:t>n</a:t>
            </a:r>
            <a:r>
              <a:rPr sz="2600" dirty="0">
                <a:latin typeface="Constantia"/>
                <a:cs typeface="Constantia"/>
              </a:rPr>
              <a:t>,</a:t>
            </a:r>
            <a:r>
              <a:rPr sz="2600" i="1" dirty="0">
                <a:latin typeface="Constantia"/>
                <a:cs typeface="Constantia"/>
              </a:rPr>
              <a:t>r</a:t>
            </a:r>
            <a:r>
              <a:rPr sz="2600" dirty="0">
                <a:latin typeface="Constantia"/>
                <a:cs typeface="Constantia"/>
              </a:rPr>
              <a:t>).</a:t>
            </a:r>
            <a:endParaRPr sz="2600">
              <a:latin typeface="Constantia"/>
              <a:cs typeface="Constantia"/>
            </a:endParaRPr>
          </a:p>
          <a:p>
            <a:pPr marL="287020" indent="-274320" algn="just">
              <a:lnSpc>
                <a:spcPct val="100000"/>
              </a:lnSpc>
              <a:spcBef>
                <a:spcPts val="650"/>
              </a:spcBef>
              <a:buClr>
                <a:srgbClr val="0AD0D9"/>
              </a:buClr>
              <a:buSzPct val="94230"/>
              <a:buFont typeface="Segoe UI Symbol"/>
              <a:buChar char="⚫"/>
              <a:tabLst>
                <a:tab pos="287020" algn="l"/>
              </a:tabLst>
            </a:pPr>
            <a:r>
              <a:rPr sz="2600" spc="-5" dirty="0">
                <a:latin typeface="Constantia"/>
                <a:cs typeface="Constantia"/>
              </a:rPr>
              <a:t>The</a:t>
            </a:r>
            <a:r>
              <a:rPr sz="2600" spc="-65" dirty="0">
                <a:latin typeface="Constantia"/>
                <a:cs typeface="Constantia"/>
              </a:rPr>
              <a:t> </a:t>
            </a:r>
            <a:r>
              <a:rPr sz="2600" spc="-5" dirty="0">
                <a:latin typeface="Cambria Math"/>
                <a:cs typeface="Cambria Math"/>
              </a:rPr>
              <a:t>2</a:t>
            </a:r>
            <a:r>
              <a:rPr sz="2600" spc="-5" dirty="0">
                <a:latin typeface="Constantia"/>
                <a:cs typeface="Constantia"/>
              </a:rPr>
              <a:t>-permutations</a:t>
            </a:r>
            <a:r>
              <a:rPr sz="2600" spc="-70" dirty="0">
                <a:latin typeface="Constantia"/>
                <a:cs typeface="Constantia"/>
              </a:rPr>
              <a:t> </a:t>
            </a:r>
            <a:r>
              <a:rPr sz="2600" spc="-5" dirty="0">
                <a:latin typeface="Constantia"/>
                <a:cs typeface="Constantia"/>
              </a:rPr>
              <a:t>of</a:t>
            </a:r>
            <a:r>
              <a:rPr sz="2600" spc="55" dirty="0">
                <a:latin typeface="Constantia"/>
                <a:cs typeface="Constantia"/>
              </a:rPr>
              <a:t> </a:t>
            </a:r>
            <a:r>
              <a:rPr sz="2600" i="1" dirty="0">
                <a:latin typeface="Constantia"/>
                <a:cs typeface="Constantia"/>
              </a:rPr>
              <a:t>S</a:t>
            </a:r>
            <a:r>
              <a:rPr sz="2600" i="1" spc="40" dirty="0">
                <a:latin typeface="Constantia"/>
                <a:cs typeface="Constantia"/>
              </a:rPr>
              <a:t> </a:t>
            </a:r>
            <a:r>
              <a:rPr sz="2600" dirty="0">
                <a:latin typeface="Constantia"/>
                <a:cs typeface="Constantia"/>
              </a:rPr>
              <a:t>=</a:t>
            </a:r>
            <a:r>
              <a:rPr sz="2600" spc="-5" dirty="0">
                <a:latin typeface="Constantia"/>
                <a:cs typeface="Constantia"/>
              </a:rPr>
              <a:t> {</a:t>
            </a:r>
            <a:r>
              <a:rPr sz="2600" spc="-5" dirty="0">
                <a:latin typeface="Cambria Math"/>
                <a:cs typeface="Cambria Math"/>
              </a:rPr>
              <a:t>1</a:t>
            </a:r>
            <a:r>
              <a:rPr sz="2600" spc="-5" dirty="0">
                <a:latin typeface="Constantia"/>
                <a:cs typeface="Constantia"/>
              </a:rPr>
              <a:t>,</a:t>
            </a:r>
            <a:r>
              <a:rPr sz="2600" spc="-5" dirty="0">
                <a:latin typeface="Cambria Math"/>
                <a:cs typeface="Cambria Math"/>
              </a:rPr>
              <a:t>2</a:t>
            </a:r>
            <a:r>
              <a:rPr sz="2600" spc="-5" dirty="0">
                <a:latin typeface="Constantia"/>
                <a:cs typeface="Constantia"/>
              </a:rPr>
              <a:t>,</a:t>
            </a:r>
            <a:r>
              <a:rPr sz="2600" spc="-5" dirty="0">
                <a:latin typeface="Cambria Math"/>
                <a:cs typeface="Cambria Math"/>
              </a:rPr>
              <a:t>3</a:t>
            </a:r>
            <a:r>
              <a:rPr sz="2600" spc="-5" dirty="0">
                <a:latin typeface="Constantia"/>
                <a:cs typeface="Constantia"/>
              </a:rPr>
              <a:t>}</a:t>
            </a:r>
            <a:r>
              <a:rPr sz="2600" spc="-10" dirty="0">
                <a:latin typeface="Constantia"/>
                <a:cs typeface="Constantia"/>
              </a:rPr>
              <a:t> </a:t>
            </a:r>
            <a:r>
              <a:rPr sz="2600" spc="-15" dirty="0">
                <a:latin typeface="Constantia"/>
                <a:cs typeface="Constantia"/>
              </a:rPr>
              <a:t>are</a:t>
            </a:r>
            <a:r>
              <a:rPr sz="2600" spc="-5" dirty="0">
                <a:latin typeface="Constantia"/>
                <a:cs typeface="Constantia"/>
              </a:rPr>
              <a:t> </a:t>
            </a:r>
            <a:r>
              <a:rPr sz="2600" dirty="0">
                <a:latin typeface="Cambria Math"/>
                <a:cs typeface="Cambria Math"/>
              </a:rPr>
              <a:t>1</a:t>
            </a:r>
            <a:r>
              <a:rPr sz="2600" dirty="0">
                <a:latin typeface="Constantia"/>
                <a:cs typeface="Constantia"/>
              </a:rPr>
              <a:t>,</a:t>
            </a:r>
            <a:r>
              <a:rPr sz="2600" dirty="0">
                <a:latin typeface="Cambria Math"/>
                <a:cs typeface="Cambria Math"/>
              </a:rPr>
              <a:t>2;</a:t>
            </a:r>
            <a:r>
              <a:rPr sz="2600" spc="70" dirty="0">
                <a:latin typeface="Cambria Math"/>
                <a:cs typeface="Cambria Math"/>
              </a:rPr>
              <a:t> </a:t>
            </a:r>
            <a:r>
              <a:rPr sz="2600" dirty="0">
                <a:latin typeface="Cambria Math"/>
                <a:cs typeface="Cambria Math"/>
              </a:rPr>
              <a:t>1</a:t>
            </a:r>
            <a:r>
              <a:rPr sz="2600" dirty="0">
                <a:latin typeface="Constantia"/>
                <a:cs typeface="Constantia"/>
              </a:rPr>
              <a:t>,</a:t>
            </a:r>
            <a:r>
              <a:rPr sz="2600" dirty="0">
                <a:latin typeface="Cambria Math"/>
                <a:cs typeface="Cambria Math"/>
              </a:rPr>
              <a:t>3;</a:t>
            </a:r>
            <a:r>
              <a:rPr sz="2600" spc="70" dirty="0">
                <a:latin typeface="Cambria Math"/>
                <a:cs typeface="Cambria Math"/>
              </a:rPr>
              <a:t> </a:t>
            </a:r>
            <a:r>
              <a:rPr sz="2600" spc="-5" dirty="0">
                <a:latin typeface="Cambria Math"/>
                <a:cs typeface="Cambria Math"/>
              </a:rPr>
              <a:t>2</a:t>
            </a:r>
            <a:r>
              <a:rPr sz="2600" spc="-5" dirty="0">
                <a:latin typeface="Constantia"/>
                <a:cs typeface="Constantia"/>
              </a:rPr>
              <a:t>,</a:t>
            </a:r>
            <a:r>
              <a:rPr sz="2600" spc="-5" dirty="0">
                <a:latin typeface="Cambria Math"/>
                <a:cs typeface="Cambria Math"/>
              </a:rPr>
              <a:t>1;</a:t>
            </a:r>
            <a:r>
              <a:rPr sz="2600" spc="70" dirty="0">
                <a:latin typeface="Cambria Math"/>
                <a:cs typeface="Cambria Math"/>
              </a:rPr>
              <a:t> </a:t>
            </a:r>
            <a:r>
              <a:rPr sz="2600" spc="-5" dirty="0">
                <a:latin typeface="Cambria Math"/>
                <a:cs typeface="Cambria Math"/>
              </a:rPr>
              <a:t>2</a:t>
            </a:r>
            <a:r>
              <a:rPr sz="2600" spc="-5" dirty="0">
                <a:latin typeface="Constantia"/>
                <a:cs typeface="Constantia"/>
              </a:rPr>
              <a:t>,</a:t>
            </a:r>
            <a:r>
              <a:rPr sz="2600" spc="-5" dirty="0">
                <a:latin typeface="Cambria Math"/>
                <a:cs typeface="Cambria Math"/>
              </a:rPr>
              <a:t>3;</a:t>
            </a:r>
            <a:endParaRPr sz="2600">
              <a:latin typeface="Cambria Math"/>
              <a:cs typeface="Cambria Math"/>
            </a:endParaRPr>
          </a:p>
          <a:p>
            <a:pPr marL="287020" algn="just">
              <a:lnSpc>
                <a:spcPct val="100000"/>
              </a:lnSpc>
            </a:pPr>
            <a:r>
              <a:rPr sz="2600" dirty="0">
                <a:latin typeface="Cambria Math"/>
                <a:cs typeface="Cambria Math"/>
              </a:rPr>
              <a:t>3</a:t>
            </a:r>
            <a:r>
              <a:rPr sz="2600" dirty="0">
                <a:latin typeface="Constantia"/>
                <a:cs typeface="Constantia"/>
              </a:rPr>
              <a:t>,</a:t>
            </a:r>
            <a:r>
              <a:rPr sz="2600" dirty="0">
                <a:latin typeface="Cambria Math"/>
                <a:cs typeface="Cambria Math"/>
              </a:rPr>
              <a:t>1;</a:t>
            </a:r>
            <a:r>
              <a:rPr sz="2600" spc="-25" dirty="0">
                <a:latin typeface="Cambria Math"/>
                <a:cs typeface="Cambria Math"/>
              </a:rPr>
              <a:t> </a:t>
            </a:r>
            <a:r>
              <a:rPr sz="2600" spc="-5" dirty="0">
                <a:latin typeface="Cambria Math"/>
                <a:cs typeface="Cambria Math"/>
              </a:rPr>
              <a:t>and</a:t>
            </a:r>
            <a:r>
              <a:rPr sz="2600" spc="-10" dirty="0">
                <a:latin typeface="Cambria Math"/>
                <a:cs typeface="Cambria Math"/>
              </a:rPr>
              <a:t> </a:t>
            </a:r>
            <a:r>
              <a:rPr sz="2600" dirty="0">
                <a:latin typeface="Cambria Math"/>
                <a:cs typeface="Cambria Math"/>
              </a:rPr>
              <a:t>3</a:t>
            </a:r>
            <a:r>
              <a:rPr sz="2600" dirty="0">
                <a:latin typeface="Constantia"/>
                <a:cs typeface="Constantia"/>
              </a:rPr>
              <a:t>,</a:t>
            </a:r>
            <a:r>
              <a:rPr sz="2600" dirty="0">
                <a:latin typeface="Cambria Math"/>
                <a:cs typeface="Cambria Math"/>
              </a:rPr>
              <a:t>2.</a:t>
            </a:r>
            <a:r>
              <a:rPr sz="2600" spc="-25" dirty="0">
                <a:latin typeface="Cambria Math"/>
                <a:cs typeface="Cambria Math"/>
              </a:rPr>
              <a:t> </a:t>
            </a:r>
            <a:r>
              <a:rPr sz="2600" dirty="0">
                <a:latin typeface="Cambria Math"/>
                <a:cs typeface="Cambria Math"/>
              </a:rPr>
              <a:t>Hence,</a:t>
            </a:r>
            <a:r>
              <a:rPr sz="2600" spc="-20" dirty="0">
                <a:latin typeface="Cambria Math"/>
                <a:cs typeface="Cambria Math"/>
              </a:rPr>
              <a:t> </a:t>
            </a:r>
            <a:r>
              <a:rPr sz="2600" i="1" dirty="0">
                <a:latin typeface="Constantia"/>
                <a:cs typeface="Constantia"/>
              </a:rPr>
              <a:t>P</a:t>
            </a:r>
            <a:r>
              <a:rPr sz="2600" dirty="0">
                <a:latin typeface="Cambria Math"/>
                <a:cs typeface="Cambria Math"/>
              </a:rPr>
              <a:t>(3,2)</a:t>
            </a:r>
            <a:r>
              <a:rPr sz="2600" spc="-40" dirty="0">
                <a:latin typeface="Cambria Math"/>
                <a:cs typeface="Cambria Math"/>
              </a:rPr>
              <a:t> </a:t>
            </a:r>
            <a:r>
              <a:rPr sz="2600" dirty="0">
                <a:latin typeface="Cambria Math"/>
                <a:cs typeface="Cambria Math"/>
              </a:rPr>
              <a:t>=</a:t>
            </a:r>
            <a:r>
              <a:rPr sz="2600" spc="-10" dirty="0">
                <a:latin typeface="Cambria Math"/>
                <a:cs typeface="Cambria Math"/>
              </a:rPr>
              <a:t> </a:t>
            </a:r>
            <a:r>
              <a:rPr sz="2600" spc="-5" dirty="0">
                <a:latin typeface="Cambria Math"/>
                <a:cs typeface="Cambria Math"/>
              </a:rPr>
              <a:t>6.</a:t>
            </a:r>
            <a:endParaRPr sz="2600">
              <a:latin typeface="Cambria Math"/>
              <a:cs typeface="Cambria Math"/>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28" y="0"/>
            <a:ext cx="9145905" cy="6858000"/>
            <a:chOff x="-828" y="0"/>
            <a:chExt cx="9145905"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223"/>
              <a:ext cx="9143999" cy="1028700"/>
            </a:xfrm>
            <a:prstGeom prst="rect">
              <a:avLst/>
            </a:prstGeom>
          </p:spPr>
        </p:pic>
        <p:pic>
          <p:nvPicPr>
            <p:cNvPr id="5" name="object 5"/>
            <p:cNvPicPr/>
            <p:nvPr/>
          </p:nvPicPr>
          <p:blipFill>
            <a:blip r:embed="rId4" cstate="print"/>
            <a:stretch>
              <a:fillRect/>
            </a:stretch>
          </p:blipFill>
          <p:spPr>
            <a:xfrm>
              <a:off x="4401357" y="0"/>
              <a:ext cx="4742641" cy="599949"/>
            </a:xfrm>
            <a:prstGeom prst="rect">
              <a:avLst/>
            </a:prstGeom>
          </p:spPr>
        </p:pic>
        <p:pic>
          <p:nvPicPr>
            <p:cNvPr id="6" name="object 6"/>
            <p:cNvPicPr/>
            <p:nvPr/>
          </p:nvPicPr>
          <p:blipFill>
            <a:blip r:embed="rId5" cstate="print"/>
            <a:stretch>
              <a:fillRect/>
            </a:stretch>
          </p:blipFill>
          <p:spPr>
            <a:xfrm>
              <a:off x="0" y="0"/>
              <a:ext cx="9088207" cy="1020572"/>
            </a:xfrm>
            <a:prstGeom prst="rect">
              <a:avLst/>
            </a:prstGeom>
          </p:spPr>
        </p:pic>
        <p:pic>
          <p:nvPicPr>
            <p:cNvPr id="7" name="object 7"/>
            <p:cNvPicPr/>
            <p:nvPr/>
          </p:nvPicPr>
          <p:blipFill>
            <a:blip r:embed="rId6" cstate="print"/>
            <a:stretch>
              <a:fillRect/>
            </a:stretch>
          </p:blipFill>
          <p:spPr>
            <a:xfrm>
              <a:off x="-828" y="52323"/>
              <a:ext cx="9145590" cy="901826"/>
            </a:xfrm>
            <a:prstGeom prst="rect">
              <a:avLst/>
            </a:prstGeom>
          </p:spPr>
        </p:pic>
      </p:grpSp>
      <p:sp>
        <p:nvSpPr>
          <p:cNvPr id="8" name="object 8"/>
          <p:cNvSpPr txBox="1">
            <a:spLocks noGrp="1"/>
          </p:cNvSpPr>
          <p:nvPr>
            <p:ph type="title"/>
          </p:nvPr>
        </p:nvSpPr>
        <p:spPr>
          <a:xfrm>
            <a:off x="444500" y="426465"/>
            <a:ext cx="6743700" cy="1397635"/>
          </a:xfrm>
          <a:prstGeom prst="rect">
            <a:avLst/>
          </a:prstGeom>
        </p:spPr>
        <p:txBody>
          <a:bodyPr vert="horz" wrap="square" lIns="0" tIns="12700" rIns="0" bIns="0" rtlCol="0">
            <a:spAutoFit/>
          </a:bodyPr>
          <a:lstStyle/>
          <a:p>
            <a:pPr marL="12700" marR="5080">
              <a:lnSpc>
                <a:spcPct val="100000"/>
              </a:lnSpc>
              <a:spcBef>
                <a:spcPts val="100"/>
              </a:spcBef>
            </a:pPr>
            <a:r>
              <a:rPr sz="4500" dirty="0">
                <a:solidFill>
                  <a:srgbClr val="04607A"/>
                </a:solidFill>
                <a:latin typeface="Calibri"/>
                <a:cs typeface="Calibri"/>
              </a:rPr>
              <a:t>A </a:t>
            </a:r>
            <a:r>
              <a:rPr sz="4500" spc="-15" dirty="0">
                <a:solidFill>
                  <a:srgbClr val="04607A"/>
                </a:solidFill>
                <a:latin typeface="Calibri"/>
                <a:cs typeface="Calibri"/>
              </a:rPr>
              <a:t>Formula </a:t>
            </a:r>
            <a:r>
              <a:rPr sz="4500" spc="-40" dirty="0">
                <a:solidFill>
                  <a:srgbClr val="04607A"/>
                </a:solidFill>
                <a:latin typeface="Calibri"/>
                <a:cs typeface="Calibri"/>
              </a:rPr>
              <a:t>for </a:t>
            </a:r>
            <a:r>
              <a:rPr sz="4500" dirty="0">
                <a:solidFill>
                  <a:srgbClr val="04607A"/>
                </a:solidFill>
                <a:latin typeface="Calibri"/>
                <a:cs typeface="Calibri"/>
              </a:rPr>
              <a:t>the Number </a:t>
            </a:r>
            <a:r>
              <a:rPr sz="4500" spc="-5" dirty="0">
                <a:solidFill>
                  <a:srgbClr val="04607A"/>
                </a:solidFill>
                <a:latin typeface="Calibri"/>
                <a:cs typeface="Calibri"/>
              </a:rPr>
              <a:t>of </a:t>
            </a:r>
            <a:r>
              <a:rPr sz="4500" spc="-1005" dirty="0">
                <a:solidFill>
                  <a:srgbClr val="04607A"/>
                </a:solidFill>
                <a:latin typeface="Calibri"/>
                <a:cs typeface="Calibri"/>
              </a:rPr>
              <a:t> </a:t>
            </a:r>
            <a:r>
              <a:rPr sz="4500" spc="-15" dirty="0">
                <a:solidFill>
                  <a:srgbClr val="04607A"/>
                </a:solidFill>
                <a:latin typeface="Calibri"/>
                <a:cs typeface="Calibri"/>
              </a:rPr>
              <a:t>Permutations</a:t>
            </a:r>
            <a:endParaRPr sz="4500">
              <a:latin typeface="Calibri"/>
              <a:cs typeface="Calibri"/>
            </a:endParaRPr>
          </a:p>
        </p:txBody>
      </p:sp>
      <p:sp>
        <p:nvSpPr>
          <p:cNvPr id="9" name="object 9"/>
          <p:cNvSpPr txBox="1"/>
          <p:nvPr/>
        </p:nvSpPr>
        <p:spPr>
          <a:xfrm>
            <a:off x="535940" y="1920367"/>
            <a:ext cx="8070850" cy="3411854"/>
          </a:xfrm>
          <a:prstGeom prst="rect">
            <a:avLst/>
          </a:prstGeom>
        </p:spPr>
        <p:txBody>
          <a:bodyPr vert="horz" wrap="square" lIns="0" tIns="12065" rIns="0" bIns="0" rtlCol="0">
            <a:spAutoFit/>
          </a:bodyPr>
          <a:lstStyle/>
          <a:p>
            <a:pPr marL="273050">
              <a:lnSpc>
                <a:spcPts val="2510"/>
              </a:lnSpc>
              <a:spcBef>
                <a:spcPts val="95"/>
              </a:spcBef>
            </a:pPr>
            <a:r>
              <a:rPr sz="2200" b="1" spc="-10" dirty="0">
                <a:latin typeface="Constantia"/>
                <a:cs typeface="Constantia"/>
              </a:rPr>
              <a:t>Theorem</a:t>
            </a:r>
            <a:r>
              <a:rPr sz="2200" b="1" spc="-25" dirty="0">
                <a:latin typeface="Constantia"/>
                <a:cs typeface="Constantia"/>
              </a:rPr>
              <a:t> </a:t>
            </a:r>
            <a:r>
              <a:rPr sz="2200" spc="-5" dirty="0">
                <a:latin typeface="Cambria Math"/>
                <a:cs typeface="Cambria Math"/>
              </a:rPr>
              <a:t>1</a:t>
            </a:r>
            <a:r>
              <a:rPr sz="2200" spc="-5" dirty="0">
                <a:latin typeface="Constantia"/>
                <a:cs typeface="Constantia"/>
              </a:rPr>
              <a:t>: If</a:t>
            </a:r>
            <a:r>
              <a:rPr sz="2200" spc="50" dirty="0">
                <a:latin typeface="Constantia"/>
                <a:cs typeface="Constantia"/>
              </a:rPr>
              <a:t> </a:t>
            </a:r>
            <a:r>
              <a:rPr sz="2200" i="1" spc="-5" dirty="0">
                <a:latin typeface="Constantia"/>
                <a:cs typeface="Constantia"/>
              </a:rPr>
              <a:t>n</a:t>
            </a:r>
            <a:r>
              <a:rPr sz="2200" i="1" spc="30" dirty="0">
                <a:latin typeface="Constantia"/>
                <a:cs typeface="Constantia"/>
              </a:rPr>
              <a:t> </a:t>
            </a:r>
            <a:r>
              <a:rPr sz="2200" spc="-5" dirty="0">
                <a:latin typeface="Constantia"/>
                <a:cs typeface="Constantia"/>
              </a:rPr>
              <a:t>is</a:t>
            </a:r>
            <a:r>
              <a:rPr sz="2200" spc="-85" dirty="0">
                <a:latin typeface="Constantia"/>
                <a:cs typeface="Constantia"/>
              </a:rPr>
              <a:t> </a:t>
            </a:r>
            <a:r>
              <a:rPr sz="2200" spc="-5" dirty="0">
                <a:latin typeface="Constantia"/>
                <a:cs typeface="Constantia"/>
              </a:rPr>
              <a:t>a</a:t>
            </a:r>
            <a:r>
              <a:rPr sz="2200" spc="-90" dirty="0">
                <a:latin typeface="Constantia"/>
                <a:cs typeface="Constantia"/>
              </a:rPr>
              <a:t> </a:t>
            </a:r>
            <a:r>
              <a:rPr sz="2200" spc="-15" dirty="0">
                <a:latin typeface="Constantia"/>
                <a:cs typeface="Constantia"/>
              </a:rPr>
              <a:t>positive</a:t>
            </a:r>
            <a:r>
              <a:rPr sz="2200" spc="-50" dirty="0">
                <a:latin typeface="Constantia"/>
                <a:cs typeface="Constantia"/>
              </a:rPr>
              <a:t> </a:t>
            </a:r>
            <a:r>
              <a:rPr sz="2200" spc="-15" dirty="0">
                <a:latin typeface="Constantia"/>
                <a:cs typeface="Constantia"/>
              </a:rPr>
              <a:t>integer</a:t>
            </a:r>
            <a:r>
              <a:rPr sz="2200" spc="-160" dirty="0">
                <a:latin typeface="Constantia"/>
                <a:cs typeface="Constantia"/>
              </a:rPr>
              <a:t> </a:t>
            </a:r>
            <a:r>
              <a:rPr sz="2200" dirty="0">
                <a:latin typeface="Constantia"/>
                <a:cs typeface="Constantia"/>
              </a:rPr>
              <a:t>and</a:t>
            </a:r>
            <a:r>
              <a:rPr sz="2200" spc="-55" dirty="0">
                <a:latin typeface="Constantia"/>
                <a:cs typeface="Constantia"/>
              </a:rPr>
              <a:t> </a:t>
            </a:r>
            <a:r>
              <a:rPr sz="2200" i="1" spc="-5" dirty="0">
                <a:latin typeface="Constantia"/>
                <a:cs typeface="Constantia"/>
              </a:rPr>
              <a:t>r</a:t>
            </a:r>
            <a:r>
              <a:rPr sz="2200" i="1" spc="40" dirty="0">
                <a:latin typeface="Constantia"/>
                <a:cs typeface="Constantia"/>
              </a:rPr>
              <a:t> </a:t>
            </a:r>
            <a:r>
              <a:rPr sz="2200" spc="-5" dirty="0">
                <a:latin typeface="Constantia"/>
                <a:cs typeface="Constantia"/>
              </a:rPr>
              <a:t>is</a:t>
            </a:r>
            <a:r>
              <a:rPr sz="2200" spc="-110" dirty="0">
                <a:latin typeface="Constantia"/>
                <a:cs typeface="Constantia"/>
              </a:rPr>
              <a:t> </a:t>
            </a:r>
            <a:r>
              <a:rPr sz="2200" spc="-5" dirty="0">
                <a:latin typeface="Constantia"/>
                <a:cs typeface="Constantia"/>
              </a:rPr>
              <a:t>an</a:t>
            </a:r>
            <a:r>
              <a:rPr sz="2200" spc="-40" dirty="0">
                <a:latin typeface="Constantia"/>
                <a:cs typeface="Constantia"/>
              </a:rPr>
              <a:t> </a:t>
            </a:r>
            <a:r>
              <a:rPr sz="2200" spc="-15" dirty="0">
                <a:latin typeface="Constantia"/>
                <a:cs typeface="Constantia"/>
              </a:rPr>
              <a:t>integer</a:t>
            </a:r>
            <a:r>
              <a:rPr sz="2200" spc="-155" dirty="0">
                <a:latin typeface="Constantia"/>
                <a:cs typeface="Constantia"/>
              </a:rPr>
              <a:t> </a:t>
            </a:r>
            <a:r>
              <a:rPr sz="2200" spc="-5" dirty="0">
                <a:latin typeface="Constantia"/>
                <a:cs typeface="Constantia"/>
              </a:rPr>
              <a:t>with</a:t>
            </a:r>
            <a:endParaRPr sz="2200">
              <a:latin typeface="Constantia"/>
              <a:cs typeface="Constantia"/>
            </a:endParaRPr>
          </a:p>
          <a:p>
            <a:pPr marL="286385">
              <a:lnSpc>
                <a:spcPts val="2510"/>
              </a:lnSpc>
            </a:pPr>
            <a:r>
              <a:rPr sz="2200" spc="-5" dirty="0">
                <a:latin typeface="Cambria Math"/>
                <a:cs typeface="Cambria Math"/>
              </a:rPr>
              <a:t>1</a:t>
            </a:r>
            <a:r>
              <a:rPr sz="2200" spc="65" dirty="0">
                <a:latin typeface="Cambria Math"/>
                <a:cs typeface="Cambria Math"/>
              </a:rPr>
              <a:t> </a:t>
            </a:r>
            <a:r>
              <a:rPr sz="2200" spc="-5" dirty="0">
                <a:latin typeface="Cambria Math"/>
                <a:cs typeface="Cambria Math"/>
              </a:rPr>
              <a:t>≤</a:t>
            </a:r>
            <a:r>
              <a:rPr sz="2200" spc="65" dirty="0">
                <a:latin typeface="Cambria Math"/>
                <a:cs typeface="Cambria Math"/>
              </a:rPr>
              <a:t> </a:t>
            </a:r>
            <a:r>
              <a:rPr sz="2200" i="1" spc="-5" dirty="0">
                <a:latin typeface="Constantia"/>
                <a:cs typeface="Constantia"/>
              </a:rPr>
              <a:t>r</a:t>
            </a:r>
            <a:r>
              <a:rPr sz="2200" i="1" spc="35" dirty="0">
                <a:latin typeface="Constantia"/>
                <a:cs typeface="Constantia"/>
              </a:rPr>
              <a:t> </a:t>
            </a:r>
            <a:r>
              <a:rPr sz="2200" spc="-5" dirty="0">
                <a:latin typeface="Cambria Math"/>
                <a:cs typeface="Cambria Math"/>
              </a:rPr>
              <a:t>≤</a:t>
            </a:r>
            <a:r>
              <a:rPr sz="2200" spc="65" dirty="0">
                <a:latin typeface="Cambria Math"/>
                <a:cs typeface="Cambria Math"/>
              </a:rPr>
              <a:t> </a:t>
            </a:r>
            <a:r>
              <a:rPr sz="2200" i="1" spc="-10" dirty="0">
                <a:latin typeface="Constantia"/>
                <a:cs typeface="Constantia"/>
              </a:rPr>
              <a:t>n</a:t>
            </a:r>
            <a:r>
              <a:rPr sz="2200" spc="-5" dirty="0">
                <a:latin typeface="Constantia"/>
                <a:cs typeface="Constantia"/>
              </a:rPr>
              <a:t>,</a:t>
            </a:r>
            <a:r>
              <a:rPr sz="2200" spc="-25" dirty="0">
                <a:latin typeface="Constantia"/>
                <a:cs typeface="Constantia"/>
              </a:rPr>
              <a:t> </a:t>
            </a:r>
            <a:r>
              <a:rPr sz="2200" spc="-10" dirty="0">
                <a:latin typeface="Constantia"/>
                <a:cs typeface="Constantia"/>
              </a:rPr>
              <a:t>th</a:t>
            </a:r>
            <a:r>
              <a:rPr sz="2200" spc="-5" dirty="0">
                <a:latin typeface="Constantia"/>
                <a:cs typeface="Constantia"/>
              </a:rPr>
              <a:t>en</a:t>
            </a:r>
            <a:r>
              <a:rPr sz="2200" spc="-70" dirty="0">
                <a:latin typeface="Constantia"/>
                <a:cs typeface="Constantia"/>
              </a:rPr>
              <a:t> </a:t>
            </a:r>
            <a:r>
              <a:rPr sz="2200" spc="-10" dirty="0">
                <a:latin typeface="Constantia"/>
                <a:cs typeface="Constantia"/>
              </a:rPr>
              <a:t>th</a:t>
            </a:r>
            <a:r>
              <a:rPr sz="2200" spc="-5" dirty="0">
                <a:latin typeface="Constantia"/>
                <a:cs typeface="Constantia"/>
              </a:rPr>
              <a:t>e</a:t>
            </a:r>
            <a:r>
              <a:rPr sz="2200" spc="-45" dirty="0">
                <a:latin typeface="Constantia"/>
                <a:cs typeface="Constantia"/>
              </a:rPr>
              <a:t>r</a:t>
            </a:r>
            <a:r>
              <a:rPr sz="2200" spc="-5" dirty="0">
                <a:latin typeface="Constantia"/>
                <a:cs typeface="Constantia"/>
              </a:rPr>
              <a:t>e</a:t>
            </a:r>
            <a:r>
              <a:rPr sz="2200" spc="-120" dirty="0">
                <a:latin typeface="Constantia"/>
                <a:cs typeface="Constantia"/>
              </a:rPr>
              <a:t> </a:t>
            </a:r>
            <a:r>
              <a:rPr sz="2200" spc="-5" dirty="0">
                <a:latin typeface="Constantia"/>
                <a:cs typeface="Constantia"/>
              </a:rPr>
              <a:t>a</a:t>
            </a:r>
            <a:r>
              <a:rPr sz="2200" spc="-45" dirty="0">
                <a:latin typeface="Constantia"/>
                <a:cs typeface="Constantia"/>
              </a:rPr>
              <a:t>r</a:t>
            </a:r>
            <a:r>
              <a:rPr sz="2200" spc="-5" dirty="0">
                <a:latin typeface="Constantia"/>
                <a:cs typeface="Constantia"/>
              </a:rPr>
              <a:t>e</a:t>
            </a:r>
            <a:endParaRPr sz="2200">
              <a:latin typeface="Constantia"/>
              <a:cs typeface="Constantia"/>
            </a:endParaRPr>
          </a:p>
          <a:p>
            <a:pPr marL="640715">
              <a:lnSpc>
                <a:spcPct val="100000"/>
              </a:lnSpc>
              <a:spcBef>
                <a:spcPts val="165"/>
              </a:spcBef>
              <a:tabLst>
                <a:tab pos="2538095" algn="l"/>
                <a:tab pos="3469640" algn="l"/>
                <a:tab pos="4140200" algn="l"/>
                <a:tab pos="4817110" algn="l"/>
              </a:tabLst>
            </a:pPr>
            <a:r>
              <a:rPr sz="2200" i="1" spc="-10" dirty="0">
                <a:latin typeface="Constantia"/>
                <a:cs typeface="Constantia"/>
              </a:rPr>
              <a:t>P</a:t>
            </a:r>
            <a:r>
              <a:rPr sz="2200" spc="-10" dirty="0">
                <a:latin typeface="Constantia"/>
                <a:cs typeface="Constantia"/>
              </a:rPr>
              <a:t>(</a:t>
            </a:r>
            <a:r>
              <a:rPr sz="2200" i="1" spc="-10" dirty="0">
                <a:latin typeface="Constantia"/>
                <a:cs typeface="Constantia"/>
              </a:rPr>
              <a:t>n</a:t>
            </a:r>
            <a:r>
              <a:rPr sz="2200" spc="-10" dirty="0">
                <a:latin typeface="Constantia"/>
                <a:cs typeface="Constantia"/>
              </a:rPr>
              <a:t>,</a:t>
            </a:r>
            <a:r>
              <a:rPr sz="2200" spc="15" dirty="0">
                <a:latin typeface="Constantia"/>
                <a:cs typeface="Constantia"/>
              </a:rPr>
              <a:t> </a:t>
            </a:r>
            <a:r>
              <a:rPr sz="2200" i="1" spc="-5" dirty="0">
                <a:latin typeface="Constantia"/>
                <a:cs typeface="Constantia"/>
              </a:rPr>
              <a:t>r</a:t>
            </a:r>
            <a:r>
              <a:rPr sz="2200" spc="-5" dirty="0">
                <a:latin typeface="Constantia"/>
                <a:cs typeface="Constantia"/>
              </a:rPr>
              <a:t>)</a:t>
            </a:r>
            <a:r>
              <a:rPr sz="2200" spc="10" dirty="0">
                <a:latin typeface="Constantia"/>
                <a:cs typeface="Constantia"/>
              </a:rPr>
              <a:t> </a:t>
            </a:r>
            <a:r>
              <a:rPr sz="2200" spc="-5" dirty="0">
                <a:latin typeface="Constantia"/>
                <a:cs typeface="Constantia"/>
              </a:rPr>
              <a:t>=</a:t>
            </a:r>
            <a:r>
              <a:rPr sz="2200" spc="-10" dirty="0">
                <a:latin typeface="Constantia"/>
                <a:cs typeface="Constantia"/>
              </a:rPr>
              <a:t> </a:t>
            </a:r>
            <a:r>
              <a:rPr sz="2200" i="1" spc="-10" dirty="0">
                <a:latin typeface="Constantia"/>
                <a:cs typeface="Constantia"/>
              </a:rPr>
              <a:t>n</a:t>
            </a:r>
            <a:r>
              <a:rPr sz="2200" spc="-10" dirty="0">
                <a:latin typeface="Constantia"/>
                <a:cs typeface="Constantia"/>
              </a:rPr>
              <a:t>(</a:t>
            </a:r>
            <a:r>
              <a:rPr sz="2200" i="1" spc="-10" dirty="0">
                <a:latin typeface="Constantia"/>
                <a:cs typeface="Constantia"/>
              </a:rPr>
              <a:t>n</a:t>
            </a:r>
            <a:r>
              <a:rPr sz="2200" i="1" spc="50" dirty="0">
                <a:latin typeface="Constantia"/>
                <a:cs typeface="Constantia"/>
              </a:rPr>
              <a:t> </a:t>
            </a:r>
            <a:r>
              <a:rPr sz="2200" spc="-5" dirty="0">
                <a:latin typeface="Cambria Math"/>
                <a:cs typeface="Cambria Math"/>
              </a:rPr>
              <a:t>−	</a:t>
            </a:r>
            <a:r>
              <a:rPr sz="2200" spc="-10" dirty="0">
                <a:latin typeface="Cambria Math"/>
                <a:cs typeface="Cambria Math"/>
              </a:rPr>
              <a:t>1</a:t>
            </a:r>
            <a:r>
              <a:rPr sz="2200" spc="-10" dirty="0">
                <a:latin typeface="Constantia"/>
                <a:cs typeface="Constantia"/>
              </a:rPr>
              <a:t>)(</a:t>
            </a:r>
            <a:r>
              <a:rPr sz="2200" i="1" spc="-10" dirty="0">
                <a:latin typeface="Constantia"/>
                <a:cs typeface="Constantia"/>
              </a:rPr>
              <a:t>n</a:t>
            </a:r>
            <a:r>
              <a:rPr sz="2200" i="1" spc="30" dirty="0">
                <a:latin typeface="Constantia"/>
                <a:cs typeface="Constantia"/>
              </a:rPr>
              <a:t> </a:t>
            </a:r>
            <a:r>
              <a:rPr sz="2300" spc="-80" dirty="0">
                <a:latin typeface="Cambria Math"/>
                <a:cs typeface="Cambria Math"/>
              </a:rPr>
              <a:t>−	</a:t>
            </a:r>
            <a:r>
              <a:rPr sz="2200" spc="-10" dirty="0">
                <a:latin typeface="Cambria Math"/>
                <a:cs typeface="Cambria Math"/>
              </a:rPr>
              <a:t>2</a:t>
            </a:r>
            <a:r>
              <a:rPr sz="2200" spc="-10" dirty="0">
                <a:latin typeface="Constantia"/>
                <a:cs typeface="Constantia"/>
              </a:rPr>
              <a:t>)</a:t>
            </a:r>
            <a:r>
              <a:rPr sz="2200" spc="-5" dirty="0">
                <a:latin typeface="Constantia"/>
                <a:cs typeface="Constantia"/>
              </a:rPr>
              <a:t> </a:t>
            </a:r>
            <a:r>
              <a:rPr sz="2200" spc="-5" dirty="0">
                <a:latin typeface="Cambria Math"/>
                <a:cs typeface="Cambria Math"/>
              </a:rPr>
              <a:t>∙∙∙	</a:t>
            </a:r>
            <a:r>
              <a:rPr sz="2200" spc="-10" dirty="0">
                <a:latin typeface="Constantia"/>
                <a:cs typeface="Constantia"/>
              </a:rPr>
              <a:t>(</a:t>
            </a:r>
            <a:r>
              <a:rPr sz="2200" i="1" spc="-10" dirty="0">
                <a:latin typeface="Constantia"/>
                <a:cs typeface="Constantia"/>
              </a:rPr>
              <a:t>n</a:t>
            </a:r>
            <a:r>
              <a:rPr sz="2200" i="1" spc="50" dirty="0">
                <a:latin typeface="Constantia"/>
                <a:cs typeface="Constantia"/>
              </a:rPr>
              <a:t> </a:t>
            </a:r>
            <a:r>
              <a:rPr sz="2200" spc="-5" dirty="0">
                <a:latin typeface="Cambria Math"/>
                <a:cs typeface="Cambria Math"/>
              </a:rPr>
              <a:t>−	</a:t>
            </a:r>
            <a:r>
              <a:rPr sz="2200" i="1" spc="-5" dirty="0">
                <a:latin typeface="Constantia"/>
                <a:cs typeface="Constantia"/>
              </a:rPr>
              <a:t>r</a:t>
            </a:r>
            <a:r>
              <a:rPr sz="2200" i="1" spc="10" dirty="0">
                <a:latin typeface="Constantia"/>
                <a:cs typeface="Constantia"/>
              </a:rPr>
              <a:t> </a:t>
            </a:r>
            <a:r>
              <a:rPr sz="2200" spc="-5" dirty="0">
                <a:latin typeface="Constantia"/>
                <a:cs typeface="Constantia"/>
              </a:rPr>
              <a:t>+</a:t>
            </a:r>
            <a:r>
              <a:rPr sz="2200" spc="-30" dirty="0">
                <a:latin typeface="Constantia"/>
                <a:cs typeface="Constantia"/>
              </a:rPr>
              <a:t> </a:t>
            </a:r>
            <a:r>
              <a:rPr sz="2200" spc="-10" dirty="0">
                <a:latin typeface="Cambria Math"/>
                <a:cs typeface="Cambria Math"/>
              </a:rPr>
              <a:t>1</a:t>
            </a:r>
            <a:r>
              <a:rPr sz="2200" spc="-10" dirty="0">
                <a:latin typeface="Constantia"/>
                <a:cs typeface="Constantia"/>
              </a:rPr>
              <a:t>)</a:t>
            </a:r>
            <a:endParaRPr sz="2200">
              <a:latin typeface="Constantia"/>
              <a:cs typeface="Constantia"/>
            </a:endParaRPr>
          </a:p>
          <a:p>
            <a:pPr marL="279400">
              <a:lnSpc>
                <a:spcPct val="100000"/>
              </a:lnSpc>
              <a:spcBef>
                <a:spcPts val="234"/>
              </a:spcBef>
            </a:pPr>
            <a:r>
              <a:rPr sz="2200" i="1" spc="-5" dirty="0">
                <a:latin typeface="Constantia"/>
                <a:cs typeface="Constantia"/>
              </a:rPr>
              <a:t>r</a:t>
            </a:r>
            <a:r>
              <a:rPr sz="2200" spc="-5" dirty="0">
                <a:latin typeface="Constantia"/>
                <a:cs typeface="Constantia"/>
              </a:rPr>
              <a:t>-permutations</a:t>
            </a:r>
            <a:r>
              <a:rPr sz="2200" spc="-140" dirty="0">
                <a:latin typeface="Constantia"/>
                <a:cs typeface="Constantia"/>
              </a:rPr>
              <a:t> </a:t>
            </a:r>
            <a:r>
              <a:rPr sz="2200" spc="-5" dirty="0">
                <a:latin typeface="Constantia"/>
                <a:cs typeface="Constantia"/>
              </a:rPr>
              <a:t>of</a:t>
            </a:r>
            <a:r>
              <a:rPr sz="2200" spc="-10" dirty="0">
                <a:latin typeface="Constantia"/>
                <a:cs typeface="Constantia"/>
              </a:rPr>
              <a:t> </a:t>
            </a:r>
            <a:r>
              <a:rPr sz="2200" spc="-5" dirty="0">
                <a:latin typeface="Constantia"/>
                <a:cs typeface="Constantia"/>
              </a:rPr>
              <a:t>a</a:t>
            </a:r>
            <a:r>
              <a:rPr sz="2200" spc="-110" dirty="0">
                <a:latin typeface="Constantia"/>
                <a:cs typeface="Constantia"/>
              </a:rPr>
              <a:t> </a:t>
            </a:r>
            <a:r>
              <a:rPr sz="2200" spc="-5" dirty="0">
                <a:latin typeface="Constantia"/>
                <a:cs typeface="Constantia"/>
              </a:rPr>
              <a:t>set</a:t>
            </a:r>
            <a:r>
              <a:rPr sz="2200" spc="-110" dirty="0">
                <a:latin typeface="Constantia"/>
                <a:cs typeface="Constantia"/>
              </a:rPr>
              <a:t> </a:t>
            </a:r>
            <a:r>
              <a:rPr sz="2200" spc="-5" dirty="0">
                <a:latin typeface="Constantia"/>
                <a:cs typeface="Constantia"/>
              </a:rPr>
              <a:t>with</a:t>
            </a:r>
            <a:r>
              <a:rPr sz="2200" spc="-30" dirty="0">
                <a:latin typeface="Constantia"/>
                <a:cs typeface="Constantia"/>
              </a:rPr>
              <a:t> </a:t>
            </a:r>
            <a:r>
              <a:rPr sz="2200" spc="-5" dirty="0">
                <a:latin typeface="Constantia"/>
                <a:cs typeface="Constantia"/>
              </a:rPr>
              <a:t>n</a:t>
            </a:r>
            <a:r>
              <a:rPr sz="2200" spc="-90" dirty="0">
                <a:latin typeface="Constantia"/>
                <a:cs typeface="Constantia"/>
              </a:rPr>
              <a:t> </a:t>
            </a:r>
            <a:r>
              <a:rPr sz="2200" spc="-5" dirty="0">
                <a:latin typeface="Constantia"/>
                <a:cs typeface="Constantia"/>
              </a:rPr>
              <a:t>distinct</a:t>
            </a:r>
            <a:r>
              <a:rPr sz="2200" spc="-125" dirty="0">
                <a:latin typeface="Constantia"/>
                <a:cs typeface="Constantia"/>
              </a:rPr>
              <a:t> </a:t>
            </a:r>
            <a:r>
              <a:rPr sz="2200" spc="-10" dirty="0">
                <a:latin typeface="Constantia"/>
                <a:cs typeface="Constantia"/>
              </a:rPr>
              <a:t>elements.</a:t>
            </a:r>
            <a:endParaRPr sz="2200">
              <a:latin typeface="Constantia"/>
              <a:cs typeface="Constantia"/>
            </a:endParaRPr>
          </a:p>
          <a:p>
            <a:pPr marL="279400">
              <a:lnSpc>
                <a:spcPts val="2515"/>
              </a:lnSpc>
              <a:spcBef>
                <a:spcPts val="260"/>
              </a:spcBef>
            </a:pPr>
            <a:r>
              <a:rPr sz="2200" b="1" spc="-10" dirty="0">
                <a:latin typeface="Constantia"/>
                <a:cs typeface="Constantia"/>
              </a:rPr>
              <a:t>Proof</a:t>
            </a:r>
            <a:r>
              <a:rPr sz="2200" spc="-10" dirty="0">
                <a:latin typeface="Constantia"/>
                <a:cs typeface="Constantia"/>
              </a:rPr>
              <a:t>:</a:t>
            </a:r>
            <a:r>
              <a:rPr sz="2200" spc="-5" dirty="0">
                <a:latin typeface="Constantia"/>
                <a:cs typeface="Constantia"/>
              </a:rPr>
              <a:t> </a:t>
            </a:r>
            <a:r>
              <a:rPr sz="2200" spc="-20" dirty="0">
                <a:latin typeface="Constantia"/>
                <a:cs typeface="Constantia"/>
              </a:rPr>
              <a:t>Use</a:t>
            </a:r>
            <a:r>
              <a:rPr sz="2200" spc="-70" dirty="0">
                <a:latin typeface="Constantia"/>
                <a:cs typeface="Constantia"/>
              </a:rPr>
              <a:t> </a:t>
            </a:r>
            <a:r>
              <a:rPr sz="2200" spc="-10" dirty="0">
                <a:latin typeface="Constantia"/>
                <a:cs typeface="Constantia"/>
              </a:rPr>
              <a:t>the</a:t>
            </a:r>
            <a:r>
              <a:rPr sz="2200" spc="-85" dirty="0">
                <a:latin typeface="Constantia"/>
                <a:cs typeface="Constantia"/>
              </a:rPr>
              <a:t> </a:t>
            </a:r>
            <a:r>
              <a:rPr sz="2200" spc="-10" dirty="0">
                <a:latin typeface="Constantia"/>
                <a:cs typeface="Constantia"/>
              </a:rPr>
              <a:t>product</a:t>
            </a:r>
            <a:r>
              <a:rPr sz="2200" spc="-80" dirty="0">
                <a:latin typeface="Constantia"/>
                <a:cs typeface="Constantia"/>
              </a:rPr>
              <a:t> </a:t>
            </a:r>
            <a:r>
              <a:rPr sz="2200" spc="-10" dirty="0">
                <a:latin typeface="Constantia"/>
                <a:cs typeface="Constantia"/>
              </a:rPr>
              <a:t>rule.</a:t>
            </a:r>
            <a:r>
              <a:rPr sz="2200" spc="-40" dirty="0">
                <a:latin typeface="Constantia"/>
                <a:cs typeface="Constantia"/>
              </a:rPr>
              <a:t> </a:t>
            </a:r>
            <a:r>
              <a:rPr sz="2200" spc="-10" dirty="0">
                <a:latin typeface="Constantia"/>
                <a:cs typeface="Constantia"/>
              </a:rPr>
              <a:t>The</a:t>
            </a:r>
            <a:r>
              <a:rPr sz="2200" spc="-60" dirty="0">
                <a:latin typeface="Constantia"/>
                <a:cs typeface="Constantia"/>
              </a:rPr>
              <a:t> </a:t>
            </a:r>
            <a:r>
              <a:rPr sz="2200" dirty="0">
                <a:latin typeface="Constantia"/>
                <a:cs typeface="Constantia"/>
              </a:rPr>
              <a:t>first</a:t>
            </a:r>
            <a:r>
              <a:rPr sz="2200" spc="-114" dirty="0">
                <a:latin typeface="Constantia"/>
                <a:cs typeface="Constantia"/>
              </a:rPr>
              <a:t> </a:t>
            </a:r>
            <a:r>
              <a:rPr sz="2200" spc="-5" dirty="0">
                <a:latin typeface="Constantia"/>
                <a:cs typeface="Constantia"/>
              </a:rPr>
              <a:t>element</a:t>
            </a:r>
            <a:r>
              <a:rPr sz="2200" spc="-150" dirty="0">
                <a:latin typeface="Constantia"/>
                <a:cs typeface="Constantia"/>
              </a:rPr>
              <a:t> </a:t>
            </a:r>
            <a:r>
              <a:rPr sz="2200" spc="-10" dirty="0">
                <a:latin typeface="Constantia"/>
                <a:cs typeface="Constantia"/>
              </a:rPr>
              <a:t>can</a:t>
            </a:r>
            <a:r>
              <a:rPr sz="2200" spc="-30" dirty="0">
                <a:latin typeface="Constantia"/>
                <a:cs typeface="Constantia"/>
              </a:rPr>
              <a:t> </a:t>
            </a:r>
            <a:r>
              <a:rPr sz="2200" spc="-5" dirty="0">
                <a:latin typeface="Constantia"/>
                <a:cs typeface="Constantia"/>
              </a:rPr>
              <a:t>be</a:t>
            </a:r>
            <a:r>
              <a:rPr sz="2200" spc="-110" dirty="0">
                <a:latin typeface="Constantia"/>
                <a:cs typeface="Constantia"/>
              </a:rPr>
              <a:t> </a:t>
            </a:r>
            <a:r>
              <a:rPr sz="2200" spc="-10" dirty="0">
                <a:latin typeface="Constantia"/>
                <a:cs typeface="Constantia"/>
              </a:rPr>
              <a:t>chosen</a:t>
            </a:r>
            <a:r>
              <a:rPr sz="2200" spc="-20" dirty="0">
                <a:latin typeface="Constantia"/>
                <a:cs typeface="Constantia"/>
              </a:rPr>
              <a:t> </a:t>
            </a:r>
            <a:r>
              <a:rPr sz="2200" spc="-5" dirty="0">
                <a:latin typeface="Constantia"/>
                <a:cs typeface="Constantia"/>
              </a:rPr>
              <a:t>in</a:t>
            </a:r>
            <a:r>
              <a:rPr sz="2200" spc="-20" dirty="0">
                <a:latin typeface="Constantia"/>
                <a:cs typeface="Constantia"/>
              </a:rPr>
              <a:t> </a:t>
            </a:r>
            <a:r>
              <a:rPr sz="2200" i="1" spc="-5" dirty="0">
                <a:latin typeface="Constantia"/>
                <a:cs typeface="Constantia"/>
              </a:rPr>
              <a:t>n</a:t>
            </a:r>
            <a:endParaRPr sz="2200">
              <a:latin typeface="Constantia"/>
              <a:cs typeface="Constantia"/>
            </a:endParaRPr>
          </a:p>
          <a:p>
            <a:pPr marL="286385">
              <a:lnSpc>
                <a:spcPts val="2380"/>
              </a:lnSpc>
              <a:tabLst>
                <a:tab pos="3309620" algn="l"/>
              </a:tabLst>
            </a:pPr>
            <a:r>
              <a:rPr sz="2200" spc="-30" dirty="0">
                <a:latin typeface="Constantia"/>
                <a:cs typeface="Constantia"/>
              </a:rPr>
              <a:t>ways.</a:t>
            </a:r>
            <a:r>
              <a:rPr sz="2200" spc="-15" dirty="0">
                <a:latin typeface="Constantia"/>
                <a:cs typeface="Constantia"/>
              </a:rPr>
              <a:t> </a:t>
            </a:r>
            <a:r>
              <a:rPr sz="2200" spc="-10" dirty="0">
                <a:latin typeface="Constantia"/>
                <a:cs typeface="Constantia"/>
              </a:rPr>
              <a:t>The</a:t>
            </a:r>
            <a:r>
              <a:rPr sz="2200" spc="-75" dirty="0">
                <a:latin typeface="Constantia"/>
                <a:cs typeface="Constantia"/>
              </a:rPr>
              <a:t> </a:t>
            </a:r>
            <a:r>
              <a:rPr sz="2200" spc="-15" dirty="0">
                <a:latin typeface="Constantia"/>
                <a:cs typeface="Constantia"/>
              </a:rPr>
              <a:t>second</a:t>
            </a:r>
            <a:r>
              <a:rPr sz="2200" dirty="0">
                <a:latin typeface="Constantia"/>
                <a:cs typeface="Constantia"/>
              </a:rPr>
              <a:t> </a:t>
            </a:r>
            <a:r>
              <a:rPr sz="2200" spc="-5" dirty="0">
                <a:latin typeface="Constantia"/>
                <a:cs typeface="Constantia"/>
              </a:rPr>
              <a:t>in</a:t>
            </a:r>
            <a:r>
              <a:rPr sz="2200" spc="-50" dirty="0">
                <a:latin typeface="Constantia"/>
                <a:cs typeface="Constantia"/>
              </a:rPr>
              <a:t> </a:t>
            </a:r>
            <a:r>
              <a:rPr sz="2200" i="1" spc="-5" dirty="0">
                <a:latin typeface="Constantia"/>
                <a:cs typeface="Constantia"/>
              </a:rPr>
              <a:t>n</a:t>
            </a:r>
            <a:r>
              <a:rPr sz="2200" i="1" spc="40" dirty="0">
                <a:latin typeface="Constantia"/>
                <a:cs typeface="Constantia"/>
              </a:rPr>
              <a:t> </a:t>
            </a:r>
            <a:r>
              <a:rPr sz="2200" spc="-5" dirty="0">
                <a:latin typeface="Cambria Math"/>
                <a:cs typeface="Cambria Math"/>
              </a:rPr>
              <a:t>−	1</a:t>
            </a:r>
            <a:r>
              <a:rPr sz="2200" spc="-15" dirty="0">
                <a:latin typeface="Cambria Math"/>
                <a:cs typeface="Cambria Math"/>
              </a:rPr>
              <a:t> </a:t>
            </a:r>
            <a:r>
              <a:rPr sz="2200" spc="-30" dirty="0">
                <a:latin typeface="Cambria Math"/>
                <a:cs typeface="Cambria Math"/>
              </a:rPr>
              <a:t>ways,</a:t>
            </a:r>
            <a:r>
              <a:rPr sz="2200" spc="25" dirty="0">
                <a:latin typeface="Cambria Math"/>
                <a:cs typeface="Cambria Math"/>
              </a:rPr>
              <a:t> </a:t>
            </a:r>
            <a:r>
              <a:rPr sz="2200" spc="-10" dirty="0">
                <a:latin typeface="Cambria Math"/>
                <a:cs typeface="Cambria Math"/>
              </a:rPr>
              <a:t>and</a:t>
            </a:r>
            <a:r>
              <a:rPr sz="2200" dirty="0">
                <a:latin typeface="Cambria Math"/>
                <a:cs typeface="Cambria Math"/>
              </a:rPr>
              <a:t> </a:t>
            </a:r>
            <a:r>
              <a:rPr sz="2200" spc="-5" dirty="0">
                <a:latin typeface="Cambria Math"/>
                <a:cs typeface="Cambria Math"/>
              </a:rPr>
              <a:t>so</a:t>
            </a:r>
            <a:r>
              <a:rPr sz="2200" dirty="0">
                <a:latin typeface="Cambria Math"/>
                <a:cs typeface="Cambria Math"/>
              </a:rPr>
              <a:t> </a:t>
            </a:r>
            <a:r>
              <a:rPr sz="2200" spc="-5" dirty="0">
                <a:latin typeface="Cambria Math"/>
                <a:cs typeface="Cambria Math"/>
              </a:rPr>
              <a:t>on </a:t>
            </a:r>
            <a:r>
              <a:rPr sz="2200" spc="-10" dirty="0">
                <a:latin typeface="Cambria Math"/>
                <a:cs typeface="Cambria Math"/>
              </a:rPr>
              <a:t>until</a:t>
            </a:r>
            <a:r>
              <a:rPr sz="2200" spc="20" dirty="0">
                <a:latin typeface="Cambria Math"/>
                <a:cs typeface="Cambria Math"/>
              </a:rPr>
              <a:t> </a:t>
            </a:r>
            <a:r>
              <a:rPr sz="2200" spc="-15" dirty="0">
                <a:latin typeface="Cambria Math"/>
                <a:cs typeface="Cambria Math"/>
              </a:rPr>
              <a:t>there</a:t>
            </a:r>
            <a:r>
              <a:rPr sz="2200" spc="5" dirty="0">
                <a:latin typeface="Cambria Math"/>
                <a:cs typeface="Cambria Math"/>
              </a:rPr>
              <a:t> </a:t>
            </a:r>
            <a:r>
              <a:rPr sz="2200" spc="-20" dirty="0">
                <a:latin typeface="Cambria Math"/>
                <a:cs typeface="Cambria Math"/>
              </a:rPr>
              <a:t>are</a:t>
            </a:r>
            <a:endParaRPr sz="2200">
              <a:latin typeface="Cambria Math"/>
              <a:cs typeface="Cambria Math"/>
            </a:endParaRPr>
          </a:p>
          <a:p>
            <a:pPr marL="286385">
              <a:lnSpc>
                <a:spcPts val="2510"/>
              </a:lnSpc>
            </a:pPr>
            <a:r>
              <a:rPr sz="2200" spc="-5" dirty="0">
                <a:latin typeface="Cambria Math"/>
                <a:cs typeface="Cambria Math"/>
              </a:rPr>
              <a:t>(</a:t>
            </a:r>
            <a:r>
              <a:rPr sz="2200" i="1" spc="-5" dirty="0">
                <a:latin typeface="Constantia"/>
                <a:cs typeface="Constantia"/>
              </a:rPr>
              <a:t>n</a:t>
            </a:r>
            <a:r>
              <a:rPr sz="2200" i="1" spc="30" dirty="0">
                <a:latin typeface="Constantia"/>
                <a:cs typeface="Constantia"/>
              </a:rPr>
              <a:t> </a:t>
            </a:r>
            <a:r>
              <a:rPr sz="2200" spc="-5" dirty="0">
                <a:latin typeface="Cambria Math"/>
                <a:cs typeface="Cambria Math"/>
              </a:rPr>
              <a:t>−</a:t>
            </a:r>
            <a:r>
              <a:rPr sz="2200" spc="55" dirty="0">
                <a:latin typeface="Cambria Math"/>
                <a:cs typeface="Cambria Math"/>
              </a:rPr>
              <a:t> </a:t>
            </a:r>
            <a:r>
              <a:rPr sz="2200" spc="-5" dirty="0">
                <a:latin typeface="Constantia"/>
                <a:cs typeface="Constantia"/>
              </a:rPr>
              <a:t>(</a:t>
            </a:r>
            <a:r>
              <a:rPr sz="2200" spc="5" dirty="0">
                <a:latin typeface="Constantia"/>
                <a:cs typeface="Constantia"/>
              </a:rPr>
              <a:t> </a:t>
            </a:r>
            <a:r>
              <a:rPr sz="2200" i="1" spc="-5" dirty="0">
                <a:latin typeface="Constantia"/>
                <a:cs typeface="Constantia"/>
              </a:rPr>
              <a:t>r</a:t>
            </a:r>
            <a:r>
              <a:rPr sz="2200" i="1" spc="20" dirty="0">
                <a:latin typeface="Constantia"/>
                <a:cs typeface="Constantia"/>
              </a:rPr>
              <a:t> </a:t>
            </a:r>
            <a:r>
              <a:rPr sz="2200" spc="-5" dirty="0">
                <a:latin typeface="Cambria Math"/>
                <a:cs typeface="Cambria Math"/>
              </a:rPr>
              <a:t>−</a:t>
            </a:r>
            <a:r>
              <a:rPr sz="2200" spc="65" dirty="0">
                <a:latin typeface="Cambria Math"/>
                <a:cs typeface="Cambria Math"/>
              </a:rPr>
              <a:t> </a:t>
            </a:r>
            <a:r>
              <a:rPr sz="2200" spc="-10" dirty="0">
                <a:latin typeface="Cambria Math"/>
                <a:cs typeface="Cambria Math"/>
              </a:rPr>
              <a:t>1</a:t>
            </a:r>
            <a:r>
              <a:rPr sz="2200" spc="-10" dirty="0">
                <a:latin typeface="Constantia"/>
                <a:cs typeface="Constantia"/>
              </a:rPr>
              <a:t>))</a:t>
            </a:r>
            <a:r>
              <a:rPr sz="2200" spc="-45" dirty="0">
                <a:latin typeface="Constantia"/>
                <a:cs typeface="Constantia"/>
              </a:rPr>
              <a:t> </a:t>
            </a:r>
            <a:r>
              <a:rPr sz="2200" spc="-30" dirty="0">
                <a:latin typeface="Constantia"/>
                <a:cs typeface="Constantia"/>
              </a:rPr>
              <a:t>ways</a:t>
            </a:r>
            <a:r>
              <a:rPr sz="2200" spc="-65" dirty="0">
                <a:latin typeface="Constantia"/>
                <a:cs typeface="Constantia"/>
              </a:rPr>
              <a:t> </a:t>
            </a:r>
            <a:r>
              <a:rPr sz="2200" spc="-20" dirty="0">
                <a:latin typeface="Constantia"/>
                <a:cs typeface="Constantia"/>
              </a:rPr>
              <a:t>to</a:t>
            </a:r>
            <a:r>
              <a:rPr sz="2200" spc="-110" dirty="0">
                <a:latin typeface="Constantia"/>
                <a:cs typeface="Constantia"/>
              </a:rPr>
              <a:t> </a:t>
            </a:r>
            <a:r>
              <a:rPr sz="2200" spc="-5" dirty="0">
                <a:latin typeface="Constantia"/>
                <a:cs typeface="Constantia"/>
              </a:rPr>
              <a:t>choose</a:t>
            </a:r>
            <a:r>
              <a:rPr sz="2200" spc="-75" dirty="0">
                <a:latin typeface="Constantia"/>
                <a:cs typeface="Constantia"/>
              </a:rPr>
              <a:t> </a:t>
            </a:r>
            <a:r>
              <a:rPr sz="2200" spc="-5" dirty="0">
                <a:latin typeface="Constantia"/>
                <a:cs typeface="Constantia"/>
              </a:rPr>
              <a:t>the</a:t>
            </a:r>
            <a:r>
              <a:rPr sz="2200" spc="-70" dirty="0">
                <a:latin typeface="Constantia"/>
                <a:cs typeface="Constantia"/>
              </a:rPr>
              <a:t> </a:t>
            </a:r>
            <a:r>
              <a:rPr sz="2200" spc="-5" dirty="0">
                <a:latin typeface="Constantia"/>
                <a:cs typeface="Constantia"/>
              </a:rPr>
              <a:t>last</a:t>
            </a:r>
            <a:r>
              <a:rPr sz="2200" spc="-120" dirty="0">
                <a:latin typeface="Constantia"/>
                <a:cs typeface="Constantia"/>
              </a:rPr>
              <a:t> </a:t>
            </a:r>
            <a:r>
              <a:rPr sz="2200" spc="-5" dirty="0">
                <a:latin typeface="Constantia"/>
                <a:cs typeface="Constantia"/>
              </a:rPr>
              <a:t>element.</a:t>
            </a:r>
            <a:endParaRPr sz="2200">
              <a:latin typeface="Constantia"/>
              <a:cs typeface="Constantia"/>
            </a:endParaRPr>
          </a:p>
          <a:p>
            <a:pPr marL="286385" marR="496570" indent="-274320">
              <a:lnSpc>
                <a:spcPts val="2360"/>
              </a:lnSpc>
              <a:spcBef>
                <a:spcPts val="580"/>
              </a:spcBef>
              <a:buClr>
                <a:srgbClr val="0AD0D9"/>
              </a:buClr>
              <a:buSzPct val="93181"/>
              <a:buFont typeface="Segoe UI Symbol"/>
              <a:buChar char="⚫"/>
              <a:tabLst>
                <a:tab pos="286385" algn="l"/>
                <a:tab pos="287020" algn="l"/>
              </a:tabLst>
            </a:pPr>
            <a:r>
              <a:rPr sz="2200" spc="-20" dirty="0">
                <a:latin typeface="Constantia"/>
                <a:cs typeface="Constantia"/>
              </a:rPr>
              <a:t>Note</a:t>
            </a:r>
            <a:r>
              <a:rPr sz="2200" spc="-65" dirty="0">
                <a:latin typeface="Constantia"/>
                <a:cs typeface="Constantia"/>
              </a:rPr>
              <a:t> </a:t>
            </a:r>
            <a:r>
              <a:rPr sz="2200" spc="-5" dirty="0">
                <a:latin typeface="Constantia"/>
                <a:cs typeface="Constantia"/>
              </a:rPr>
              <a:t>that</a:t>
            </a:r>
            <a:r>
              <a:rPr sz="2200" spc="-80" dirty="0">
                <a:latin typeface="Constantia"/>
                <a:cs typeface="Constantia"/>
              </a:rPr>
              <a:t> </a:t>
            </a:r>
            <a:r>
              <a:rPr sz="2200" i="1" spc="-10" dirty="0">
                <a:latin typeface="Constantia"/>
                <a:cs typeface="Constantia"/>
              </a:rPr>
              <a:t>P</a:t>
            </a:r>
            <a:r>
              <a:rPr sz="2200" spc="-10" dirty="0">
                <a:latin typeface="Constantia"/>
                <a:cs typeface="Constantia"/>
              </a:rPr>
              <a:t>(</a:t>
            </a:r>
            <a:r>
              <a:rPr sz="2200" i="1" spc="-10" dirty="0">
                <a:latin typeface="Constantia"/>
                <a:cs typeface="Constantia"/>
              </a:rPr>
              <a:t>n</a:t>
            </a:r>
            <a:r>
              <a:rPr sz="2200" spc="-10" dirty="0">
                <a:latin typeface="Constantia"/>
                <a:cs typeface="Constantia"/>
              </a:rPr>
              <a:t>,</a:t>
            </a:r>
            <a:r>
              <a:rPr sz="2200" spc="-10" dirty="0">
                <a:latin typeface="Cambria Math"/>
                <a:cs typeface="Cambria Math"/>
              </a:rPr>
              <a:t>0</a:t>
            </a:r>
            <a:r>
              <a:rPr sz="2200" spc="-10" dirty="0">
                <a:latin typeface="Constantia"/>
                <a:cs typeface="Constantia"/>
              </a:rPr>
              <a:t>)</a:t>
            </a:r>
            <a:r>
              <a:rPr sz="2200" spc="20" dirty="0">
                <a:latin typeface="Constantia"/>
                <a:cs typeface="Constantia"/>
              </a:rPr>
              <a:t> </a:t>
            </a:r>
            <a:r>
              <a:rPr sz="2200" spc="-5" dirty="0">
                <a:latin typeface="Constantia"/>
                <a:cs typeface="Constantia"/>
              </a:rPr>
              <a:t>=</a:t>
            </a:r>
            <a:r>
              <a:rPr sz="2200" spc="-10" dirty="0">
                <a:latin typeface="Constantia"/>
                <a:cs typeface="Constantia"/>
              </a:rPr>
              <a:t> </a:t>
            </a:r>
            <a:r>
              <a:rPr sz="2200" spc="-5" dirty="0">
                <a:latin typeface="Cambria Math"/>
                <a:cs typeface="Cambria Math"/>
              </a:rPr>
              <a:t>1</a:t>
            </a:r>
            <a:r>
              <a:rPr sz="2200" spc="-5" dirty="0">
                <a:latin typeface="Constantia"/>
                <a:cs typeface="Constantia"/>
              </a:rPr>
              <a:t>,</a:t>
            </a:r>
            <a:r>
              <a:rPr sz="2200" spc="-35" dirty="0">
                <a:latin typeface="Constantia"/>
                <a:cs typeface="Constantia"/>
              </a:rPr>
              <a:t> </a:t>
            </a:r>
            <a:r>
              <a:rPr sz="2200" spc="-15" dirty="0">
                <a:latin typeface="Constantia"/>
                <a:cs typeface="Constantia"/>
              </a:rPr>
              <a:t>since</a:t>
            </a:r>
            <a:r>
              <a:rPr sz="2200" spc="-75" dirty="0">
                <a:latin typeface="Constantia"/>
                <a:cs typeface="Constantia"/>
              </a:rPr>
              <a:t> </a:t>
            </a:r>
            <a:r>
              <a:rPr sz="2200" spc="-15" dirty="0">
                <a:latin typeface="Constantia"/>
                <a:cs typeface="Constantia"/>
              </a:rPr>
              <a:t>there</a:t>
            </a:r>
            <a:r>
              <a:rPr sz="2200" spc="-70" dirty="0">
                <a:latin typeface="Constantia"/>
                <a:cs typeface="Constantia"/>
              </a:rPr>
              <a:t> </a:t>
            </a:r>
            <a:r>
              <a:rPr sz="2200" spc="-5" dirty="0">
                <a:latin typeface="Constantia"/>
                <a:cs typeface="Constantia"/>
              </a:rPr>
              <a:t>is</a:t>
            </a:r>
            <a:r>
              <a:rPr sz="2200" spc="-95" dirty="0">
                <a:latin typeface="Constantia"/>
                <a:cs typeface="Constantia"/>
              </a:rPr>
              <a:t> </a:t>
            </a:r>
            <a:r>
              <a:rPr sz="2200" spc="-10" dirty="0">
                <a:latin typeface="Constantia"/>
                <a:cs typeface="Constantia"/>
              </a:rPr>
              <a:t>only</a:t>
            </a:r>
            <a:r>
              <a:rPr sz="2200" spc="-110" dirty="0">
                <a:latin typeface="Constantia"/>
                <a:cs typeface="Constantia"/>
              </a:rPr>
              <a:t> </a:t>
            </a:r>
            <a:r>
              <a:rPr sz="2200" spc="-5" dirty="0">
                <a:latin typeface="Constantia"/>
                <a:cs typeface="Constantia"/>
              </a:rPr>
              <a:t>one</a:t>
            </a:r>
            <a:r>
              <a:rPr sz="2200" spc="-120" dirty="0">
                <a:latin typeface="Constantia"/>
                <a:cs typeface="Constantia"/>
              </a:rPr>
              <a:t> </a:t>
            </a:r>
            <a:r>
              <a:rPr sz="2200" spc="-30" dirty="0">
                <a:latin typeface="Constantia"/>
                <a:cs typeface="Constantia"/>
              </a:rPr>
              <a:t>way</a:t>
            </a:r>
            <a:r>
              <a:rPr sz="2200" spc="-65" dirty="0">
                <a:latin typeface="Constantia"/>
                <a:cs typeface="Constantia"/>
              </a:rPr>
              <a:t> </a:t>
            </a:r>
            <a:r>
              <a:rPr sz="2200" spc="-20" dirty="0">
                <a:latin typeface="Constantia"/>
                <a:cs typeface="Constantia"/>
              </a:rPr>
              <a:t>to</a:t>
            </a:r>
            <a:r>
              <a:rPr sz="2200" spc="-110" dirty="0">
                <a:latin typeface="Constantia"/>
                <a:cs typeface="Constantia"/>
              </a:rPr>
              <a:t> </a:t>
            </a:r>
            <a:r>
              <a:rPr sz="2200" spc="-15" dirty="0">
                <a:latin typeface="Constantia"/>
                <a:cs typeface="Constantia"/>
              </a:rPr>
              <a:t>order</a:t>
            </a:r>
            <a:r>
              <a:rPr sz="2200" spc="-120" dirty="0">
                <a:latin typeface="Constantia"/>
                <a:cs typeface="Constantia"/>
              </a:rPr>
              <a:t> </a:t>
            </a:r>
            <a:r>
              <a:rPr sz="2200" spc="-15" dirty="0">
                <a:latin typeface="Constantia"/>
                <a:cs typeface="Constantia"/>
              </a:rPr>
              <a:t>zero </a:t>
            </a:r>
            <a:r>
              <a:rPr sz="2200" spc="-540" dirty="0">
                <a:latin typeface="Constantia"/>
                <a:cs typeface="Constantia"/>
              </a:rPr>
              <a:t> </a:t>
            </a:r>
            <a:r>
              <a:rPr sz="2200" spc="-5" dirty="0">
                <a:latin typeface="Constantia"/>
                <a:cs typeface="Constantia"/>
              </a:rPr>
              <a:t>elements.</a:t>
            </a:r>
            <a:endParaRPr sz="2200">
              <a:latin typeface="Constantia"/>
              <a:cs typeface="Constantia"/>
            </a:endParaRPr>
          </a:p>
          <a:p>
            <a:pPr marL="279400">
              <a:lnSpc>
                <a:spcPct val="100000"/>
              </a:lnSpc>
              <a:spcBef>
                <a:spcPts val="250"/>
              </a:spcBef>
            </a:pPr>
            <a:r>
              <a:rPr sz="2200" b="1" spc="-5" dirty="0">
                <a:latin typeface="Constantia"/>
                <a:cs typeface="Constantia"/>
              </a:rPr>
              <a:t>Corollary</a:t>
            </a:r>
            <a:r>
              <a:rPr sz="2200" b="1" spc="-75" dirty="0">
                <a:latin typeface="Constantia"/>
                <a:cs typeface="Constantia"/>
              </a:rPr>
              <a:t> </a:t>
            </a:r>
            <a:r>
              <a:rPr sz="2200" spc="-10" dirty="0">
                <a:latin typeface="Cambria Math"/>
                <a:cs typeface="Cambria Math"/>
              </a:rPr>
              <a:t>1</a:t>
            </a:r>
            <a:r>
              <a:rPr sz="2200" spc="-10" dirty="0">
                <a:latin typeface="Constantia"/>
                <a:cs typeface="Constantia"/>
              </a:rPr>
              <a:t>:</a:t>
            </a:r>
            <a:r>
              <a:rPr sz="2200" spc="-25" dirty="0">
                <a:latin typeface="Constantia"/>
                <a:cs typeface="Constantia"/>
              </a:rPr>
              <a:t> </a:t>
            </a:r>
            <a:r>
              <a:rPr sz="2200" spc="-5" dirty="0">
                <a:latin typeface="Constantia"/>
                <a:cs typeface="Constantia"/>
              </a:rPr>
              <a:t>If</a:t>
            </a:r>
            <a:r>
              <a:rPr sz="2200" spc="50" dirty="0">
                <a:latin typeface="Constantia"/>
                <a:cs typeface="Constantia"/>
              </a:rPr>
              <a:t> </a:t>
            </a:r>
            <a:r>
              <a:rPr sz="2200" i="1" spc="-5" dirty="0">
                <a:latin typeface="Constantia"/>
                <a:cs typeface="Constantia"/>
              </a:rPr>
              <a:t>n</a:t>
            </a:r>
            <a:r>
              <a:rPr sz="2200" i="1" spc="-20" dirty="0">
                <a:latin typeface="Constantia"/>
                <a:cs typeface="Constantia"/>
              </a:rPr>
              <a:t> </a:t>
            </a:r>
            <a:r>
              <a:rPr sz="2200" dirty="0">
                <a:latin typeface="Constantia"/>
                <a:cs typeface="Constantia"/>
              </a:rPr>
              <a:t>and</a:t>
            </a:r>
            <a:r>
              <a:rPr sz="2200" spc="-15" dirty="0">
                <a:latin typeface="Constantia"/>
                <a:cs typeface="Constantia"/>
              </a:rPr>
              <a:t> </a:t>
            </a:r>
            <a:r>
              <a:rPr sz="2200" i="1" spc="-5" dirty="0">
                <a:latin typeface="Constantia"/>
                <a:cs typeface="Constantia"/>
              </a:rPr>
              <a:t>r</a:t>
            </a:r>
            <a:r>
              <a:rPr sz="2200" i="1" spc="-20" dirty="0">
                <a:latin typeface="Constantia"/>
                <a:cs typeface="Constantia"/>
              </a:rPr>
              <a:t> </a:t>
            </a:r>
            <a:r>
              <a:rPr sz="2200" spc="-15" dirty="0">
                <a:latin typeface="Constantia"/>
                <a:cs typeface="Constantia"/>
              </a:rPr>
              <a:t>are</a:t>
            </a:r>
            <a:r>
              <a:rPr sz="2200" spc="-70" dirty="0">
                <a:latin typeface="Constantia"/>
                <a:cs typeface="Constantia"/>
              </a:rPr>
              <a:t> </a:t>
            </a:r>
            <a:r>
              <a:rPr sz="2200" spc="-15" dirty="0">
                <a:latin typeface="Constantia"/>
                <a:cs typeface="Constantia"/>
              </a:rPr>
              <a:t>integers</a:t>
            </a:r>
            <a:r>
              <a:rPr sz="2200" spc="-135" dirty="0">
                <a:latin typeface="Constantia"/>
                <a:cs typeface="Constantia"/>
              </a:rPr>
              <a:t> </a:t>
            </a:r>
            <a:r>
              <a:rPr sz="2200" spc="-5" dirty="0">
                <a:latin typeface="Constantia"/>
                <a:cs typeface="Constantia"/>
              </a:rPr>
              <a:t>with</a:t>
            </a:r>
            <a:r>
              <a:rPr sz="2200" spc="-20" dirty="0">
                <a:latin typeface="Constantia"/>
                <a:cs typeface="Constantia"/>
              </a:rPr>
              <a:t> </a:t>
            </a:r>
            <a:r>
              <a:rPr sz="2200" spc="-5" dirty="0">
                <a:latin typeface="Cambria Math"/>
                <a:cs typeface="Cambria Math"/>
              </a:rPr>
              <a:t>1</a:t>
            </a:r>
            <a:r>
              <a:rPr sz="2200" spc="60" dirty="0">
                <a:latin typeface="Cambria Math"/>
                <a:cs typeface="Cambria Math"/>
              </a:rPr>
              <a:t> </a:t>
            </a:r>
            <a:r>
              <a:rPr sz="2200" spc="-5" dirty="0">
                <a:latin typeface="Cambria Math"/>
                <a:cs typeface="Cambria Math"/>
              </a:rPr>
              <a:t>≤</a:t>
            </a:r>
            <a:r>
              <a:rPr sz="2200" spc="60" dirty="0">
                <a:latin typeface="Cambria Math"/>
                <a:cs typeface="Cambria Math"/>
              </a:rPr>
              <a:t> </a:t>
            </a:r>
            <a:r>
              <a:rPr sz="2200" i="1" spc="-5" dirty="0">
                <a:latin typeface="Constantia"/>
                <a:cs typeface="Constantia"/>
              </a:rPr>
              <a:t>r</a:t>
            </a:r>
            <a:r>
              <a:rPr sz="2200" i="1" spc="40" dirty="0">
                <a:latin typeface="Constantia"/>
                <a:cs typeface="Constantia"/>
              </a:rPr>
              <a:t> </a:t>
            </a:r>
            <a:r>
              <a:rPr sz="2200" spc="-5" dirty="0">
                <a:latin typeface="Cambria Math"/>
                <a:cs typeface="Cambria Math"/>
              </a:rPr>
              <a:t>≤</a:t>
            </a:r>
            <a:r>
              <a:rPr sz="2200" spc="60" dirty="0">
                <a:latin typeface="Cambria Math"/>
                <a:cs typeface="Cambria Math"/>
              </a:rPr>
              <a:t> </a:t>
            </a:r>
            <a:r>
              <a:rPr sz="2200" i="1" spc="-5" dirty="0">
                <a:latin typeface="Constantia"/>
                <a:cs typeface="Constantia"/>
              </a:rPr>
              <a:t>n,</a:t>
            </a:r>
            <a:r>
              <a:rPr sz="2200" i="1" spc="10" dirty="0">
                <a:latin typeface="Constantia"/>
                <a:cs typeface="Constantia"/>
              </a:rPr>
              <a:t> </a:t>
            </a:r>
            <a:r>
              <a:rPr sz="2200" spc="-10" dirty="0">
                <a:latin typeface="Constantia"/>
                <a:cs typeface="Constantia"/>
              </a:rPr>
              <a:t>then</a:t>
            </a:r>
            <a:endParaRPr sz="2200">
              <a:latin typeface="Constantia"/>
              <a:cs typeface="Constantia"/>
            </a:endParaRPr>
          </a:p>
        </p:txBody>
      </p:sp>
      <p:pic>
        <p:nvPicPr>
          <p:cNvPr id="10" name="object 10"/>
          <p:cNvPicPr/>
          <p:nvPr/>
        </p:nvPicPr>
        <p:blipFill>
          <a:blip r:embed="rId7" cstate="print"/>
          <a:stretch>
            <a:fillRect/>
          </a:stretch>
        </p:blipFill>
        <p:spPr>
          <a:xfrm>
            <a:off x="3048000" y="5638800"/>
            <a:ext cx="2609088" cy="537972"/>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28" y="0"/>
            <a:ext cx="9145905" cy="6858000"/>
            <a:chOff x="-828" y="0"/>
            <a:chExt cx="9145905"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223"/>
              <a:ext cx="9143999" cy="1028700"/>
            </a:xfrm>
            <a:prstGeom prst="rect">
              <a:avLst/>
            </a:prstGeom>
          </p:spPr>
        </p:pic>
        <p:pic>
          <p:nvPicPr>
            <p:cNvPr id="5" name="object 5"/>
            <p:cNvPicPr/>
            <p:nvPr/>
          </p:nvPicPr>
          <p:blipFill>
            <a:blip r:embed="rId4" cstate="print"/>
            <a:stretch>
              <a:fillRect/>
            </a:stretch>
          </p:blipFill>
          <p:spPr>
            <a:xfrm>
              <a:off x="4401357" y="0"/>
              <a:ext cx="4742641" cy="599949"/>
            </a:xfrm>
            <a:prstGeom prst="rect">
              <a:avLst/>
            </a:prstGeom>
          </p:spPr>
        </p:pic>
        <p:pic>
          <p:nvPicPr>
            <p:cNvPr id="6" name="object 6"/>
            <p:cNvPicPr/>
            <p:nvPr/>
          </p:nvPicPr>
          <p:blipFill>
            <a:blip r:embed="rId5" cstate="print"/>
            <a:stretch>
              <a:fillRect/>
            </a:stretch>
          </p:blipFill>
          <p:spPr>
            <a:xfrm>
              <a:off x="0" y="0"/>
              <a:ext cx="9088207" cy="1020572"/>
            </a:xfrm>
            <a:prstGeom prst="rect">
              <a:avLst/>
            </a:prstGeom>
          </p:spPr>
        </p:pic>
        <p:pic>
          <p:nvPicPr>
            <p:cNvPr id="7" name="object 7"/>
            <p:cNvPicPr/>
            <p:nvPr/>
          </p:nvPicPr>
          <p:blipFill>
            <a:blip r:embed="rId6" cstate="print"/>
            <a:stretch>
              <a:fillRect/>
            </a:stretch>
          </p:blipFill>
          <p:spPr>
            <a:xfrm>
              <a:off x="-828" y="52323"/>
              <a:ext cx="9145590" cy="901826"/>
            </a:xfrm>
            <a:prstGeom prst="rect">
              <a:avLst/>
            </a:prstGeom>
          </p:spPr>
        </p:pic>
      </p:grpSp>
      <p:sp>
        <p:nvSpPr>
          <p:cNvPr id="8" name="object 8"/>
          <p:cNvSpPr txBox="1">
            <a:spLocks noGrp="1"/>
          </p:cNvSpPr>
          <p:nvPr>
            <p:ph type="title"/>
          </p:nvPr>
        </p:nvSpPr>
        <p:spPr>
          <a:xfrm>
            <a:off x="444500" y="426465"/>
            <a:ext cx="6894830" cy="1397635"/>
          </a:xfrm>
          <a:prstGeom prst="rect">
            <a:avLst/>
          </a:prstGeom>
        </p:spPr>
        <p:txBody>
          <a:bodyPr vert="horz" wrap="square" lIns="0" tIns="12700" rIns="0" bIns="0" rtlCol="0">
            <a:spAutoFit/>
          </a:bodyPr>
          <a:lstStyle/>
          <a:p>
            <a:pPr marL="12700" marR="5080">
              <a:lnSpc>
                <a:spcPct val="100000"/>
              </a:lnSpc>
              <a:spcBef>
                <a:spcPts val="100"/>
              </a:spcBef>
              <a:tabLst>
                <a:tab pos="4015104" algn="l"/>
              </a:tabLst>
            </a:pPr>
            <a:r>
              <a:rPr sz="4500" spc="-5" dirty="0">
                <a:solidFill>
                  <a:srgbClr val="04607A"/>
                </a:solidFill>
                <a:latin typeface="Calibri"/>
                <a:cs typeface="Calibri"/>
              </a:rPr>
              <a:t>Solving</a:t>
            </a:r>
            <a:r>
              <a:rPr sz="4500" spc="10" dirty="0">
                <a:solidFill>
                  <a:srgbClr val="04607A"/>
                </a:solidFill>
                <a:latin typeface="Calibri"/>
                <a:cs typeface="Calibri"/>
              </a:rPr>
              <a:t> </a:t>
            </a:r>
            <a:r>
              <a:rPr sz="4500" spc="-10" dirty="0">
                <a:solidFill>
                  <a:srgbClr val="04607A"/>
                </a:solidFill>
                <a:latin typeface="Calibri"/>
                <a:cs typeface="Calibri"/>
              </a:rPr>
              <a:t>Counting	</a:t>
            </a:r>
            <a:r>
              <a:rPr sz="4500" spc="-15" dirty="0">
                <a:solidFill>
                  <a:srgbClr val="04607A"/>
                </a:solidFill>
                <a:latin typeface="Calibri"/>
                <a:cs typeface="Calibri"/>
              </a:rPr>
              <a:t>Problems</a:t>
            </a:r>
            <a:r>
              <a:rPr sz="4500" spc="-65" dirty="0">
                <a:solidFill>
                  <a:srgbClr val="04607A"/>
                </a:solidFill>
                <a:latin typeface="Calibri"/>
                <a:cs typeface="Calibri"/>
              </a:rPr>
              <a:t> </a:t>
            </a:r>
            <a:r>
              <a:rPr sz="4500" spc="-20" dirty="0">
                <a:solidFill>
                  <a:srgbClr val="04607A"/>
                </a:solidFill>
                <a:latin typeface="Calibri"/>
                <a:cs typeface="Calibri"/>
              </a:rPr>
              <a:t>by </a:t>
            </a:r>
            <a:r>
              <a:rPr sz="4500" spc="-1000" dirty="0">
                <a:solidFill>
                  <a:srgbClr val="04607A"/>
                </a:solidFill>
                <a:latin typeface="Calibri"/>
                <a:cs typeface="Calibri"/>
              </a:rPr>
              <a:t> </a:t>
            </a:r>
            <a:r>
              <a:rPr sz="4500" spc="-10" dirty="0">
                <a:solidFill>
                  <a:srgbClr val="04607A"/>
                </a:solidFill>
                <a:latin typeface="Calibri"/>
                <a:cs typeface="Calibri"/>
              </a:rPr>
              <a:t>Counting</a:t>
            </a:r>
            <a:r>
              <a:rPr sz="4500" spc="-25" dirty="0">
                <a:solidFill>
                  <a:srgbClr val="04607A"/>
                </a:solidFill>
                <a:latin typeface="Calibri"/>
                <a:cs typeface="Calibri"/>
              </a:rPr>
              <a:t> </a:t>
            </a:r>
            <a:r>
              <a:rPr sz="4500" spc="-15" dirty="0">
                <a:solidFill>
                  <a:srgbClr val="04607A"/>
                </a:solidFill>
                <a:latin typeface="Calibri"/>
                <a:cs typeface="Calibri"/>
              </a:rPr>
              <a:t>Permutations</a:t>
            </a:r>
            <a:endParaRPr sz="4500">
              <a:latin typeface="Calibri"/>
              <a:cs typeface="Calibri"/>
            </a:endParaRPr>
          </a:p>
        </p:txBody>
      </p:sp>
      <p:sp>
        <p:nvSpPr>
          <p:cNvPr id="9" name="object 9"/>
          <p:cNvSpPr txBox="1"/>
          <p:nvPr/>
        </p:nvSpPr>
        <p:spPr>
          <a:xfrm>
            <a:off x="773683" y="1947799"/>
            <a:ext cx="7602855" cy="3041650"/>
          </a:xfrm>
          <a:prstGeom prst="rect">
            <a:avLst/>
          </a:prstGeom>
        </p:spPr>
        <p:txBody>
          <a:bodyPr vert="horz" wrap="square" lIns="0" tIns="13335" rIns="0" bIns="0" rtlCol="0">
            <a:spAutoFit/>
          </a:bodyPr>
          <a:lstStyle/>
          <a:p>
            <a:pPr marL="48895" marR="5080" indent="-36830">
              <a:lnSpc>
                <a:spcPct val="100000"/>
              </a:lnSpc>
              <a:spcBef>
                <a:spcPts val="105"/>
              </a:spcBef>
            </a:pPr>
            <a:r>
              <a:rPr sz="2600" b="1" spc="-5" dirty="0">
                <a:latin typeface="Constantia"/>
                <a:cs typeface="Constantia"/>
              </a:rPr>
              <a:t>Example</a:t>
            </a:r>
            <a:r>
              <a:rPr sz="2600" spc="-5" dirty="0">
                <a:latin typeface="Constantia"/>
                <a:cs typeface="Constantia"/>
              </a:rPr>
              <a:t>: </a:t>
            </a:r>
            <a:r>
              <a:rPr sz="2600" spc="-35" dirty="0">
                <a:latin typeface="Constantia"/>
                <a:cs typeface="Constantia"/>
              </a:rPr>
              <a:t>How </a:t>
            </a:r>
            <a:r>
              <a:rPr sz="2600" spc="-15" dirty="0">
                <a:latin typeface="Constantia"/>
                <a:cs typeface="Constantia"/>
              </a:rPr>
              <a:t>many </a:t>
            </a:r>
            <a:r>
              <a:rPr sz="2600" spc="-25" dirty="0">
                <a:latin typeface="Constantia"/>
                <a:cs typeface="Constantia"/>
              </a:rPr>
              <a:t>ways </a:t>
            </a:r>
            <a:r>
              <a:rPr sz="2600" spc="-15" dirty="0">
                <a:latin typeface="Constantia"/>
                <a:cs typeface="Constantia"/>
              </a:rPr>
              <a:t>are </a:t>
            </a:r>
            <a:r>
              <a:rPr sz="2600" spc="-10" dirty="0">
                <a:latin typeface="Constantia"/>
                <a:cs typeface="Constantia"/>
              </a:rPr>
              <a:t>there </a:t>
            </a:r>
            <a:r>
              <a:rPr sz="2600" spc="-20" dirty="0">
                <a:latin typeface="Constantia"/>
                <a:cs typeface="Constantia"/>
              </a:rPr>
              <a:t>to </a:t>
            </a:r>
            <a:r>
              <a:rPr sz="2600" dirty="0">
                <a:latin typeface="Constantia"/>
                <a:cs typeface="Constantia"/>
              </a:rPr>
              <a:t>select a </a:t>
            </a:r>
            <a:r>
              <a:rPr sz="2600" spc="5" dirty="0">
                <a:latin typeface="Constantia"/>
                <a:cs typeface="Constantia"/>
              </a:rPr>
              <a:t>first- </a:t>
            </a:r>
            <a:r>
              <a:rPr sz="2600" spc="10" dirty="0">
                <a:latin typeface="Constantia"/>
                <a:cs typeface="Constantia"/>
              </a:rPr>
              <a:t> </a:t>
            </a:r>
            <a:r>
              <a:rPr sz="2600" spc="-5" dirty="0">
                <a:latin typeface="Constantia"/>
                <a:cs typeface="Constantia"/>
              </a:rPr>
              <a:t>prize</a:t>
            </a:r>
            <a:r>
              <a:rPr sz="2600" spc="-114" dirty="0">
                <a:latin typeface="Constantia"/>
                <a:cs typeface="Constantia"/>
              </a:rPr>
              <a:t> </a:t>
            </a:r>
            <a:r>
              <a:rPr sz="2600" spc="-30" dirty="0">
                <a:latin typeface="Constantia"/>
                <a:cs typeface="Constantia"/>
              </a:rPr>
              <a:t>winner,</a:t>
            </a:r>
            <a:r>
              <a:rPr sz="2600" spc="-60" dirty="0">
                <a:latin typeface="Constantia"/>
                <a:cs typeface="Constantia"/>
              </a:rPr>
              <a:t> </a:t>
            </a:r>
            <a:r>
              <a:rPr sz="2600" dirty="0">
                <a:latin typeface="Constantia"/>
                <a:cs typeface="Constantia"/>
              </a:rPr>
              <a:t>a</a:t>
            </a:r>
            <a:r>
              <a:rPr sz="2600" spc="-125" dirty="0">
                <a:latin typeface="Constantia"/>
                <a:cs typeface="Constantia"/>
              </a:rPr>
              <a:t> </a:t>
            </a:r>
            <a:r>
              <a:rPr sz="2600" spc="-5" dirty="0">
                <a:latin typeface="Constantia"/>
                <a:cs typeface="Constantia"/>
              </a:rPr>
              <a:t>second</a:t>
            </a:r>
            <a:r>
              <a:rPr sz="2600" spc="-55" dirty="0">
                <a:latin typeface="Constantia"/>
                <a:cs typeface="Constantia"/>
              </a:rPr>
              <a:t> </a:t>
            </a:r>
            <a:r>
              <a:rPr sz="2600" spc="-5" dirty="0">
                <a:latin typeface="Constantia"/>
                <a:cs typeface="Constantia"/>
              </a:rPr>
              <a:t>prize</a:t>
            </a:r>
            <a:r>
              <a:rPr sz="2600" spc="-110" dirty="0">
                <a:latin typeface="Constantia"/>
                <a:cs typeface="Constantia"/>
              </a:rPr>
              <a:t> </a:t>
            </a:r>
            <a:r>
              <a:rPr sz="2600" spc="-30" dirty="0">
                <a:latin typeface="Constantia"/>
                <a:cs typeface="Constantia"/>
              </a:rPr>
              <a:t>winner,</a:t>
            </a:r>
            <a:r>
              <a:rPr sz="2600" spc="-60" dirty="0">
                <a:latin typeface="Constantia"/>
                <a:cs typeface="Constantia"/>
              </a:rPr>
              <a:t> </a:t>
            </a:r>
            <a:r>
              <a:rPr sz="2600" dirty="0">
                <a:latin typeface="Constantia"/>
                <a:cs typeface="Constantia"/>
              </a:rPr>
              <a:t>and</a:t>
            </a:r>
            <a:r>
              <a:rPr sz="2600" spc="-70" dirty="0">
                <a:latin typeface="Constantia"/>
                <a:cs typeface="Constantia"/>
              </a:rPr>
              <a:t> </a:t>
            </a:r>
            <a:r>
              <a:rPr sz="2600" dirty="0">
                <a:latin typeface="Constantia"/>
                <a:cs typeface="Constantia"/>
              </a:rPr>
              <a:t>a</a:t>
            </a:r>
            <a:r>
              <a:rPr sz="2600" spc="-85" dirty="0">
                <a:latin typeface="Constantia"/>
                <a:cs typeface="Constantia"/>
              </a:rPr>
              <a:t> </a:t>
            </a:r>
            <a:r>
              <a:rPr sz="2600" spc="-20" dirty="0">
                <a:latin typeface="Constantia"/>
                <a:cs typeface="Constantia"/>
              </a:rPr>
              <a:t>third-prize </a:t>
            </a:r>
            <a:r>
              <a:rPr sz="2600" spc="-640" dirty="0">
                <a:latin typeface="Constantia"/>
                <a:cs typeface="Constantia"/>
              </a:rPr>
              <a:t> </a:t>
            </a:r>
            <a:r>
              <a:rPr sz="2600" dirty="0">
                <a:latin typeface="Constantia"/>
                <a:cs typeface="Constantia"/>
              </a:rPr>
              <a:t>winner</a:t>
            </a:r>
            <a:r>
              <a:rPr sz="2600" spc="-100" dirty="0">
                <a:latin typeface="Constantia"/>
                <a:cs typeface="Constantia"/>
              </a:rPr>
              <a:t> </a:t>
            </a:r>
            <a:r>
              <a:rPr sz="2600" dirty="0">
                <a:latin typeface="Constantia"/>
                <a:cs typeface="Constantia"/>
              </a:rPr>
              <a:t>f</a:t>
            </a:r>
            <a:r>
              <a:rPr sz="2600" spc="-40" dirty="0">
                <a:latin typeface="Constantia"/>
                <a:cs typeface="Constantia"/>
              </a:rPr>
              <a:t>r</a:t>
            </a:r>
            <a:r>
              <a:rPr sz="2600" dirty="0">
                <a:latin typeface="Constantia"/>
                <a:cs typeface="Constantia"/>
              </a:rPr>
              <a:t>om</a:t>
            </a:r>
            <a:r>
              <a:rPr sz="2600" spc="-80" dirty="0">
                <a:latin typeface="Constantia"/>
                <a:cs typeface="Constantia"/>
              </a:rPr>
              <a:t> </a:t>
            </a:r>
            <a:r>
              <a:rPr sz="2600" spc="-5" dirty="0">
                <a:latin typeface="Cambria Math"/>
                <a:cs typeface="Cambria Math"/>
              </a:rPr>
              <a:t>10</a:t>
            </a:r>
            <a:r>
              <a:rPr sz="2600" dirty="0">
                <a:latin typeface="Cambria Math"/>
                <a:cs typeface="Cambria Math"/>
              </a:rPr>
              <a:t>0 </a:t>
            </a:r>
            <a:r>
              <a:rPr sz="2600" spc="-5" dirty="0">
                <a:latin typeface="Constantia"/>
                <a:cs typeface="Constantia"/>
              </a:rPr>
              <a:t>di</a:t>
            </a:r>
            <a:r>
              <a:rPr sz="2600" spc="-10" dirty="0">
                <a:latin typeface="Constantia"/>
                <a:cs typeface="Constantia"/>
              </a:rPr>
              <a:t>f</a:t>
            </a:r>
            <a:r>
              <a:rPr sz="2600" spc="-25" dirty="0">
                <a:latin typeface="Constantia"/>
                <a:cs typeface="Constantia"/>
              </a:rPr>
              <a:t>f</a:t>
            </a:r>
            <a:r>
              <a:rPr sz="2600" dirty="0">
                <a:latin typeface="Constantia"/>
                <a:cs typeface="Constantia"/>
              </a:rPr>
              <a:t>e</a:t>
            </a:r>
            <a:r>
              <a:rPr sz="2600" spc="-40" dirty="0">
                <a:latin typeface="Constantia"/>
                <a:cs typeface="Constantia"/>
              </a:rPr>
              <a:t>r</a:t>
            </a:r>
            <a:r>
              <a:rPr sz="2600" dirty="0">
                <a:latin typeface="Constantia"/>
                <a:cs typeface="Constantia"/>
              </a:rPr>
              <a:t>ent</a:t>
            </a:r>
            <a:r>
              <a:rPr sz="2600" spc="-100" dirty="0">
                <a:latin typeface="Constantia"/>
                <a:cs typeface="Constantia"/>
              </a:rPr>
              <a:t> </a:t>
            </a:r>
            <a:r>
              <a:rPr sz="2600" dirty="0">
                <a:latin typeface="Constantia"/>
                <a:cs typeface="Constantia"/>
              </a:rPr>
              <a:t>pe</a:t>
            </a:r>
            <a:r>
              <a:rPr sz="2600" spc="-10" dirty="0">
                <a:latin typeface="Constantia"/>
                <a:cs typeface="Constantia"/>
              </a:rPr>
              <a:t>o</a:t>
            </a:r>
            <a:r>
              <a:rPr sz="2600" dirty="0">
                <a:latin typeface="Constantia"/>
                <a:cs typeface="Constantia"/>
              </a:rPr>
              <a:t>ple</a:t>
            </a:r>
            <a:r>
              <a:rPr sz="2600" spc="-155" dirty="0">
                <a:latin typeface="Constantia"/>
                <a:cs typeface="Constantia"/>
              </a:rPr>
              <a:t> </a:t>
            </a:r>
            <a:r>
              <a:rPr sz="2600" spc="-25" dirty="0">
                <a:latin typeface="Constantia"/>
                <a:cs typeface="Constantia"/>
              </a:rPr>
              <a:t>w</a:t>
            </a:r>
            <a:r>
              <a:rPr sz="2600" dirty="0">
                <a:latin typeface="Constantia"/>
                <a:cs typeface="Constantia"/>
              </a:rPr>
              <a:t>ho</a:t>
            </a:r>
            <a:r>
              <a:rPr sz="2600" spc="-80" dirty="0">
                <a:latin typeface="Constantia"/>
                <a:cs typeface="Constantia"/>
              </a:rPr>
              <a:t> </a:t>
            </a:r>
            <a:r>
              <a:rPr sz="2600" dirty="0">
                <a:latin typeface="Constantia"/>
                <a:cs typeface="Constantia"/>
              </a:rPr>
              <a:t>h</a:t>
            </a:r>
            <a:r>
              <a:rPr sz="2600" spc="-60" dirty="0">
                <a:latin typeface="Constantia"/>
                <a:cs typeface="Constantia"/>
              </a:rPr>
              <a:t>av</a:t>
            </a:r>
            <a:r>
              <a:rPr sz="2600" dirty="0">
                <a:latin typeface="Constantia"/>
                <a:cs typeface="Constantia"/>
              </a:rPr>
              <a:t>e</a:t>
            </a:r>
            <a:r>
              <a:rPr sz="2600" spc="-140" dirty="0">
                <a:latin typeface="Constantia"/>
                <a:cs typeface="Constantia"/>
              </a:rPr>
              <a:t> </a:t>
            </a:r>
            <a:r>
              <a:rPr sz="2600" dirty="0">
                <a:latin typeface="Constantia"/>
                <a:cs typeface="Constantia"/>
              </a:rPr>
              <a:t>en</a:t>
            </a:r>
            <a:r>
              <a:rPr sz="2600" spc="-35" dirty="0">
                <a:latin typeface="Constantia"/>
                <a:cs typeface="Constantia"/>
              </a:rPr>
              <a:t>t</a:t>
            </a:r>
            <a:r>
              <a:rPr sz="2600" dirty="0">
                <a:latin typeface="Constantia"/>
                <a:cs typeface="Constantia"/>
              </a:rPr>
              <a:t>e</a:t>
            </a:r>
            <a:r>
              <a:rPr sz="2600" spc="-40" dirty="0">
                <a:latin typeface="Constantia"/>
                <a:cs typeface="Constantia"/>
              </a:rPr>
              <a:t>r</a:t>
            </a:r>
            <a:r>
              <a:rPr sz="2600" dirty="0">
                <a:latin typeface="Constantia"/>
                <a:cs typeface="Constantia"/>
              </a:rPr>
              <a:t>ed</a:t>
            </a:r>
            <a:r>
              <a:rPr sz="2600" spc="-80" dirty="0">
                <a:latin typeface="Constantia"/>
                <a:cs typeface="Constantia"/>
              </a:rPr>
              <a:t> </a:t>
            </a:r>
            <a:r>
              <a:rPr sz="2600" dirty="0">
                <a:latin typeface="Constantia"/>
                <a:cs typeface="Constantia"/>
              </a:rPr>
              <a:t>a  </a:t>
            </a:r>
            <a:r>
              <a:rPr sz="2600" spc="-10" dirty="0">
                <a:latin typeface="Constantia"/>
                <a:cs typeface="Constantia"/>
              </a:rPr>
              <a:t>contest?</a:t>
            </a:r>
            <a:endParaRPr sz="2600">
              <a:latin typeface="Constantia"/>
              <a:cs typeface="Constantia"/>
            </a:endParaRPr>
          </a:p>
          <a:p>
            <a:pPr>
              <a:lnSpc>
                <a:spcPct val="100000"/>
              </a:lnSpc>
              <a:spcBef>
                <a:spcPts val="35"/>
              </a:spcBef>
            </a:pPr>
            <a:endParaRPr sz="3550">
              <a:latin typeface="Constantia"/>
              <a:cs typeface="Constantia"/>
            </a:endParaRPr>
          </a:p>
          <a:p>
            <a:pPr marL="91440">
              <a:lnSpc>
                <a:spcPct val="100000"/>
              </a:lnSpc>
            </a:pPr>
            <a:r>
              <a:rPr sz="2600" b="1" spc="-5" dirty="0">
                <a:latin typeface="Constantia"/>
                <a:cs typeface="Constantia"/>
              </a:rPr>
              <a:t>Solution</a:t>
            </a:r>
            <a:r>
              <a:rPr sz="2600" spc="-5" dirty="0">
                <a:latin typeface="Constantia"/>
                <a:cs typeface="Constantia"/>
              </a:rPr>
              <a:t>:</a:t>
            </a:r>
            <a:endParaRPr sz="2600">
              <a:latin typeface="Constantia"/>
              <a:cs typeface="Constantia"/>
            </a:endParaRPr>
          </a:p>
          <a:p>
            <a:pPr marL="765810">
              <a:lnSpc>
                <a:spcPct val="100000"/>
              </a:lnSpc>
              <a:spcBef>
                <a:spcPts val="650"/>
              </a:spcBef>
            </a:pPr>
            <a:r>
              <a:rPr sz="2600" spc="-5" dirty="0">
                <a:latin typeface="Constantia"/>
                <a:cs typeface="Constantia"/>
              </a:rPr>
              <a:t>P(</a:t>
            </a:r>
            <a:r>
              <a:rPr sz="2600" spc="-5" dirty="0">
                <a:latin typeface="Cambria Math"/>
                <a:cs typeface="Cambria Math"/>
              </a:rPr>
              <a:t>100</a:t>
            </a:r>
            <a:r>
              <a:rPr sz="2600" spc="-5" dirty="0">
                <a:latin typeface="Constantia"/>
                <a:cs typeface="Constantia"/>
              </a:rPr>
              <a:t>,</a:t>
            </a:r>
            <a:r>
              <a:rPr sz="2600" spc="-5" dirty="0">
                <a:latin typeface="Cambria Math"/>
                <a:cs typeface="Cambria Math"/>
              </a:rPr>
              <a:t>3</a:t>
            </a:r>
            <a:r>
              <a:rPr sz="2600" spc="-5" dirty="0">
                <a:latin typeface="Constantia"/>
                <a:cs typeface="Constantia"/>
              </a:rPr>
              <a:t>)</a:t>
            </a:r>
            <a:r>
              <a:rPr sz="2600" spc="-25" dirty="0">
                <a:latin typeface="Constantia"/>
                <a:cs typeface="Constantia"/>
              </a:rPr>
              <a:t> </a:t>
            </a:r>
            <a:r>
              <a:rPr sz="2600" dirty="0">
                <a:latin typeface="Constantia"/>
                <a:cs typeface="Constantia"/>
              </a:rPr>
              <a:t>= </a:t>
            </a:r>
            <a:r>
              <a:rPr sz="2600" spc="-5" dirty="0">
                <a:latin typeface="Cambria Math"/>
                <a:cs typeface="Cambria Math"/>
              </a:rPr>
              <a:t>100</a:t>
            </a:r>
            <a:r>
              <a:rPr sz="2600" spc="70" dirty="0">
                <a:latin typeface="Cambria Math"/>
                <a:cs typeface="Cambria Math"/>
              </a:rPr>
              <a:t> </a:t>
            </a:r>
            <a:r>
              <a:rPr sz="2600" dirty="0">
                <a:latin typeface="Cambria Math"/>
                <a:cs typeface="Cambria Math"/>
              </a:rPr>
              <a:t>∙</a:t>
            </a:r>
            <a:r>
              <a:rPr sz="2600" spc="65" dirty="0">
                <a:latin typeface="Cambria Math"/>
                <a:cs typeface="Cambria Math"/>
              </a:rPr>
              <a:t> </a:t>
            </a:r>
            <a:r>
              <a:rPr sz="2600" spc="-5" dirty="0">
                <a:latin typeface="Cambria Math"/>
                <a:cs typeface="Cambria Math"/>
              </a:rPr>
              <a:t>99</a:t>
            </a:r>
            <a:r>
              <a:rPr sz="2600" spc="-15" dirty="0">
                <a:latin typeface="Cambria Math"/>
                <a:cs typeface="Cambria Math"/>
              </a:rPr>
              <a:t> </a:t>
            </a:r>
            <a:r>
              <a:rPr sz="2600" dirty="0">
                <a:latin typeface="Cambria Math"/>
                <a:cs typeface="Cambria Math"/>
              </a:rPr>
              <a:t>∙</a:t>
            </a:r>
            <a:r>
              <a:rPr sz="2600" spc="75" dirty="0">
                <a:latin typeface="Cambria Math"/>
                <a:cs typeface="Cambria Math"/>
              </a:rPr>
              <a:t> </a:t>
            </a:r>
            <a:r>
              <a:rPr sz="2600" spc="-5" dirty="0">
                <a:latin typeface="Cambria Math"/>
                <a:cs typeface="Cambria Math"/>
              </a:rPr>
              <a:t>98</a:t>
            </a:r>
            <a:r>
              <a:rPr sz="2600" spc="60" dirty="0">
                <a:latin typeface="Cambria Math"/>
                <a:cs typeface="Cambria Math"/>
              </a:rPr>
              <a:t> </a:t>
            </a:r>
            <a:r>
              <a:rPr sz="2600" dirty="0">
                <a:latin typeface="Constantia"/>
                <a:cs typeface="Constantia"/>
              </a:rPr>
              <a:t>=</a:t>
            </a:r>
            <a:r>
              <a:rPr sz="2600" spc="-5" dirty="0">
                <a:latin typeface="Constantia"/>
                <a:cs typeface="Constantia"/>
              </a:rPr>
              <a:t> </a:t>
            </a:r>
            <a:r>
              <a:rPr sz="2600" spc="-5" dirty="0">
                <a:latin typeface="Cambria Math"/>
                <a:cs typeface="Cambria Math"/>
              </a:rPr>
              <a:t>970,200</a:t>
            </a:r>
            <a:endParaRPr sz="2600">
              <a:latin typeface="Cambria Math"/>
              <a:cs typeface="Cambria Math"/>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28" y="0"/>
            <a:ext cx="9145905" cy="6858000"/>
            <a:chOff x="-828" y="0"/>
            <a:chExt cx="9145905"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223"/>
              <a:ext cx="9143999" cy="1028700"/>
            </a:xfrm>
            <a:prstGeom prst="rect">
              <a:avLst/>
            </a:prstGeom>
          </p:spPr>
        </p:pic>
        <p:pic>
          <p:nvPicPr>
            <p:cNvPr id="5" name="object 5"/>
            <p:cNvPicPr/>
            <p:nvPr/>
          </p:nvPicPr>
          <p:blipFill>
            <a:blip r:embed="rId4" cstate="print"/>
            <a:stretch>
              <a:fillRect/>
            </a:stretch>
          </p:blipFill>
          <p:spPr>
            <a:xfrm>
              <a:off x="4401357" y="0"/>
              <a:ext cx="4742641" cy="599949"/>
            </a:xfrm>
            <a:prstGeom prst="rect">
              <a:avLst/>
            </a:prstGeom>
          </p:spPr>
        </p:pic>
        <p:pic>
          <p:nvPicPr>
            <p:cNvPr id="6" name="object 6"/>
            <p:cNvPicPr/>
            <p:nvPr/>
          </p:nvPicPr>
          <p:blipFill>
            <a:blip r:embed="rId5" cstate="print"/>
            <a:stretch>
              <a:fillRect/>
            </a:stretch>
          </p:blipFill>
          <p:spPr>
            <a:xfrm>
              <a:off x="0" y="0"/>
              <a:ext cx="9088207" cy="1020572"/>
            </a:xfrm>
            <a:prstGeom prst="rect">
              <a:avLst/>
            </a:prstGeom>
          </p:spPr>
        </p:pic>
        <p:pic>
          <p:nvPicPr>
            <p:cNvPr id="7" name="object 7"/>
            <p:cNvPicPr/>
            <p:nvPr/>
          </p:nvPicPr>
          <p:blipFill>
            <a:blip r:embed="rId6" cstate="print"/>
            <a:stretch>
              <a:fillRect/>
            </a:stretch>
          </p:blipFill>
          <p:spPr>
            <a:xfrm>
              <a:off x="-828" y="52323"/>
              <a:ext cx="9145590" cy="901826"/>
            </a:xfrm>
            <a:prstGeom prst="rect">
              <a:avLst/>
            </a:prstGeom>
          </p:spPr>
        </p:pic>
      </p:grpSp>
      <p:sp>
        <p:nvSpPr>
          <p:cNvPr id="8" name="object 8"/>
          <p:cNvSpPr txBox="1">
            <a:spLocks noGrp="1"/>
          </p:cNvSpPr>
          <p:nvPr>
            <p:ph type="title"/>
          </p:nvPr>
        </p:nvSpPr>
        <p:spPr>
          <a:xfrm>
            <a:off x="444500" y="103378"/>
            <a:ext cx="8145145" cy="1397635"/>
          </a:xfrm>
          <a:prstGeom prst="rect">
            <a:avLst/>
          </a:prstGeom>
        </p:spPr>
        <p:txBody>
          <a:bodyPr vert="horz" wrap="square" lIns="0" tIns="12700" rIns="0" bIns="0" rtlCol="0">
            <a:spAutoFit/>
          </a:bodyPr>
          <a:lstStyle/>
          <a:p>
            <a:pPr marL="12700" marR="5080">
              <a:lnSpc>
                <a:spcPct val="100000"/>
              </a:lnSpc>
              <a:spcBef>
                <a:spcPts val="100"/>
              </a:spcBef>
              <a:tabLst>
                <a:tab pos="4015104" algn="l"/>
              </a:tabLst>
            </a:pPr>
            <a:r>
              <a:rPr sz="4500" spc="-5" dirty="0">
                <a:solidFill>
                  <a:srgbClr val="04607A"/>
                </a:solidFill>
                <a:latin typeface="Calibri"/>
                <a:cs typeface="Calibri"/>
              </a:rPr>
              <a:t>Solving</a:t>
            </a:r>
            <a:r>
              <a:rPr sz="4500" spc="10" dirty="0">
                <a:solidFill>
                  <a:srgbClr val="04607A"/>
                </a:solidFill>
                <a:latin typeface="Calibri"/>
                <a:cs typeface="Calibri"/>
              </a:rPr>
              <a:t> </a:t>
            </a:r>
            <a:r>
              <a:rPr sz="4500" spc="-10" dirty="0">
                <a:solidFill>
                  <a:srgbClr val="04607A"/>
                </a:solidFill>
                <a:latin typeface="Calibri"/>
                <a:cs typeface="Calibri"/>
              </a:rPr>
              <a:t>Counting	</a:t>
            </a:r>
            <a:r>
              <a:rPr sz="4500" spc="-15" dirty="0">
                <a:solidFill>
                  <a:srgbClr val="04607A"/>
                </a:solidFill>
                <a:latin typeface="Calibri"/>
                <a:cs typeface="Calibri"/>
              </a:rPr>
              <a:t>Problems</a:t>
            </a:r>
            <a:r>
              <a:rPr sz="4500" spc="5" dirty="0">
                <a:solidFill>
                  <a:srgbClr val="04607A"/>
                </a:solidFill>
                <a:latin typeface="Calibri"/>
                <a:cs typeface="Calibri"/>
              </a:rPr>
              <a:t> </a:t>
            </a:r>
            <a:r>
              <a:rPr sz="4500" spc="-20" dirty="0">
                <a:solidFill>
                  <a:srgbClr val="04607A"/>
                </a:solidFill>
                <a:latin typeface="Calibri"/>
                <a:cs typeface="Calibri"/>
              </a:rPr>
              <a:t>by </a:t>
            </a:r>
            <a:r>
              <a:rPr sz="4500" spc="-15" dirty="0">
                <a:solidFill>
                  <a:srgbClr val="04607A"/>
                </a:solidFill>
                <a:latin typeface="Calibri"/>
                <a:cs typeface="Calibri"/>
              </a:rPr>
              <a:t> </a:t>
            </a:r>
            <a:r>
              <a:rPr sz="4500" spc="-10" dirty="0">
                <a:solidFill>
                  <a:srgbClr val="04607A"/>
                </a:solidFill>
                <a:latin typeface="Calibri"/>
                <a:cs typeface="Calibri"/>
              </a:rPr>
              <a:t>Counting</a:t>
            </a:r>
            <a:r>
              <a:rPr sz="4500" spc="-30" dirty="0">
                <a:solidFill>
                  <a:srgbClr val="04607A"/>
                </a:solidFill>
                <a:latin typeface="Calibri"/>
                <a:cs typeface="Calibri"/>
              </a:rPr>
              <a:t> </a:t>
            </a:r>
            <a:r>
              <a:rPr sz="4500" spc="-15" dirty="0">
                <a:solidFill>
                  <a:srgbClr val="04607A"/>
                </a:solidFill>
                <a:latin typeface="Calibri"/>
                <a:cs typeface="Calibri"/>
              </a:rPr>
              <a:t>Permutations</a:t>
            </a:r>
            <a:r>
              <a:rPr sz="4500" spc="-25" dirty="0">
                <a:solidFill>
                  <a:srgbClr val="04607A"/>
                </a:solidFill>
                <a:latin typeface="Calibri"/>
                <a:cs typeface="Calibri"/>
              </a:rPr>
              <a:t> </a:t>
            </a:r>
            <a:r>
              <a:rPr sz="4500" spc="-10" dirty="0">
                <a:solidFill>
                  <a:srgbClr val="04607A"/>
                </a:solidFill>
                <a:latin typeface="Calibri"/>
                <a:cs typeface="Calibri"/>
              </a:rPr>
              <a:t>(</a:t>
            </a:r>
            <a:r>
              <a:rPr sz="4500" i="1" spc="-10" dirty="0">
                <a:solidFill>
                  <a:srgbClr val="04607A"/>
                </a:solidFill>
                <a:latin typeface="Calibri"/>
                <a:cs typeface="Calibri"/>
              </a:rPr>
              <a:t>continued</a:t>
            </a:r>
            <a:r>
              <a:rPr sz="4500" spc="-10" dirty="0">
                <a:solidFill>
                  <a:srgbClr val="04607A"/>
                </a:solidFill>
                <a:latin typeface="Calibri"/>
                <a:cs typeface="Calibri"/>
              </a:rPr>
              <a:t>)</a:t>
            </a:r>
            <a:endParaRPr sz="4500">
              <a:latin typeface="Calibri"/>
              <a:cs typeface="Calibri"/>
            </a:endParaRPr>
          </a:p>
        </p:txBody>
      </p:sp>
      <p:sp>
        <p:nvSpPr>
          <p:cNvPr id="9" name="object 9"/>
          <p:cNvSpPr txBox="1"/>
          <p:nvPr/>
        </p:nvSpPr>
        <p:spPr>
          <a:xfrm>
            <a:off x="231140" y="1536319"/>
            <a:ext cx="8538845" cy="4623435"/>
          </a:xfrm>
          <a:prstGeom prst="rect">
            <a:avLst/>
          </a:prstGeom>
        </p:spPr>
        <p:txBody>
          <a:bodyPr vert="horz" wrap="square" lIns="0" tIns="13335" rIns="0" bIns="0" rtlCol="0">
            <a:spAutoFit/>
          </a:bodyPr>
          <a:lstStyle/>
          <a:p>
            <a:pPr marL="286385" marR="5080" indent="-274320" algn="just">
              <a:lnSpc>
                <a:spcPct val="100000"/>
              </a:lnSpc>
              <a:spcBef>
                <a:spcPts val="105"/>
              </a:spcBef>
              <a:buClr>
                <a:srgbClr val="0AD0D9"/>
              </a:buClr>
              <a:buSzPct val="94230"/>
              <a:buFont typeface="Segoe UI Symbol"/>
              <a:buChar char="⚫"/>
              <a:tabLst>
                <a:tab pos="287020" algn="l"/>
              </a:tabLst>
            </a:pPr>
            <a:r>
              <a:rPr sz="2600" b="1" spc="-10" dirty="0">
                <a:latin typeface="Constantia"/>
                <a:cs typeface="Constantia"/>
              </a:rPr>
              <a:t>Example</a:t>
            </a:r>
            <a:r>
              <a:rPr sz="2600" spc="-10" dirty="0">
                <a:latin typeface="Constantia"/>
                <a:cs typeface="Constantia"/>
              </a:rPr>
              <a:t>: Suppose </a:t>
            </a:r>
            <a:r>
              <a:rPr sz="2600" spc="-5" dirty="0">
                <a:latin typeface="Constantia"/>
                <a:cs typeface="Constantia"/>
              </a:rPr>
              <a:t>that </a:t>
            </a:r>
            <a:r>
              <a:rPr sz="2600" spc="-10" dirty="0">
                <a:latin typeface="Constantia"/>
                <a:cs typeface="Constantia"/>
              </a:rPr>
              <a:t>there </a:t>
            </a:r>
            <a:r>
              <a:rPr sz="2600" spc="-15" dirty="0">
                <a:latin typeface="Constantia"/>
                <a:cs typeface="Constantia"/>
              </a:rPr>
              <a:t>are </a:t>
            </a:r>
            <a:r>
              <a:rPr sz="2600" spc="-5" dirty="0">
                <a:latin typeface="Constantia"/>
                <a:cs typeface="Constantia"/>
              </a:rPr>
              <a:t>eight runners in </a:t>
            </a:r>
            <a:r>
              <a:rPr sz="2600" dirty="0">
                <a:latin typeface="Constantia"/>
                <a:cs typeface="Constantia"/>
              </a:rPr>
              <a:t>a </a:t>
            </a:r>
            <a:r>
              <a:rPr sz="2600" spc="-25" dirty="0">
                <a:latin typeface="Constantia"/>
                <a:cs typeface="Constantia"/>
              </a:rPr>
              <a:t>race. </a:t>
            </a:r>
            <a:r>
              <a:rPr sz="2600" spc="-20" dirty="0">
                <a:latin typeface="Constantia"/>
                <a:cs typeface="Constantia"/>
              </a:rPr>
              <a:t> </a:t>
            </a:r>
            <a:r>
              <a:rPr sz="2600" spc="-5" dirty="0">
                <a:latin typeface="Constantia"/>
                <a:cs typeface="Constantia"/>
              </a:rPr>
              <a:t>The</a:t>
            </a:r>
            <a:r>
              <a:rPr sz="2600" dirty="0">
                <a:latin typeface="Constantia"/>
                <a:cs typeface="Constantia"/>
              </a:rPr>
              <a:t> </a:t>
            </a:r>
            <a:r>
              <a:rPr sz="2600" spc="-5" dirty="0">
                <a:latin typeface="Constantia"/>
                <a:cs typeface="Constantia"/>
              </a:rPr>
              <a:t>winner</a:t>
            </a:r>
            <a:r>
              <a:rPr sz="2600" dirty="0">
                <a:latin typeface="Constantia"/>
                <a:cs typeface="Constantia"/>
              </a:rPr>
              <a:t> </a:t>
            </a:r>
            <a:r>
              <a:rPr sz="2600" spc="-25" dirty="0">
                <a:latin typeface="Constantia"/>
                <a:cs typeface="Constantia"/>
              </a:rPr>
              <a:t>receives</a:t>
            </a:r>
            <a:r>
              <a:rPr sz="2600" spc="-20" dirty="0">
                <a:latin typeface="Constantia"/>
                <a:cs typeface="Constantia"/>
              </a:rPr>
              <a:t> </a:t>
            </a:r>
            <a:r>
              <a:rPr sz="2600" dirty="0">
                <a:latin typeface="Constantia"/>
                <a:cs typeface="Constantia"/>
              </a:rPr>
              <a:t>a</a:t>
            </a:r>
            <a:r>
              <a:rPr sz="2600" spc="5" dirty="0">
                <a:latin typeface="Constantia"/>
                <a:cs typeface="Constantia"/>
              </a:rPr>
              <a:t> </a:t>
            </a:r>
            <a:r>
              <a:rPr sz="2600" spc="-20" dirty="0">
                <a:latin typeface="Constantia"/>
                <a:cs typeface="Constantia"/>
              </a:rPr>
              <a:t>gold</a:t>
            </a:r>
            <a:r>
              <a:rPr sz="2600" spc="-15" dirty="0">
                <a:latin typeface="Constantia"/>
                <a:cs typeface="Constantia"/>
              </a:rPr>
              <a:t> </a:t>
            </a:r>
            <a:r>
              <a:rPr sz="2600" spc="-5" dirty="0">
                <a:latin typeface="Constantia"/>
                <a:cs typeface="Constantia"/>
              </a:rPr>
              <a:t>medal,</a:t>
            </a:r>
            <a:r>
              <a:rPr sz="2600" dirty="0">
                <a:latin typeface="Constantia"/>
                <a:cs typeface="Constantia"/>
              </a:rPr>
              <a:t> </a:t>
            </a:r>
            <a:r>
              <a:rPr sz="2600" spc="-5" dirty="0">
                <a:latin typeface="Constantia"/>
                <a:cs typeface="Constantia"/>
              </a:rPr>
              <a:t>the</a:t>
            </a:r>
            <a:r>
              <a:rPr sz="2600" dirty="0">
                <a:latin typeface="Constantia"/>
                <a:cs typeface="Constantia"/>
              </a:rPr>
              <a:t> </a:t>
            </a:r>
            <a:r>
              <a:rPr sz="2600" spc="-10" dirty="0">
                <a:latin typeface="Constantia"/>
                <a:cs typeface="Constantia"/>
              </a:rPr>
              <a:t>second</a:t>
            </a:r>
            <a:r>
              <a:rPr sz="2600" spc="-5" dirty="0">
                <a:latin typeface="Constantia"/>
                <a:cs typeface="Constantia"/>
              </a:rPr>
              <a:t> </a:t>
            </a:r>
            <a:r>
              <a:rPr sz="2600" spc="-15" dirty="0">
                <a:latin typeface="Constantia"/>
                <a:cs typeface="Constantia"/>
              </a:rPr>
              <a:t>place </a:t>
            </a:r>
            <a:r>
              <a:rPr sz="2600" spc="-10" dirty="0">
                <a:latin typeface="Constantia"/>
                <a:cs typeface="Constantia"/>
              </a:rPr>
              <a:t> </a:t>
            </a:r>
            <a:r>
              <a:rPr sz="2600" dirty="0">
                <a:latin typeface="Constantia"/>
                <a:cs typeface="Constantia"/>
              </a:rPr>
              <a:t>finisher</a:t>
            </a:r>
            <a:r>
              <a:rPr sz="2600" spc="5" dirty="0">
                <a:latin typeface="Constantia"/>
                <a:cs typeface="Constantia"/>
              </a:rPr>
              <a:t> </a:t>
            </a:r>
            <a:r>
              <a:rPr sz="2600" spc="-20" dirty="0">
                <a:latin typeface="Constantia"/>
                <a:cs typeface="Constantia"/>
              </a:rPr>
              <a:t>receives</a:t>
            </a:r>
            <a:r>
              <a:rPr sz="2600" spc="-15" dirty="0">
                <a:latin typeface="Constantia"/>
                <a:cs typeface="Constantia"/>
              </a:rPr>
              <a:t> </a:t>
            </a:r>
            <a:r>
              <a:rPr sz="2600" dirty="0">
                <a:latin typeface="Constantia"/>
                <a:cs typeface="Constantia"/>
              </a:rPr>
              <a:t>a</a:t>
            </a:r>
            <a:r>
              <a:rPr sz="2600" spc="5" dirty="0">
                <a:latin typeface="Constantia"/>
                <a:cs typeface="Constantia"/>
              </a:rPr>
              <a:t> </a:t>
            </a:r>
            <a:r>
              <a:rPr sz="2600" spc="-20" dirty="0">
                <a:latin typeface="Constantia"/>
                <a:cs typeface="Constantia"/>
              </a:rPr>
              <a:t>silver</a:t>
            </a:r>
            <a:r>
              <a:rPr sz="2600" spc="-15" dirty="0">
                <a:latin typeface="Constantia"/>
                <a:cs typeface="Constantia"/>
              </a:rPr>
              <a:t> </a:t>
            </a:r>
            <a:r>
              <a:rPr sz="2600" spc="-5" dirty="0">
                <a:latin typeface="Constantia"/>
                <a:cs typeface="Constantia"/>
              </a:rPr>
              <a:t>medal,</a:t>
            </a:r>
            <a:r>
              <a:rPr sz="2600" dirty="0">
                <a:latin typeface="Constantia"/>
                <a:cs typeface="Constantia"/>
              </a:rPr>
              <a:t> and</a:t>
            </a:r>
            <a:r>
              <a:rPr sz="2600" spc="5" dirty="0">
                <a:latin typeface="Constantia"/>
                <a:cs typeface="Constantia"/>
              </a:rPr>
              <a:t> </a:t>
            </a:r>
            <a:r>
              <a:rPr sz="2600" spc="-5" dirty="0">
                <a:latin typeface="Constantia"/>
                <a:cs typeface="Constantia"/>
              </a:rPr>
              <a:t>the</a:t>
            </a:r>
            <a:r>
              <a:rPr sz="2600" dirty="0">
                <a:latin typeface="Constantia"/>
                <a:cs typeface="Constantia"/>
              </a:rPr>
              <a:t> </a:t>
            </a:r>
            <a:r>
              <a:rPr sz="2600" spc="-15" dirty="0">
                <a:latin typeface="Constantia"/>
                <a:cs typeface="Constantia"/>
              </a:rPr>
              <a:t>third-place </a:t>
            </a:r>
            <a:r>
              <a:rPr sz="2600" spc="-10" dirty="0">
                <a:latin typeface="Constantia"/>
                <a:cs typeface="Constantia"/>
              </a:rPr>
              <a:t> </a:t>
            </a:r>
            <a:r>
              <a:rPr sz="2600" dirty="0">
                <a:latin typeface="Constantia"/>
                <a:cs typeface="Constantia"/>
              </a:rPr>
              <a:t>finisher</a:t>
            </a:r>
            <a:r>
              <a:rPr sz="2600" spc="5" dirty="0">
                <a:latin typeface="Constantia"/>
                <a:cs typeface="Constantia"/>
              </a:rPr>
              <a:t> </a:t>
            </a:r>
            <a:r>
              <a:rPr sz="2600" spc="-25" dirty="0">
                <a:latin typeface="Constantia"/>
                <a:cs typeface="Constantia"/>
              </a:rPr>
              <a:t>receives</a:t>
            </a:r>
            <a:r>
              <a:rPr sz="2600" spc="-20" dirty="0">
                <a:latin typeface="Constantia"/>
                <a:cs typeface="Constantia"/>
              </a:rPr>
              <a:t> </a:t>
            </a:r>
            <a:r>
              <a:rPr sz="2600" dirty="0">
                <a:latin typeface="Constantia"/>
                <a:cs typeface="Constantia"/>
              </a:rPr>
              <a:t>a</a:t>
            </a:r>
            <a:r>
              <a:rPr sz="2600" spc="5" dirty="0">
                <a:latin typeface="Constantia"/>
                <a:cs typeface="Constantia"/>
              </a:rPr>
              <a:t> </a:t>
            </a:r>
            <a:r>
              <a:rPr sz="2600" spc="-15" dirty="0">
                <a:latin typeface="Constantia"/>
                <a:cs typeface="Constantia"/>
              </a:rPr>
              <a:t>bronze</a:t>
            </a:r>
            <a:r>
              <a:rPr sz="2600" spc="-10" dirty="0">
                <a:latin typeface="Constantia"/>
                <a:cs typeface="Constantia"/>
              </a:rPr>
              <a:t> </a:t>
            </a:r>
            <a:r>
              <a:rPr sz="2600" spc="-5" dirty="0">
                <a:latin typeface="Constantia"/>
                <a:cs typeface="Constantia"/>
              </a:rPr>
              <a:t>medal.</a:t>
            </a:r>
            <a:r>
              <a:rPr sz="2600" dirty="0">
                <a:latin typeface="Constantia"/>
                <a:cs typeface="Constantia"/>
              </a:rPr>
              <a:t> </a:t>
            </a:r>
            <a:r>
              <a:rPr sz="2600" spc="-40" dirty="0">
                <a:latin typeface="Constantia"/>
                <a:cs typeface="Constantia"/>
              </a:rPr>
              <a:t>How</a:t>
            </a:r>
            <a:r>
              <a:rPr sz="2600" spc="-35" dirty="0">
                <a:latin typeface="Constantia"/>
                <a:cs typeface="Constantia"/>
              </a:rPr>
              <a:t> </a:t>
            </a:r>
            <a:r>
              <a:rPr sz="2600" spc="-15" dirty="0">
                <a:latin typeface="Constantia"/>
                <a:cs typeface="Constantia"/>
              </a:rPr>
              <a:t>many</a:t>
            </a:r>
            <a:r>
              <a:rPr sz="2600" spc="-10" dirty="0">
                <a:latin typeface="Constantia"/>
                <a:cs typeface="Constantia"/>
              </a:rPr>
              <a:t> different </a:t>
            </a:r>
            <a:r>
              <a:rPr sz="2600" spc="-5" dirty="0">
                <a:latin typeface="Constantia"/>
                <a:cs typeface="Constantia"/>
              </a:rPr>
              <a:t> </a:t>
            </a:r>
            <a:r>
              <a:rPr sz="2600" spc="-30" dirty="0">
                <a:latin typeface="Constantia"/>
                <a:cs typeface="Constantia"/>
              </a:rPr>
              <a:t>ways</a:t>
            </a:r>
            <a:r>
              <a:rPr sz="2600" spc="-25" dirty="0">
                <a:latin typeface="Constantia"/>
                <a:cs typeface="Constantia"/>
              </a:rPr>
              <a:t> </a:t>
            </a:r>
            <a:r>
              <a:rPr sz="2600" spc="-15" dirty="0">
                <a:latin typeface="Constantia"/>
                <a:cs typeface="Constantia"/>
              </a:rPr>
              <a:t>are</a:t>
            </a:r>
            <a:r>
              <a:rPr sz="2600" spc="-10" dirty="0">
                <a:latin typeface="Constantia"/>
                <a:cs typeface="Constantia"/>
              </a:rPr>
              <a:t> there</a:t>
            </a:r>
            <a:r>
              <a:rPr sz="2600" spc="-5" dirty="0">
                <a:latin typeface="Constantia"/>
                <a:cs typeface="Constantia"/>
              </a:rPr>
              <a:t> </a:t>
            </a:r>
            <a:r>
              <a:rPr sz="2600" spc="-20" dirty="0">
                <a:latin typeface="Constantia"/>
                <a:cs typeface="Constantia"/>
              </a:rPr>
              <a:t>to</a:t>
            </a:r>
            <a:r>
              <a:rPr sz="2600" spc="-15" dirty="0">
                <a:latin typeface="Constantia"/>
                <a:cs typeface="Constantia"/>
              </a:rPr>
              <a:t> </a:t>
            </a:r>
            <a:r>
              <a:rPr sz="2600" spc="-25" dirty="0">
                <a:latin typeface="Constantia"/>
                <a:cs typeface="Constantia"/>
              </a:rPr>
              <a:t>award</a:t>
            </a:r>
            <a:r>
              <a:rPr sz="2600" spc="-20" dirty="0">
                <a:latin typeface="Constantia"/>
                <a:cs typeface="Constantia"/>
              </a:rPr>
              <a:t> </a:t>
            </a:r>
            <a:r>
              <a:rPr sz="2600" spc="-10" dirty="0">
                <a:latin typeface="Constantia"/>
                <a:cs typeface="Constantia"/>
              </a:rPr>
              <a:t>these</a:t>
            </a:r>
            <a:r>
              <a:rPr sz="2600" spc="-5" dirty="0">
                <a:latin typeface="Constantia"/>
                <a:cs typeface="Constantia"/>
              </a:rPr>
              <a:t> </a:t>
            </a:r>
            <a:r>
              <a:rPr sz="2600" spc="-10" dirty="0">
                <a:latin typeface="Constantia"/>
                <a:cs typeface="Constantia"/>
              </a:rPr>
              <a:t>medals,</a:t>
            </a:r>
            <a:r>
              <a:rPr sz="2600" spc="-5" dirty="0">
                <a:latin typeface="Constantia"/>
                <a:cs typeface="Constantia"/>
              </a:rPr>
              <a:t> if</a:t>
            </a:r>
            <a:r>
              <a:rPr sz="2600" dirty="0">
                <a:latin typeface="Constantia"/>
                <a:cs typeface="Constantia"/>
              </a:rPr>
              <a:t> all</a:t>
            </a:r>
            <a:r>
              <a:rPr sz="2600" spc="5" dirty="0">
                <a:latin typeface="Constantia"/>
                <a:cs typeface="Constantia"/>
              </a:rPr>
              <a:t> </a:t>
            </a:r>
            <a:r>
              <a:rPr sz="2600" spc="-5" dirty="0">
                <a:latin typeface="Constantia"/>
                <a:cs typeface="Constantia"/>
              </a:rPr>
              <a:t>possible </a:t>
            </a:r>
            <a:r>
              <a:rPr sz="2600" dirty="0">
                <a:latin typeface="Constantia"/>
                <a:cs typeface="Constantia"/>
              </a:rPr>
              <a:t> </a:t>
            </a:r>
            <a:r>
              <a:rPr sz="2600" spc="-15" dirty="0">
                <a:latin typeface="Constantia"/>
                <a:cs typeface="Constantia"/>
              </a:rPr>
              <a:t>outcomes</a:t>
            </a:r>
            <a:r>
              <a:rPr sz="2600" spc="-150" dirty="0">
                <a:latin typeface="Constantia"/>
                <a:cs typeface="Constantia"/>
              </a:rPr>
              <a:t> </a:t>
            </a:r>
            <a:r>
              <a:rPr sz="2600" spc="-5" dirty="0">
                <a:latin typeface="Constantia"/>
                <a:cs typeface="Constantia"/>
              </a:rPr>
              <a:t>of</a:t>
            </a:r>
            <a:r>
              <a:rPr sz="2600" spc="15" dirty="0">
                <a:latin typeface="Constantia"/>
                <a:cs typeface="Constantia"/>
              </a:rPr>
              <a:t> </a:t>
            </a:r>
            <a:r>
              <a:rPr sz="2600" spc="-5" dirty="0">
                <a:latin typeface="Constantia"/>
                <a:cs typeface="Constantia"/>
              </a:rPr>
              <a:t>the</a:t>
            </a:r>
            <a:r>
              <a:rPr sz="2600" spc="-100" dirty="0">
                <a:latin typeface="Constantia"/>
                <a:cs typeface="Constantia"/>
              </a:rPr>
              <a:t> </a:t>
            </a:r>
            <a:r>
              <a:rPr sz="2600" spc="-25" dirty="0">
                <a:latin typeface="Constantia"/>
                <a:cs typeface="Constantia"/>
              </a:rPr>
              <a:t>race</a:t>
            </a:r>
            <a:r>
              <a:rPr sz="2600" spc="-120" dirty="0">
                <a:latin typeface="Constantia"/>
                <a:cs typeface="Constantia"/>
              </a:rPr>
              <a:t> </a:t>
            </a:r>
            <a:r>
              <a:rPr sz="2600" spc="-5" dirty="0">
                <a:latin typeface="Constantia"/>
                <a:cs typeface="Constantia"/>
              </a:rPr>
              <a:t>can</a:t>
            </a:r>
            <a:r>
              <a:rPr sz="2600" spc="-105" dirty="0">
                <a:latin typeface="Constantia"/>
                <a:cs typeface="Constantia"/>
              </a:rPr>
              <a:t> </a:t>
            </a:r>
            <a:r>
              <a:rPr sz="2600" spc="-15" dirty="0">
                <a:latin typeface="Constantia"/>
                <a:cs typeface="Constantia"/>
              </a:rPr>
              <a:t>occur</a:t>
            </a:r>
            <a:r>
              <a:rPr sz="2600" spc="-170" dirty="0">
                <a:latin typeface="Constantia"/>
                <a:cs typeface="Constantia"/>
              </a:rPr>
              <a:t> </a:t>
            </a:r>
            <a:r>
              <a:rPr sz="2600" dirty="0">
                <a:latin typeface="Constantia"/>
                <a:cs typeface="Constantia"/>
              </a:rPr>
              <a:t>and</a:t>
            </a:r>
            <a:r>
              <a:rPr sz="2600" spc="-40" dirty="0">
                <a:latin typeface="Constantia"/>
                <a:cs typeface="Constantia"/>
              </a:rPr>
              <a:t> </a:t>
            </a:r>
            <a:r>
              <a:rPr sz="2600" spc="-10" dirty="0">
                <a:latin typeface="Constantia"/>
                <a:cs typeface="Constantia"/>
              </a:rPr>
              <a:t>there</a:t>
            </a:r>
            <a:r>
              <a:rPr sz="2600" spc="-130" dirty="0">
                <a:latin typeface="Constantia"/>
                <a:cs typeface="Constantia"/>
              </a:rPr>
              <a:t> </a:t>
            </a:r>
            <a:r>
              <a:rPr sz="2600" spc="-15" dirty="0">
                <a:latin typeface="Constantia"/>
                <a:cs typeface="Constantia"/>
              </a:rPr>
              <a:t>are</a:t>
            </a:r>
            <a:r>
              <a:rPr sz="2600" spc="-65" dirty="0">
                <a:latin typeface="Constantia"/>
                <a:cs typeface="Constantia"/>
              </a:rPr>
              <a:t> </a:t>
            </a:r>
            <a:r>
              <a:rPr sz="2600" spc="-5" dirty="0">
                <a:latin typeface="Constantia"/>
                <a:cs typeface="Constantia"/>
              </a:rPr>
              <a:t>no</a:t>
            </a:r>
            <a:r>
              <a:rPr sz="2600" spc="-95" dirty="0">
                <a:latin typeface="Constantia"/>
                <a:cs typeface="Constantia"/>
              </a:rPr>
              <a:t> </a:t>
            </a:r>
            <a:r>
              <a:rPr sz="2600" spc="-5" dirty="0">
                <a:latin typeface="Constantia"/>
                <a:cs typeface="Constantia"/>
              </a:rPr>
              <a:t>ties?</a:t>
            </a:r>
            <a:endParaRPr sz="2600">
              <a:latin typeface="Constantia"/>
              <a:cs typeface="Constantia"/>
            </a:endParaRPr>
          </a:p>
          <a:p>
            <a:pPr marL="286385" marR="5715" indent="-274320" algn="just">
              <a:lnSpc>
                <a:spcPct val="100000"/>
              </a:lnSpc>
              <a:spcBef>
                <a:spcPts val="625"/>
              </a:spcBef>
              <a:buClr>
                <a:srgbClr val="0AD0D9"/>
              </a:buClr>
              <a:buSzPct val="94230"/>
              <a:buFont typeface="Segoe UI Symbol"/>
              <a:buChar char="⚫"/>
              <a:tabLst>
                <a:tab pos="287020" algn="l"/>
              </a:tabLst>
            </a:pPr>
            <a:r>
              <a:rPr sz="2600" b="1" spc="-5" dirty="0">
                <a:latin typeface="Constantia"/>
                <a:cs typeface="Constantia"/>
              </a:rPr>
              <a:t>Solution</a:t>
            </a:r>
            <a:r>
              <a:rPr sz="2600" spc="-5" dirty="0">
                <a:latin typeface="Constantia"/>
                <a:cs typeface="Constantia"/>
              </a:rPr>
              <a:t>:</a:t>
            </a:r>
            <a:r>
              <a:rPr sz="2600" dirty="0">
                <a:latin typeface="Constantia"/>
                <a:cs typeface="Constantia"/>
              </a:rPr>
              <a:t> </a:t>
            </a:r>
            <a:r>
              <a:rPr sz="2600" spc="-5" dirty="0">
                <a:latin typeface="Constantia"/>
                <a:cs typeface="Constantia"/>
              </a:rPr>
              <a:t>The</a:t>
            </a:r>
            <a:r>
              <a:rPr sz="2600" dirty="0">
                <a:latin typeface="Constantia"/>
                <a:cs typeface="Constantia"/>
              </a:rPr>
              <a:t> </a:t>
            </a:r>
            <a:r>
              <a:rPr sz="2600" spc="-5" dirty="0">
                <a:latin typeface="Constantia"/>
                <a:cs typeface="Constantia"/>
              </a:rPr>
              <a:t>number of</a:t>
            </a:r>
            <a:r>
              <a:rPr sz="2600" dirty="0">
                <a:latin typeface="Constantia"/>
                <a:cs typeface="Constantia"/>
              </a:rPr>
              <a:t> </a:t>
            </a:r>
            <a:r>
              <a:rPr sz="2600" spc="-10" dirty="0">
                <a:latin typeface="Constantia"/>
                <a:cs typeface="Constantia"/>
              </a:rPr>
              <a:t>different</a:t>
            </a:r>
            <a:r>
              <a:rPr sz="2600" spc="-5" dirty="0">
                <a:latin typeface="Constantia"/>
                <a:cs typeface="Constantia"/>
              </a:rPr>
              <a:t> </a:t>
            </a:r>
            <a:r>
              <a:rPr sz="2600" spc="-30" dirty="0">
                <a:latin typeface="Constantia"/>
                <a:cs typeface="Constantia"/>
              </a:rPr>
              <a:t>ways</a:t>
            </a:r>
            <a:r>
              <a:rPr sz="2600" spc="-25" dirty="0">
                <a:latin typeface="Constantia"/>
                <a:cs typeface="Constantia"/>
              </a:rPr>
              <a:t> to</a:t>
            </a:r>
            <a:r>
              <a:rPr sz="2600" spc="-20" dirty="0">
                <a:latin typeface="Constantia"/>
                <a:cs typeface="Constantia"/>
              </a:rPr>
              <a:t> </a:t>
            </a:r>
            <a:r>
              <a:rPr sz="2600" spc="-25" dirty="0">
                <a:latin typeface="Constantia"/>
                <a:cs typeface="Constantia"/>
              </a:rPr>
              <a:t>award</a:t>
            </a:r>
            <a:r>
              <a:rPr sz="2600" spc="-20" dirty="0">
                <a:latin typeface="Constantia"/>
                <a:cs typeface="Constantia"/>
              </a:rPr>
              <a:t> </a:t>
            </a:r>
            <a:r>
              <a:rPr sz="2600" spc="-5" dirty="0">
                <a:latin typeface="Constantia"/>
                <a:cs typeface="Constantia"/>
              </a:rPr>
              <a:t>the </a:t>
            </a:r>
            <a:r>
              <a:rPr sz="2600" dirty="0">
                <a:latin typeface="Constantia"/>
                <a:cs typeface="Constantia"/>
              </a:rPr>
              <a:t> </a:t>
            </a:r>
            <a:r>
              <a:rPr sz="2600" spc="-5" dirty="0">
                <a:latin typeface="Constantia"/>
                <a:cs typeface="Constantia"/>
              </a:rPr>
              <a:t>medals is the number of</a:t>
            </a:r>
            <a:r>
              <a:rPr sz="2600" dirty="0">
                <a:latin typeface="Constantia"/>
                <a:cs typeface="Constantia"/>
              </a:rPr>
              <a:t> </a:t>
            </a:r>
            <a:r>
              <a:rPr sz="2600" spc="-5" dirty="0">
                <a:latin typeface="Constantia"/>
                <a:cs typeface="Constantia"/>
              </a:rPr>
              <a:t>3-permutations of</a:t>
            </a:r>
            <a:r>
              <a:rPr sz="2600" dirty="0">
                <a:latin typeface="Constantia"/>
                <a:cs typeface="Constantia"/>
              </a:rPr>
              <a:t> a </a:t>
            </a:r>
            <a:r>
              <a:rPr sz="2600" spc="-5" dirty="0">
                <a:latin typeface="Constantia"/>
                <a:cs typeface="Constantia"/>
              </a:rPr>
              <a:t>set </a:t>
            </a:r>
            <a:r>
              <a:rPr sz="2600" dirty="0">
                <a:latin typeface="Constantia"/>
                <a:cs typeface="Constantia"/>
              </a:rPr>
              <a:t>with </a:t>
            </a:r>
            <a:r>
              <a:rPr sz="2600" spc="5" dirty="0">
                <a:latin typeface="Constantia"/>
                <a:cs typeface="Constantia"/>
              </a:rPr>
              <a:t> </a:t>
            </a:r>
            <a:r>
              <a:rPr sz="2600" spc="-10" dirty="0">
                <a:latin typeface="Constantia"/>
                <a:cs typeface="Constantia"/>
              </a:rPr>
              <a:t>eight</a:t>
            </a:r>
            <a:r>
              <a:rPr sz="2600" spc="-125" dirty="0">
                <a:latin typeface="Constantia"/>
                <a:cs typeface="Constantia"/>
              </a:rPr>
              <a:t> </a:t>
            </a:r>
            <a:r>
              <a:rPr sz="2600" spc="-5" dirty="0">
                <a:latin typeface="Constantia"/>
                <a:cs typeface="Constantia"/>
              </a:rPr>
              <a:t>elements.</a:t>
            </a:r>
            <a:r>
              <a:rPr sz="2600" spc="-35" dirty="0">
                <a:latin typeface="Constantia"/>
                <a:cs typeface="Constantia"/>
              </a:rPr>
              <a:t> </a:t>
            </a:r>
            <a:r>
              <a:rPr sz="2600" spc="-15" dirty="0">
                <a:latin typeface="Constantia"/>
                <a:cs typeface="Constantia"/>
              </a:rPr>
              <a:t>Hence,</a:t>
            </a:r>
            <a:r>
              <a:rPr sz="2600" spc="-45" dirty="0">
                <a:latin typeface="Constantia"/>
                <a:cs typeface="Constantia"/>
              </a:rPr>
              <a:t> </a:t>
            </a:r>
            <a:r>
              <a:rPr sz="2600" spc="-10" dirty="0">
                <a:latin typeface="Constantia"/>
                <a:cs typeface="Constantia"/>
              </a:rPr>
              <a:t>there</a:t>
            </a:r>
            <a:r>
              <a:rPr sz="2600" spc="-135" dirty="0">
                <a:latin typeface="Constantia"/>
                <a:cs typeface="Constantia"/>
              </a:rPr>
              <a:t> </a:t>
            </a:r>
            <a:r>
              <a:rPr sz="2600" spc="-15" dirty="0">
                <a:latin typeface="Constantia"/>
                <a:cs typeface="Constantia"/>
              </a:rPr>
              <a:t>are</a:t>
            </a:r>
            <a:endParaRPr sz="2600">
              <a:latin typeface="Constantia"/>
              <a:cs typeface="Constantia"/>
            </a:endParaRPr>
          </a:p>
          <a:p>
            <a:pPr marL="1910080" algn="ctr">
              <a:lnSpc>
                <a:spcPct val="100000"/>
              </a:lnSpc>
              <a:spcBef>
                <a:spcPts val="625"/>
              </a:spcBef>
            </a:pPr>
            <a:r>
              <a:rPr sz="2600" i="1" dirty="0">
                <a:latin typeface="Constantia"/>
                <a:cs typeface="Constantia"/>
              </a:rPr>
              <a:t>P(</a:t>
            </a:r>
            <a:r>
              <a:rPr sz="2600" dirty="0">
                <a:latin typeface="Constantia"/>
                <a:cs typeface="Constantia"/>
              </a:rPr>
              <a:t>8</a:t>
            </a:r>
            <a:r>
              <a:rPr sz="2600" i="1" dirty="0">
                <a:latin typeface="Constantia"/>
                <a:cs typeface="Constantia"/>
              </a:rPr>
              <a:t>,</a:t>
            </a:r>
            <a:r>
              <a:rPr sz="2600" i="1" spc="-30" dirty="0">
                <a:latin typeface="Constantia"/>
                <a:cs typeface="Constantia"/>
              </a:rPr>
              <a:t> </a:t>
            </a:r>
            <a:r>
              <a:rPr sz="2600" spc="-5" dirty="0">
                <a:latin typeface="Constantia"/>
                <a:cs typeface="Constantia"/>
              </a:rPr>
              <a:t>3</a:t>
            </a:r>
            <a:r>
              <a:rPr sz="2600" i="1" spc="-5" dirty="0">
                <a:latin typeface="Constantia"/>
                <a:cs typeface="Constantia"/>
              </a:rPr>
              <a:t>) </a:t>
            </a:r>
            <a:r>
              <a:rPr sz="2600" dirty="0">
                <a:latin typeface="Constantia"/>
                <a:cs typeface="Constantia"/>
              </a:rPr>
              <a:t>=</a:t>
            </a:r>
            <a:r>
              <a:rPr sz="2600" spc="-10" dirty="0">
                <a:latin typeface="Constantia"/>
                <a:cs typeface="Constantia"/>
              </a:rPr>
              <a:t> </a:t>
            </a:r>
            <a:r>
              <a:rPr sz="2600" dirty="0">
                <a:latin typeface="Constantia"/>
                <a:cs typeface="Constantia"/>
              </a:rPr>
              <a:t>8</a:t>
            </a:r>
            <a:r>
              <a:rPr sz="2600" spc="-10" dirty="0">
                <a:latin typeface="Constantia"/>
                <a:cs typeface="Constantia"/>
              </a:rPr>
              <a:t> </a:t>
            </a:r>
            <a:r>
              <a:rPr sz="2600" dirty="0">
                <a:latin typeface="Constantia"/>
                <a:cs typeface="Constantia"/>
              </a:rPr>
              <a:t>·</a:t>
            </a:r>
            <a:r>
              <a:rPr sz="2600" spc="-20" dirty="0">
                <a:latin typeface="Constantia"/>
                <a:cs typeface="Constantia"/>
              </a:rPr>
              <a:t> </a:t>
            </a:r>
            <a:r>
              <a:rPr sz="2600" dirty="0">
                <a:latin typeface="Constantia"/>
                <a:cs typeface="Constantia"/>
              </a:rPr>
              <a:t>7 ·</a:t>
            </a:r>
            <a:r>
              <a:rPr sz="2600" spc="-20" dirty="0">
                <a:latin typeface="Constantia"/>
                <a:cs typeface="Constantia"/>
              </a:rPr>
              <a:t> </a:t>
            </a:r>
            <a:r>
              <a:rPr sz="2600" dirty="0">
                <a:latin typeface="Constantia"/>
                <a:cs typeface="Constantia"/>
              </a:rPr>
              <a:t>6</a:t>
            </a:r>
            <a:r>
              <a:rPr sz="2600" spc="-10" dirty="0">
                <a:latin typeface="Constantia"/>
                <a:cs typeface="Constantia"/>
              </a:rPr>
              <a:t> </a:t>
            </a:r>
            <a:r>
              <a:rPr sz="2600" dirty="0">
                <a:latin typeface="Constantia"/>
                <a:cs typeface="Constantia"/>
              </a:rPr>
              <a:t>=</a:t>
            </a:r>
            <a:r>
              <a:rPr sz="2600" spc="-10" dirty="0">
                <a:latin typeface="Constantia"/>
                <a:cs typeface="Constantia"/>
              </a:rPr>
              <a:t> 336</a:t>
            </a:r>
            <a:endParaRPr sz="2600">
              <a:latin typeface="Constantia"/>
              <a:cs typeface="Constantia"/>
            </a:endParaRPr>
          </a:p>
          <a:p>
            <a:pPr marL="1882775" algn="ctr">
              <a:lnSpc>
                <a:spcPct val="100000"/>
              </a:lnSpc>
              <a:spcBef>
                <a:spcPts val="625"/>
              </a:spcBef>
            </a:pPr>
            <a:r>
              <a:rPr sz="2600" dirty="0">
                <a:latin typeface="Constantia"/>
                <a:cs typeface="Constantia"/>
              </a:rPr>
              <a:t>p</a:t>
            </a:r>
            <a:r>
              <a:rPr sz="2600" spc="-10" dirty="0">
                <a:latin typeface="Constantia"/>
                <a:cs typeface="Constantia"/>
              </a:rPr>
              <a:t>o</a:t>
            </a:r>
            <a:r>
              <a:rPr sz="2600" dirty="0">
                <a:latin typeface="Constantia"/>
                <a:cs typeface="Constantia"/>
              </a:rPr>
              <a:t>ssible</a:t>
            </a:r>
            <a:r>
              <a:rPr sz="2600" spc="-155" dirty="0">
                <a:latin typeface="Constantia"/>
                <a:cs typeface="Constantia"/>
              </a:rPr>
              <a:t> </a:t>
            </a:r>
            <a:r>
              <a:rPr sz="2600" spc="-25" dirty="0">
                <a:latin typeface="Constantia"/>
                <a:cs typeface="Constantia"/>
              </a:rPr>
              <a:t>w</a:t>
            </a:r>
            <a:r>
              <a:rPr sz="2600" spc="-50" dirty="0">
                <a:latin typeface="Constantia"/>
                <a:cs typeface="Constantia"/>
              </a:rPr>
              <a:t>a</a:t>
            </a:r>
            <a:r>
              <a:rPr sz="2600" spc="-30" dirty="0">
                <a:latin typeface="Constantia"/>
                <a:cs typeface="Constantia"/>
              </a:rPr>
              <a:t>y</a:t>
            </a:r>
            <a:r>
              <a:rPr sz="2600" dirty="0">
                <a:latin typeface="Constantia"/>
                <a:cs typeface="Constantia"/>
              </a:rPr>
              <a:t>s</a:t>
            </a:r>
            <a:r>
              <a:rPr sz="2600" spc="-100" dirty="0">
                <a:latin typeface="Constantia"/>
                <a:cs typeface="Constantia"/>
              </a:rPr>
              <a:t> </a:t>
            </a:r>
            <a:r>
              <a:rPr sz="2600" spc="-35" dirty="0">
                <a:latin typeface="Constantia"/>
                <a:cs typeface="Constantia"/>
              </a:rPr>
              <a:t>t</a:t>
            </a:r>
            <a:r>
              <a:rPr sz="2600" dirty="0">
                <a:latin typeface="Constantia"/>
                <a:cs typeface="Constantia"/>
              </a:rPr>
              <a:t>o</a:t>
            </a:r>
            <a:r>
              <a:rPr sz="2600" spc="-145" dirty="0">
                <a:latin typeface="Constantia"/>
                <a:cs typeface="Constantia"/>
              </a:rPr>
              <a:t> </a:t>
            </a:r>
            <a:r>
              <a:rPr sz="2600" spc="-50" dirty="0">
                <a:latin typeface="Constantia"/>
                <a:cs typeface="Constantia"/>
              </a:rPr>
              <a:t>a</a:t>
            </a:r>
            <a:r>
              <a:rPr sz="2600" spc="-25" dirty="0">
                <a:latin typeface="Constantia"/>
                <a:cs typeface="Constantia"/>
              </a:rPr>
              <a:t>w</a:t>
            </a:r>
            <a:r>
              <a:rPr sz="2600" dirty="0">
                <a:latin typeface="Constantia"/>
                <a:cs typeface="Constantia"/>
              </a:rPr>
              <a:t>a</a:t>
            </a:r>
            <a:r>
              <a:rPr sz="2600" spc="-40" dirty="0">
                <a:latin typeface="Constantia"/>
                <a:cs typeface="Constantia"/>
              </a:rPr>
              <a:t>r</a:t>
            </a:r>
            <a:r>
              <a:rPr sz="2600" dirty="0">
                <a:latin typeface="Constantia"/>
                <a:cs typeface="Constantia"/>
              </a:rPr>
              <a:t>d</a:t>
            </a:r>
            <a:r>
              <a:rPr sz="2600" spc="-45" dirty="0">
                <a:latin typeface="Constantia"/>
                <a:cs typeface="Constantia"/>
              </a:rPr>
              <a:t> </a:t>
            </a:r>
            <a:r>
              <a:rPr sz="2600" spc="-5" dirty="0">
                <a:latin typeface="Constantia"/>
                <a:cs typeface="Constantia"/>
              </a:rPr>
              <a:t>th</a:t>
            </a:r>
            <a:r>
              <a:rPr sz="2600" dirty="0">
                <a:latin typeface="Constantia"/>
                <a:cs typeface="Constantia"/>
              </a:rPr>
              <a:t>e</a:t>
            </a:r>
            <a:r>
              <a:rPr sz="2600" spc="-70" dirty="0">
                <a:latin typeface="Constantia"/>
                <a:cs typeface="Constantia"/>
              </a:rPr>
              <a:t> </a:t>
            </a:r>
            <a:r>
              <a:rPr sz="2600" spc="-5" dirty="0">
                <a:latin typeface="Constantia"/>
                <a:cs typeface="Constantia"/>
              </a:rPr>
              <a:t>me</a:t>
            </a:r>
            <a:r>
              <a:rPr sz="2600" dirty="0">
                <a:latin typeface="Constantia"/>
                <a:cs typeface="Constantia"/>
              </a:rPr>
              <a:t>dal</a:t>
            </a:r>
            <a:r>
              <a:rPr sz="2600" spc="-40" dirty="0">
                <a:latin typeface="Constantia"/>
                <a:cs typeface="Constantia"/>
              </a:rPr>
              <a:t>s</a:t>
            </a:r>
            <a:r>
              <a:rPr sz="2600" dirty="0">
                <a:latin typeface="Constantia"/>
                <a:cs typeface="Constantia"/>
              </a:rPr>
              <a:t>.</a:t>
            </a:r>
            <a:endParaRPr sz="2600">
              <a:latin typeface="Constantia"/>
              <a:cs typeface="Constanti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28" y="0"/>
            <a:ext cx="9145905" cy="6858000"/>
            <a:chOff x="-828" y="0"/>
            <a:chExt cx="9145905"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223"/>
              <a:ext cx="9143999" cy="1028700"/>
            </a:xfrm>
            <a:prstGeom prst="rect">
              <a:avLst/>
            </a:prstGeom>
          </p:spPr>
        </p:pic>
        <p:pic>
          <p:nvPicPr>
            <p:cNvPr id="5" name="object 5"/>
            <p:cNvPicPr/>
            <p:nvPr/>
          </p:nvPicPr>
          <p:blipFill>
            <a:blip r:embed="rId4" cstate="print"/>
            <a:stretch>
              <a:fillRect/>
            </a:stretch>
          </p:blipFill>
          <p:spPr>
            <a:xfrm>
              <a:off x="4401357" y="0"/>
              <a:ext cx="4742641" cy="599949"/>
            </a:xfrm>
            <a:prstGeom prst="rect">
              <a:avLst/>
            </a:prstGeom>
          </p:spPr>
        </p:pic>
        <p:pic>
          <p:nvPicPr>
            <p:cNvPr id="6" name="object 6"/>
            <p:cNvPicPr/>
            <p:nvPr/>
          </p:nvPicPr>
          <p:blipFill>
            <a:blip r:embed="rId5" cstate="print"/>
            <a:stretch>
              <a:fillRect/>
            </a:stretch>
          </p:blipFill>
          <p:spPr>
            <a:xfrm>
              <a:off x="0" y="0"/>
              <a:ext cx="9088207" cy="1020572"/>
            </a:xfrm>
            <a:prstGeom prst="rect">
              <a:avLst/>
            </a:prstGeom>
          </p:spPr>
        </p:pic>
        <p:pic>
          <p:nvPicPr>
            <p:cNvPr id="7" name="object 7"/>
            <p:cNvPicPr/>
            <p:nvPr/>
          </p:nvPicPr>
          <p:blipFill>
            <a:blip r:embed="rId6" cstate="print"/>
            <a:stretch>
              <a:fillRect/>
            </a:stretch>
          </p:blipFill>
          <p:spPr>
            <a:xfrm>
              <a:off x="-828" y="52323"/>
              <a:ext cx="9145590" cy="901826"/>
            </a:xfrm>
            <a:prstGeom prst="rect">
              <a:avLst/>
            </a:prstGeom>
          </p:spPr>
        </p:pic>
      </p:grpSp>
      <p:sp>
        <p:nvSpPr>
          <p:cNvPr id="8" name="object 8"/>
          <p:cNvSpPr txBox="1">
            <a:spLocks noGrp="1"/>
          </p:cNvSpPr>
          <p:nvPr>
            <p:ph type="title"/>
          </p:nvPr>
        </p:nvSpPr>
        <p:spPr>
          <a:xfrm>
            <a:off x="444500" y="426465"/>
            <a:ext cx="8145145" cy="1397635"/>
          </a:xfrm>
          <a:prstGeom prst="rect">
            <a:avLst/>
          </a:prstGeom>
        </p:spPr>
        <p:txBody>
          <a:bodyPr vert="horz" wrap="square" lIns="0" tIns="12700" rIns="0" bIns="0" rtlCol="0">
            <a:spAutoFit/>
          </a:bodyPr>
          <a:lstStyle/>
          <a:p>
            <a:pPr marL="12700" marR="5080">
              <a:lnSpc>
                <a:spcPct val="100000"/>
              </a:lnSpc>
              <a:spcBef>
                <a:spcPts val="100"/>
              </a:spcBef>
              <a:tabLst>
                <a:tab pos="4015104" algn="l"/>
              </a:tabLst>
            </a:pPr>
            <a:r>
              <a:rPr sz="4500" spc="-5" dirty="0">
                <a:solidFill>
                  <a:srgbClr val="04607A"/>
                </a:solidFill>
                <a:latin typeface="Calibri"/>
                <a:cs typeface="Calibri"/>
              </a:rPr>
              <a:t>Solving</a:t>
            </a:r>
            <a:r>
              <a:rPr sz="4500" spc="10" dirty="0">
                <a:solidFill>
                  <a:srgbClr val="04607A"/>
                </a:solidFill>
                <a:latin typeface="Calibri"/>
                <a:cs typeface="Calibri"/>
              </a:rPr>
              <a:t> </a:t>
            </a:r>
            <a:r>
              <a:rPr sz="4500" spc="-10" dirty="0">
                <a:solidFill>
                  <a:srgbClr val="04607A"/>
                </a:solidFill>
                <a:latin typeface="Calibri"/>
                <a:cs typeface="Calibri"/>
              </a:rPr>
              <a:t>Counting	</a:t>
            </a:r>
            <a:r>
              <a:rPr sz="4500" spc="-15" dirty="0">
                <a:solidFill>
                  <a:srgbClr val="04607A"/>
                </a:solidFill>
                <a:latin typeface="Calibri"/>
                <a:cs typeface="Calibri"/>
              </a:rPr>
              <a:t>Problems</a:t>
            </a:r>
            <a:r>
              <a:rPr sz="4500" spc="5" dirty="0">
                <a:solidFill>
                  <a:srgbClr val="04607A"/>
                </a:solidFill>
                <a:latin typeface="Calibri"/>
                <a:cs typeface="Calibri"/>
              </a:rPr>
              <a:t> </a:t>
            </a:r>
            <a:r>
              <a:rPr sz="4500" spc="-20" dirty="0">
                <a:solidFill>
                  <a:srgbClr val="04607A"/>
                </a:solidFill>
                <a:latin typeface="Calibri"/>
                <a:cs typeface="Calibri"/>
              </a:rPr>
              <a:t>by </a:t>
            </a:r>
            <a:r>
              <a:rPr sz="4500" spc="-15" dirty="0">
                <a:solidFill>
                  <a:srgbClr val="04607A"/>
                </a:solidFill>
                <a:latin typeface="Calibri"/>
                <a:cs typeface="Calibri"/>
              </a:rPr>
              <a:t> </a:t>
            </a:r>
            <a:r>
              <a:rPr sz="4500" spc="-10" dirty="0">
                <a:solidFill>
                  <a:srgbClr val="04607A"/>
                </a:solidFill>
                <a:latin typeface="Calibri"/>
                <a:cs typeface="Calibri"/>
              </a:rPr>
              <a:t>Counting</a:t>
            </a:r>
            <a:r>
              <a:rPr sz="4500" spc="-30" dirty="0">
                <a:solidFill>
                  <a:srgbClr val="04607A"/>
                </a:solidFill>
                <a:latin typeface="Calibri"/>
                <a:cs typeface="Calibri"/>
              </a:rPr>
              <a:t> </a:t>
            </a:r>
            <a:r>
              <a:rPr sz="4500" spc="-15" dirty="0">
                <a:solidFill>
                  <a:srgbClr val="04607A"/>
                </a:solidFill>
                <a:latin typeface="Calibri"/>
                <a:cs typeface="Calibri"/>
              </a:rPr>
              <a:t>Permutations</a:t>
            </a:r>
            <a:r>
              <a:rPr sz="4500" spc="-25" dirty="0">
                <a:solidFill>
                  <a:srgbClr val="04607A"/>
                </a:solidFill>
                <a:latin typeface="Calibri"/>
                <a:cs typeface="Calibri"/>
              </a:rPr>
              <a:t> </a:t>
            </a:r>
            <a:r>
              <a:rPr sz="4500" spc="-10" dirty="0">
                <a:solidFill>
                  <a:srgbClr val="04607A"/>
                </a:solidFill>
                <a:latin typeface="Calibri"/>
                <a:cs typeface="Calibri"/>
              </a:rPr>
              <a:t>(</a:t>
            </a:r>
            <a:r>
              <a:rPr sz="4500" i="1" spc="-10" dirty="0">
                <a:solidFill>
                  <a:srgbClr val="04607A"/>
                </a:solidFill>
                <a:latin typeface="Calibri"/>
                <a:cs typeface="Calibri"/>
              </a:rPr>
              <a:t>continued</a:t>
            </a:r>
            <a:r>
              <a:rPr sz="4500" spc="-10" dirty="0">
                <a:solidFill>
                  <a:srgbClr val="04607A"/>
                </a:solidFill>
                <a:latin typeface="Calibri"/>
                <a:cs typeface="Calibri"/>
              </a:rPr>
              <a:t>)</a:t>
            </a:r>
            <a:endParaRPr sz="4500">
              <a:latin typeface="Calibri"/>
              <a:cs typeface="Calibri"/>
            </a:endParaRPr>
          </a:p>
        </p:txBody>
      </p:sp>
      <p:sp>
        <p:nvSpPr>
          <p:cNvPr id="9" name="object 9"/>
          <p:cNvSpPr txBox="1"/>
          <p:nvPr/>
        </p:nvSpPr>
        <p:spPr>
          <a:xfrm>
            <a:off x="468883" y="1908175"/>
            <a:ext cx="8453120" cy="4309745"/>
          </a:xfrm>
          <a:prstGeom prst="rect">
            <a:avLst/>
          </a:prstGeom>
        </p:spPr>
        <p:txBody>
          <a:bodyPr vert="horz" wrap="square" lIns="0" tIns="52705" rIns="0" bIns="0" rtlCol="0">
            <a:spAutoFit/>
          </a:bodyPr>
          <a:lstStyle/>
          <a:p>
            <a:pPr marL="48895" marR="5080" indent="-36830" algn="just">
              <a:lnSpc>
                <a:spcPct val="90000"/>
              </a:lnSpc>
              <a:spcBef>
                <a:spcPts val="415"/>
              </a:spcBef>
            </a:pPr>
            <a:r>
              <a:rPr sz="2600" b="1" spc="-10" dirty="0">
                <a:latin typeface="Constantia"/>
                <a:cs typeface="Constantia"/>
              </a:rPr>
              <a:t>Example</a:t>
            </a:r>
            <a:r>
              <a:rPr sz="2600" spc="-10" dirty="0">
                <a:latin typeface="Constantia"/>
                <a:cs typeface="Constantia"/>
              </a:rPr>
              <a:t>:</a:t>
            </a:r>
            <a:r>
              <a:rPr sz="2600" spc="-5" dirty="0">
                <a:latin typeface="Constantia"/>
                <a:cs typeface="Constantia"/>
              </a:rPr>
              <a:t> </a:t>
            </a:r>
            <a:r>
              <a:rPr sz="2600" spc="-10" dirty="0">
                <a:latin typeface="Constantia"/>
                <a:cs typeface="Constantia"/>
              </a:rPr>
              <a:t>Suppose </a:t>
            </a:r>
            <a:r>
              <a:rPr sz="2600" spc="-5" dirty="0">
                <a:latin typeface="Constantia"/>
                <a:cs typeface="Constantia"/>
              </a:rPr>
              <a:t>that </a:t>
            </a:r>
            <a:r>
              <a:rPr sz="2600" dirty="0">
                <a:latin typeface="Constantia"/>
                <a:cs typeface="Constantia"/>
              </a:rPr>
              <a:t>a </a:t>
            </a:r>
            <a:r>
              <a:rPr sz="2600" spc="-10" dirty="0">
                <a:latin typeface="Constantia"/>
                <a:cs typeface="Constantia"/>
              </a:rPr>
              <a:t>saleswoman </a:t>
            </a:r>
            <a:r>
              <a:rPr sz="2600" dirty="0">
                <a:latin typeface="Constantia"/>
                <a:cs typeface="Constantia"/>
              </a:rPr>
              <a:t>has </a:t>
            </a:r>
            <a:r>
              <a:rPr sz="2600" spc="-25" dirty="0">
                <a:latin typeface="Constantia"/>
                <a:cs typeface="Constantia"/>
              </a:rPr>
              <a:t>to </a:t>
            </a:r>
            <a:r>
              <a:rPr sz="2600" spc="-5" dirty="0">
                <a:latin typeface="Constantia"/>
                <a:cs typeface="Constantia"/>
              </a:rPr>
              <a:t>visit </a:t>
            </a:r>
            <a:r>
              <a:rPr sz="2600" spc="-10" dirty="0">
                <a:latin typeface="Constantia"/>
                <a:cs typeface="Constantia"/>
              </a:rPr>
              <a:t>eight </a:t>
            </a:r>
            <a:r>
              <a:rPr sz="2600" spc="-5" dirty="0">
                <a:latin typeface="Constantia"/>
                <a:cs typeface="Constantia"/>
              </a:rPr>
              <a:t> </a:t>
            </a:r>
            <a:r>
              <a:rPr sz="2600" spc="-10" dirty="0">
                <a:latin typeface="Constantia"/>
                <a:cs typeface="Constantia"/>
              </a:rPr>
              <a:t>different cities. </a:t>
            </a:r>
            <a:r>
              <a:rPr sz="2600" dirty="0">
                <a:latin typeface="Constantia"/>
                <a:cs typeface="Constantia"/>
              </a:rPr>
              <a:t>She </a:t>
            </a:r>
            <a:r>
              <a:rPr sz="2600" spc="-5" dirty="0">
                <a:latin typeface="Constantia"/>
                <a:cs typeface="Constantia"/>
              </a:rPr>
              <a:t>must begin </a:t>
            </a:r>
            <a:r>
              <a:rPr sz="2600" dirty="0">
                <a:latin typeface="Constantia"/>
                <a:cs typeface="Constantia"/>
              </a:rPr>
              <a:t>her </a:t>
            </a:r>
            <a:r>
              <a:rPr sz="2600" spc="-5" dirty="0">
                <a:latin typeface="Constantia"/>
                <a:cs typeface="Constantia"/>
              </a:rPr>
              <a:t>trip in </a:t>
            </a:r>
            <a:r>
              <a:rPr sz="2600" dirty="0">
                <a:latin typeface="Constantia"/>
                <a:cs typeface="Constantia"/>
              </a:rPr>
              <a:t>a </a:t>
            </a:r>
            <a:r>
              <a:rPr sz="2600" spc="5" dirty="0">
                <a:latin typeface="Constantia"/>
                <a:cs typeface="Constantia"/>
              </a:rPr>
              <a:t>specified </a:t>
            </a:r>
            <a:r>
              <a:rPr sz="2600" spc="-50" dirty="0">
                <a:latin typeface="Constantia"/>
                <a:cs typeface="Constantia"/>
              </a:rPr>
              <a:t>city, </a:t>
            </a:r>
            <a:r>
              <a:rPr sz="2600" spc="-45" dirty="0">
                <a:latin typeface="Constantia"/>
                <a:cs typeface="Constantia"/>
              </a:rPr>
              <a:t> </a:t>
            </a:r>
            <a:r>
              <a:rPr sz="2600" spc="-5" dirty="0">
                <a:latin typeface="Constantia"/>
                <a:cs typeface="Constantia"/>
              </a:rPr>
              <a:t>but </a:t>
            </a:r>
            <a:r>
              <a:rPr sz="2600" dirty="0">
                <a:latin typeface="Constantia"/>
                <a:cs typeface="Constantia"/>
              </a:rPr>
              <a:t>she </a:t>
            </a:r>
            <a:r>
              <a:rPr sz="2600" spc="-10" dirty="0">
                <a:latin typeface="Constantia"/>
                <a:cs typeface="Constantia"/>
              </a:rPr>
              <a:t>can </a:t>
            </a:r>
            <a:r>
              <a:rPr sz="2600" spc="-5" dirty="0">
                <a:latin typeface="Constantia"/>
                <a:cs typeface="Constantia"/>
              </a:rPr>
              <a:t>visit the </a:t>
            </a:r>
            <a:r>
              <a:rPr sz="2600" dirty="0">
                <a:latin typeface="Constantia"/>
                <a:cs typeface="Constantia"/>
              </a:rPr>
              <a:t>other </a:t>
            </a:r>
            <a:r>
              <a:rPr sz="2600" spc="-15" dirty="0">
                <a:latin typeface="Constantia"/>
                <a:cs typeface="Constantia"/>
              </a:rPr>
              <a:t>seven </a:t>
            </a:r>
            <a:r>
              <a:rPr sz="2600" spc="-5" dirty="0">
                <a:latin typeface="Constantia"/>
                <a:cs typeface="Constantia"/>
              </a:rPr>
              <a:t>cities in </a:t>
            </a:r>
            <a:r>
              <a:rPr sz="2600" spc="-15" dirty="0">
                <a:latin typeface="Constantia"/>
                <a:cs typeface="Constantia"/>
              </a:rPr>
              <a:t>any </a:t>
            </a:r>
            <a:r>
              <a:rPr sz="2600" spc="-10" dirty="0">
                <a:latin typeface="Constantia"/>
                <a:cs typeface="Constantia"/>
              </a:rPr>
              <a:t>order </a:t>
            </a:r>
            <a:r>
              <a:rPr sz="2600" dirty="0">
                <a:latin typeface="Constantia"/>
                <a:cs typeface="Constantia"/>
              </a:rPr>
              <a:t>she </a:t>
            </a:r>
            <a:r>
              <a:rPr sz="2600" spc="5" dirty="0">
                <a:latin typeface="Constantia"/>
                <a:cs typeface="Constantia"/>
              </a:rPr>
              <a:t> </a:t>
            </a:r>
            <a:r>
              <a:rPr sz="2600" spc="-5" dirty="0">
                <a:latin typeface="Constantia"/>
                <a:cs typeface="Constantia"/>
              </a:rPr>
              <a:t>wishes. </a:t>
            </a:r>
            <a:r>
              <a:rPr sz="2600" spc="-40" dirty="0">
                <a:latin typeface="Constantia"/>
                <a:cs typeface="Constantia"/>
              </a:rPr>
              <a:t>How </a:t>
            </a:r>
            <a:r>
              <a:rPr sz="2600" spc="-15" dirty="0">
                <a:latin typeface="Constantia"/>
                <a:cs typeface="Constantia"/>
              </a:rPr>
              <a:t>many </a:t>
            </a:r>
            <a:r>
              <a:rPr sz="2600" spc="-5" dirty="0">
                <a:latin typeface="Constantia"/>
                <a:cs typeface="Constantia"/>
              </a:rPr>
              <a:t>possible </a:t>
            </a:r>
            <a:r>
              <a:rPr sz="2600" spc="-10" dirty="0">
                <a:latin typeface="Constantia"/>
                <a:cs typeface="Constantia"/>
              </a:rPr>
              <a:t>orders </a:t>
            </a:r>
            <a:r>
              <a:rPr sz="2600" spc="-5" dirty="0">
                <a:latin typeface="Constantia"/>
                <a:cs typeface="Constantia"/>
              </a:rPr>
              <a:t>can the </a:t>
            </a:r>
            <a:r>
              <a:rPr sz="2600" spc="-10" dirty="0">
                <a:latin typeface="Constantia"/>
                <a:cs typeface="Constantia"/>
              </a:rPr>
              <a:t>saleswoman </a:t>
            </a:r>
            <a:r>
              <a:rPr sz="2600" spc="-5" dirty="0">
                <a:latin typeface="Constantia"/>
                <a:cs typeface="Constantia"/>
              </a:rPr>
              <a:t>use </a:t>
            </a:r>
            <a:r>
              <a:rPr sz="2600" spc="-640" dirty="0">
                <a:latin typeface="Constantia"/>
                <a:cs typeface="Constantia"/>
              </a:rPr>
              <a:t> </a:t>
            </a:r>
            <a:r>
              <a:rPr sz="2600" spc="-5" dirty="0">
                <a:latin typeface="Constantia"/>
                <a:cs typeface="Constantia"/>
              </a:rPr>
              <a:t>when</a:t>
            </a:r>
            <a:r>
              <a:rPr sz="2600" spc="-135" dirty="0">
                <a:latin typeface="Constantia"/>
                <a:cs typeface="Constantia"/>
              </a:rPr>
              <a:t> </a:t>
            </a:r>
            <a:r>
              <a:rPr sz="2600" spc="-5" dirty="0">
                <a:latin typeface="Constantia"/>
                <a:cs typeface="Constantia"/>
              </a:rPr>
              <a:t>visiting</a:t>
            </a:r>
            <a:r>
              <a:rPr sz="2600" spc="-35" dirty="0">
                <a:latin typeface="Constantia"/>
                <a:cs typeface="Constantia"/>
              </a:rPr>
              <a:t> </a:t>
            </a:r>
            <a:r>
              <a:rPr sz="2600" spc="-5" dirty="0">
                <a:latin typeface="Constantia"/>
                <a:cs typeface="Constantia"/>
              </a:rPr>
              <a:t>these</a:t>
            </a:r>
            <a:r>
              <a:rPr sz="2600" spc="-140" dirty="0">
                <a:latin typeface="Constantia"/>
                <a:cs typeface="Constantia"/>
              </a:rPr>
              <a:t> </a:t>
            </a:r>
            <a:r>
              <a:rPr sz="2600" spc="-5" dirty="0">
                <a:latin typeface="Constantia"/>
                <a:cs typeface="Constantia"/>
              </a:rPr>
              <a:t>cities?</a:t>
            </a:r>
            <a:endParaRPr sz="2600">
              <a:latin typeface="Constantia"/>
              <a:cs typeface="Constantia"/>
            </a:endParaRPr>
          </a:p>
          <a:p>
            <a:pPr>
              <a:lnSpc>
                <a:spcPct val="100000"/>
              </a:lnSpc>
              <a:spcBef>
                <a:spcPts val="10"/>
              </a:spcBef>
            </a:pPr>
            <a:endParaRPr sz="3350">
              <a:latin typeface="Constantia"/>
              <a:cs typeface="Constantia"/>
            </a:endParaRPr>
          </a:p>
          <a:p>
            <a:pPr marL="48895" marR="13970" indent="42545" algn="just">
              <a:lnSpc>
                <a:spcPts val="2810"/>
              </a:lnSpc>
            </a:pPr>
            <a:r>
              <a:rPr sz="2600" b="1" dirty="0">
                <a:latin typeface="Constantia"/>
                <a:cs typeface="Constantia"/>
              </a:rPr>
              <a:t>Solution</a:t>
            </a:r>
            <a:r>
              <a:rPr sz="2600" dirty="0">
                <a:latin typeface="Constantia"/>
                <a:cs typeface="Constantia"/>
              </a:rPr>
              <a:t>: </a:t>
            </a:r>
            <a:r>
              <a:rPr sz="2600" spc="-5" dirty="0">
                <a:latin typeface="Constantia"/>
                <a:cs typeface="Constantia"/>
              </a:rPr>
              <a:t>The </a:t>
            </a:r>
            <a:r>
              <a:rPr sz="2600" spc="5" dirty="0">
                <a:latin typeface="Constantia"/>
                <a:cs typeface="Constantia"/>
              </a:rPr>
              <a:t>first </a:t>
            </a:r>
            <a:r>
              <a:rPr sz="2600" spc="-10" dirty="0">
                <a:latin typeface="Constantia"/>
                <a:cs typeface="Constantia"/>
              </a:rPr>
              <a:t>city is </a:t>
            </a:r>
            <a:r>
              <a:rPr sz="2600" spc="-5" dirty="0">
                <a:latin typeface="Constantia"/>
                <a:cs typeface="Constantia"/>
              </a:rPr>
              <a:t>chosen, </a:t>
            </a:r>
            <a:r>
              <a:rPr sz="2600" dirty="0">
                <a:latin typeface="Constantia"/>
                <a:cs typeface="Constantia"/>
              </a:rPr>
              <a:t>and </a:t>
            </a:r>
            <a:r>
              <a:rPr sz="2600" spc="-5" dirty="0">
                <a:latin typeface="Constantia"/>
                <a:cs typeface="Constantia"/>
              </a:rPr>
              <a:t>the </a:t>
            </a:r>
            <a:r>
              <a:rPr sz="2600" spc="-15" dirty="0">
                <a:latin typeface="Constantia"/>
                <a:cs typeface="Constantia"/>
              </a:rPr>
              <a:t>rest are ordered </a:t>
            </a:r>
            <a:r>
              <a:rPr sz="2600" spc="-640" dirty="0">
                <a:latin typeface="Constantia"/>
                <a:cs typeface="Constantia"/>
              </a:rPr>
              <a:t> </a:t>
            </a:r>
            <a:r>
              <a:rPr sz="2600" spc="-35" dirty="0">
                <a:latin typeface="Constantia"/>
                <a:cs typeface="Constantia"/>
              </a:rPr>
              <a:t>arbitrarily.</a:t>
            </a:r>
            <a:r>
              <a:rPr sz="2600" spc="-5" dirty="0">
                <a:latin typeface="Constantia"/>
                <a:cs typeface="Constantia"/>
              </a:rPr>
              <a:t> </a:t>
            </a:r>
            <a:r>
              <a:rPr sz="2600" spc="-20" dirty="0">
                <a:latin typeface="Constantia"/>
                <a:cs typeface="Constantia"/>
              </a:rPr>
              <a:t>Hence</a:t>
            </a:r>
            <a:r>
              <a:rPr sz="2600" spc="-100" dirty="0">
                <a:latin typeface="Constantia"/>
                <a:cs typeface="Constantia"/>
              </a:rPr>
              <a:t> </a:t>
            </a:r>
            <a:r>
              <a:rPr sz="2600" spc="-5" dirty="0">
                <a:latin typeface="Constantia"/>
                <a:cs typeface="Constantia"/>
              </a:rPr>
              <a:t>the</a:t>
            </a:r>
            <a:r>
              <a:rPr sz="2600" spc="-130" dirty="0">
                <a:latin typeface="Constantia"/>
                <a:cs typeface="Constantia"/>
              </a:rPr>
              <a:t> </a:t>
            </a:r>
            <a:r>
              <a:rPr sz="2600" spc="-10" dirty="0">
                <a:latin typeface="Constantia"/>
                <a:cs typeface="Constantia"/>
              </a:rPr>
              <a:t>orders</a:t>
            </a:r>
            <a:r>
              <a:rPr sz="2600" spc="-114" dirty="0">
                <a:latin typeface="Constantia"/>
                <a:cs typeface="Constantia"/>
              </a:rPr>
              <a:t> </a:t>
            </a:r>
            <a:r>
              <a:rPr sz="2600" spc="-10" dirty="0">
                <a:latin typeface="Constantia"/>
                <a:cs typeface="Constantia"/>
              </a:rPr>
              <a:t>are:</a:t>
            </a:r>
            <a:endParaRPr sz="2600">
              <a:latin typeface="Constantia"/>
              <a:cs typeface="Constantia"/>
            </a:endParaRPr>
          </a:p>
          <a:p>
            <a:pPr marL="689610">
              <a:lnSpc>
                <a:spcPct val="100000"/>
              </a:lnSpc>
              <a:spcBef>
                <a:spcPts val="290"/>
              </a:spcBef>
            </a:pPr>
            <a:r>
              <a:rPr sz="2600" dirty="0">
                <a:latin typeface="Constantia"/>
                <a:cs typeface="Constantia"/>
              </a:rPr>
              <a:t>P(7,7)=</a:t>
            </a:r>
            <a:r>
              <a:rPr sz="2600" spc="-10" dirty="0">
                <a:latin typeface="Constantia"/>
                <a:cs typeface="Constantia"/>
              </a:rPr>
              <a:t> </a:t>
            </a:r>
            <a:r>
              <a:rPr sz="2600" dirty="0">
                <a:latin typeface="Cambria Math"/>
                <a:cs typeface="Cambria Math"/>
              </a:rPr>
              <a:t>7!</a:t>
            </a:r>
            <a:r>
              <a:rPr sz="2600" spc="60" dirty="0">
                <a:latin typeface="Cambria Math"/>
                <a:cs typeface="Cambria Math"/>
              </a:rPr>
              <a:t> </a:t>
            </a:r>
            <a:r>
              <a:rPr sz="2600" dirty="0">
                <a:latin typeface="Constantia"/>
                <a:cs typeface="Constantia"/>
              </a:rPr>
              <a:t>=</a:t>
            </a:r>
            <a:r>
              <a:rPr sz="2600" spc="-5" dirty="0">
                <a:latin typeface="Constantia"/>
                <a:cs typeface="Constantia"/>
              </a:rPr>
              <a:t> </a:t>
            </a:r>
            <a:r>
              <a:rPr sz="2600" dirty="0">
                <a:latin typeface="Cambria Math"/>
                <a:cs typeface="Cambria Math"/>
              </a:rPr>
              <a:t>7</a:t>
            </a:r>
            <a:r>
              <a:rPr sz="2600" spc="70" dirty="0">
                <a:latin typeface="Cambria Math"/>
                <a:cs typeface="Cambria Math"/>
              </a:rPr>
              <a:t> </a:t>
            </a:r>
            <a:r>
              <a:rPr sz="2600" dirty="0">
                <a:latin typeface="Cambria Math"/>
                <a:cs typeface="Cambria Math"/>
              </a:rPr>
              <a:t>∙</a:t>
            </a:r>
            <a:r>
              <a:rPr sz="2600" spc="75" dirty="0">
                <a:latin typeface="Cambria Math"/>
                <a:cs typeface="Cambria Math"/>
              </a:rPr>
              <a:t> </a:t>
            </a:r>
            <a:r>
              <a:rPr sz="2600" dirty="0">
                <a:latin typeface="Cambria Math"/>
                <a:cs typeface="Cambria Math"/>
              </a:rPr>
              <a:t>6</a:t>
            </a:r>
            <a:r>
              <a:rPr sz="2600" spc="65" dirty="0">
                <a:latin typeface="Cambria Math"/>
                <a:cs typeface="Cambria Math"/>
              </a:rPr>
              <a:t> </a:t>
            </a:r>
            <a:r>
              <a:rPr sz="2600" dirty="0">
                <a:latin typeface="Cambria Math"/>
                <a:cs typeface="Cambria Math"/>
              </a:rPr>
              <a:t>∙</a:t>
            </a:r>
            <a:r>
              <a:rPr sz="2600" spc="65" dirty="0">
                <a:latin typeface="Cambria Math"/>
                <a:cs typeface="Cambria Math"/>
              </a:rPr>
              <a:t> </a:t>
            </a:r>
            <a:r>
              <a:rPr sz="2600" dirty="0">
                <a:latin typeface="Cambria Math"/>
                <a:cs typeface="Cambria Math"/>
              </a:rPr>
              <a:t>5</a:t>
            </a:r>
            <a:r>
              <a:rPr sz="2600" spc="-5" dirty="0">
                <a:latin typeface="Cambria Math"/>
                <a:cs typeface="Cambria Math"/>
              </a:rPr>
              <a:t> </a:t>
            </a:r>
            <a:r>
              <a:rPr sz="2600" dirty="0">
                <a:latin typeface="Cambria Math"/>
                <a:cs typeface="Cambria Math"/>
              </a:rPr>
              <a:t>∙</a:t>
            </a:r>
            <a:r>
              <a:rPr sz="2600" spc="65" dirty="0">
                <a:latin typeface="Cambria Math"/>
                <a:cs typeface="Cambria Math"/>
              </a:rPr>
              <a:t> </a:t>
            </a:r>
            <a:r>
              <a:rPr sz="2600" dirty="0">
                <a:latin typeface="Cambria Math"/>
                <a:cs typeface="Cambria Math"/>
              </a:rPr>
              <a:t>4 ∙</a:t>
            </a:r>
            <a:r>
              <a:rPr sz="2600" spc="60" dirty="0">
                <a:latin typeface="Cambria Math"/>
                <a:cs typeface="Cambria Math"/>
              </a:rPr>
              <a:t> </a:t>
            </a:r>
            <a:r>
              <a:rPr sz="2600" dirty="0">
                <a:latin typeface="Cambria Math"/>
                <a:cs typeface="Cambria Math"/>
              </a:rPr>
              <a:t>3 ∙</a:t>
            </a:r>
            <a:r>
              <a:rPr sz="2600" spc="65" dirty="0">
                <a:latin typeface="Cambria Math"/>
                <a:cs typeface="Cambria Math"/>
              </a:rPr>
              <a:t> </a:t>
            </a:r>
            <a:r>
              <a:rPr sz="2600" dirty="0">
                <a:latin typeface="Cambria Math"/>
                <a:cs typeface="Cambria Math"/>
              </a:rPr>
              <a:t>2</a:t>
            </a:r>
            <a:r>
              <a:rPr sz="2600" spc="-5" dirty="0">
                <a:latin typeface="Cambria Math"/>
                <a:cs typeface="Cambria Math"/>
              </a:rPr>
              <a:t> </a:t>
            </a:r>
            <a:r>
              <a:rPr sz="2600" dirty="0">
                <a:latin typeface="Cambria Math"/>
                <a:cs typeface="Cambria Math"/>
              </a:rPr>
              <a:t>∙</a:t>
            </a:r>
            <a:r>
              <a:rPr sz="2600" spc="65" dirty="0">
                <a:latin typeface="Cambria Math"/>
                <a:cs typeface="Cambria Math"/>
              </a:rPr>
              <a:t> </a:t>
            </a:r>
            <a:r>
              <a:rPr sz="2600" dirty="0">
                <a:latin typeface="Cambria Math"/>
                <a:cs typeface="Cambria Math"/>
              </a:rPr>
              <a:t>1 </a:t>
            </a:r>
            <a:r>
              <a:rPr sz="2600" dirty="0">
                <a:latin typeface="Constantia"/>
                <a:cs typeface="Constantia"/>
              </a:rPr>
              <a:t>=</a:t>
            </a:r>
            <a:r>
              <a:rPr sz="2600" spc="-10" dirty="0">
                <a:latin typeface="Constantia"/>
                <a:cs typeface="Constantia"/>
              </a:rPr>
              <a:t> </a:t>
            </a:r>
            <a:r>
              <a:rPr sz="2600" spc="-5" dirty="0">
                <a:latin typeface="Cambria Math"/>
                <a:cs typeface="Cambria Math"/>
              </a:rPr>
              <a:t>5040</a:t>
            </a:r>
            <a:endParaRPr sz="2600">
              <a:latin typeface="Cambria Math"/>
              <a:cs typeface="Cambria Math"/>
            </a:endParaRPr>
          </a:p>
          <a:p>
            <a:pPr marL="48895" marR="12065" indent="17780" algn="just">
              <a:lnSpc>
                <a:spcPts val="2740"/>
              </a:lnSpc>
              <a:spcBef>
                <a:spcPts val="795"/>
              </a:spcBef>
            </a:pPr>
            <a:r>
              <a:rPr sz="2600" spc="-5" dirty="0">
                <a:latin typeface="Cambria Math"/>
                <a:cs typeface="Cambria Math"/>
              </a:rPr>
              <a:t>If she </a:t>
            </a:r>
            <a:r>
              <a:rPr sz="2600" spc="-15" dirty="0">
                <a:latin typeface="Cambria Math"/>
                <a:cs typeface="Cambria Math"/>
              </a:rPr>
              <a:t>wants to </a:t>
            </a:r>
            <a:r>
              <a:rPr sz="2600" spc="-5" dirty="0">
                <a:latin typeface="Cambria Math"/>
                <a:cs typeface="Cambria Math"/>
              </a:rPr>
              <a:t>find the </a:t>
            </a:r>
            <a:r>
              <a:rPr sz="2600" spc="-15" dirty="0">
                <a:latin typeface="Cambria Math"/>
                <a:cs typeface="Cambria Math"/>
              </a:rPr>
              <a:t>tour </a:t>
            </a:r>
            <a:r>
              <a:rPr sz="2600" spc="-5" dirty="0">
                <a:latin typeface="Cambria Math"/>
                <a:cs typeface="Cambria Math"/>
              </a:rPr>
              <a:t>with the </a:t>
            </a:r>
            <a:r>
              <a:rPr sz="2600" spc="-10" dirty="0">
                <a:latin typeface="Cambria Math"/>
                <a:cs typeface="Cambria Math"/>
              </a:rPr>
              <a:t>shortest </a:t>
            </a:r>
            <a:r>
              <a:rPr sz="2600" spc="-5" dirty="0">
                <a:latin typeface="Cambria Math"/>
                <a:cs typeface="Cambria Math"/>
              </a:rPr>
              <a:t>path that </a:t>
            </a:r>
            <a:r>
              <a:rPr sz="2600" dirty="0">
                <a:latin typeface="Cambria Math"/>
                <a:cs typeface="Cambria Math"/>
              </a:rPr>
              <a:t> </a:t>
            </a:r>
            <a:r>
              <a:rPr sz="2600" spc="-5" dirty="0">
                <a:latin typeface="Cambria Math"/>
                <a:cs typeface="Cambria Math"/>
              </a:rPr>
              <a:t>visits all the</a:t>
            </a:r>
            <a:r>
              <a:rPr sz="2600" spc="-10" dirty="0">
                <a:latin typeface="Cambria Math"/>
                <a:cs typeface="Cambria Math"/>
              </a:rPr>
              <a:t> </a:t>
            </a:r>
            <a:r>
              <a:rPr sz="2600" dirty="0">
                <a:latin typeface="Cambria Math"/>
                <a:cs typeface="Cambria Math"/>
              </a:rPr>
              <a:t>cities,</a:t>
            </a:r>
            <a:r>
              <a:rPr sz="2600" spc="-5" dirty="0">
                <a:latin typeface="Cambria Math"/>
                <a:cs typeface="Cambria Math"/>
              </a:rPr>
              <a:t> </a:t>
            </a:r>
            <a:r>
              <a:rPr sz="2600" dirty="0">
                <a:latin typeface="Cambria Math"/>
                <a:cs typeface="Cambria Math"/>
              </a:rPr>
              <a:t>she</a:t>
            </a:r>
            <a:r>
              <a:rPr sz="2600" spc="-10" dirty="0">
                <a:latin typeface="Cambria Math"/>
                <a:cs typeface="Cambria Math"/>
              </a:rPr>
              <a:t> </a:t>
            </a:r>
            <a:r>
              <a:rPr sz="2600" dirty="0">
                <a:latin typeface="Cambria Math"/>
                <a:cs typeface="Cambria Math"/>
              </a:rPr>
              <a:t>must</a:t>
            </a:r>
            <a:r>
              <a:rPr sz="2600" spc="-20" dirty="0">
                <a:latin typeface="Cambria Math"/>
                <a:cs typeface="Cambria Math"/>
              </a:rPr>
              <a:t> </a:t>
            </a:r>
            <a:r>
              <a:rPr sz="2600" dirty="0">
                <a:latin typeface="Cambria Math"/>
                <a:cs typeface="Cambria Math"/>
              </a:rPr>
              <a:t>consider</a:t>
            </a:r>
            <a:r>
              <a:rPr sz="2600" spc="-30" dirty="0">
                <a:latin typeface="Cambria Math"/>
                <a:cs typeface="Cambria Math"/>
              </a:rPr>
              <a:t> </a:t>
            </a:r>
            <a:r>
              <a:rPr sz="2600" spc="-5" dirty="0">
                <a:latin typeface="Cambria Math"/>
                <a:cs typeface="Cambria Math"/>
              </a:rPr>
              <a:t>5040</a:t>
            </a:r>
            <a:r>
              <a:rPr sz="2600" spc="-15" dirty="0">
                <a:latin typeface="Cambria Math"/>
                <a:cs typeface="Cambria Math"/>
              </a:rPr>
              <a:t> </a:t>
            </a:r>
            <a:r>
              <a:rPr sz="2600" spc="-5" dirty="0">
                <a:latin typeface="Cambria Math"/>
                <a:cs typeface="Cambria Math"/>
              </a:rPr>
              <a:t>paths!</a:t>
            </a:r>
            <a:endParaRPr sz="2600">
              <a:latin typeface="Cambria Math"/>
              <a:cs typeface="Cambria Math"/>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28" y="0"/>
            <a:ext cx="9145905" cy="6858000"/>
            <a:chOff x="-828" y="0"/>
            <a:chExt cx="9145905"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223"/>
              <a:ext cx="9143999" cy="1028700"/>
            </a:xfrm>
            <a:prstGeom prst="rect">
              <a:avLst/>
            </a:prstGeom>
          </p:spPr>
        </p:pic>
        <p:pic>
          <p:nvPicPr>
            <p:cNvPr id="5" name="object 5"/>
            <p:cNvPicPr/>
            <p:nvPr/>
          </p:nvPicPr>
          <p:blipFill>
            <a:blip r:embed="rId4" cstate="print"/>
            <a:stretch>
              <a:fillRect/>
            </a:stretch>
          </p:blipFill>
          <p:spPr>
            <a:xfrm>
              <a:off x="4401357" y="0"/>
              <a:ext cx="4742641" cy="599949"/>
            </a:xfrm>
            <a:prstGeom prst="rect">
              <a:avLst/>
            </a:prstGeom>
          </p:spPr>
        </p:pic>
        <p:pic>
          <p:nvPicPr>
            <p:cNvPr id="6" name="object 6"/>
            <p:cNvPicPr/>
            <p:nvPr/>
          </p:nvPicPr>
          <p:blipFill>
            <a:blip r:embed="rId5" cstate="print"/>
            <a:stretch>
              <a:fillRect/>
            </a:stretch>
          </p:blipFill>
          <p:spPr>
            <a:xfrm>
              <a:off x="0" y="0"/>
              <a:ext cx="9088207" cy="1020572"/>
            </a:xfrm>
            <a:prstGeom prst="rect">
              <a:avLst/>
            </a:prstGeom>
          </p:spPr>
        </p:pic>
        <p:pic>
          <p:nvPicPr>
            <p:cNvPr id="7" name="object 7"/>
            <p:cNvPicPr/>
            <p:nvPr/>
          </p:nvPicPr>
          <p:blipFill>
            <a:blip r:embed="rId6" cstate="print"/>
            <a:stretch>
              <a:fillRect/>
            </a:stretch>
          </p:blipFill>
          <p:spPr>
            <a:xfrm>
              <a:off x="-828" y="52323"/>
              <a:ext cx="9145590" cy="901826"/>
            </a:xfrm>
            <a:prstGeom prst="rect">
              <a:avLst/>
            </a:prstGeom>
          </p:spPr>
        </p:pic>
      </p:grpSp>
      <p:sp>
        <p:nvSpPr>
          <p:cNvPr id="8" name="object 8"/>
          <p:cNvSpPr txBox="1">
            <a:spLocks noGrp="1"/>
          </p:cNvSpPr>
          <p:nvPr>
            <p:ph type="title"/>
          </p:nvPr>
        </p:nvSpPr>
        <p:spPr>
          <a:xfrm>
            <a:off x="444500" y="426465"/>
            <a:ext cx="8145145" cy="1397635"/>
          </a:xfrm>
          <a:prstGeom prst="rect">
            <a:avLst/>
          </a:prstGeom>
        </p:spPr>
        <p:txBody>
          <a:bodyPr vert="horz" wrap="square" lIns="0" tIns="12700" rIns="0" bIns="0" rtlCol="0">
            <a:spAutoFit/>
          </a:bodyPr>
          <a:lstStyle/>
          <a:p>
            <a:pPr marL="12700" marR="5080">
              <a:lnSpc>
                <a:spcPct val="100000"/>
              </a:lnSpc>
              <a:spcBef>
                <a:spcPts val="100"/>
              </a:spcBef>
              <a:tabLst>
                <a:tab pos="4015104" algn="l"/>
              </a:tabLst>
            </a:pPr>
            <a:r>
              <a:rPr sz="4500" spc="-5" dirty="0">
                <a:solidFill>
                  <a:srgbClr val="04607A"/>
                </a:solidFill>
                <a:latin typeface="Calibri"/>
                <a:cs typeface="Calibri"/>
              </a:rPr>
              <a:t>Solving</a:t>
            </a:r>
            <a:r>
              <a:rPr sz="4500" spc="10" dirty="0">
                <a:solidFill>
                  <a:srgbClr val="04607A"/>
                </a:solidFill>
                <a:latin typeface="Calibri"/>
                <a:cs typeface="Calibri"/>
              </a:rPr>
              <a:t> </a:t>
            </a:r>
            <a:r>
              <a:rPr sz="4500" spc="-10" dirty="0">
                <a:solidFill>
                  <a:srgbClr val="04607A"/>
                </a:solidFill>
                <a:latin typeface="Calibri"/>
                <a:cs typeface="Calibri"/>
              </a:rPr>
              <a:t>Counting	</a:t>
            </a:r>
            <a:r>
              <a:rPr sz="4500" spc="-15" dirty="0">
                <a:solidFill>
                  <a:srgbClr val="04607A"/>
                </a:solidFill>
                <a:latin typeface="Calibri"/>
                <a:cs typeface="Calibri"/>
              </a:rPr>
              <a:t>Problems</a:t>
            </a:r>
            <a:r>
              <a:rPr sz="4500" spc="5" dirty="0">
                <a:solidFill>
                  <a:srgbClr val="04607A"/>
                </a:solidFill>
                <a:latin typeface="Calibri"/>
                <a:cs typeface="Calibri"/>
              </a:rPr>
              <a:t> </a:t>
            </a:r>
            <a:r>
              <a:rPr sz="4500" spc="-20" dirty="0">
                <a:solidFill>
                  <a:srgbClr val="04607A"/>
                </a:solidFill>
                <a:latin typeface="Calibri"/>
                <a:cs typeface="Calibri"/>
              </a:rPr>
              <a:t>by </a:t>
            </a:r>
            <a:r>
              <a:rPr sz="4500" spc="-15" dirty="0">
                <a:solidFill>
                  <a:srgbClr val="04607A"/>
                </a:solidFill>
                <a:latin typeface="Calibri"/>
                <a:cs typeface="Calibri"/>
              </a:rPr>
              <a:t> </a:t>
            </a:r>
            <a:r>
              <a:rPr sz="4500" spc="-10" dirty="0">
                <a:solidFill>
                  <a:srgbClr val="04607A"/>
                </a:solidFill>
                <a:latin typeface="Calibri"/>
                <a:cs typeface="Calibri"/>
              </a:rPr>
              <a:t>Counting</a:t>
            </a:r>
            <a:r>
              <a:rPr sz="4500" spc="-30" dirty="0">
                <a:solidFill>
                  <a:srgbClr val="04607A"/>
                </a:solidFill>
                <a:latin typeface="Calibri"/>
                <a:cs typeface="Calibri"/>
              </a:rPr>
              <a:t> </a:t>
            </a:r>
            <a:r>
              <a:rPr sz="4500" spc="-15" dirty="0">
                <a:solidFill>
                  <a:srgbClr val="04607A"/>
                </a:solidFill>
                <a:latin typeface="Calibri"/>
                <a:cs typeface="Calibri"/>
              </a:rPr>
              <a:t>Permutations</a:t>
            </a:r>
            <a:r>
              <a:rPr sz="4500" spc="-25" dirty="0">
                <a:solidFill>
                  <a:srgbClr val="04607A"/>
                </a:solidFill>
                <a:latin typeface="Calibri"/>
                <a:cs typeface="Calibri"/>
              </a:rPr>
              <a:t> </a:t>
            </a:r>
            <a:r>
              <a:rPr sz="4500" spc="-10" dirty="0">
                <a:solidFill>
                  <a:srgbClr val="04607A"/>
                </a:solidFill>
                <a:latin typeface="Calibri"/>
                <a:cs typeface="Calibri"/>
              </a:rPr>
              <a:t>(</a:t>
            </a:r>
            <a:r>
              <a:rPr sz="4500" i="1" spc="-10" dirty="0">
                <a:solidFill>
                  <a:srgbClr val="04607A"/>
                </a:solidFill>
                <a:latin typeface="Calibri"/>
                <a:cs typeface="Calibri"/>
              </a:rPr>
              <a:t>continued</a:t>
            </a:r>
            <a:r>
              <a:rPr sz="4500" spc="-10" dirty="0">
                <a:solidFill>
                  <a:srgbClr val="04607A"/>
                </a:solidFill>
                <a:latin typeface="Calibri"/>
                <a:cs typeface="Calibri"/>
              </a:rPr>
              <a:t>)</a:t>
            </a:r>
            <a:endParaRPr sz="4500">
              <a:latin typeface="Calibri"/>
              <a:cs typeface="Calibri"/>
            </a:endParaRPr>
          </a:p>
        </p:txBody>
      </p:sp>
      <p:sp>
        <p:nvSpPr>
          <p:cNvPr id="9" name="object 9"/>
          <p:cNvSpPr txBox="1"/>
          <p:nvPr/>
        </p:nvSpPr>
        <p:spPr>
          <a:xfrm>
            <a:off x="773683" y="1947799"/>
            <a:ext cx="7297420" cy="3120390"/>
          </a:xfrm>
          <a:prstGeom prst="rect">
            <a:avLst/>
          </a:prstGeom>
        </p:spPr>
        <p:txBody>
          <a:bodyPr vert="horz" wrap="square" lIns="0" tIns="13335" rIns="0" bIns="0" rtlCol="0">
            <a:spAutoFit/>
          </a:bodyPr>
          <a:lstStyle/>
          <a:p>
            <a:pPr marL="12700">
              <a:lnSpc>
                <a:spcPct val="100000"/>
              </a:lnSpc>
              <a:spcBef>
                <a:spcPts val="105"/>
              </a:spcBef>
            </a:pPr>
            <a:r>
              <a:rPr sz="2600" b="1" spc="-5" dirty="0">
                <a:latin typeface="Constantia"/>
                <a:cs typeface="Constantia"/>
              </a:rPr>
              <a:t>Example</a:t>
            </a:r>
            <a:r>
              <a:rPr sz="2600" dirty="0">
                <a:latin typeface="Constantia"/>
                <a:cs typeface="Constantia"/>
              </a:rPr>
              <a:t>:</a:t>
            </a:r>
            <a:r>
              <a:rPr sz="2600" spc="-15" dirty="0">
                <a:latin typeface="Constantia"/>
                <a:cs typeface="Constantia"/>
              </a:rPr>
              <a:t> </a:t>
            </a:r>
            <a:r>
              <a:rPr sz="2600" spc="-55" dirty="0">
                <a:latin typeface="Constantia"/>
                <a:cs typeface="Constantia"/>
              </a:rPr>
              <a:t>Ho</a:t>
            </a:r>
            <a:r>
              <a:rPr sz="2600" dirty="0">
                <a:latin typeface="Constantia"/>
                <a:cs typeface="Constantia"/>
              </a:rPr>
              <a:t>w</a:t>
            </a:r>
            <a:r>
              <a:rPr sz="2600" spc="-100" dirty="0">
                <a:latin typeface="Constantia"/>
                <a:cs typeface="Constantia"/>
              </a:rPr>
              <a:t> </a:t>
            </a:r>
            <a:r>
              <a:rPr sz="2600" spc="-5" dirty="0">
                <a:latin typeface="Constantia"/>
                <a:cs typeface="Constantia"/>
              </a:rPr>
              <a:t>ma</a:t>
            </a:r>
            <a:r>
              <a:rPr sz="2600" spc="-45" dirty="0">
                <a:latin typeface="Constantia"/>
                <a:cs typeface="Constantia"/>
              </a:rPr>
              <a:t>n</a:t>
            </a:r>
            <a:r>
              <a:rPr sz="2600" dirty="0">
                <a:latin typeface="Constantia"/>
                <a:cs typeface="Constantia"/>
              </a:rPr>
              <a:t>y</a:t>
            </a:r>
            <a:r>
              <a:rPr sz="2600" spc="-110" dirty="0">
                <a:latin typeface="Constantia"/>
                <a:cs typeface="Constantia"/>
              </a:rPr>
              <a:t> </a:t>
            </a:r>
            <a:r>
              <a:rPr sz="2600" dirty="0">
                <a:latin typeface="Constantia"/>
                <a:cs typeface="Constantia"/>
              </a:rPr>
              <a:t>permuta</a:t>
            </a:r>
            <a:r>
              <a:rPr sz="2600" spc="5" dirty="0">
                <a:latin typeface="Constantia"/>
                <a:cs typeface="Constantia"/>
              </a:rPr>
              <a:t>t</a:t>
            </a:r>
            <a:r>
              <a:rPr sz="2600" spc="-5" dirty="0">
                <a:latin typeface="Constantia"/>
                <a:cs typeface="Constantia"/>
              </a:rPr>
              <a:t>i</a:t>
            </a:r>
            <a:r>
              <a:rPr sz="2600" spc="-15" dirty="0">
                <a:latin typeface="Constantia"/>
                <a:cs typeface="Constantia"/>
              </a:rPr>
              <a:t>o</a:t>
            </a:r>
            <a:r>
              <a:rPr sz="2600" spc="-5" dirty="0">
                <a:latin typeface="Constantia"/>
                <a:cs typeface="Constantia"/>
              </a:rPr>
              <a:t>n</a:t>
            </a:r>
            <a:r>
              <a:rPr sz="2600" dirty="0">
                <a:latin typeface="Constantia"/>
                <a:cs typeface="Constantia"/>
              </a:rPr>
              <a:t>s</a:t>
            </a:r>
            <a:r>
              <a:rPr sz="2600" spc="-165" dirty="0">
                <a:latin typeface="Constantia"/>
                <a:cs typeface="Constantia"/>
              </a:rPr>
              <a:t> </a:t>
            </a:r>
            <a:r>
              <a:rPr sz="2600" dirty="0">
                <a:latin typeface="Constantia"/>
                <a:cs typeface="Constantia"/>
              </a:rPr>
              <a:t>of</a:t>
            </a:r>
            <a:r>
              <a:rPr sz="2600" spc="20" dirty="0">
                <a:latin typeface="Constantia"/>
                <a:cs typeface="Constantia"/>
              </a:rPr>
              <a:t> </a:t>
            </a:r>
            <a:r>
              <a:rPr sz="2600" spc="-5" dirty="0">
                <a:latin typeface="Constantia"/>
                <a:cs typeface="Constantia"/>
              </a:rPr>
              <a:t>th</a:t>
            </a:r>
            <a:r>
              <a:rPr sz="2600" dirty="0">
                <a:latin typeface="Constantia"/>
                <a:cs typeface="Constantia"/>
              </a:rPr>
              <a:t>e</a:t>
            </a:r>
            <a:r>
              <a:rPr sz="2600" spc="-70" dirty="0">
                <a:latin typeface="Constantia"/>
                <a:cs typeface="Constantia"/>
              </a:rPr>
              <a:t> </a:t>
            </a:r>
            <a:r>
              <a:rPr sz="2600" dirty="0">
                <a:latin typeface="Constantia"/>
                <a:cs typeface="Constantia"/>
              </a:rPr>
              <a:t>le</a:t>
            </a:r>
            <a:r>
              <a:rPr sz="2600" spc="-35" dirty="0">
                <a:latin typeface="Constantia"/>
                <a:cs typeface="Constantia"/>
              </a:rPr>
              <a:t>tt</a:t>
            </a:r>
            <a:r>
              <a:rPr sz="2600" dirty="0">
                <a:latin typeface="Constantia"/>
                <a:cs typeface="Constantia"/>
              </a:rPr>
              <a:t>ers</a:t>
            </a:r>
            <a:endParaRPr sz="2600">
              <a:latin typeface="Constantia"/>
              <a:cs typeface="Constantia"/>
            </a:endParaRPr>
          </a:p>
          <a:p>
            <a:pPr marL="48895">
              <a:lnSpc>
                <a:spcPct val="100000"/>
              </a:lnSpc>
            </a:pPr>
            <a:r>
              <a:rPr sz="2600" i="1" spc="-10" dirty="0">
                <a:latin typeface="Constantia"/>
                <a:cs typeface="Constantia"/>
              </a:rPr>
              <a:t>ABCDEFGH</a:t>
            </a:r>
            <a:r>
              <a:rPr sz="2600" i="1" spc="-100" dirty="0">
                <a:latin typeface="Constantia"/>
                <a:cs typeface="Constantia"/>
              </a:rPr>
              <a:t> </a:t>
            </a:r>
            <a:r>
              <a:rPr sz="2600" spc="-10" dirty="0">
                <a:latin typeface="Constantia"/>
                <a:cs typeface="Constantia"/>
              </a:rPr>
              <a:t>contain</a:t>
            </a:r>
            <a:r>
              <a:rPr sz="2600" spc="-95" dirty="0">
                <a:latin typeface="Constantia"/>
                <a:cs typeface="Constantia"/>
              </a:rPr>
              <a:t> </a:t>
            </a:r>
            <a:r>
              <a:rPr sz="2600" spc="-5" dirty="0">
                <a:latin typeface="Constantia"/>
                <a:cs typeface="Constantia"/>
              </a:rPr>
              <a:t>the</a:t>
            </a:r>
            <a:r>
              <a:rPr sz="2600" spc="-125" dirty="0">
                <a:latin typeface="Constantia"/>
                <a:cs typeface="Constantia"/>
              </a:rPr>
              <a:t> </a:t>
            </a:r>
            <a:r>
              <a:rPr sz="2600" dirty="0">
                <a:latin typeface="Constantia"/>
                <a:cs typeface="Constantia"/>
              </a:rPr>
              <a:t>string</a:t>
            </a:r>
            <a:r>
              <a:rPr sz="2600" spc="-25" dirty="0">
                <a:latin typeface="Constantia"/>
                <a:cs typeface="Constantia"/>
              </a:rPr>
              <a:t> </a:t>
            </a:r>
            <a:r>
              <a:rPr sz="2600" i="1" spc="-5" dirty="0">
                <a:latin typeface="Constantia"/>
                <a:cs typeface="Constantia"/>
              </a:rPr>
              <a:t>ABC</a:t>
            </a:r>
            <a:r>
              <a:rPr sz="2600" i="1" spc="25" dirty="0">
                <a:latin typeface="Constantia"/>
                <a:cs typeface="Constantia"/>
              </a:rPr>
              <a:t> </a:t>
            </a:r>
            <a:r>
              <a:rPr sz="2600" dirty="0">
                <a:latin typeface="Constantia"/>
                <a:cs typeface="Constantia"/>
              </a:rPr>
              <a:t>?</a:t>
            </a:r>
            <a:endParaRPr sz="2600">
              <a:latin typeface="Constantia"/>
              <a:cs typeface="Constantia"/>
            </a:endParaRPr>
          </a:p>
          <a:p>
            <a:pPr>
              <a:lnSpc>
                <a:spcPct val="100000"/>
              </a:lnSpc>
              <a:spcBef>
                <a:spcPts val="35"/>
              </a:spcBef>
            </a:pPr>
            <a:endParaRPr sz="3550">
              <a:latin typeface="Constantia"/>
              <a:cs typeface="Constantia"/>
            </a:endParaRPr>
          </a:p>
          <a:p>
            <a:pPr marL="48895" marR="5080" indent="42545">
              <a:lnSpc>
                <a:spcPct val="100000"/>
              </a:lnSpc>
            </a:pPr>
            <a:r>
              <a:rPr sz="2600" b="1" spc="-5" dirty="0">
                <a:latin typeface="Constantia"/>
                <a:cs typeface="Constantia"/>
              </a:rPr>
              <a:t>Solut</a:t>
            </a:r>
            <a:r>
              <a:rPr sz="2600" b="1" dirty="0">
                <a:latin typeface="Constantia"/>
                <a:cs typeface="Constantia"/>
              </a:rPr>
              <a:t>ion</a:t>
            </a:r>
            <a:r>
              <a:rPr sz="2600" dirty="0">
                <a:latin typeface="Constantia"/>
                <a:cs typeface="Constantia"/>
              </a:rPr>
              <a:t>:</a:t>
            </a:r>
            <a:r>
              <a:rPr sz="2600" spc="-50" dirty="0">
                <a:latin typeface="Constantia"/>
                <a:cs typeface="Constantia"/>
              </a:rPr>
              <a:t> </a:t>
            </a:r>
            <a:r>
              <a:rPr sz="2600" spc="-185" dirty="0">
                <a:latin typeface="Constantia"/>
                <a:cs typeface="Constantia"/>
              </a:rPr>
              <a:t>W</a:t>
            </a:r>
            <a:r>
              <a:rPr sz="2600" dirty="0">
                <a:latin typeface="Constantia"/>
                <a:cs typeface="Constantia"/>
              </a:rPr>
              <a:t>e</a:t>
            </a:r>
            <a:r>
              <a:rPr sz="2600" spc="-125" dirty="0">
                <a:latin typeface="Constantia"/>
                <a:cs typeface="Constantia"/>
              </a:rPr>
              <a:t> </a:t>
            </a:r>
            <a:r>
              <a:rPr sz="2600" dirty="0">
                <a:latin typeface="Constantia"/>
                <a:cs typeface="Constantia"/>
              </a:rPr>
              <a:t>so</a:t>
            </a:r>
            <a:r>
              <a:rPr sz="2600" spc="-30" dirty="0">
                <a:latin typeface="Constantia"/>
                <a:cs typeface="Constantia"/>
              </a:rPr>
              <a:t>l</a:t>
            </a:r>
            <a:r>
              <a:rPr sz="2600" spc="-60" dirty="0">
                <a:latin typeface="Constantia"/>
                <a:cs typeface="Constantia"/>
              </a:rPr>
              <a:t>v</a:t>
            </a:r>
            <a:r>
              <a:rPr sz="2600" dirty="0">
                <a:latin typeface="Constantia"/>
                <a:cs typeface="Constantia"/>
              </a:rPr>
              <a:t>e</a:t>
            </a:r>
            <a:r>
              <a:rPr sz="2600" spc="-125" dirty="0">
                <a:latin typeface="Constantia"/>
                <a:cs typeface="Constantia"/>
              </a:rPr>
              <a:t> </a:t>
            </a:r>
            <a:r>
              <a:rPr sz="2600" spc="-5" dirty="0">
                <a:latin typeface="Constantia"/>
                <a:cs typeface="Constantia"/>
              </a:rPr>
              <a:t>thi</a:t>
            </a:r>
            <a:r>
              <a:rPr sz="2600" dirty="0">
                <a:latin typeface="Constantia"/>
                <a:cs typeface="Constantia"/>
              </a:rPr>
              <a:t>s</a:t>
            </a:r>
            <a:r>
              <a:rPr sz="2600" spc="-100" dirty="0">
                <a:latin typeface="Constantia"/>
                <a:cs typeface="Constantia"/>
              </a:rPr>
              <a:t> </a:t>
            </a:r>
            <a:r>
              <a:rPr sz="2600" dirty="0">
                <a:latin typeface="Constantia"/>
                <a:cs typeface="Constantia"/>
              </a:rPr>
              <a:t>p</a:t>
            </a:r>
            <a:r>
              <a:rPr sz="2600" spc="-45" dirty="0">
                <a:latin typeface="Constantia"/>
                <a:cs typeface="Constantia"/>
              </a:rPr>
              <a:t>r</a:t>
            </a:r>
            <a:r>
              <a:rPr sz="2600" dirty="0">
                <a:latin typeface="Constantia"/>
                <a:cs typeface="Constantia"/>
              </a:rPr>
              <a:t>oblem</a:t>
            </a:r>
            <a:r>
              <a:rPr sz="2600" spc="-55" dirty="0">
                <a:latin typeface="Constantia"/>
                <a:cs typeface="Constantia"/>
              </a:rPr>
              <a:t> </a:t>
            </a:r>
            <a:r>
              <a:rPr sz="2600" spc="-25" dirty="0">
                <a:latin typeface="Constantia"/>
                <a:cs typeface="Constantia"/>
              </a:rPr>
              <a:t>b</a:t>
            </a:r>
            <a:r>
              <a:rPr sz="2600" dirty="0">
                <a:latin typeface="Constantia"/>
                <a:cs typeface="Constantia"/>
              </a:rPr>
              <a:t>y</a:t>
            </a:r>
            <a:r>
              <a:rPr sz="2600" spc="-145" dirty="0">
                <a:latin typeface="Constantia"/>
                <a:cs typeface="Constantia"/>
              </a:rPr>
              <a:t> </a:t>
            </a:r>
            <a:r>
              <a:rPr sz="2600" spc="-55" dirty="0">
                <a:latin typeface="Constantia"/>
                <a:cs typeface="Constantia"/>
              </a:rPr>
              <a:t>c</a:t>
            </a:r>
            <a:r>
              <a:rPr sz="2600" dirty="0">
                <a:latin typeface="Constantia"/>
                <a:cs typeface="Constantia"/>
              </a:rPr>
              <a:t>ounting</a:t>
            </a:r>
            <a:r>
              <a:rPr sz="2600" spc="-65" dirty="0">
                <a:latin typeface="Constantia"/>
                <a:cs typeface="Constantia"/>
              </a:rPr>
              <a:t> </a:t>
            </a:r>
            <a:r>
              <a:rPr sz="2600" spc="-5" dirty="0">
                <a:latin typeface="Constantia"/>
                <a:cs typeface="Constantia"/>
              </a:rPr>
              <a:t>the  </a:t>
            </a:r>
            <a:r>
              <a:rPr sz="2600" dirty="0">
                <a:latin typeface="Constantia"/>
                <a:cs typeface="Constantia"/>
              </a:rPr>
              <a:t>permutations</a:t>
            </a:r>
            <a:r>
              <a:rPr sz="2600" spc="-160" dirty="0">
                <a:latin typeface="Constantia"/>
                <a:cs typeface="Constantia"/>
              </a:rPr>
              <a:t> </a:t>
            </a:r>
            <a:r>
              <a:rPr sz="2600" dirty="0">
                <a:latin typeface="Constantia"/>
                <a:cs typeface="Constantia"/>
              </a:rPr>
              <a:t>of six</a:t>
            </a:r>
            <a:r>
              <a:rPr sz="2600" spc="-110" dirty="0">
                <a:latin typeface="Constantia"/>
                <a:cs typeface="Constantia"/>
              </a:rPr>
              <a:t> </a:t>
            </a:r>
            <a:r>
              <a:rPr sz="2600" dirty="0">
                <a:latin typeface="Constantia"/>
                <a:cs typeface="Constantia"/>
              </a:rPr>
              <a:t>objects,</a:t>
            </a:r>
            <a:r>
              <a:rPr sz="2600" spc="-114" dirty="0">
                <a:latin typeface="Constantia"/>
                <a:cs typeface="Constantia"/>
              </a:rPr>
              <a:t> </a:t>
            </a:r>
            <a:r>
              <a:rPr sz="2600" i="1" spc="-5" dirty="0">
                <a:latin typeface="Constantia"/>
                <a:cs typeface="Constantia"/>
              </a:rPr>
              <a:t>ABC</a:t>
            </a:r>
            <a:r>
              <a:rPr sz="2600" spc="-5" dirty="0">
                <a:latin typeface="Constantia"/>
                <a:cs typeface="Constantia"/>
              </a:rPr>
              <a:t>,</a:t>
            </a:r>
            <a:r>
              <a:rPr sz="2600" spc="-15" dirty="0">
                <a:latin typeface="Constantia"/>
                <a:cs typeface="Constantia"/>
              </a:rPr>
              <a:t> </a:t>
            </a:r>
            <a:r>
              <a:rPr sz="2600" i="1" dirty="0">
                <a:latin typeface="Constantia"/>
                <a:cs typeface="Constantia"/>
              </a:rPr>
              <a:t>D</a:t>
            </a:r>
            <a:r>
              <a:rPr sz="2600" dirty="0">
                <a:latin typeface="Constantia"/>
                <a:cs typeface="Constantia"/>
              </a:rPr>
              <a:t>,</a:t>
            </a:r>
            <a:r>
              <a:rPr sz="2600" spc="-15" dirty="0">
                <a:latin typeface="Constantia"/>
                <a:cs typeface="Constantia"/>
              </a:rPr>
              <a:t> </a:t>
            </a:r>
            <a:r>
              <a:rPr sz="2600" i="1" dirty="0">
                <a:latin typeface="Constantia"/>
                <a:cs typeface="Constantia"/>
              </a:rPr>
              <a:t>E</a:t>
            </a:r>
            <a:r>
              <a:rPr sz="2600" dirty="0">
                <a:latin typeface="Constantia"/>
                <a:cs typeface="Constantia"/>
              </a:rPr>
              <a:t>,</a:t>
            </a:r>
            <a:r>
              <a:rPr sz="2600" spc="-25" dirty="0">
                <a:latin typeface="Constantia"/>
                <a:cs typeface="Constantia"/>
              </a:rPr>
              <a:t> </a:t>
            </a:r>
            <a:r>
              <a:rPr sz="2600" i="1" dirty="0">
                <a:latin typeface="Constantia"/>
                <a:cs typeface="Constantia"/>
              </a:rPr>
              <a:t>F</a:t>
            </a:r>
            <a:r>
              <a:rPr sz="2600" dirty="0">
                <a:latin typeface="Constantia"/>
                <a:cs typeface="Constantia"/>
              </a:rPr>
              <a:t>,</a:t>
            </a:r>
            <a:r>
              <a:rPr sz="2600" spc="-15" dirty="0">
                <a:latin typeface="Constantia"/>
                <a:cs typeface="Constantia"/>
              </a:rPr>
              <a:t> </a:t>
            </a:r>
            <a:r>
              <a:rPr sz="2600" i="1" dirty="0">
                <a:latin typeface="Constantia"/>
                <a:cs typeface="Constantia"/>
              </a:rPr>
              <a:t>G</a:t>
            </a:r>
            <a:r>
              <a:rPr sz="2600" dirty="0">
                <a:latin typeface="Constantia"/>
                <a:cs typeface="Constantia"/>
              </a:rPr>
              <a:t>,</a:t>
            </a:r>
            <a:r>
              <a:rPr sz="2600" spc="-75" dirty="0">
                <a:latin typeface="Constantia"/>
                <a:cs typeface="Constantia"/>
              </a:rPr>
              <a:t> </a:t>
            </a:r>
            <a:r>
              <a:rPr sz="2600" dirty="0">
                <a:latin typeface="Constantia"/>
                <a:cs typeface="Constantia"/>
              </a:rPr>
              <a:t>and</a:t>
            </a:r>
            <a:r>
              <a:rPr sz="2600" spc="-10" dirty="0">
                <a:latin typeface="Constantia"/>
                <a:cs typeface="Constantia"/>
              </a:rPr>
              <a:t> </a:t>
            </a:r>
            <a:r>
              <a:rPr sz="2600" i="1" dirty="0">
                <a:latin typeface="Constantia"/>
                <a:cs typeface="Constantia"/>
              </a:rPr>
              <a:t>H</a:t>
            </a:r>
            <a:r>
              <a:rPr sz="2600" dirty="0">
                <a:latin typeface="Constantia"/>
                <a:cs typeface="Constantia"/>
              </a:rPr>
              <a:t>.</a:t>
            </a:r>
            <a:endParaRPr sz="2600">
              <a:latin typeface="Constantia"/>
              <a:cs typeface="Constantia"/>
            </a:endParaRPr>
          </a:p>
          <a:p>
            <a:pPr>
              <a:lnSpc>
                <a:spcPct val="100000"/>
              </a:lnSpc>
            </a:pPr>
            <a:endParaRPr sz="3600">
              <a:latin typeface="Constantia"/>
              <a:cs typeface="Constantia"/>
            </a:endParaRPr>
          </a:p>
          <a:p>
            <a:pPr marL="131445">
              <a:lnSpc>
                <a:spcPct val="100000"/>
              </a:lnSpc>
            </a:pPr>
            <a:r>
              <a:rPr sz="2600" dirty="0">
                <a:latin typeface="Constantia"/>
                <a:cs typeface="Constantia"/>
              </a:rPr>
              <a:t>P(6,6)=</a:t>
            </a:r>
            <a:r>
              <a:rPr sz="2600" spc="-10" dirty="0">
                <a:latin typeface="Constantia"/>
                <a:cs typeface="Constantia"/>
              </a:rPr>
              <a:t> </a:t>
            </a:r>
            <a:r>
              <a:rPr sz="2600" spc="-5" dirty="0">
                <a:latin typeface="Cambria Math"/>
                <a:cs typeface="Cambria Math"/>
              </a:rPr>
              <a:t>6!</a:t>
            </a:r>
            <a:r>
              <a:rPr sz="2600" spc="70" dirty="0">
                <a:latin typeface="Cambria Math"/>
                <a:cs typeface="Cambria Math"/>
              </a:rPr>
              <a:t> </a:t>
            </a:r>
            <a:r>
              <a:rPr sz="2600" dirty="0">
                <a:latin typeface="Constantia"/>
                <a:cs typeface="Constantia"/>
              </a:rPr>
              <a:t>=</a:t>
            </a:r>
            <a:r>
              <a:rPr sz="2600" spc="-5" dirty="0">
                <a:latin typeface="Constantia"/>
                <a:cs typeface="Constantia"/>
              </a:rPr>
              <a:t> </a:t>
            </a:r>
            <a:r>
              <a:rPr sz="2600" dirty="0">
                <a:latin typeface="Cambria Math"/>
                <a:cs typeface="Cambria Math"/>
              </a:rPr>
              <a:t>6</a:t>
            </a:r>
            <a:r>
              <a:rPr sz="2600" spc="70" dirty="0">
                <a:latin typeface="Cambria Math"/>
                <a:cs typeface="Cambria Math"/>
              </a:rPr>
              <a:t> </a:t>
            </a:r>
            <a:r>
              <a:rPr sz="2600" dirty="0">
                <a:latin typeface="Cambria Math"/>
                <a:cs typeface="Cambria Math"/>
              </a:rPr>
              <a:t>∙</a:t>
            </a:r>
            <a:r>
              <a:rPr sz="2600" spc="60" dirty="0">
                <a:latin typeface="Cambria Math"/>
                <a:cs typeface="Cambria Math"/>
              </a:rPr>
              <a:t> </a:t>
            </a:r>
            <a:r>
              <a:rPr sz="2600" dirty="0">
                <a:latin typeface="Cambria Math"/>
                <a:cs typeface="Cambria Math"/>
              </a:rPr>
              <a:t>5 ∙</a:t>
            </a:r>
            <a:r>
              <a:rPr sz="2600" spc="60" dirty="0">
                <a:latin typeface="Cambria Math"/>
                <a:cs typeface="Cambria Math"/>
              </a:rPr>
              <a:t> </a:t>
            </a:r>
            <a:r>
              <a:rPr sz="2600" dirty="0">
                <a:latin typeface="Cambria Math"/>
                <a:cs typeface="Cambria Math"/>
              </a:rPr>
              <a:t>4 ∙</a:t>
            </a:r>
            <a:r>
              <a:rPr sz="2600" spc="60" dirty="0">
                <a:latin typeface="Cambria Math"/>
                <a:cs typeface="Cambria Math"/>
              </a:rPr>
              <a:t> </a:t>
            </a:r>
            <a:r>
              <a:rPr sz="2600" dirty="0">
                <a:latin typeface="Cambria Math"/>
                <a:cs typeface="Cambria Math"/>
              </a:rPr>
              <a:t>3</a:t>
            </a:r>
            <a:r>
              <a:rPr sz="2600" spc="-5" dirty="0">
                <a:latin typeface="Cambria Math"/>
                <a:cs typeface="Cambria Math"/>
              </a:rPr>
              <a:t> </a:t>
            </a:r>
            <a:r>
              <a:rPr sz="2600" dirty="0">
                <a:latin typeface="Cambria Math"/>
                <a:cs typeface="Cambria Math"/>
              </a:rPr>
              <a:t>∙</a:t>
            </a:r>
            <a:r>
              <a:rPr sz="2600" spc="65" dirty="0">
                <a:latin typeface="Cambria Math"/>
                <a:cs typeface="Cambria Math"/>
              </a:rPr>
              <a:t> </a:t>
            </a:r>
            <a:r>
              <a:rPr sz="2600" dirty="0">
                <a:latin typeface="Cambria Math"/>
                <a:cs typeface="Cambria Math"/>
              </a:rPr>
              <a:t>2</a:t>
            </a:r>
            <a:r>
              <a:rPr sz="2600" spc="-5" dirty="0">
                <a:latin typeface="Cambria Math"/>
                <a:cs typeface="Cambria Math"/>
              </a:rPr>
              <a:t> </a:t>
            </a:r>
            <a:r>
              <a:rPr sz="2600" dirty="0">
                <a:latin typeface="Cambria Math"/>
                <a:cs typeface="Cambria Math"/>
              </a:rPr>
              <a:t>∙</a:t>
            </a:r>
            <a:r>
              <a:rPr sz="2600" spc="65" dirty="0">
                <a:latin typeface="Cambria Math"/>
                <a:cs typeface="Cambria Math"/>
              </a:rPr>
              <a:t> </a:t>
            </a:r>
            <a:r>
              <a:rPr sz="2600" dirty="0">
                <a:latin typeface="Cambria Math"/>
                <a:cs typeface="Cambria Math"/>
              </a:rPr>
              <a:t>1</a:t>
            </a:r>
            <a:r>
              <a:rPr sz="2600" spc="-5" dirty="0">
                <a:latin typeface="Cambria Math"/>
                <a:cs typeface="Cambria Math"/>
              </a:rPr>
              <a:t> </a:t>
            </a:r>
            <a:r>
              <a:rPr sz="2600" dirty="0">
                <a:latin typeface="Constantia"/>
                <a:cs typeface="Constantia"/>
              </a:rPr>
              <a:t>=</a:t>
            </a:r>
            <a:r>
              <a:rPr sz="2600" spc="-10" dirty="0">
                <a:latin typeface="Constantia"/>
                <a:cs typeface="Constantia"/>
              </a:rPr>
              <a:t> </a:t>
            </a:r>
            <a:r>
              <a:rPr sz="2600" spc="-5" dirty="0">
                <a:latin typeface="Cambria Math"/>
                <a:cs typeface="Cambria Math"/>
              </a:rPr>
              <a:t>720</a:t>
            </a:r>
            <a:endParaRPr sz="2600">
              <a:latin typeface="Cambria Math"/>
              <a:cs typeface="Cambria Math"/>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28" y="0"/>
            <a:ext cx="9145905" cy="6858000"/>
            <a:chOff x="-828" y="0"/>
            <a:chExt cx="9145905"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223"/>
              <a:ext cx="9143999" cy="1028700"/>
            </a:xfrm>
            <a:prstGeom prst="rect">
              <a:avLst/>
            </a:prstGeom>
          </p:spPr>
        </p:pic>
        <p:pic>
          <p:nvPicPr>
            <p:cNvPr id="5" name="object 5"/>
            <p:cNvPicPr/>
            <p:nvPr/>
          </p:nvPicPr>
          <p:blipFill>
            <a:blip r:embed="rId4" cstate="print"/>
            <a:stretch>
              <a:fillRect/>
            </a:stretch>
          </p:blipFill>
          <p:spPr>
            <a:xfrm>
              <a:off x="4401357" y="0"/>
              <a:ext cx="4742641" cy="599949"/>
            </a:xfrm>
            <a:prstGeom prst="rect">
              <a:avLst/>
            </a:prstGeom>
          </p:spPr>
        </p:pic>
        <p:pic>
          <p:nvPicPr>
            <p:cNvPr id="6" name="object 6"/>
            <p:cNvPicPr/>
            <p:nvPr/>
          </p:nvPicPr>
          <p:blipFill>
            <a:blip r:embed="rId5" cstate="print"/>
            <a:stretch>
              <a:fillRect/>
            </a:stretch>
          </p:blipFill>
          <p:spPr>
            <a:xfrm>
              <a:off x="0" y="0"/>
              <a:ext cx="9088207" cy="1020572"/>
            </a:xfrm>
            <a:prstGeom prst="rect">
              <a:avLst/>
            </a:prstGeom>
          </p:spPr>
        </p:pic>
        <p:pic>
          <p:nvPicPr>
            <p:cNvPr id="7" name="object 7"/>
            <p:cNvPicPr/>
            <p:nvPr/>
          </p:nvPicPr>
          <p:blipFill>
            <a:blip r:embed="rId6" cstate="print"/>
            <a:stretch>
              <a:fillRect/>
            </a:stretch>
          </p:blipFill>
          <p:spPr>
            <a:xfrm>
              <a:off x="-828" y="52323"/>
              <a:ext cx="9145590" cy="901826"/>
            </a:xfrm>
            <a:prstGeom prst="rect">
              <a:avLst/>
            </a:prstGeom>
          </p:spPr>
        </p:pic>
      </p:grpSp>
      <p:sp>
        <p:nvSpPr>
          <p:cNvPr id="8" name="object 8"/>
          <p:cNvSpPr txBox="1">
            <a:spLocks noGrp="1"/>
          </p:cNvSpPr>
          <p:nvPr>
            <p:ph type="title"/>
          </p:nvPr>
        </p:nvSpPr>
        <p:spPr>
          <a:xfrm>
            <a:off x="444500" y="331978"/>
            <a:ext cx="3239135" cy="711200"/>
          </a:xfrm>
          <a:prstGeom prst="rect">
            <a:avLst/>
          </a:prstGeom>
        </p:spPr>
        <p:txBody>
          <a:bodyPr vert="horz" wrap="square" lIns="0" tIns="12700" rIns="0" bIns="0" rtlCol="0">
            <a:spAutoFit/>
          </a:bodyPr>
          <a:lstStyle/>
          <a:p>
            <a:pPr marL="12700">
              <a:lnSpc>
                <a:spcPct val="100000"/>
              </a:lnSpc>
              <a:spcBef>
                <a:spcPts val="100"/>
              </a:spcBef>
            </a:pPr>
            <a:r>
              <a:rPr sz="4500" spc="-5" dirty="0">
                <a:solidFill>
                  <a:srgbClr val="04607A"/>
                </a:solidFill>
                <a:latin typeface="Calibri"/>
                <a:cs typeface="Calibri"/>
              </a:rPr>
              <a:t>Combinations</a:t>
            </a:r>
            <a:endParaRPr sz="4500">
              <a:latin typeface="Calibri"/>
              <a:cs typeface="Calibri"/>
            </a:endParaRPr>
          </a:p>
        </p:txBody>
      </p:sp>
      <p:sp>
        <p:nvSpPr>
          <p:cNvPr id="9" name="object 9"/>
          <p:cNvSpPr txBox="1"/>
          <p:nvPr/>
        </p:nvSpPr>
        <p:spPr>
          <a:xfrm>
            <a:off x="535940" y="1078738"/>
            <a:ext cx="7948930" cy="4230370"/>
          </a:xfrm>
          <a:prstGeom prst="rect">
            <a:avLst/>
          </a:prstGeom>
        </p:spPr>
        <p:txBody>
          <a:bodyPr vert="horz" wrap="square" lIns="0" tIns="13335" rIns="0" bIns="0" rtlCol="0">
            <a:spAutoFit/>
          </a:bodyPr>
          <a:lstStyle/>
          <a:p>
            <a:pPr marL="286385" marR="278130" indent="-36830">
              <a:lnSpc>
                <a:spcPct val="100000"/>
              </a:lnSpc>
              <a:spcBef>
                <a:spcPts val="105"/>
              </a:spcBef>
            </a:pPr>
            <a:r>
              <a:rPr sz="2600" b="1" spc="5" dirty="0">
                <a:latin typeface="Constantia"/>
                <a:cs typeface="Constantia"/>
              </a:rPr>
              <a:t>Definition</a:t>
            </a:r>
            <a:r>
              <a:rPr sz="2600" spc="5" dirty="0">
                <a:latin typeface="Constantia"/>
                <a:cs typeface="Constantia"/>
              </a:rPr>
              <a:t>:</a:t>
            </a:r>
            <a:r>
              <a:rPr sz="2600" spc="-60" dirty="0">
                <a:latin typeface="Constantia"/>
                <a:cs typeface="Constantia"/>
              </a:rPr>
              <a:t> </a:t>
            </a:r>
            <a:r>
              <a:rPr sz="2600" dirty="0">
                <a:latin typeface="Constantia"/>
                <a:cs typeface="Constantia"/>
              </a:rPr>
              <a:t>An</a:t>
            </a:r>
            <a:r>
              <a:rPr sz="2600" spc="-60" dirty="0">
                <a:latin typeface="Constantia"/>
                <a:cs typeface="Constantia"/>
              </a:rPr>
              <a:t> </a:t>
            </a:r>
            <a:r>
              <a:rPr sz="2600" i="1" spc="-5" dirty="0">
                <a:latin typeface="Constantia"/>
                <a:cs typeface="Constantia"/>
              </a:rPr>
              <a:t>r-combination</a:t>
            </a:r>
            <a:r>
              <a:rPr sz="2600" i="1" spc="-30" dirty="0">
                <a:latin typeface="Constantia"/>
                <a:cs typeface="Constantia"/>
              </a:rPr>
              <a:t> </a:t>
            </a:r>
            <a:r>
              <a:rPr sz="2600" dirty="0">
                <a:latin typeface="Constantia"/>
                <a:cs typeface="Constantia"/>
              </a:rPr>
              <a:t>of</a:t>
            </a:r>
            <a:r>
              <a:rPr sz="2600" spc="-15" dirty="0">
                <a:latin typeface="Constantia"/>
                <a:cs typeface="Constantia"/>
              </a:rPr>
              <a:t> </a:t>
            </a:r>
            <a:r>
              <a:rPr sz="2600" dirty="0">
                <a:latin typeface="Constantia"/>
                <a:cs typeface="Constantia"/>
              </a:rPr>
              <a:t>elements</a:t>
            </a:r>
            <a:r>
              <a:rPr sz="2600" spc="-145" dirty="0">
                <a:latin typeface="Constantia"/>
                <a:cs typeface="Constantia"/>
              </a:rPr>
              <a:t> </a:t>
            </a:r>
            <a:r>
              <a:rPr sz="2600" dirty="0">
                <a:latin typeface="Constantia"/>
                <a:cs typeface="Constantia"/>
              </a:rPr>
              <a:t>of</a:t>
            </a:r>
            <a:r>
              <a:rPr sz="2600" spc="-15" dirty="0">
                <a:latin typeface="Constantia"/>
                <a:cs typeface="Constantia"/>
              </a:rPr>
              <a:t> </a:t>
            </a:r>
            <a:r>
              <a:rPr sz="2600" dirty="0">
                <a:latin typeface="Constantia"/>
                <a:cs typeface="Constantia"/>
              </a:rPr>
              <a:t>a</a:t>
            </a:r>
            <a:r>
              <a:rPr sz="2600" spc="-120" dirty="0">
                <a:latin typeface="Constantia"/>
                <a:cs typeface="Constantia"/>
              </a:rPr>
              <a:t> </a:t>
            </a:r>
            <a:r>
              <a:rPr sz="2600" dirty="0">
                <a:latin typeface="Constantia"/>
                <a:cs typeface="Constantia"/>
              </a:rPr>
              <a:t>set</a:t>
            </a:r>
            <a:r>
              <a:rPr sz="2600" spc="-80" dirty="0">
                <a:latin typeface="Constantia"/>
                <a:cs typeface="Constantia"/>
              </a:rPr>
              <a:t> </a:t>
            </a:r>
            <a:r>
              <a:rPr sz="2600" spc="-5" dirty="0">
                <a:latin typeface="Constantia"/>
                <a:cs typeface="Constantia"/>
              </a:rPr>
              <a:t>is </a:t>
            </a:r>
            <a:r>
              <a:rPr sz="2600" spc="-640" dirty="0">
                <a:latin typeface="Constantia"/>
                <a:cs typeface="Constantia"/>
              </a:rPr>
              <a:t> </a:t>
            </a:r>
            <a:r>
              <a:rPr sz="2600" dirty="0">
                <a:latin typeface="Constantia"/>
                <a:cs typeface="Constantia"/>
              </a:rPr>
              <a:t>an</a:t>
            </a:r>
            <a:r>
              <a:rPr sz="2600" spc="-80" dirty="0">
                <a:latin typeface="Constantia"/>
                <a:cs typeface="Constantia"/>
              </a:rPr>
              <a:t> </a:t>
            </a:r>
            <a:r>
              <a:rPr sz="2600" spc="-10" dirty="0">
                <a:latin typeface="Constantia"/>
                <a:cs typeface="Constantia"/>
              </a:rPr>
              <a:t>unordered</a:t>
            </a:r>
            <a:r>
              <a:rPr sz="2600" spc="-65" dirty="0">
                <a:latin typeface="Constantia"/>
                <a:cs typeface="Constantia"/>
              </a:rPr>
              <a:t> </a:t>
            </a:r>
            <a:r>
              <a:rPr sz="2600" dirty="0">
                <a:latin typeface="Constantia"/>
                <a:cs typeface="Constantia"/>
              </a:rPr>
              <a:t>selection</a:t>
            </a:r>
            <a:r>
              <a:rPr sz="2600" spc="-130" dirty="0">
                <a:latin typeface="Constantia"/>
                <a:cs typeface="Constantia"/>
              </a:rPr>
              <a:t> </a:t>
            </a:r>
            <a:r>
              <a:rPr sz="2600" dirty="0">
                <a:latin typeface="Constantia"/>
                <a:cs typeface="Constantia"/>
              </a:rPr>
              <a:t>of</a:t>
            </a:r>
            <a:r>
              <a:rPr sz="2600" spc="5" dirty="0">
                <a:latin typeface="Constantia"/>
                <a:cs typeface="Constantia"/>
              </a:rPr>
              <a:t> </a:t>
            </a:r>
            <a:r>
              <a:rPr sz="2600" i="1" dirty="0">
                <a:latin typeface="Constantia"/>
                <a:cs typeface="Constantia"/>
              </a:rPr>
              <a:t>r</a:t>
            </a:r>
            <a:r>
              <a:rPr sz="2600" i="1" spc="-40" dirty="0">
                <a:latin typeface="Constantia"/>
                <a:cs typeface="Constantia"/>
              </a:rPr>
              <a:t> </a:t>
            </a:r>
            <a:r>
              <a:rPr sz="2600" dirty="0">
                <a:latin typeface="Constantia"/>
                <a:cs typeface="Constantia"/>
              </a:rPr>
              <a:t>elements</a:t>
            </a:r>
            <a:r>
              <a:rPr sz="2600" spc="-80" dirty="0">
                <a:latin typeface="Constantia"/>
                <a:cs typeface="Constantia"/>
              </a:rPr>
              <a:t> </a:t>
            </a:r>
            <a:r>
              <a:rPr sz="2600" spc="-10" dirty="0">
                <a:latin typeface="Constantia"/>
                <a:cs typeface="Constantia"/>
              </a:rPr>
              <a:t>from</a:t>
            </a:r>
            <a:r>
              <a:rPr sz="2600" spc="-80" dirty="0">
                <a:latin typeface="Constantia"/>
                <a:cs typeface="Constantia"/>
              </a:rPr>
              <a:t> </a:t>
            </a:r>
            <a:r>
              <a:rPr sz="2600" dirty="0">
                <a:latin typeface="Constantia"/>
                <a:cs typeface="Constantia"/>
              </a:rPr>
              <a:t>the</a:t>
            </a:r>
            <a:r>
              <a:rPr sz="2600" spc="-120" dirty="0">
                <a:latin typeface="Constantia"/>
                <a:cs typeface="Constantia"/>
              </a:rPr>
              <a:t> </a:t>
            </a:r>
            <a:r>
              <a:rPr sz="2600" dirty="0">
                <a:latin typeface="Constantia"/>
                <a:cs typeface="Constantia"/>
              </a:rPr>
              <a:t>set.</a:t>
            </a:r>
            <a:endParaRPr sz="2600">
              <a:latin typeface="Constantia"/>
              <a:cs typeface="Constantia"/>
            </a:endParaRPr>
          </a:p>
          <a:p>
            <a:pPr marL="286385" marR="140335">
              <a:lnSpc>
                <a:spcPct val="100000"/>
              </a:lnSpc>
              <a:tabLst>
                <a:tab pos="1833880" algn="l"/>
              </a:tabLst>
            </a:pPr>
            <a:r>
              <a:rPr sz="2600" spc="-5" dirty="0">
                <a:latin typeface="Constantia"/>
                <a:cs typeface="Constantia"/>
              </a:rPr>
              <a:t>Thus,</a:t>
            </a:r>
            <a:r>
              <a:rPr sz="2600" spc="-80" dirty="0">
                <a:latin typeface="Constantia"/>
                <a:cs typeface="Constantia"/>
              </a:rPr>
              <a:t> </a:t>
            </a:r>
            <a:r>
              <a:rPr sz="2600" dirty="0">
                <a:latin typeface="Constantia"/>
                <a:cs typeface="Constantia"/>
              </a:rPr>
              <a:t>an	</a:t>
            </a:r>
            <a:r>
              <a:rPr sz="2600" i="1" spc="-5" dirty="0">
                <a:latin typeface="Constantia"/>
                <a:cs typeface="Constantia"/>
              </a:rPr>
              <a:t>r</a:t>
            </a:r>
            <a:r>
              <a:rPr sz="2600" spc="-5" dirty="0">
                <a:latin typeface="Constantia"/>
                <a:cs typeface="Constantia"/>
              </a:rPr>
              <a:t>-combination</a:t>
            </a:r>
            <a:r>
              <a:rPr sz="2600" spc="-65" dirty="0">
                <a:latin typeface="Constantia"/>
                <a:cs typeface="Constantia"/>
              </a:rPr>
              <a:t> </a:t>
            </a:r>
            <a:r>
              <a:rPr sz="2600" spc="-5" dirty="0">
                <a:latin typeface="Constantia"/>
                <a:cs typeface="Constantia"/>
              </a:rPr>
              <a:t>is</a:t>
            </a:r>
            <a:r>
              <a:rPr sz="2600" spc="-125" dirty="0">
                <a:latin typeface="Constantia"/>
                <a:cs typeface="Constantia"/>
              </a:rPr>
              <a:t> </a:t>
            </a:r>
            <a:r>
              <a:rPr sz="2600" spc="-5" dirty="0">
                <a:latin typeface="Constantia"/>
                <a:cs typeface="Constantia"/>
              </a:rPr>
              <a:t>simply</a:t>
            </a:r>
            <a:r>
              <a:rPr sz="2600" spc="-150" dirty="0">
                <a:latin typeface="Constantia"/>
                <a:cs typeface="Constantia"/>
              </a:rPr>
              <a:t> </a:t>
            </a:r>
            <a:r>
              <a:rPr sz="2600" dirty="0">
                <a:latin typeface="Constantia"/>
                <a:cs typeface="Constantia"/>
              </a:rPr>
              <a:t>a</a:t>
            </a:r>
            <a:r>
              <a:rPr sz="2600" spc="-130" dirty="0">
                <a:latin typeface="Constantia"/>
                <a:cs typeface="Constantia"/>
              </a:rPr>
              <a:t> </a:t>
            </a:r>
            <a:r>
              <a:rPr sz="2600" dirty="0">
                <a:latin typeface="Constantia"/>
                <a:cs typeface="Constantia"/>
              </a:rPr>
              <a:t>subset</a:t>
            </a:r>
            <a:r>
              <a:rPr sz="2600" spc="-160" dirty="0">
                <a:latin typeface="Constantia"/>
                <a:cs typeface="Constantia"/>
              </a:rPr>
              <a:t> </a:t>
            </a:r>
            <a:r>
              <a:rPr sz="2600" dirty="0">
                <a:latin typeface="Constantia"/>
                <a:cs typeface="Constantia"/>
              </a:rPr>
              <a:t>of</a:t>
            </a:r>
            <a:r>
              <a:rPr sz="2600" spc="15" dirty="0">
                <a:latin typeface="Constantia"/>
                <a:cs typeface="Constantia"/>
              </a:rPr>
              <a:t> </a:t>
            </a:r>
            <a:r>
              <a:rPr sz="2600" spc="-5" dirty="0">
                <a:latin typeface="Constantia"/>
                <a:cs typeface="Constantia"/>
              </a:rPr>
              <a:t>the</a:t>
            </a:r>
            <a:r>
              <a:rPr sz="2600" spc="-130" dirty="0">
                <a:latin typeface="Constantia"/>
                <a:cs typeface="Constantia"/>
              </a:rPr>
              <a:t> </a:t>
            </a:r>
            <a:r>
              <a:rPr sz="2600" dirty="0">
                <a:latin typeface="Constantia"/>
                <a:cs typeface="Constantia"/>
              </a:rPr>
              <a:t>set </a:t>
            </a:r>
            <a:r>
              <a:rPr sz="2600" spc="-640" dirty="0">
                <a:latin typeface="Constantia"/>
                <a:cs typeface="Constantia"/>
              </a:rPr>
              <a:t> </a:t>
            </a:r>
            <a:r>
              <a:rPr sz="2600" dirty="0">
                <a:latin typeface="Constantia"/>
                <a:cs typeface="Constantia"/>
              </a:rPr>
              <a:t>with</a:t>
            </a:r>
            <a:r>
              <a:rPr sz="2600" spc="-60" dirty="0">
                <a:latin typeface="Constantia"/>
                <a:cs typeface="Constantia"/>
              </a:rPr>
              <a:t> </a:t>
            </a:r>
            <a:r>
              <a:rPr sz="2600" i="1" dirty="0">
                <a:latin typeface="Constantia"/>
                <a:cs typeface="Constantia"/>
              </a:rPr>
              <a:t>r</a:t>
            </a:r>
            <a:r>
              <a:rPr sz="2600" i="1" spc="-40" dirty="0">
                <a:latin typeface="Constantia"/>
                <a:cs typeface="Constantia"/>
              </a:rPr>
              <a:t> </a:t>
            </a:r>
            <a:r>
              <a:rPr sz="2600" spc="-5" dirty="0">
                <a:latin typeface="Constantia"/>
                <a:cs typeface="Constantia"/>
              </a:rPr>
              <a:t>elements.</a:t>
            </a:r>
            <a:endParaRPr sz="2600">
              <a:latin typeface="Constantia"/>
              <a:cs typeface="Constantia"/>
            </a:endParaRPr>
          </a:p>
          <a:p>
            <a:pPr marL="286385" marR="59690" indent="-274320">
              <a:lnSpc>
                <a:spcPct val="100000"/>
              </a:lnSpc>
              <a:spcBef>
                <a:spcPts val="625"/>
              </a:spcBef>
              <a:buClr>
                <a:srgbClr val="0AD0D9"/>
              </a:buClr>
              <a:buSzPct val="94230"/>
              <a:buFont typeface="Segoe UI Symbol"/>
              <a:buChar char="⚫"/>
              <a:tabLst>
                <a:tab pos="287020" algn="l"/>
              </a:tabLst>
            </a:pPr>
            <a:r>
              <a:rPr sz="2600" spc="-5" dirty="0">
                <a:latin typeface="Constantia"/>
                <a:cs typeface="Constantia"/>
              </a:rPr>
              <a:t>The</a:t>
            </a:r>
            <a:r>
              <a:rPr sz="2600" spc="-55" dirty="0">
                <a:latin typeface="Constantia"/>
                <a:cs typeface="Constantia"/>
              </a:rPr>
              <a:t> </a:t>
            </a:r>
            <a:r>
              <a:rPr sz="2600" dirty="0">
                <a:latin typeface="Constantia"/>
                <a:cs typeface="Constantia"/>
              </a:rPr>
              <a:t>number</a:t>
            </a:r>
            <a:r>
              <a:rPr sz="2600" spc="-165" dirty="0">
                <a:latin typeface="Constantia"/>
                <a:cs typeface="Constantia"/>
              </a:rPr>
              <a:t> </a:t>
            </a:r>
            <a:r>
              <a:rPr sz="2600" dirty="0">
                <a:latin typeface="Constantia"/>
                <a:cs typeface="Constantia"/>
              </a:rPr>
              <a:t>of</a:t>
            </a:r>
            <a:r>
              <a:rPr sz="2600" spc="10" dirty="0">
                <a:latin typeface="Constantia"/>
                <a:cs typeface="Constantia"/>
              </a:rPr>
              <a:t> </a:t>
            </a:r>
            <a:r>
              <a:rPr sz="2600" i="1" spc="-5" dirty="0">
                <a:latin typeface="Constantia"/>
                <a:cs typeface="Constantia"/>
              </a:rPr>
              <a:t>r</a:t>
            </a:r>
            <a:r>
              <a:rPr sz="2600" spc="-5" dirty="0">
                <a:latin typeface="Constantia"/>
                <a:cs typeface="Constantia"/>
              </a:rPr>
              <a:t>-combinations</a:t>
            </a:r>
            <a:r>
              <a:rPr sz="2600" spc="-135" dirty="0">
                <a:latin typeface="Constantia"/>
                <a:cs typeface="Constantia"/>
              </a:rPr>
              <a:t> </a:t>
            </a:r>
            <a:r>
              <a:rPr sz="2600" dirty="0">
                <a:latin typeface="Constantia"/>
                <a:cs typeface="Constantia"/>
              </a:rPr>
              <a:t>of</a:t>
            </a:r>
            <a:r>
              <a:rPr sz="2600" spc="-35" dirty="0">
                <a:latin typeface="Constantia"/>
                <a:cs typeface="Constantia"/>
              </a:rPr>
              <a:t> </a:t>
            </a:r>
            <a:r>
              <a:rPr sz="2600" dirty="0">
                <a:latin typeface="Constantia"/>
                <a:cs typeface="Constantia"/>
              </a:rPr>
              <a:t>a</a:t>
            </a:r>
            <a:r>
              <a:rPr sz="2600" spc="-125" dirty="0">
                <a:latin typeface="Constantia"/>
                <a:cs typeface="Constantia"/>
              </a:rPr>
              <a:t> </a:t>
            </a:r>
            <a:r>
              <a:rPr sz="2600" dirty="0">
                <a:latin typeface="Constantia"/>
                <a:cs typeface="Constantia"/>
              </a:rPr>
              <a:t>set</a:t>
            </a:r>
            <a:r>
              <a:rPr sz="2600" spc="-140" dirty="0">
                <a:latin typeface="Constantia"/>
                <a:cs typeface="Constantia"/>
              </a:rPr>
              <a:t> </a:t>
            </a:r>
            <a:r>
              <a:rPr sz="2600" dirty="0">
                <a:latin typeface="Constantia"/>
                <a:cs typeface="Constantia"/>
              </a:rPr>
              <a:t>with</a:t>
            </a:r>
            <a:r>
              <a:rPr sz="2600" spc="-60" dirty="0">
                <a:latin typeface="Constantia"/>
                <a:cs typeface="Constantia"/>
              </a:rPr>
              <a:t> </a:t>
            </a:r>
            <a:r>
              <a:rPr sz="2600" dirty="0">
                <a:latin typeface="Constantia"/>
                <a:cs typeface="Constantia"/>
              </a:rPr>
              <a:t>n</a:t>
            </a:r>
            <a:r>
              <a:rPr sz="2600" spc="-110" dirty="0">
                <a:latin typeface="Constantia"/>
                <a:cs typeface="Constantia"/>
              </a:rPr>
              <a:t> </a:t>
            </a:r>
            <a:r>
              <a:rPr sz="2600" spc="-5" dirty="0">
                <a:latin typeface="Constantia"/>
                <a:cs typeface="Constantia"/>
              </a:rPr>
              <a:t>distinct </a:t>
            </a:r>
            <a:r>
              <a:rPr sz="2600" spc="-635" dirty="0">
                <a:latin typeface="Constantia"/>
                <a:cs typeface="Constantia"/>
              </a:rPr>
              <a:t> </a:t>
            </a:r>
            <a:r>
              <a:rPr sz="2600" dirty="0">
                <a:latin typeface="Constantia"/>
                <a:cs typeface="Constantia"/>
              </a:rPr>
              <a:t>elements</a:t>
            </a:r>
            <a:r>
              <a:rPr sz="2600" spc="-75" dirty="0">
                <a:latin typeface="Constantia"/>
                <a:cs typeface="Constantia"/>
              </a:rPr>
              <a:t> </a:t>
            </a:r>
            <a:r>
              <a:rPr sz="2600" spc="-5" dirty="0">
                <a:latin typeface="Constantia"/>
                <a:cs typeface="Constantia"/>
              </a:rPr>
              <a:t>is</a:t>
            </a:r>
            <a:r>
              <a:rPr sz="2600" spc="-110" dirty="0">
                <a:latin typeface="Constantia"/>
                <a:cs typeface="Constantia"/>
              </a:rPr>
              <a:t> </a:t>
            </a:r>
            <a:r>
              <a:rPr sz="2600" spc="-10" dirty="0">
                <a:latin typeface="Constantia"/>
                <a:cs typeface="Constantia"/>
              </a:rPr>
              <a:t>denoted</a:t>
            </a:r>
            <a:r>
              <a:rPr sz="2600" spc="-25" dirty="0">
                <a:latin typeface="Constantia"/>
                <a:cs typeface="Constantia"/>
              </a:rPr>
              <a:t> </a:t>
            </a:r>
            <a:r>
              <a:rPr sz="2600" spc="-15" dirty="0">
                <a:latin typeface="Constantia"/>
                <a:cs typeface="Constantia"/>
              </a:rPr>
              <a:t>by</a:t>
            </a:r>
            <a:r>
              <a:rPr sz="2600" spc="-105" dirty="0">
                <a:latin typeface="Constantia"/>
                <a:cs typeface="Constantia"/>
              </a:rPr>
              <a:t> </a:t>
            </a:r>
            <a:r>
              <a:rPr sz="2600" i="1" dirty="0">
                <a:latin typeface="Constantia"/>
                <a:cs typeface="Constantia"/>
              </a:rPr>
              <a:t>C</a:t>
            </a:r>
            <a:r>
              <a:rPr sz="2600" dirty="0">
                <a:latin typeface="Constantia"/>
                <a:cs typeface="Constantia"/>
              </a:rPr>
              <a:t>(</a:t>
            </a:r>
            <a:r>
              <a:rPr sz="2600" i="1" dirty="0">
                <a:latin typeface="Constantia"/>
                <a:cs typeface="Constantia"/>
              </a:rPr>
              <a:t>n</a:t>
            </a:r>
            <a:r>
              <a:rPr sz="2600" dirty="0">
                <a:latin typeface="Constantia"/>
                <a:cs typeface="Constantia"/>
              </a:rPr>
              <a:t>,</a:t>
            </a:r>
            <a:r>
              <a:rPr sz="2600" spc="-10" dirty="0">
                <a:latin typeface="Constantia"/>
                <a:cs typeface="Constantia"/>
              </a:rPr>
              <a:t> </a:t>
            </a:r>
            <a:r>
              <a:rPr sz="2600" i="1" dirty="0">
                <a:latin typeface="Constantia"/>
                <a:cs typeface="Constantia"/>
              </a:rPr>
              <a:t>r</a:t>
            </a:r>
            <a:r>
              <a:rPr sz="2600" dirty="0">
                <a:latin typeface="Constantia"/>
                <a:cs typeface="Constantia"/>
              </a:rPr>
              <a:t>).</a:t>
            </a:r>
            <a:endParaRPr sz="2600">
              <a:latin typeface="Constantia"/>
              <a:cs typeface="Constantia"/>
            </a:endParaRPr>
          </a:p>
          <a:p>
            <a:pPr>
              <a:lnSpc>
                <a:spcPct val="100000"/>
              </a:lnSpc>
              <a:spcBef>
                <a:spcPts val="25"/>
              </a:spcBef>
              <a:buClr>
                <a:srgbClr val="0AD0D9"/>
              </a:buClr>
              <a:buFont typeface="Segoe UI Symbol"/>
              <a:buChar char="⚫"/>
            </a:pPr>
            <a:endParaRPr sz="3550">
              <a:latin typeface="Constantia"/>
              <a:cs typeface="Constantia"/>
            </a:endParaRPr>
          </a:p>
          <a:p>
            <a:pPr marL="286385" marR="5080" indent="-274320">
              <a:lnSpc>
                <a:spcPct val="100400"/>
              </a:lnSpc>
              <a:buClr>
                <a:srgbClr val="0AD0D9"/>
              </a:buClr>
              <a:buSzPct val="94230"/>
              <a:buFont typeface="Segoe UI Symbol"/>
              <a:buChar char="⚫"/>
              <a:tabLst>
                <a:tab pos="287020" algn="l"/>
                <a:tab pos="2966085" algn="l"/>
              </a:tabLst>
            </a:pPr>
            <a:r>
              <a:rPr sz="2600" spc="-5" dirty="0">
                <a:latin typeface="Constantia"/>
                <a:cs typeface="Constantia"/>
              </a:rPr>
              <a:t>The</a:t>
            </a:r>
            <a:r>
              <a:rPr sz="2600" spc="-40" dirty="0">
                <a:latin typeface="Constantia"/>
                <a:cs typeface="Constantia"/>
              </a:rPr>
              <a:t> </a:t>
            </a:r>
            <a:r>
              <a:rPr sz="2600" spc="-5" dirty="0">
                <a:latin typeface="Constantia"/>
                <a:cs typeface="Constantia"/>
              </a:rPr>
              <a:t>notation	</a:t>
            </a:r>
            <a:r>
              <a:rPr sz="2600" spc="-10" dirty="0">
                <a:latin typeface="Constantia"/>
                <a:cs typeface="Constantia"/>
              </a:rPr>
              <a:t>is</a:t>
            </a:r>
            <a:r>
              <a:rPr sz="2600" spc="-110" dirty="0">
                <a:latin typeface="Constantia"/>
                <a:cs typeface="Constantia"/>
              </a:rPr>
              <a:t> </a:t>
            </a:r>
            <a:r>
              <a:rPr sz="2600" dirty="0">
                <a:latin typeface="Constantia"/>
                <a:cs typeface="Constantia"/>
              </a:rPr>
              <a:t>also</a:t>
            </a:r>
            <a:r>
              <a:rPr sz="2600" spc="-125" dirty="0">
                <a:latin typeface="Constantia"/>
                <a:cs typeface="Constantia"/>
              </a:rPr>
              <a:t> </a:t>
            </a:r>
            <a:r>
              <a:rPr sz="2600" dirty="0">
                <a:latin typeface="Constantia"/>
                <a:cs typeface="Constantia"/>
              </a:rPr>
              <a:t>used</a:t>
            </a:r>
            <a:r>
              <a:rPr sz="2600" spc="-80" dirty="0">
                <a:latin typeface="Constantia"/>
                <a:cs typeface="Constantia"/>
              </a:rPr>
              <a:t> </a:t>
            </a:r>
            <a:r>
              <a:rPr sz="2600" dirty="0">
                <a:latin typeface="Constantia"/>
                <a:cs typeface="Constantia"/>
              </a:rPr>
              <a:t>and</a:t>
            </a:r>
            <a:r>
              <a:rPr sz="2600" spc="5" dirty="0">
                <a:latin typeface="Constantia"/>
                <a:cs typeface="Constantia"/>
              </a:rPr>
              <a:t> </a:t>
            </a:r>
            <a:r>
              <a:rPr sz="2600" spc="-5" dirty="0">
                <a:latin typeface="Constantia"/>
                <a:cs typeface="Constantia"/>
              </a:rPr>
              <a:t>is</a:t>
            </a:r>
            <a:r>
              <a:rPr sz="2600" spc="-130" dirty="0">
                <a:latin typeface="Constantia"/>
                <a:cs typeface="Constantia"/>
              </a:rPr>
              <a:t> </a:t>
            </a:r>
            <a:r>
              <a:rPr sz="2600" spc="-5" dirty="0">
                <a:latin typeface="Constantia"/>
                <a:cs typeface="Constantia"/>
              </a:rPr>
              <a:t>called</a:t>
            </a:r>
            <a:r>
              <a:rPr sz="2600" spc="-75" dirty="0">
                <a:latin typeface="Constantia"/>
                <a:cs typeface="Constantia"/>
              </a:rPr>
              <a:t> </a:t>
            </a:r>
            <a:r>
              <a:rPr sz="2600" dirty="0">
                <a:latin typeface="Constantia"/>
                <a:cs typeface="Constantia"/>
              </a:rPr>
              <a:t>a</a:t>
            </a:r>
            <a:r>
              <a:rPr sz="2600" spc="-150" dirty="0">
                <a:latin typeface="Constantia"/>
                <a:cs typeface="Constantia"/>
              </a:rPr>
              <a:t> </a:t>
            </a:r>
            <a:r>
              <a:rPr sz="2600" i="1" spc="-5" dirty="0">
                <a:latin typeface="Constantia"/>
                <a:cs typeface="Constantia"/>
              </a:rPr>
              <a:t>binomial </a:t>
            </a:r>
            <a:r>
              <a:rPr sz="2600" i="1" spc="-600" dirty="0">
                <a:latin typeface="Constantia"/>
                <a:cs typeface="Constantia"/>
              </a:rPr>
              <a:t> </a:t>
            </a:r>
            <a:r>
              <a:rPr sz="2600" i="1" spc="5" dirty="0">
                <a:latin typeface="Constantia"/>
                <a:cs typeface="Constantia"/>
              </a:rPr>
              <a:t>coefficient</a:t>
            </a:r>
            <a:r>
              <a:rPr sz="2600" spc="5" dirty="0">
                <a:latin typeface="Constantia"/>
                <a:cs typeface="Constantia"/>
              </a:rPr>
              <a:t>.</a:t>
            </a:r>
            <a:r>
              <a:rPr sz="2600" dirty="0">
                <a:latin typeface="Constantia"/>
                <a:cs typeface="Constantia"/>
              </a:rPr>
              <a:t> </a:t>
            </a:r>
            <a:r>
              <a:rPr sz="2600" spc="-60" dirty="0">
                <a:latin typeface="Constantia"/>
                <a:cs typeface="Constantia"/>
              </a:rPr>
              <a:t>(</a:t>
            </a:r>
            <a:r>
              <a:rPr sz="2600" i="1" spc="-60" dirty="0">
                <a:latin typeface="Constantia"/>
                <a:cs typeface="Constantia"/>
              </a:rPr>
              <a:t>We</a:t>
            </a:r>
            <a:r>
              <a:rPr sz="2600" i="1" dirty="0">
                <a:latin typeface="Constantia"/>
                <a:cs typeface="Constantia"/>
              </a:rPr>
              <a:t> </a:t>
            </a:r>
            <a:r>
              <a:rPr sz="2600" i="1" spc="-5" dirty="0">
                <a:latin typeface="Constantia"/>
                <a:cs typeface="Constantia"/>
              </a:rPr>
              <a:t>will see</a:t>
            </a:r>
            <a:r>
              <a:rPr sz="2600" i="1" spc="-15" dirty="0">
                <a:latin typeface="Constantia"/>
                <a:cs typeface="Constantia"/>
              </a:rPr>
              <a:t> the</a:t>
            </a:r>
            <a:r>
              <a:rPr sz="2600" i="1" spc="-5" dirty="0">
                <a:latin typeface="Constantia"/>
                <a:cs typeface="Constantia"/>
              </a:rPr>
              <a:t> </a:t>
            </a:r>
            <a:r>
              <a:rPr sz="2600" i="1" spc="-10" dirty="0">
                <a:latin typeface="Constantia"/>
                <a:cs typeface="Constantia"/>
              </a:rPr>
              <a:t>notation</a:t>
            </a:r>
            <a:r>
              <a:rPr sz="2600" i="1" spc="-5" dirty="0">
                <a:latin typeface="Constantia"/>
                <a:cs typeface="Constantia"/>
              </a:rPr>
              <a:t> again</a:t>
            </a:r>
            <a:r>
              <a:rPr sz="2600" i="1" spc="10" dirty="0">
                <a:latin typeface="Constantia"/>
                <a:cs typeface="Constantia"/>
              </a:rPr>
              <a:t> </a:t>
            </a:r>
            <a:r>
              <a:rPr sz="2600" i="1" dirty="0">
                <a:latin typeface="Constantia"/>
                <a:cs typeface="Constantia"/>
              </a:rPr>
              <a:t>in</a:t>
            </a:r>
            <a:r>
              <a:rPr sz="2600" i="1" spc="5" dirty="0">
                <a:latin typeface="Constantia"/>
                <a:cs typeface="Constantia"/>
              </a:rPr>
              <a:t> </a:t>
            </a:r>
            <a:r>
              <a:rPr sz="2600" i="1" spc="-20" dirty="0">
                <a:latin typeface="Constantia"/>
                <a:cs typeface="Constantia"/>
              </a:rPr>
              <a:t>the </a:t>
            </a:r>
            <a:r>
              <a:rPr sz="2600" i="1" spc="-15" dirty="0">
                <a:latin typeface="Constantia"/>
                <a:cs typeface="Constantia"/>
              </a:rPr>
              <a:t> </a:t>
            </a:r>
            <a:r>
              <a:rPr sz="2600" i="1" dirty="0">
                <a:latin typeface="Constantia"/>
                <a:cs typeface="Constantia"/>
              </a:rPr>
              <a:t>binomial</a:t>
            </a:r>
            <a:r>
              <a:rPr sz="2600" i="1" spc="-10" dirty="0">
                <a:latin typeface="Constantia"/>
                <a:cs typeface="Constantia"/>
              </a:rPr>
              <a:t> theorem </a:t>
            </a:r>
            <a:r>
              <a:rPr sz="2600" i="1" dirty="0">
                <a:latin typeface="Constantia"/>
                <a:cs typeface="Constantia"/>
              </a:rPr>
              <a:t>in </a:t>
            </a:r>
            <a:r>
              <a:rPr sz="2600" i="1" spc="-5" dirty="0">
                <a:latin typeface="Constantia"/>
                <a:cs typeface="Constantia"/>
              </a:rPr>
              <a:t>Section</a:t>
            </a:r>
            <a:r>
              <a:rPr sz="2600" spc="-5" dirty="0">
                <a:latin typeface="Constantia"/>
                <a:cs typeface="Constantia"/>
              </a:rPr>
              <a:t>.</a:t>
            </a:r>
            <a:r>
              <a:rPr sz="2600" spc="-100" dirty="0">
                <a:latin typeface="Constantia"/>
                <a:cs typeface="Constantia"/>
              </a:rPr>
              <a:t> </a:t>
            </a:r>
            <a:r>
              <a:rPr sz="2600" dirty="0">
                <a:latin typeface="Cambria Math"/>
                <a:cs typeface="Cambria Math"/>
              </a:rPr>
              <a:t>6</a:t>
            </a:r>
            <a:r>
              <a:rPr sz="2600" dirty="0">
                <a:latin typeface="Constantia"/>
                <a:cs typeface="Constantia"/>
              </a:rPr>
              <a:t>.</a:t>
            </a:r>
            <a:r>
              <a:rPr sz="2600" dirty="0">
                <a:latin typeface="Cambria Math"/>
                <a:cs typeface="Cambria Math"/>
              </a:rPr>
              <a:t>4</a:t>
            </a:r>
            <a:r>
              <a:rPr sz="2600" dirty="0">
                <a:latin typeface="Constantia"/>
                <a:cs typeface="Constantia"/>
              </a:rPr>
              <a:t>)</a:t>
            </a:r>
            <a:endParaRPr sz="2600">
              <a:latin typeface="Constantia"/>
              <a:cs typeface="Constantia"/>
            </a:endParaRPr>
          </a:p>
        </p:txBody>
      </p:sp>
      <p:pic>
        <p:nvPicPr>
          <p:cNvPr id="10" name="object 10"/>
          <p:cNvPicPr/>
          <p:nvPr/>
        </p:nvPicPr>
        <p:blipFill>
          <a:blip r:embed="rId7" cstate="print"/>
          <a:stretch>
            <a:fillRect/>
          </a:stretch>
        </p:blipFill>
        <p:spPr>
          <a:xfrm>
            <a:off x="2819400" y="3962400"/>
            <a:ext cx="533400" cy="48310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28" y="0"/>
            <a:ext cx="9145905" cy="6858000"/>
            <a:chOff x="-828" y="0"/>
            <a:chExt cx="9145905"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223"/>
              <a:ext cx="9143999" cy="1028700"/>
            </a:xfrm>
            <a:prstGeom prst="rect">
              <a:avLst/>
            </a:prstGeom>
          </p:spPr>
        </p:pic>
        <p:pic>
          <p:nvPicPr>
            <p:cNvPr id="5" name="object 5"/>
            <p:cNvPicPr/>
            <p:nvPr/>
          </p:nvPicPr>
          <p:blipFill>
            <a:blip r:embed="rId4" cstate="print"/>
            <a:stretch>
              <a:fillRect/>
            </a:stretch>
          </p:blipFill>
          <p:spPr>
            <a:xfrm>
              <a:off x="4401357" y="0"/>
              <a:ext cx="4742641" cy="599949"/>
            </a:xfrm>
            <a:prstGeom prst="rect">
              <a:avLst/>
            </a:prstGeom>
          </p:spPr>
        </p:pic>
        <p:pic>
          <p:nvPicPr>
            <p:cNvPr id="6" name="object 6"/>
            <p:cNvPicPr/>
            <p:nvPr/>
          </p:nvPicPr>
          <p:blipFill>
            <a:blip r:embed="rId5" cstate="print"/>
            <a:stretch>
              <a:fillRect/>
            </a:stretch>
          </p:blipFill>
          <p:spPr>
            <a:xfrm>
              <a:off x="0" y="0"/>
              <a:ext cx="9088207" cy="1020572"/>
            </a:xfrm>
            <a:prstGeom prst="rect">
              <a:avLst/>
            </a:prstGeom>
          </p:spPr>
        </p:pic>
        <p:pic>
          <p:nvPicPr>
            <p:cNvPr id="7" name="object 7"/>
            <p:cNvPicPr/>
            <p:nvPr/>
          </p:nvPicPr>
          <p:blipFill>
            <a:blip r:embed="rId6" cstate="print"/>
            <a:stretch>
              <a:fillRect/>
            </a:stretch>
          </p:blipFill>
          <p:spPr>
            <a:xfrm>
              <a:off x="-828" y="52323"/>
              <a:ext cx="9145590" cy="901826"/>
            </a:xfrm>
            <a:prstGeom prst="rect">
              <a:avLst/>
            </a:prstGeom>
          </p:spPr>
        </p:pic>
      </p:grpSp>
      <p:pic>
        <p:nvPicPr>
          <p:cNvPr id="8" name="object 8"/>
          <p:cNvPicPr/>
          <p:nvPr/>
        </p:nvPicPr>
        <p:blipFill>
          <a:blip r:embed="rId7" cstate="print"/>
          <a:stretch>
            <a:fillRect/>
          </a:stretch>
        </p:blipFill>
        <p:spPr>
          <a:xfrm>
            <a:off x="1046988" y="2514600"/>
            <a:ext cx="7325867" cy="679703"/>
          </a:xfrm>
          <a:prstGeom prst="rect">
            <a:avLst/>
          </a:prstGeom>
        </p:spPr>
      </p:pic>
      <p:sp>
        <p:nvSpPr>
          <p:cNvPr id="9" name="object 9"/>
          <p:cNvSpPr txBox="1">
            <a:spLocks noGrp="1"/>
          </p:cNvSpPr>
          <p:nvPr>
            <p:ph type="title"/>
          </p:nvPr>
        </p:nvSpPr>
        <p:spPr>
          <a:prstGeom prst="rect">
            <a:avLst/>
          </a:prstGeom>
        </p:spPr>
        <p:txBody>
          <a:bodyPr vert="horz" wrap="square" lIns="0" tIns="13335" rIns="0" bIns="0" rtlCol="0">
            <a:spAutoFit/>
          </a:bodyPr>
          <a:lstStyle/>
          <a:p>
            <a:pPr marL="5935980">
              <a:lnSpc>
                <a:spcPct val="100000"/>
              </a:lnSpc>
              <a:spcBef>
                <a:spcPts val="105"/>
              </a:spcBef>
            </a:pPr>
            <a:r>
              <a:rPr dirty="0"/>
              <a:t>Section</a:t>
            </a:r>
            <a:r>
              <a:rPr spc="-130" dirty="0"/>
              <a:t> </a:t>
            </a:r>
            <a:r>
              <a:rPr spc="-5" dirty="0"/>
              <a:t>6.</a:t>
            </a:r>
            <a:r>
              <a:rPr spc="-5" dirty="0">
                <a:latin typeface="Cambria Math"/>
                <a:cs typeface="Cambria Math"/>
              </a:rPr>
              <a:t>2</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28" y="0"/>
            <a:ext cx="9145905" cy="6858000"/>
            <a:chOff x="-828" y="0"/>
            <a:chExt cx="9145905"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223"/>
              <a:ext cx="9143999" cy="1028700"/>
            </a:xfrm>
            <a:prstGeom prst="rect">
              <a:avLst/>
            </a:prstGeom>
          </p:spPr>
        </p:pic>
        <p:pic>
          <p:nvPicPr>
            <p:cNvPr id="5" name="object 5"/>
            <p:cNvPicPr/>
            <p:nvPr/>
          </p:nvPicPr>
          <p:blipFill>
            <a:blip r:embed="rId4" cstate="print"/>
            <a:stretch>
              <a:fillRect/>
            </a:stretch>
          </p:blipFill>
          <p:spPr>
            <a:xfrm>
              <a:off x="4401357" y="0"/>
              <a:ext cx="4742641" cy="599949"/>
            </a:xfrm>
            <a:prstGeom prst="rect">
              <a:avLst/>
            </a:prstGeom>
          </p:spPr>
        </p:pic>
        <p:pic>
          <p:nvPicPr>
            <p:cNvPr id="6" name="object 6"/>
            <p:cNvPicPr/>
            <p:nvPr/>
          </p:nvPicPr>
          <p:blipFill>
            <a:blip r:embed="rId5" cstate="print"/>
            <a:stretch>
              <a:fillRect/>
            </a:stretch>
          </p:blipFill>
          <p:spPr>
            <a:xfrm>
              <a:off x="0" y="0"/>
              <a:ext cx="9088207" cy="1020572"/>
            </a:xfrm>
            <a:prstGeom prst="rect">
              <a:avLst/>
            </a:prstGeom>
          </p:spPr>
        </p:pic>
        <p:pic>
          <p:nvPicPr>
            <p:cNvPr id="7" name="object 7"/>
            <p:cNvPicPr/>
            <p:nvPr/>
          </p:nvPicPr>
          <p:blipFill>
            <a:blip r:embed="rId6" cstate="print"/>
            <a:stretch>
              <a:fillRect/>
            </a:stretch>
          </p:blipFill>
          <p:spPr>
            <a:xfrm>
              <a:off x="-828" y="52323"/>
              <a:ext cx="9145590" cy="901826"/>
            </a:xfrm>
            <a:prstGeom prst="rect">
              <a:avLst/>
            </a:prstGeom>
          </p:spPr>
        </p:pic>
      </p:grpSp>
      <p:sp>
        <p:nvSpPr>
          <p:cNvPr id="8" name="object 8"/>
          <p:cNvSpPr txBox="1">
            <a:spLocks noGrp="1"/>
          </p:cNvSpPr>
          <p:nvPr>
            <p:ph type="title"/>
          </p:nvPr>
        </p:nvSpPr>
        <p:spPr>
          <a:xfrm>
            <a:off x="444500" y="331978"/>
            <a:ext cx="3239135" cy="711200"/>
          </a:xfrm>
          <a:prstGeom prst="rect">
            <a:avLst/>
          </a:prstGeom>
        </p:spPr>
        <p:txBody>
          <a:bodyPr vert="horz" wrap="square" lIns="0" tIns="12700" rIns="0" bIns="0" rtlCol="0">
            <a:spAutoFit/>
          </a:bodyPr>
          <a:lstStyle/>
          <a:p>
            <a:pPr marL="12700">
              <a:lnSpc>
                <a:spcPct val="100000"/>
              </a:lnSpc>
              <a:spcBef>
                <a:spcPts val="100"/>
              </a:spcBef>
            </a:pPr>
            <a:r>
              <a:rPr sz="4500" spc="-5" dirty="0">
                <a:solidFill>
                  <a:srgbClr val="04607A"/>
                </a:solidFill>
                <a:latin typeface="Calibri"/>
                <a:cs typeface="Calibri"/>
              </a:rPr>
              <a:t>Combinations</a:t>
            </a:r>
            <a:endParaRPr sz="4500">
              <a:latin typeface="Calibri"/>
              <a:cs typeface="Calibri"/>
            </a:endParaRPr>
          </a:p>
        </p:txBody>
      </p:sp>
      <p:sp>
        <p:nvSpPr>
          <p:cNvPr id="9" name="object 9"/>
          <p:cNvSpPr txBox="1"/>
          <p:nvPr/>
        </p:nvSpPr>
        <p:spPr>
          <a:xfrm>
            <a:off x="535940" y="996670"/>
            <a:ext cx="7990840" cy="4856458"/>
          </a:xfrm>
          <a:prstGeom prst="rect">
            <a:avLst/>
          </a:prstGeom>
        </p:spPr>
        <p:txBody>
          <a:bodyPr vert="horz" wrap="square" lIns="0" tIns="95250" rIns="0" bIns="0" rtlCol="0">
            <a:spAutoFit/>
          </a:bodyPr>
          <a:lstStyle/>
          <a:p>
            <a:pPr marL="12700">
              <a:lnSpc>
                <a:spcPct val="100000"/>
              </a:lnSpc>
              <a:spcBef>
                <a:spcPts val="750"/>
              </a:spcBef>
            </a:pPr>
            <a:r>
              <a:rPr sz="2600" b="1" spc="-5" dirty="0">
                <a:latin typeface="Constantia"/>
                <a:cs typeface="Constantia"/>
              </a:rPr>
              <a:t>Example</a:t>
            </a:r>
            <a:r>
              <a:rPr sz="2600" spc="-5" dirty="0">
                <a:latin typeface="Constantia"/>
                <a:cs typeface="Constantia"/>
              </a:rPr>
              <a:t>:</a:t>
            </a:r>
            <a:endParaRPr sz="2600" dirty="0">
              <a:latin typeface="Constantia"/>
              <a:cs typeface="Constantia"/>
            </a:endParaRPr>
          </a:p>
          <a:p>
            <a:pPr marL="286385" marR="5080" indent="-274320">
              <a:lnSpc>
                <a:spcPct val="99600"/>
              </a:lnSpc>
              <a:spcBef>
                <a:spcPts val="660"/>
              </a:spcBef>
              <a:buClr>
                <a:srgbClr val="0AD0D9"/>
              </a:buClr>
              <a:buSzPct val="94230"/>
              <a:buFont typeface="Segoe UI Symbol"/>
              <a:buChar char="⚫"/>
              <a:tabLst>
                <a:tab pos="287020" algn="l"/>
              </a:tabLst>
            </a:pPr>
            <a:r>
              <a:rPr sz="2600" spc="10" dirty="0">
                <a:latin typeface="Constantia"/>
                <a:cs typeface="Constantia"/>
              </a:rPr>
              <a:t>Let </a:t>
            </a:r>
            <a:r>
              <a:rPr sz="2600" i="1" dirty="0">
                <a:latin typeface="Constantia"/>
                <a:cs typeface="Constantia"/>
              </a:rPr>
              <a:t>S </a:t>
            </a:r>
            <a:r>
              <a:rPr sz="2600" spc="-5" dirty="0">
                <a:latin typeface="Constantia"/>
                <a:cs typeface="Constantia"/>
              </a:rPr>
              <a:t>be the </a:t>
            </a:r>
            <a:r>
              <a:rPr sz="2600" dirty="0">
                <a:latin typeface="Constantia"/>
                <a:cs typeface="Constantia"/>
              </a:rPr>
              <a:t>set </a:t>
            </a:r>
            <a:r>
              <a:rPr sz="2600" spc="-5" dirty="0">
                <a:latin typeface="Constantia"/>
                <a:cs typeface="Constantia"/>
              </a:rPr>
              <a:t>{</a:t>
            </a:r>
            <a:r>
              <a:rPr sz="2600" i="1" spc="-5" dirty="0">
                <a:latin typeface="Constantia"/>
                <a:cs typeface="Constantia"/>
              </a:rPr>
              <a:t>a</a:t>
            </a:r>
            <a:r>
              <a:rPr sz="2600" spc="-5" dirty="0">
                <a:latin typeface="Constantia"/>
                <a:cs typeface="Constantia"/>
              </a:rPr>
              <a:t>, </a:t>
            </a:r>
            <a:r>
              <a:rPr sz="2600" i="1" dirty="0">
                <a:latin typeface="Constantia"/>
                <a:cs typeface="Constantia"/>
              </a:rPr>
              <a:t>b</a:t>
            </a:r>
            <a:r>
              <a:rPr sz="2600" dirty="0">
                <a:latin typeface="Constantia"/>
                <a:cs typeface="Constantia"/>
              </a:rPr>
              <a:t>, </a:t>
            </a:r>
            <a:r>
              <a:rPr sz="2600" i="1" spc="-5" dirty="0">
                <a:latin typeface="Constantia"/>
                <a:cs typeface="Constantia"/>
              </a:rPr>
              <a:t>c</a:t>
            </a:r>
            <a:r>
              <a:rPr sz="2600" spc="-5" dirty="0">
                <a:latin typeface="Constantia"/>
                <a:cs typeface="Constantia"/>
              </a:rPr>
              <a:t>, </a:t>
            </a:r>
            <a:r>
              <a:rPr sz="2600" i="1" dirty="0">
                <a:latin typeface="Constantia"/>
                <a:cs typeface="Constantia"/>
              </a:rPr>
              <a:t>d</a:t>
            </a:r>
            <a:r>
              <a:rPr sz="2600" dirty="0">
                <a:latin typeface="Constantia"/>
                <a:cs typeface="Constantia"/>
              </a:rPr>
              <a:t>}. </a:t>
            </a:r>
            <a:r>
              <a:rPr sz="2600" spc="-5" dirty="0">
                <a:latin typeface="Constantia"/>
                <a:cs typeface="Constantia"/>
              </a:rPr>
              <a:t>Then {</a:t>
            </a:r>
            <a:r>
              <a:rPr sz="2600" i="1" spc="-5" dirty="0">
                <a:latin typeface="Constantia"/>
                <a:cs typeface="Constantia"/>
              </a:rPr>
              <a:t>a</a:t>
            </a:r>
            <a:r>
              <a:rPr sz="2600" spc="-5" dirty="0">
                <a:latin typeface="Constantia"/>
                <a:cs typeface="Constantia"/>
              </a:rPr>
              <a:t>, </a:t>
            </a:r>
            <a:r>
              <a:rPr sz="2600" i="1" spc="-5" dirty="0">
                <a:latin typeface="Constantia"/>
                <a:cs typeface="Constantia"/>
              </a:rPr>
              <a:t>c</a:t>
            </a:r>
            <a:r>
              <a:rPr sz="2600" spc="-5" dirty="0">
                <a:latin typeface="Constantia"/>
                <a:cs typeface="Constantia"/>
              </a:rPr>
              <a:t>, </a:t>
            </a:r>
            <a:r>
              <a:rPr sz="2600" i="1" dirty="0">
                <a:latin typeface="Constantia"/>
                <a:cs typeface="Constantia"/>
              </a:rPr>
              <a:t>d</a:t>
            </a:r>
            <a:r>
              <a:rPr sz="2600" dirty="0">
                <a:latin typeface="Constantia"/>
                <a:cs typeface="Constantia"/>
              </a:rPr>
              <a:t>} </a:t>
            </a:r>
            <a:r>
              <a:rPr sz="2600" spc="-5" dirty="0">
                <a:latin typeface="Constantia"/>
                <a:cs typeface="Constantia"/>
              </a:rPr>
              <a:t>is </a:t>
            </a:r>
            <a:r>
              <a:rPr sz="2600" dirty="0">
                <a:latin typeface="Constantia"/>
                <a:cs typeface="Constantia"/>
              </a:rPr>
              <a:t>a </a:t>
            </a:r>
            <a:r>
              <a:rPr sz="2600" spc="-5" dirty="0">
                <a:latin typeface="Cambria Math"/>
                <a:cs typeface="Cambria Math"/>
              </a:rPr>
              <a:t>3</a:t>
            </a:r>
            <a:r>
              <a:rPr sz="2600" spc="-5" dirty="0">
                <a:latin typeface="Constantia"/>
                <a:cs typeface="Constantia"/>
              </a:rPr>
              <a:t>- </a:t>
            </a:r>
            <a:r>
              <a:rPr sz="2600" dirty="0">
                <a:latin typeface="Constantia"/>
                <a:cs typeface="Constantia"/>
              </a:rPr>
              <a:t> </a:t>
            </a:r>
            <a:r>
              <a:rPr sz="2600" spc="-5" dirty="0">
                <a:latin typeface="Constantia"/>
                <a:cs typeface="Constantia"/>
              </a:rPr>
              <a:t>combination</a:t>
            </a:r>
            <a:r>
              <a:rPr sz="2600" spc="-75" dirty="0">
                <a:latin typeface="Constantia"/>
                <a:cs typeface="Constantia"/>
              </a:rPr>
              <a:t> </a:t>
            </a:r>
            <a:r>
              <a:rPr sz="2600" spc="-10" dirty="0">
                <a:latin typeface="Constantia"/>
                <a:cs typeface="Constantia"/>
              </a:rPr>
              <a:t>from</a:t>
            </a:r>
            <a:r>
              <a:rPr sz="2600" spc="-50" dirty="0">
                <a:latin typeface="Constantia"/>
                <a:cs typeface="Constantia"/>
              </a:rPr>
              <a:t> </a:t>
            </a:r>
            <a:r>
              <a:rPr sz="2600" dirty="0">
                <a:latin typeface="Constantia"/>
                <a:cs typeface="Constantia"/>
              </a:rPr>
              <a:t>S.</a:t>
            </a:r>
            <a:r>
              <a:rPr sz="2600" spc="-15" dirty="0">
                <a:latin typeface="Constantia"/>
                <a:cs typeface="Constantia"/>
              </a:rPr>
              <a:t> </a:t>
            </a:r>
            <a:r>
              <a:rPr sz="2600" spc="-30" dirty="0">
                <a:latin typeface="Constantia"/>
                <a:cs typeface="Constantia"/>
              </a:rPr>
              <a:t>It</a:t>
            </a:r>
            <a:r>
              <a:rPr sz="2600" spc="-70" dirty="0">
                <a:latin typeface="Constantia"/>
                <a:cs typeface="Constantia"/>
              </a:rPr>
              <a:t> </a:t>
            </a:r>
            <a:r>
              <a:rPr sz="2600" spc="-5" dirty="0">
                <a:latin typeface="Constantia"/>
                <a:cs typeface="Constantia"/>
              </a:rPr>
              <a:t>is</a:t>
            </a:r>
            <a:r>
              <a:rPr sz="2600" spc="-75" dirty="0">
                <a:latin typeface="Constantia"/>
                <a:cs typeface="Constantia"/>
              </a:rPr>
              <a:t> </a:t>
            </a:r>
            <a:r>
              <a:rPr sz="2600" dirty="0">
                <a:latin typeface="Constantia"/>
                <a:cs typeface="Constantia"/>
              </a:rPr>
              <a:t>the</a:t>
            </a:r>
            <a:r>
              <a:rPr sz="2600" spc="-120" dirty="0">
                <a:latin typeface="Constantia"/>
                <a:cs typeface="Constantia"/>
              </a:rPr>
              <a:t> </a:t>
            </a:r>
            <a:r>
              <a:rPr sz="2600" dirty="0">
                <a:latin typeface="Constantia"/>
                <a:cs typeface="Constantia"/>
              </a:rPr>
              <a:t>same</a:t>
            </a:r>
            <a:r>
              <a:rPr sz="2600" spc="-125" dirty="0">
                <a:latin typeface="Constantia"/>
                <a:cs typeface="Constantia"/>
              </a:rPr>
              <a:t> </a:t>
            </a:r>
            <a:r>
              <a:rPr sz="2600" dirty="0">
                <a:latin typeface="Constantia"/>
                <a:cs typeface="Constantia"/>
              </a:rPr>
              <a:t>as</a:t>
            </a:r>
            <a:r>
              <a:rPr sz="2600" spc="-60" dirty="0">
                <a:latin typeface="Constantia"/>
                <a:cs typeface="Constantia"/>
              </a:rPr>
              <a:t> </a:t>
            </a:r>
            <a:r>
              <a:rPr sz="2600" spc="-30" dirty="0">
                <a:latin typeface="Constantia"/>
                <a:cs typeface="Constantia"/>
              </a:rPr>
              <a:t>{</a:t>
            </a:r>
            <a:r>
              <a:rPr sz="2600" i="1" spc="-30" dirty="0">
                <a:latin typeface="Constantia"/>
                <a:cs typeface="Constantia"/>
              </a:rPr>
              <a:t>d</a:t>
            </a:r>
            <a:r>
              <a:rPr sz="2600" spc="-30" dirty="0">
                <a:latin typeface="Constantia"/>
                <a:cs typeface="Constantia"/>
              </a:rPr>
              <a:t>,</a:t>
            </a:r>
            <a:r>
              <a:rPr sz="2600" spc="-15" dirty="0">
                <a:latin typeface="Constantia"/>
                <a:cs typeface="Constantia"/>
              </a:rPr>
              <a:t> </a:t>
            </a:r>
            <a:r>
              <a:rPr sz="2600" i="1" spc="-5" dirty="0">
                <a:latin typeface="Constantia"/>
                <a:cs typeface="Constantia"/>
              </a:rPr>
              <a:t>c</a:t>
            </a:r>
            <a:r>
              <a:rPr sz="2600" spc="-5" dirty="0">
                <a:latin typeface="Constantia"/>
                <a:cs typeface="Constantia"/>
              </a:rPr>
              <a:t>,</a:t>
            </a:r>
            <a:r>
              <a:rPr sz="2600" spc="-10" dirty="0">
                <a:latin typeface="Constantia"/>
                <a:cs typeface="Constantia"/>
              </a:rPr>
              <a:t> </a:t>
            </a:r>
            <a:r>
              <a:rPr sz="2600" i="1" spc="-5" dirty="0">
                <a:latin typeface="Constantia"/>
                <a:cs typeface="Constantia"/>
              </a:rPr>
              <a:t>a</a:t>
            </a:r>
            <a:r>
              <a:rPr sz="2600" spc="-5" dirty="0">
                <a:latin typeface="Constantia"/>
                <a:cs typeface="Constantia"/>
              </a:rPr>
              <a:t>}</a:t>
            </a:r>
            <a:r>
              <a:rPr sz="2600" spc="-45" dirty="0">
                <a:latin typeface="Constantia"/>
                <a:cs typeface="Constantia"/>
              </a:rPr>
              <a:t> </a:t>
            </a:r>
            <a:r>
              <a:rPr sz="2600" spc="-10" dirty="0">
                <a:latin typeface="Constantia"/>
                <a:cs typeface="Constantia"/>
              </a:rPr>
              <a:t>since</a:t>
            </a:r>
            <a:r>
              <a:rPr sz="2600" spc="-105" dirty="0">
                <a:latin typeface="Constantia"/>
                <a:cs typeface="Constantia"/>
              </a:rPr>
              <a:t> </a:t>
            </a:r>
            <a:r>
              <a:rPr sz="2600" spc="-5" dirty="0">
                <a:latin typeface="Constantia"/>
                <a:cs typeface="Constantia"/>
              </a:rPr>
              <a:t>the </a:t>
            </a:r>
            <a:r>
              <a:rPr sz="2600" spc="-635" dirty="0">
                <a:latin typeface="Constantia"/>
                <a:cs typeface="Constantia"/>
              </a:rPr>
              <a:t> </a:t>
            </a:r>
            <a:r>
              <a:rPr sz="2600" spc="-10" dirty="0">
                <a:latin typeface="Constantia"/>
                <a:cs typeface="Constantia"/>
              </a:rPr>
              <a:t>order</a:t>
            </a:r>
            <a:r>
              <a:rPr sz="2600" spc="-85" dirty="0">
                <a:latin typeface="Constantia"/>
                <a:cs typeface="Constantia"/>
              </a:rPr>
              <a:t> </a:t>
            </a:r>
            <a:r>
              <a:rPr sz="2600" spc="-5" dirty="0">
                <a:latin typeface="Constantia"/>
                <a:cs typeface="Constantia"/>
              </a:rPr>
              <a:t>listed</a:t>
            </a:r>
            <a:r>
              <a:rPr sz="2600" spc="-85" dirty="0">
                <a:latin typeface="Constantia"/>
                <a:cs typeface="Constantia"/>
              </a:rPr>
              <a:t> </a:t>
            </a:r>
            <a:r>
              <a:rPr sz="2600" spc="-5" dirty="0">
                <a:latin typeface="Constantia"/>
                <a:cs typeface="Constantia"/>
              </a:rPr>
              <a:t>does</a:t>
            </a:r>
            <a:r>
              <a:rPr sz="2600" spc="-60" dirty="0">
                <a:latin typeface="Constantia"/>
                <a:cs typeface="Constantia"/>
              </a:rPr>
              <a:t> </a:t>
            </a:r>
            <a:r>
              <a:rPr sz="2600" spc="-5" dirty="0">
                <a:latin typeface="Constantia"/>
                <a:cs typeface="Constantia"/>
              </a:rPr>
              <a:t>not</a:t>
            </a:r>
            <a:r>
              <a:rPr sz="2600" spc="-75" dirty="0">
                <a:latin typeface="Constantia"/>
                <a:cs typeface="Constantia"/>
              </a:rPr>
              <a:t> </a:t>
            </a:r>
            <a:r>
              <a:rPr sz="2600" spc="-45" dirty="0">
                <a:latin typeface="Constantia"/>
                <a:cs typeface="Constantia"/>
              </a:rPr>
              <a:t>matter.</a:t>
            </a:r>
            <a:endParaRPr sz="2600" dirty="0">
              <a:latin typeface="Constantia"/>
              <a:cs typeface="Constantia"/>
            </a:endParaRPr>
          </a:p>
          <a:p>
            <a:pPr marL="286385" marR="426084" indent="-274320" algn="just">
              <a:lnSpc>
                <a:spcPct val="100000"/>
              </a:lnSpc>
              <a:spcBef>
                <a:spcPts val="650"/>
              </a:spcBef>
              <a:buClr>
                <a:srgbClr val="0AD0D9"/>
              </a:buClr>
              <a:buSzPct val="94230"/>
              <a:buFont typeface="Segoe UI Symbol"/>
              <a:buChar char="⚫"/>
              <a:tabLst>
                <a:tab pos="287020" algn="l"/>
              </a:tabLst>
            </a:pPr>
            <a:r>
              <a:rPr sz="2600" i="1" dirty="0">
                <a:latin typeface="Constantia"/>
                <a:cs typeface="Constantia"/>
              </a:rPr>
              <a:t>C</a:t>
            </a:r>
            <a:r>
              <a:rPr sz="2600" dirty="0">
                <a:latin typeface="Constantia"/>
                <a:cs typeface="Constantia"/>
              </a:rPr>
              <a:t>(</a:t>
            </a:r>
            <a:r>
              <a:rPr sz="2600" dirty="0">
                <a:latin typeface="Cambria Math"/>
                <a:cs typeface="Cambria Math"/>
              </a:rPr>
              <a:t>4</a:t>
            </a:r>
            <a:r>
              <a:rPr sz="2600" dirty="0">
                <a:latin typeface="Constantia"/>
                <a:cs typeface="Constantia"/>
              </a:rPr>
              <a:t>,</a:t>
            </a:r>
            <a:r>
              <a:rPr sz="2600" dirty="0">
                <a:latin typeface="Cambria Math"/>
                <a:cs typeface="Cambria Math"/>
              </a:rPr>
              <a:t>2</a:t>
            </a:r>
            <a:r>
              <a:rPr sz="2600" dirty="0">
                <a:latin typeface="Constantia"/>
                <a:cs typeface="Constantia"/>
              </a:rPr>
              <a:t>)</a:t>
            </a:r>
            <a:r>
              <a:rPr sz="2600" spc="-20" dirty="0">
                <a:latin typeface="Constantia"/>
                <a:cs typeface="Constantia"/>
              </a:rPr>
              <a:t> </a:t>
            </a:r>
            <a:r>
              <a:rPr sz="2600" dirty="0">
                <a:latin typeface="Constantia"/>
                <a:cs typeface="Constantia"/>
              </a:rPr>
              <a:t>=</a:t>
            </a:r>
            <a:r>
              <a:rPr sz="2600" spc="-5" dirty="0">
                <a:latin typeface="Constantia"/>
                <a:cs typeface="Constantia"/>
              </a:rPr>
              <a:t> </a:t>
            </a:r>
            <a:r>
              <a:rPr sz="2600" dirty="0">
                <a:latin typeface="Cambria Math"/>
                <a:cs typeface="Cambria Math"/>
              </a:rPr>
              <a:t>6 </a:t>
            </a:r>
            <a:r>
              <a:rPr sz="2600" spc="-5" dirty="0">
                <a:latin typeface="Cambria Math"/>
                <a:cs typeface="Cambria Math"/>
              </a:rPr>
              <a:t>because</a:t>
            </a:r>
            <a:r>
              <a:rPr sz="2600" spc="-35" dirty="0">
                <a:latin typeface="Cambria Math"/>
                <a:cs typeface="Cambria Math"/>
              </a:rPr>
              <a:t> </a:t>
            </a:r>
            <a:r>
              <a:rPr sz="2600" spc="-5" dirty="0">
                <a:latin typeface="Cambria Math"/>
                <a:cs typeface="Cambria Math"/>
              </a:rPr>
              <a:t>the</a:t>
            </a:r>
            <a:r>
              <a:rPr sz="2600" spc="-15" dirty="0">
                <a:latin typeface="Cambria Math"/>
                <a:cs typeface="Cambria Math"/>
              </a:rPr>
              <a:t> </a:t>
            </a:r>
            <a:r>
              <a:rPr sz="2600" dirty="0">
                <a:latin typeface="Cambria Math"/>
                <a:cs typeface="Cambria Math"/>
              </a:rPr>
              <a:t>2-combinations</a:t>
            </a:r>
            <a:r>
              <a:rPr sz="2600" spc="-30" dirty="0">
                <a:latin typeface="Cambria Math"/>
                <a:cs typeface="Cambria Math"/>
              </a:rPr>
              <a:t> </a:t>
            </a:r>
            <a:r>
              <a:rPr sz="2600" dirty="0">
                <a:latin typeface="Cambria Math"/>
                <a:cs typeface="Cambria Math"/>
              </a:rPr>
              <a:t>of</a:t>
            </a:r>
            <a:r>
              <a:rPr sz="2600" spc="-10" dirty="0">
                <a:latin typeface="Cambria Math"/>
                <a:cs typeface="Cambria Math"/>
              </a:rPr>
              <a:t> </a:t>
            </a:r>
            <a:r>
              <a:rPr sz="2600" spc="-5" dirty="0">
                <a:latin typeface="Constantia"/>
                <a:cs typeface="Constantia"/>
              </a:rPr>
              <a:t>{</a:t>
            </a:r>
            <a:r>
              <a:rPr sz="2600" i="1" spc="-5" dirty="0">
                <a:latin typeface="Constantia"/>
                <a:cs typeface="Constantia"/>
              </a:rPr>
              <a:t>a</a:t>
            </a:r>
            <a:r>
              <a:rPr sz="2600" spc="-5" dirty="0">
                <a:latin typeface="Constantia"/>
                <a:cs typeface="Constantia"/>
              </a:rPr>
              <a:t>,</a:t>
            </a:r>
            <a:r>
              <a:rPr sz="2600" dirty="0">
                <a:latin typeface="Constantia"/>
                <a:cs typeface="Constantia"/>
              </a:rPr>
              <a:t> </a:t>
            </a:r>
            <a:r>
              <a:rPr sz="2600" i="1" dirty="0">
                <a:latin typeface="Constantia"/>
                <a:cs typeface="Constantia"/>
              </a:rPr>
              <a:t>b</a:t>
            </a:r>
            <a:r>
              <a:rPr sz="2600" dirty="0">
                <a:latin typeface="Constantia"/>
                <a:cs typeface="Constantia"/>
              </a:rPr>
              <a:t>,</a:t>
            </a:r>
            <a:r>
              <a:rPr sz="2600" spc="-15" dirty="0">
                <a:latin typeface="Constantia"/>
                <a:cs typeface="Constantia"/>
              </a:rPr>
              <a:t> </a:t>
            </a:r>
            <a:r>
              <a:rPr sz="2600" i="1" spc="-5" dirty="0">
                <a:latin typeface="Constantia"/>
                <a:cs typeface="Constantia"/>
              </a:rPr>
              <a:t>c</a:t>
            </a:r>
            <a:r>
              <a:rPr sz="2600" spc="-5" dirty="0">
                <a:latin typeface="Constantia"/>
                <a:cs typeface="Constantia"/>
              </a:rPr>
              <a:t>,</a:t>
            </a:r>
            <a:r>
              <a:rPr sz="2600" spc="-15" dirty="0">
                <a:latin typeface="Constantia"/>
                <a:cs typeface="Constantia"/>
              </a:rPr>
              <a:t> </a:t>
            </a:r>
            <a:r>
              <a:rPr sz="2600" i="1" dirty="0">
                <a:latin typeface="Constantia"/>
                <a:cs typeface="Constantia"/>
              </a:rPr>
              <a:t>d</a:t>
            </a:r>
            <a:r>
              <a:rPr sz="2600" dirty="0">
                <a:latin typeface="Constantia"/>
                <a:cs typeface="Constantia"/>
              </a:rPr>
              <a:t>} </a:t>
            </a:r>
            <a:r>
              <a:rPr sz="2600" spc="-640" dirty="0">
                <a:latin typeface="Constantia"/>
                <a:cs typeface="Constantia"/>
              </a:rPr>
              <a:t> </a:t>
            </a:r>
            <a:r>
              <a:rPr sz="2600" spc="-10" dirty="0">
                <a:latin typeface="Constantia"/>
                <a:cs typeface="Constantia"/>
              </a:rPr>
              <a:t>are</a:t>
            </a:r>
            <a:r>
              <a:rPr sz="2600" spc="-5" dirty="0">
                <a:latin typeface="Constantia"/>
                <a:cs typeface="Constantia"/>
              </a:rPr>
              <a:t> </a:t>
            </a:r>
            <a:r>
              <a:rPr sz="2600" dirty="0">
                <a:latin typeface="Constantia"/>
                <a:cs typeface="Constantia"/>
              </a:rPr>
              <a:t>the six subsets </a:t>
            </a:r>
            <a:r>
              <a:rPr sz="2600" spc="-20" dirty="0">
                <a:latin typeface="Constantia"/>
                <a:cs typeface="Constantia"/>
              </a:rPr>
              <a:t>{</a:t>
            </a:r>
            <a:r>
              <a:rPr sz="2600" i="1" spc="-20" dirty="0">
                <a:latin typeface="Constantia"/>
                <a:cs typeface="Constantia"/>
              </a:rPr>
              <a:t>a</a:t>
            </a:r>
            <a:r>
              <a:rPr sz="2600" spc="-20" dirty="0">
                <a:latin typeface="Constantia"/>
                <a:cs typeface="Constantia"/>
              </a:rPr>
              <a:t>, </a:t>
            </a:r>
            <a:r>
              <a:rPr sz="2600" i="1" dirty="0">
                <a:latin typeface="Constantia"/>
                <a:cs typeface="Constantia"/>
              </a:rPr>
              <a:t>b</a:t>
            </a:r>
            <a:r>
              <a:rPr sz="2600" dirty="0">
                <a:latin typeface="Constantia"/>
                <a:cs typeface="Constantia"/>
              </a:rPr>
              <a:t>}, </a:t>
            </a:r>
            <a:r>
              <a:rPr sz="2600" spc="-10" dirty="0">
                <a:latin typeface="Constantia"/>
                <a:cs typeface="Constantia"/>
              </a:rPr>
              <a:t>{</a:t>
            </a:r>
            <a:r>
              <a:rPr sz="2600" i="1" spc="-10" dirty="0">
                <a:latin typeface="Constantia"/>
                <a:cs typeface="Constantia"/>
              </a:rPr>
              <a:t>a</a:t>
            </a:r>
            <a:r>
              <a:rPr sz="2600" spc="-10" dirty="0">
                <a:latin typeface="Constantia"/>
                <a:cs typeface="Constantia"/>
              </a:rPr>
              <a:t>, </a:t>
            </a:r>
            <a:r>
              <a:rPr sz="2600" i="1" spc="-5" dirty="0">
                <a:latin typeface="Constantia"/>
                <a:cs typeface="Constantia"/>
              </a:rPr>
              <a:t>c</a:t>
            </a:r>
            <a:r>
              <a:rPr sz="2600" spc="-5" dirty="0">
                <a:latin typeface="Constantia"/>
                <a:cs typeface="Constantia"/>
              </a:rPr>
              <a:t>}, </a:t>
            </a:r>
            <a:r>
              <a:rPr sz="2600" spc="-10" dirty="0">
                <a:latin typeface="Constantia"/>
                <a:cs typeface="Constantia"/>
              </a:rPr>
              <a:t>{</a:t>
            </a:r>
            <a:r>
              <a:rPr sz="2600" i="1" spc="-10" dirty="0">
                <a:latin typeface="Constantia"/>
                <a:cs typeface="Constantia"/>
              </a:rPr>
              <a:t>a</a:t>
            </a:r>
            <a:r>
              <a:rPr sz="2600" spc="-10" dirty="0">
                <a:latin typeface="Constantia"/>
                <a:cs typeface="Constantia"/>
              </a:rPr>
              <a:t>, </a:t>
            </a:r>
            <a:r>
              <a:rPr sz="2600" i="1" dirty="0">
                <a:latin typeface="Constantia"/>
                <a:cs typeface="Constantia"/>
              </a:rPr>
              <a:t>d</a:t>
            </a:r>
            <a:r>
              <a:rPr sz="2600" dirty="0">
                <a:latin typeface="Constantia"/>
                <a:cs typeface="Constantia"/>
              </a:rPr>
              <a:t>}, </a:t>
            </a:r>
            <a:r>
              <a:rPr sz="2600" spc="-5" dirty="0">
                <a:latin typeface="Constantia"/>
                <a:cs typeface="Constantia"/>
              </a:rPr>
              <a:t>{</a:t>
            </a:r>
            <a:r>
              <a:rPr sz="2600" i="1" spc="-5" dirty="0">
                <a:latin typeface="Constantia"/>
                <a:cs typeface="Constantia"/>
              </a:rPr>
              <a:t>b</a:t>
            </a:r>
            <a:r>
              <a:rPr sz="2600" spc="-5" dirty="0">
                <a:latin typeface="Constantia"/>
                <a:cs typeface="Constantia"/>
              </a:rPr>
              <a:t>, </a:t>
            </a:r>
            <a:r>
              <a:rPr sz="2600" i="1" dirty="0">
                <a:latin typeface="Constantia"/>
                <a:cs typeface="Constantia"/>
              </a:rPr>
              <a:t>c</a:t>
            </a:r>
            <a:r>
              <a:rPr sz="2600" dirty="0">
                <a:latin typeface="Constantia"/>
                <a:cs typeface="Constantia"/>
              </a:rPr>
              <a:t>}, </a:t>
            </a:r>
            <a:r>
              <a:rPr sz="2600" spc="-5" dirty="0">
                <a:latin typeface="Constantia"/>
                <a:cs typeface="Constantia"/>
              </a:rPr>
              <a:t>{</a:t>
            </a:r>
            <a:r>
              <a:rPr sz="2600" i="1" spc="-5" dirty="0">
                <a:latin typeface="Constantia"/>
                <a:cs typeface="Constantia"/>
              </a:rPr>
              <a:t>b</a:t>
            </a:r>
            <a:r>
              <a:rPr sz="2600" spc="-5" dirty="0">
                <a:latin typeface="Constantia"/>
                <a:cs typeface="Constantia"/>
              </a:rPr>
              <a:t>, </a:t>
            </a:r>
            <a:r>
              <a:rPr sz="2600" i="1" dirty="0">
                <a:latin typeface="Constantia"/>
                <a:cs typeface="Constantia"/>
              </a:rPr>
              <a:t>d</a:t>
            </a:r>
            <a:r>
              <a:rPr sz="2600" dirty="0">
                <a:latin typeface="Constantia"/>
                <a:cs typeface="Constantia"/>
              </a:rPr>
              <a:t>}, </a:t>
            </a:r>
            <a:r>
              <a:rPr sz="2600" spc="-640" dirty="0">
                <a:latin typeface="Constantia"/>
                <a:cs typeface="Constantia"/>
              </a:rPr>
              <a:t> </a:t>
            </a:r>
            <a:r>
              <a:rPr sz="2600" dirty="0">
                <a:latin typeface="Constantia"/>
                <a:cs typeface="Constantia"/>
              </a:rPr>
              <a:t>and</a:t>
            </a:r>
            <a:r>
              <a:rPr sz="2600" spc="-5" dirty="0">
                <a:latin typeface="Constantia"/>
                <a:cs typeface="Constantia"/>
              </a:rPr>
              <a:t> </a:t>
            </a:r>
            <a:r>
              <a:rPr sz="2600" spc="-10" dirty="0">
                <a:latin typeface="Constantia"/>
                <a:cs typeface="Constantia"/>
              </a:rPr>
              <a:t>{</a:t>
            </a:r>
            <a:r>
              <a:rPr sz="2600" i="1" spc="-10" dirty="0">
                <a:latin typeface="Constantia"/>
                <a:cs typeface="Constantia"/>
              </a:rPr>
              <a:t>c</a:t>
            </a:r>
            <a:r>
              <a:rPr sz="2600" spc="-10" dirty="0">
                <a:latin typeface="Constantia"/>
                <a:cs typeface="Constantia"/>
              </a:rPr>
              <a:t>,</a:t>
            </a:r>
            <a:r>
              <a:rPr sz="2600" dirty="0">
                <a:latin typeface="Constantia"/>
                <a:cs typeface="Constantia"/>
              </a:rPr>
              <a:t> </a:t>
            </a:r>
            <a:r>
              <a:rPr sz="2600" i="1" dirty="0">
                <a:latin typeface="Constantia"/>
                <a:cs typeface="Constantia"/>
              </a:rPr>
              <a:t>d</a:t>
            </a:r>
            <a:r>
              <a:rPr sz="2600" dirty="0">
                <a:latin typeface="Constantia"/>
                <a:cs typeface="Constantia"/>
              </a:rPr>
              <a:t>}.</a:t>
            </a:r>
            <a:endParaRPr lang="en-US" sz="2600" dirty="0">
              <a:latin typeface="Constantia"/>
              <a:cs typeface="Constantia"/>
            </a:endParaRPr>
          </a:p>
          <a:p>
            <a:pPr marL="286385" marR="426084" indent="-274320" algn="just">
              <a:lnSpc>
                <a:spcPct val="100000"/>
              </a:lnSpc>
              <a:spcBef>
                <a:spcPts val="650"/>
              </a:spcBef>
              <a:buClr>
                <a:srgbClr val="0AD0D9"/>
              </a:buClr>
              <a:buSzPct val="94230"/>
              <a:buFont typeface="Segoe UI Symbol"/>
              <a:buChar char="⚫"/>
              <a:tabLst>
                <a:tab pos="287020" algn="l"/>
              </a:tabLst>
            </a:pPr>
            <a:endParaRPr lang="en-US" sz="2600" dirty="0">
              <a:latin typeface="Constantia"/>
              <a:cs typeface="Constantia"/>
            </a:endParaRPr>
          </a:p>
          <a:p>
            <a:pPr marL="286385" marR="426084" indent="-274320" algn="just">
              <a:lnSpc>
                <a:spcPct val="100000"/>
              </a:lnSpc>
              <a:spcBef>
                <a:spcPts val="650"/>
              </a:spcBef>
              <a:buClr>
                <a:srgbClr val="0AD0D9"/>
              </a:buClr>
              <a:buSzPct val="94230"/>
              <a:buFont typeface="Segoe UI Symbol"/>
              <a:buChar char="⚫"/>
              <a:tabLst>
                <a:tab pos="287020" algn="l"/>
              </a:tabLst>
            </a:pPr>
            <a:r>
              <a:rPr lang="en-US" sz="2600" dirty="0">
                <a:latin typeface="Constantia"/>
                <a:cs typeface="Constantia"/>
              </a:rPr>
              <a:t>P(4,2) = 12 because the 2-permutations of {</a:t>
            </a:r>
            <a:r>
              <a:rPr lang="en-US" sz="2600" dirty="0" err="1">
                <a:latin typeface="Constantia"/>
                <a:cs typeface="Constantia"/>
              </a:rPr>
              <a:t>a,b,c,d</a:t>
            </a:r>
            <a:r>
              <a:rPr lang="en-US" sz="2600" dirty="0">
                <a:latin typeface="Constantia"/>
                <a:cs typeface="Constantia"/>
              </a:rPr>
              <a:t>} are 12 subsets {</a:t>
            </a:r>
            <a:r>
              <a:rPr lang="en-US" sz="2600" dirty="0" err="1">
                <a:latin typeface="Constantia"/>
                <a:cs typeface="Constantia"/>
              </a:rPr>
              <a:t>a,b</a:t>
            </a:r>
            <a:r>
              <a:rPr lang="en-US" sz="2600" dirty="0">
                <a:latin typeface="Constantia"/>
                <a:cs typeface="Constantia"/>
              </a:rPr>
              <a:t>},{</a:t>
            </a:r>
            <a:r>
              <a:rPr lang="en-US" sz="2600" dirty="0" err="1">
                <a:latin typeface="Constantia"/>
                <a:cs typeface="Constantia"/>
              </a:rPr>
              <a:t>a,c</a:t>
            </a:r>
            <a:r>
              <a:rPr lang="en-US" sz="2600" dirty="0">
                <a:latin typeface="Constantia"/>
                <a:cs typeface="Constantia"/>
              </a:rPr>
              <a:t>},{</a:t>
            </a:r>
            <a:r>
              <a:rPr lang="en-US" sz="2600" dirty="0" err="1">
                <a:latin typeface="Constantia"/>
                <a:cs typeface="Constantia"/>
              </a:rPr>
              <a:t>a,d</a:t>
            </a:r>
            <a:r>
              <a:rPr lang="en-US" sz="2600" dirty="0">
                <a:latin typeface="Constantia"/>
                <a:cs typeface="Constantia"/>
              </a:rPr>
              <a:t>}, {</a:t>
            </a:r>
            <a:r>
              <a:rPr lang="en-US" sz="2600" dirty="0" err="1">
                <a:latin typeface="Constantia"/>
                <a:cs typeface="Constantia"/>
              </a:rPr>
              <a:t>b,a</a:t>
            </a:r>
            <a:r>
              <a:rPr lang="en-US" sz="2600" dirty="0">
                <a:latin typeface="Constantia"/>
                <a:cs typeface="Constantia"/>
              </a:rPr>
              <a:t>},{</a:t>
            </a:r>
            <a:r>
              <a:rPr lang="en-US" sz="2600" dirty="0" err="1">
                <a:latin typeface="Constantia"/>
                <a:cs typeface="Constantia"/>
              </a:rPr>
              <a:t>b,c</a:t>
            </a:r>
            <a:r>
              <a:rPr lang="en-US" sz="2600" dirty="0">
                <a:latin typeface="Constantia"/>
                <a:cs typeface="Constantia"/>
              </a:rPr>
              <a:t>},{</a:t>
            </a:r>
            <a:r>
              <a:rPr lang="en-US" sz="2600" dirty="0" err="1">
                <a:latin typeface="Constantia"/>
                <a:cs typeface="Constantia"/>
              </a:rPr>
              <a:t>b,d</a:t>
            </a:r>
            <a:r>
              <a:rPr lang="en-US" sz="2600" dirty="0">
                <a:latin typeface="Constantia"/>
                <a:cs typeface="Constantia"/>
              </a:rPr>
              <a:t>},{</a:t>
            </a:r>
            <a:r>
              <a:rPr lang="en-US" sz="2600" dirty="0" err="1">
                <a:latin typeface="Constantia"/>
                <a:cs typeface="Constantia"/>
              </a:rPr>
              <a:t>c,a</a:t>
            </a:r>
            <a:r>
              <a:rPr lang="en-US" sz="2600" dirty="0">
                <a:latin typeface="Constantia"/>
                <a:cs typeface="Constantia"/>
              </a:rPr>
              <a:t>}, {</a:t>
            </a:r>
            <a:r>
              <a:rPr lang="en-US" sz="2600" dirty="0" err="1">
                <a:latin typeface="Constantia"/>
                <a:cs typeface="Constantia"/>
              </a:rPr>
              <a:t>c,b</a:t>
            </a:r>
            <a:r>
              <a:rPr lang="en-US" sz="2600" dirty="0">
                <a:latin typeface="Constantia"/>
                <a:cs typeface="Constantia"/>
              </a:rPr>
              <a:t>}, {</a:t>
            </a:r>
            <a:r>
              <a:rPr lang="en-US" sz="2600" dirty="0" err="1">
                <a:latin typeface="Constantia"/>
                <a:cs typeface="Constantia"/>
              </a:rPr>
              <a:t>c,d</a:t>
            </a:r>
            <a:r>
              <a:rPr lang="en-US" sz="2600" dirty="0">
                <a:latin typeface="Constantia"/>
                <a:cs typeface="Constantia"/>
              </a:rPr>
              <a:t>},{</a:t>
            </a:r>
            <a:r>
              <a:rPr lang="en-US" sz="2600" dirty="0" err="1">
                <a:latin typeface="Constantia"/>
                <a:cs typeface="Constantia"/>
              </a:rPr>
              <a:t>d,a</a:t>
            </a:r>
            <a:r>
              <a:rPr lang="en-US" sz="2600" dirty="0">
                <a:latin typeface="Constantia"/>
                <a:cs typeface="Constantia"/>
              </a:rPr>
              <a:t>},{</a:t>
            </a:r>
            <a:r>
              <a:rPr lang="en-US" sz="2600" dirty="0" err="1">
                <a:latin typeface="Constantia"/>
                <a:cs typeface="Constantia"/>
              </a:rPr>
              <a:t>d,b</a:t>
            </a:r>
            <a:r>
              <a:rPr lang="en-US" sz="2600" dirty="0">
                <a:latin typeface="Constantia"/>
                <a:cs typeface="Constantia"/>
              </a:rPr>
              <a:t>}, {</a:t>
            </a:r>
            <a:r>
              <a:rPr lang="en-US" sz="2600" dirty="0" err="1">
                <a:latin typeface="Constantia"/>
                <a:cs typeface="Constantia"/>
              </a:rPr>
              <a:t>d,c</a:t>
            </a:r>
            <a:r>
              <a:rPr lang="en-US" sz="2600" dirty="0">
                <a:latin typeface="Constantia"/>
                <a:cs typeface="Constantia"/>
              </a:rPr>
              <a:t>}</a:t>
            </a:r>
            <a:endParaRPr sz="2600" dirty="0">
              <a:latin typeface="Constantia"/>
              <a:cs typeface="Constanti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28" y="0"/>
            <a:ext cx="9145905" cy="6858000"/>
            <a:chOff x="-828" y="0"/>
            <a:chExt cx="9145905"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223"/>
              <a:ext cx="9143999" cy="1028700"/>
            </a:xfrm>
            <a:prstGeom prst="rect">
              <a:avLst/>
            </a:prstGeom>
          </p:spPr>
        </p:pic>
        <p:pic>
          <p:nvPicPr>
            <p:cNvPr id="5" name="object 5"/>
            <p:cNvPicPr/>
            <p:nvPr/>
          </p:nvPicPr>
          <p:blipFill>
            <a:blip r:embed="rId4" cstate="print"/>
            <a:stretch>
              <a:fillRect/>
            </a:stretch>
          </p:blipFill>
          <p:spPr>
            <a:xfrm>
              <a:off x="4401357" y="0"/>
              <a:ext cx="4742641" cy="599949"/>
            </a:xfrm>
            <a:prstGeom prst="rect">
              <a:avLst/>
            </a:prstGeom>
          </p:spPr>
        </p:pic>
        <p:pic>
          <p:nvPicPr>
            <p:cNvPr id="6" name="object 6"/>
            <p:cNvPicPr/>
            <p:nvPr/>
          </p:nvPicPr>
          <p:blipFill>
            <a:blip r:embed="rId5" cstate="print"/>
            <a:stretch>
              <a:fillRect/>
            </a:stretch>
          </p:blipFill>
          <p:spPr>
            <a:xfrm>
              <a:off x="0" y="0"/>
              <a:ext cx="9088207" cy="1020572"/>
            </a:xfrm>
            <a:prstGeom prst="rect">
              <a:avLst/>
            </a:prstGeom>
          </p:spPr>
        </p:pic>
        <p:pic>
          <p:nvPicPr>
            <p:cNvPr id="7" name="object 7"/>
            <p:cNvPicPr/>
            <p:nvPr/>
          </p:nvPicPr>
          <p:blipFill>
            <a:blip r:embed="rId6" cstate="print"/>
            <a:stretch>
              <a:fillRect/>
            </a:stretch>
          </p:blipFill>
          <p:spPr>
            <a:xfrm>
              <a:off x="-828" y="52323"/>
              <a:ext cx="9145590" cy="901826"/>
            </a:xfrm>
            <a:prstGeom prst="rect">
              <a:avLst/>
            </a:prstGeom>
          </p:spPr>
        </p:pic>
      </p:grpSp>
      <p:sp>
        <p:nvSpPr>
          <p:cNvPr id="8" name="object 8"/>
          <p:cNvSpPr txBox="1">
            <a:spLocks noGrp="1"/>
          </p:cNvSpPr>
          <p:nvPr>
            <p:ph type="title"/>
          </p:nvPr>
        </p:nvSpPr>
        <p:spPr>
          <a:xfrm>
            <a:off x="444500" y="1031189"/>
            <a:ext cx="3596004" cy="788670"/>
          </a:xfrm>
          <a:prstGeom prst="rect">
            <a:avLst/>
          </a:prstGeom>
        </p:spPr>
        <p:txBody>
          <a:bodyPr vert="horz" wrap="square" lIns="0" tIns="13335" rIns="0" bIns="0" rtlCol="0">
            <a:spAutoFit/>
          </a:bodyPr>
          <a:lstStyle/>
          <a:p>
            <a:pPr marL="12700">
              <a:lnSpc>
                <a:spcPct val="100000"/>
              </a:lnSpc>
              <a:spcBef>
                <a:spcPts val="105"/>
              </a:spcBef>
            </a:pPr>
            <a:r>
              <a:rPr sz="5000" spc="-5" dirty="0">
                <a:solidFill>
                  <a:srgbClr val="04607A"/>
                </a:solidFill>
                <a:latin typeface="Calibri"/>
                <a:cs typeface="Calibri"/>
              </a:rPr>
              <a:t>Combin</a:t>
            </a:r>
            <a:r>
              <a:rPr sz="5000" spc="-55" dirty="0">
                <a:solidFill>
                  <a:srgbClr val="04607A"/>
                </a:solidFill>
                <a:latin typeface="Calibri"/>
                <a:cs typeface="Calibri"/>
              </a:rPr>
              <a:t>a</a:t>
            </a:r>
            <a:r>
              <a:rPr sz="5000" dirty="0">
                <a:solidFill>
                  <a:srgbClr val="04607A"/>
                </a:solidFill>
                <a:latin typeface="Calibri"/>
                <a:cs typeface="Calibri"/>
              </a:rPr>
              <a:t>tions</a:t>
            </a:r>
            <a:endParaRPr sz="5000">
              <a:latin typeface="Calibri"/>
              <a:cs typeface="Calibri"/>
            </a:endParaRPr>
          </a:p>
        </p:txBody>
      </p:sp>
      <p:sp>
        <p:nvSpPr>
          <p:cNvPr id="9" name="object 9"/>
          <p:cNvSpPr txBox="1"/>
          <p:nvPr/>
        </p:nvSpPr>
        <p:spPr>
          <a:xfrm>
            <a:off x="767587" y="1950847"/>
            <a:ext cx="7318375" cy="818515"/>
          </a:xfrm>
          <a:prstGeom prst="rect">
            <a:avLst/>
          </a:prstGeom>
        </p:spPr>
        <p:txBody>
          <a:bodyPr vert="horz" wrap="square" lIns="0" tIns="13335" rIns="0" bIns="0" rtlCol="0">
            <a:spAutoFit/>
          </a:bodyPr>
          <a:lstStyle/>
          <a:p>
            <a:pPr marL="55244" marR="5080" indent="-43180">
              <a:lnSpc>
                <a:spcPct val="100000"/>
              </a:lnSpc>
              <a:spcBef>
                <a:spcPts val="105"/>
              </a:spcBef>
            </a:pPr>
            <a:r>
              <a:rPr sz="2600" b="1" spc="-5" dirty="0">
                <a:latin typeface="Constantia"/>
                <a:cs typeface="Constantia"/>
              </a:rPr>
              <a:t>Th</a:t>
            </a:r>
            <a:r>
              <a:rPr sz="2600" b="1" spc="5" dirty="0">
                <a:latin typeface="Constantia"/>
                <a:cs typeface="Constantia"/>
              </a:rPr>
              <a:t>e</a:t>
            </a:r>
            <a:r>
              <a:rPr sz="2600" b="1" dirty="0">
                <a:latin typeface="Constantia"/>
                <a:cs typeface="Constantia"/>
              </a:rPr>
              <a:t>o</a:t>
            </a:r>
            <a:r>
              <a:rPr sz="2600" b="1" spc="-40" dirty="0">
                <a:latin typeface="Constantia"/>
                <a:cs typeface="Constantia"/>
              </a:rPr>
              <a:t>r</a:t>
            </a:r>
            <a:r>
              <a:rPr sz="2600" b="1" dirty="0">
                <a:latin typeface="Constantia"/>
                <a:cs typeface="Constantia"/>
              </a:rPr>
              <a:t>em</a:t>
            </a:r>
            <a:r>
              <a:rPr sz="2600" b="1" spc="-50" dirty="0">
                <a:latin typeface="Constantia"/>
                <a:cs typeface="Constantia"/>
              </a:rPr>
              <a:t> </a:t>
            </a:r>
            <a:r>
              <a:rPr sz="2600" spc="-15" dirty="0">
                <a:latin typeface="Cambria Math"/>
                <a:cs typeface="Cambria Math"/>
              </a:rPr>
              <a:t>2</a:t>
            </a:r>
            <a:r>
              <a:rPr sz="2600" dirty="0">
                <a:latin typeface="Constantia"/>
                <a:cs typeface="Constantia"/>
              </a:rPr>
              <a:t>:</a:t>
            </a:r>
            <a:r>
              <a:rPr sz="2600" spc="-75" dirty="0">
                <a:latin typeface="Constantia"/>
                <a:cs typeface="Constantia"/>
              </a:rPr>
              <a:t> </a:t>
            </a:r>
            <a:r>
              <a:rPr sz="2600" spc="-5" dirty="0">
                <a:latin typeface="Constantia"/>
                <a:cs typeface="Constantia"/>
              </a:rPr>
              <a:t>Th</a:t>
            </a:r>
            <a:r>
              <a:rPr sz="2600" dirty="0">
                <a:latin typeface="Constantia"/>
                <a:cs typeface="Constantia"/>
              </a:rPr>
              <a:t>e</a:t>
            </a:r>
            <a:r>
              <a:rPr sz="2600" spc="-60" dirty="0">
                <a:latin typeface="Constantia"/>
                <a:cs typeface="Constantia"/>
              </a:rPr>
              <a:t> </a:t>
            </a:r>
            <a:r>
              <a:rPr sz="2600" spc="-15" dirty="0">
                <a:latin typeface="Constantia"/>
                <a:cs typeface="Constantia"/>
              </a:rPr>
              <a:t>n</a:t>
            </a:r>
            <a:r>
              <a:rPr sz="2600" spc="-5" dirty="0">
                <a:latin typeface="Constantia"/>
                <a:cs typeface="Constantia"/>
              </a:rPr>
              <a:t>um</a:t>
            </a:r>
            <a:r>
              <a:rPr sz="2600" dirty="0">
                <a:latin typeface="Constantia"/>
                <a:cs typeface="Constantia"/>
              </a:rPr>
              <a:t>ber</a:t>
            </a:r>
            <a:r>
              <a:rPr sz="2600" spc="-175" dirty="0">
                <a:latin typeface="Constantia"/>
                <a:cs typeface="Constantia"/>
              </a:rPr>
              <a:t> </a:t>
            </a:r>
            <a:r>
              <a:rPr sz="2600" dirty="0">
                <a:latin typeface="Constantia"/>
                <a:cs typeface="Constantia"/>
              </a:rPr>
              <a:t>of</a:t>
            </a:r>
            <a:r>
              <a:rPr sz="2600" spc="55" dirty="0">
                <a:latin typeface="Constantia"/>
                <a:cs typeface="Constantia"/>
              </a:rPr>
              <a:t> </a:t>
            </a:r>
            <a:r>
              <a:rPr sz="2600" i="1" dirty="0">
                <a:latin typeface="Constantia"/>
                <a:cs typeface="Constantia"/>
              </a:rPr>
              <a:t>r</a:t>
            </a:r>
            <a:r>
              <a:rPr sz="2600" dirty="0">
                <a:latin typeface="Constantia"/>
                <a:cs typeface="Constantia"/>
              </a:rPr>
              <a:t>-</a:t>
            </a:r>
            <a:r>
              <a:rPr sz="2600" spc="-55" dirty="0">
                <a:latin typeface="Constantia"/>
                <a:cs typeface="Constantia"/>
              </a:rPr>
              <a:t>c</a:t>
            </a:r>
            <a:r>
              <a:rPr sz="2600" dirty="0">
                <a:latin typeface="Constantia"/>
                <a:cs typeface="Constantia"/>
              </a:rPr>
              <a:t>ombi</a:t>
            </a:r>
            <a:r>
              <a:rPr sz="2600" spc="-10" dirty="0">
                <a:latin typeface="Constantia"/>
                <a:cs typeface="Constantia"/>
              </a:rPr>
              <a:t>n</a:t>
            </a:r>
            <a:r>
              <a:rPr sz="2600" dirty="0">
                <a:latin typeface="Constantia"/>
                <a:cs typeface="Constantia"/>
              </a:rPr>
              <a:t>atio</a:t>
            </a:r>
            <a:r>
              <a:rPr sz="2600" spc="-15" dirty="0">
                <a:latin typeface="Constantia"/>
                <a:cs typeface="Constantia"/>
              </a:rPr>
              <a:t>n</a:t>
            </a:r>
            <a:r>
              <a:rPr sz="2600" dirty="0">
                <a:latin typeface="Constantia"/>
                <a:cs typeface="Constantia"/>
              </a:rPr>
              <a:t>s</a:t>
            </a:r>
            <a:r>
              <a:rPr sz="2600" spc="-150" dirty="0">
                <a:latin typeface="Constantia"/>
                <a:cs typeface="Constantia"/>
              </a:rPr>
              <a:t> </a:t>
            </a:r>
            <a:r>
              <a:rPr sz="2600" dirty="0">
                <a:latin typeface="Constantia"/>
                <a:cs typeface="Constantia"/>
              </a:rPr>
              <a:t>of</a:t>
            </a:r>
            <a:r>
              <a:rPr sz="2600" spc="-15" dirty="0">
                <a:latin typeface="Constantia"/>
                <a:cs typeface="Constantia"/>
              </a:rPr>
              <a:t> </a:t>
            </a:r>
            <a:r>
              <a:rPr sz="2600" dirty="0">
                <a:latin typeface="Constantia"/>
                <a:cs typeface="Constantia"/>
              </a:rPr>
              <a:t>a</a:t>
            </a:r>
            <a:r>
              <a:rPr sz="2600" spc="-120" dirty="0">
                <a:latin typeface="Constantia"/>
                <a:cs typeface="Constantia"/>
              </a:rPr>
              <a:t> </a:t>
            </a:r>
            <a:r>
              <a:rPr sz="2600" dirty="0">
                <a:latin typeface="Constantia"/>
                <a:cs typeface="Constantia"/>
              </a:rPr>
              <a:t>set  with</a:t>
            </a:r>
            <a:r>
              <a:rPr sz="2600" spc="-60" dirty="0">
                <a:latin typeface="Constantia"/>
                <a:cs typeface="Constantia"/>
              </a:rPr>
              <a:t> </a:t>
            </a:r>
            <a:r>
              <a:rPr sz="2600" i="1" dirty="0">
                <a:latin typeface="Constantia"/>
                <a:cs typeface="Constantia"/>
              </a:rPr>
              <a:t>n</a:t>
            </a:r>
            <a:r>
              <a:rPr sz="2600" i="1" spc="-30" dirty="0">
                <a:latin typeface="Constantia"/>
                <a:cs typeface="Constantia"/>
              </a:rPr>
              <a:t> </a:t>
            </a:r>
            <a:r>
              <a:rPr sz="2600" spc="-5" dirty="0">
                <a:latin typeface="Constantia"/>
                <a:cs typeface="Constantia"/>
              </a:rPr>
              <a:t>elements,</a:t>
            </a:r>
            <a:r>
              <a:rPr sz="2600" spc="-95" dirty="0">
                <a:latin typeface="Constantia"/>
                <a:cs typeface="Constantia"/>
              </a:rPr>
              <a:t> </a:t>
            </a:r>
            <a:r>
              <a:rPr sz="2600" spc="-10" dirty="0">
                <a:latin typeface="Constantia"/>
                <a:cs typeface="Constantia"/>
              </a:rPr>
              <a:t>where</a:t>
            </a:r>
            <a:r>
              <a:rPr sz="2600" spc="-80" dirty="0">
                <a:latin typeface="Constantia"/>
                <a:cs typeface="Constantia"/>
              </a:rPr>
              <a:t> </a:t>
            </a:r>
            <a:r>
              <a:rPr sz="2600" i="1" dirty="0">
                <a:latin typeface="Constantia"/>
                <a:cs typeface="Constantia"/>
              </a:rPr>
              <a:t>n</a:t>
            </a:r>
            <a:r>
              <a:rPr sz="2600" i="1" spc="30" dirty="0">
                <a:latin typeface="Constantia"/>
                <a:cs typeface="Constantia"/>
              </a:rPr>
              <a:t> </a:t>
            </a:r>
            <a:r>
              <a:rPr sz="2600" dirty="0">
                <a:latin typeface="Cambria Math"/>
                <a:cs typeface="Cambria Math"/>
              </a:rPr>
              <a:t>≥</a:t>
            </a:r>
            <a:r>
              <a:rPr sz="2600" spc="80" dirty="0">
                <a:latin typeface="Cambria Math"/>
                <a:cs typeface="Cambria Math"/>
              </a:rPr>
              <a:t> </a:t>
            </a:r>
            <a:r>
              <a:rPr sz="2600" i="1" dirty="0">
                <a:latin typeface="Constantia"/>
                <a:cs typeface="Constantia"/>
              </a:rPr>
              <a:t>r</a:t>
            </a:r>
            <a:r>
              <a:rPr sz="2600" i="1" spc="-50" dirty="0">
                <a:latin typeface="Constantia"/>
                <a:cs typeface="Constantia"/>
              </a:rPr>
              <a:t> </a:t>
            </a:r>
            <a:r>
              <a:rPr sz="2600" dirty="0">
                <a:latin typeface="Cambria Math"/>
                <a:cs typeface="Cambria Math"/>
              </a:rPr>
              <a:t>≥ 0, equals</a:t>
            </a:r>
            <a:endParaRPr sz="2600">
              <a:latin typeface="Cambria Math"/>
              <a:cs typeface="Cambria Math"/>
            </a:endParaRPr>
          </a:p>
        </p:txBody>
      </p:sp>
      <p:sp>
        <p:nvSpPr>
          <p:cNvPr id="10" name="object 10"/>
          <p:cNvSpPr txBox="1"/>
          <p:nvPr/>
        </p:nvSpPr>
        <p:spPr>
          <a:xfrm>
            <a:off x="810259" y="3773500"/>
            <a:ext cx="7040245" cy="816610"/>
          </a:xfrm>
          <a:prstGeom prst="rect">
            <a:avLst/>
          </a:prstGeom>
        </p:spPr>
        <p:txBody>
          <a:bodyPr vert="horz" wrap="square" lIns="0" tIns="28575" rIns="0" bIns="0" rtlCol="0">
            <a:spAutoFit/>
          </a:bodyPr>
          <a:lstStyle/>
          <a:p>
            <a:pPr marL="12700" marR="5080" indent="13335">
              <a:lnSpc>
                <a:spcPts val="3100"/>
              </a:lnSpc>
              <a:spcBef>
                <a:spcPts val="225"/>
              </a:spcBef>
              <a:tabLst>
                <a:tab pos="1010919" algn="l"/>
              </a:tabLst>
            </a:pPr>
            <a:r>
              <a:rPr sz="2600" spc="-30" dirty="0">
                <a:latin typeface="Cambria Math"/>
                <a:cs typeface="Cambria Math"/>
              </a:rPr>
              <a:t>Proof:	</a:t>
            </a:r>
            <a:r>
              <a:rPr sz="2600" spc="-10" dirty="0">
                <a:latin typeface="Cambria Math"/>
                <a:cs typeface="Cambria Math"/>
              </a:rPr>
              <a:t>By</a:t>
            </a:r>
            <a:r>
              <a:rPr sz="2600" dirty="0">
                <a:latin typeface="Cambria Math"/>
                <a:cs typeface="Cambria Math"/>
              </a:rPr>
              <a:t> </a:t>
            </a:r>
            <a:r>
              <a:rPr sz="2600" spc="-5" dirty="0">
                <a:latin typeface="Cambria Math"/>
                <a:cs typeface="Cambria Math"/>
              </a:rPr>
              <a:t>the</a:t>
            </a:r>
            <a:r>
              <a:rPr sz="2600" spc="-10" dirty="0">
                <a:latin typeface="Cambria Math"/>
                <a:cs typeface="Cambria Math"/>
              </a:rPr>
              <a:t> product</a:t>
            </a:r>
            <a:r>
              <a:rPr sz="2600" spc="-25" dirty="0">
                <a:latin typeface="Cambria Math"/>
                <a:cs typeface="Cambria Math"/>
              </a:rPr>
              <a:t> </a:t>
            </a:r>
            <a:r>
              <a:rPr sz="2600" dirty="0">
                <a:latin typeface="Cambria Math"/>
                <a:cs typeface="Cambria Math"/>
              </a:rPr>
              <a:t>rule</a:t>
            </a:r>
            <a:r>
              <a:rPr sz="2600" spc="-25" dirty="0">
                <a:latin typeface="Cambria Math"/>
                <a:cs typeface="Cambria Math"/>
              </a:rPr>
              <a:t> </a:t>
            </a:r>
            <a:r>
              <a:rPr sz="2600" i="1" dirty="0">
                <a:latin typeface="Constantia"/>
                <a:cs typeface="Constantia"/>
              </a:rPr>
              <a:t>P</a:t>
            </a:r>
            <a:r>
              <a:rPr sz="2600" dirty="0">
                <a:latin typeface="Constantia"/>
                <a:cs typeface="Constantia"/>
              </a:rPr>
              <a:t>(</a:t>
            </a:r>
            <a:r>
              <a:rPr sz="2600" i="1" dirty="0">
                <a:latin typeface="Constantia"/>
                <a:cs typeface="Constantia"/>
              </a:rPr>
              <a:t>n</a:t>
            </a:r>
            <a:r>
              <a:rPr sz="2600" dirty="0">
                <a:latin typeface="Constantia"/>
                <a:cs typeface="Constantia"/>
              </a:rPr>
              <a:t>,</a:t>
            </a:r>
            <a:r>
              <a:rPr sz="2600" spc="-25" dirty="0">
                <a:latin typeface="Constantia"/>
                <a:cs typeface="Constantia"/>
              </a:rPr>
              <a:t> </a:t>
            </a:r>
            <a:r>
              <a:rPr sz="2600" i="1" dirty="0">
                <a:latin typeface="Constantia"/>
                <a:cs typeface="Constantia"/>
              </a:rPr>
              <a:t>r</a:t>
            </a:r>
            <a:r>
              <a:rPr sz="2600" dirty="0">
                <a:latin typeface="Constantia"/>
                <a:cs typeface="Constantia"/>
              </a:rPr>
              <a:t>) =</a:t>
            </a:r>
            <a:r>
              <a:rPr sz="2600" spc="-5" dirty="0">
                <a:latin typeface="Constantia"/>
                <a:cs typeface="Constantia"/>
              </a:rPr>
              <a:t> </a:t>
            </a:r>
            <a:r>
              <a:rPr sz="2600" i="1" dirty="0">
                <a:latin typeface="Constantia"/>
                <a:cs typeface="Constantia"/>
              </a:rPr>
              <a:t>C</a:t>
            </a:r>
            <a:r>
              <a:rPr sz="2600" dirty="0">
                <a:latin typeface="Constantia"/>
                <a:cs typeface="Constantia"/>
              </a:rPr>
              <a:t>(</a:t>
            </a:r>
            <a:r>
              <a:rPr sz="2600" i="1" dirty="0">
                <a:latin typeface="Constantia"/>
                <a:cs typeface="Constantia"/>
              </a:rPr>
              <a:t>n</a:t>
            </a:r>
            <a:r>
              <a:rPr sz="2600" dirty="0">
                <a:latin typeface="Constantia"/>
                <a:cs typeface="Constantia"/>
              </a:rPr>
              <a:t>,</a:t>
            </a:r>
            <a:r>
              <a:rPr sz="2600" i="1" dirty="0">
                <a:latin typeface="Constantia"/>
                <a:cs typeface="Constantia"/>
              </a:rPr>
              <a:t>r</a:t>
            </a:r>
            <a:r>
              <a:rPr sz="2600" dirty="0">
                <a:latin typeface="Constantia"/>
                <a:cs typeface="Constantia"/>
              </a:rPr>
              <a:t>)</a:t>
            </a:r>
            <a:r>
              <a:rPr sz="2600" spc="-30" dirty="0">
                <a:latin typeface="Constantia"/>
                <a:cs typeface="Constantia"/>
              </a:rPr>
              <a:t> </a:t>
            </a:r>
            <a:r>
              <a:rPr sz="2600" dirty="0">
                <a:latin typeface="Constantia"/>
                <a:cs typeface="Constantia"/>
              </a:rPr>
              <a:t>∙ </a:t>
            </a:r>
            <a:r>
              <a:rPr sz="2600" i="1" dirty="0">
                <a:latin typeface="Constantia"/>
                <a:cs typeface="Constantia"/>
              </a:rPr>
              <a:t>P</a:t>
            </a:r>
            <a:r>
              <a:rPr sz="2600" dirty="0">
                <a:latin typeface="Constantia"/>
                <a:cs typeface="Constantia"/>
              </a:rPr>
              <a:t>(</a:t>
            </a:r>
            <a:r>
              <a:rPr sz="2600" i="1" dirty="0">
                <a:latin typeface="Constantia"/>
                <a:cs typeface="Constantia"/>
              </a:rPr>
              <a:t>r</a:t>
            </a:r>
            <a:r>
              <a:rPr sz="2600" dirty="0">
                <a:latin typeface="Constantia"/>
                <a:cs typeface="Constantia"/>
              </a:rPr>
              <a:t>,</a:t>
            </a:r>
            <a:r>
              <a:rPr sz="2600" i="1" dirty="0">
                <a:latin typeface="Constantia"/>
                <a:cs typeface="Constantia"/>
              </a:rPr>
              <a:t>r</a:t>
            </a:r>
            <a:r>
              <a:rPr sz="2600" dirty="0">
                <a:latin typeface="Constantia"/>
                <a:cs typeface="Constantia"/>
              </a:rPr>
              <a:t>). </a:t>
            </a:r>
            <a:r>
              <a:rPr sz="2600" spc="-635" dirty="0">
                <a:latin typeface="Constantia"/>
                <a:cs typeface="Constantia"/>
              </a:rPr>
              <a:t> </a:t>
            </a:r>
            <a:r>
              <a:rPr sz="2600" spc="-10" dirty="0">
                <a:latin typeface="Constantia"/>
                <a:cs typeface="Constantia"/>
              </a:rPr>
              <a:t>Therefore,</a:t>
            </a:r>
            <a:endParaRPr sz="2600">
              <a:latin typeface="Constantia"/>
              <a:cs typeface="Constantia"/>
            </a:endParaRPr>
          </a:p>
        </p:txBody>
      </p:sp>
      <p:pic>
        <p:nvPicPr>
          <p:cNvPr id="11" name="object 11"/>
          <p:cNvPicPr/>
          <p:nvPr/>
        </p:nvPicPr>
        <p:blipFill>
          <a:blip r:embed="rId7" cstate="print"/>
          <a:stretch>
            <a:fillRect/>
          </a:stretch>
        </p:blipFill>
        <p:spPr>
          <a:xfrm>
            <a:off x="1981200" y="4953000"/>
            <a:ext cx="5405628" cy="487680"/>
          </a:xfrm>
          <a:prstGeom prst="rect">
            <a:avLst/>
          </a:prstGeom>
        </p:spPr>
      </p:pic>
      <p:pic>
        <p:nvPicPr>
          <p:cNvPr id="12" name="object 12"/>
          <p:cNvPicPr/>
          <p:nvPr/>
        </p:nvPicPr>
        <p:blipFill>
          <a:blip r:embed="rId8" cstate="print"/>
          <a:stretch>
            <a:fillRect/>
          </a:stretch>
        </p:blipFill>
        <p:spPr>
          <a:xfrm>
            <a:off x="2819400" y="2971800"/>
            <a:ext cx="2467355" cy="44805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28" y="0"/>
            <a:ext cx="9145905" cy="6858000"/>
            <a:chOff x="-828" y="0"/>
            <a:chExt cx="9145905"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223"/>
              <a:ext cx="9143999" cy="1028700"/>
            </a:xfrm>
            <a:prstGeom prst="rect">
              <a:avLst/>
            </a:prstGeom>
          </p:spPr>
        </p:pic>
        <p:pic>
          <p:nvPicPr>
            <p:cNvPr id="5" name="object 5"/>
            <p:cNvPicPr/>
            <p:nvPr/>
          </p:nvPicPr>
          <p:blipFill>
            <a:blip r:embed="rId4" cstate="print"/>
            <a:stretch>
              <a:fillRect/>
            </a:stretch>
          </p:blipFill>
          <p:spPr>
            <a:xfrm>
              <a:off x="4401357" y="0"/>
              <a:ext cx="4742641" cy="599949"/>
            </a:xfrm>
            <a:prstGeom prst="rect">
              <a:avLst/>
            </a:prstGeom>
          </p:spPr>
        </p:pic>
        <p:pic>
          <p:nvPicPr>
            <p:cNvPr id="6" name="object 6"/>
            <p:cNvPicPr/>
            <p:nvPr/>
          </p:nvPicPr>
          <p:blipFill>
            <a:blip r:embed="rId5" cstate="print"/>
            <a:stretch>
              <a:fillRect/>
            </a:stretch>
          </p:blipFill>
          <p:spPr>
            <a:xfrm>
              <a:off x="0" y="0"/>
              <a:ext cx="9088207" cy="1020572"/>
            </a:xfrm>
            <a:prstGeom prst="rect">
              <a:avLst/>
            </a:prstGeom>
          </p:spPr>
        </p:pic>
        <p:pic>
          <p:nvPicPr>
            <p:cNvPr id="7" name="object 7"/>
            <p:cNvPicPr/>
            <p:nvPr/>
          </p:nvPicPr>
          <p:blipFill>
            <a:blip r:embed="rId6" cstate="print"/>
            <a:stretch>
              <a:fillRect/>
            </a:stretch>
          </p:blipFill>
          <p:spPr>
            <a:xfrm>
              <a:off x="-828" y="52323"/>
              <a:ext cx="9145590" cy="901826"/>
            </a:xfrm>
            <a:prstGeom prst="rect">
              <a:avLst/>
            </a:prstGeom>
          </p:spPr>
        </p:pic>
      </p:grpSp>
      <p:sp>
        <p:nvSpPr>
          <p:cNvPr id="8" name="object 8"/>
          <p:cNvSpPr txBox="1">
            <a:spLocks noGrp="1"/>
          </p:cNvSpPr>
          <p:nvPr>
            <p:ph type="title"/>
          </p:nvPr>
        </p:nvSpPr>
        <p:spPr>
          <a:xfrm>
            <a:off x="444500" y="636778"/>
            <a:ext cx="3239135" cy="711200"/>
          </a:xfrm>
          <a:prstGeom prst="rect">
            <a:avLst/>
          </a:prstGeom>
        </p:spPr>
        <p:txBody>
          <a:bodyPr vert="horz" wrap="square" lIns="0" tIns="12700" rIns="0" bIns="0" rtlCol="0">
            <a:spAutoFit/>
          </a:bodyPr>
          <a:lstStyle/>
          <a:p>
            <a:pPr marL="12700">
              <a:lnSpc>
                <a:spcPct val="100000"/>
              </a:lnSpc>
              <a:spcBef>
                <a:spcPts val="100"/>
              </a:spcBef>
            </a:pPr>
            <a:r>
              <a:rPr sz="4500" spc="-5" dirty="0">
                <a:solidFill>
                  <a:srgbClr val="04607A"/>
                </a:solidFill>
                <a:latin typeface="Calibri"/>
                <a:cs typeface="Calibri"/>
              </a:rPr>
              <a:t>Combinations</a:t>
            </a:r>
            <a:endParaRPr sz="4500">
              <a:latin typeface="Calibri"/>
              <a:cs typeface="Calibri"/>
            </a:endParaRPr>
          </a:p>
        </p:txBody>
      </p:sp>
      <p:sp>
        <p:nvSpPr>
          <p:cNvPr id="9" name="object 9"/>
          <p:cNvSpPr txBox="1"/>
          <p:nvPr/>
        </p:nvSpPr>
        <p:spPr>
          <a:xfrm>
            <a:off x="773683" y="1343608"/>
            <a:ext cx="8071484" cy="2286000"/>
          </a:xfrm>
          <a:prstGeom prst="rect">
            <a:avLst/>
          </a:prstGeom>
        </p:spPr>
        <p:txBody>
          <a:bodyPr vert="horz" wrap="square" lIns="0" tIns="52705" rIns="0" bIns="0" rtlCol="0">
            <a:spAutoFit/>
          </a:bodyPr>
          <a:lstStyle/>
          <a:p>
            <a:pPr marL="48895" marR="5080" indent="-36830" algn="just">
              <a:lnSpc>
                <a:spcPct val="90000"/>
              </a:lnSpc>
              <a:spcBef>
                <a:spcPts val="415"/>
              </a:spcBef>
            </a:pPr>
            <a:r>
              <a:rPr sz="2600" b="1" spc="-5" dirty="0">
                <a:latin typeface="Constantia"/>
                <a:cs typeface="Constantia"/>
              </a:rPr>
              <a:t>Example</a:t>
            </a:r>
            <a:r>
              <a:rPr sz="2600" spc="-5" dirty="0">
                <a:latin typeface="Constantia"/>
                <a:cs typeface="Constantia"/>
              </a:rPr>
              <a:t>: </a:t>
            </a:r>
            <a:r>
              <a:rPr sz="2600" spc="-40" dirty="0">
                <a:latin typeface="Constantia"/>
                <a:cs typeface="Constantia"/>
              </a:rPr>
              <a:t>How </a:t>
            </a:r>
            <a:r>
              <a:rPr sz="2600" spc="-15" dirty="0">
                <a:latin typeface="Constantia"/>
                <a:cs typeface="Constantia"/>
              </a:rPr>
              <a:t>many poker </a:t>
            </a:r>
            <a:r>
              <a:rPr sz="2600" dirty="0">
                <a:latin typeface="Constantia"/>
                <a:cs typeface="Constantia"/>
              </a:rPr>
              <a:t>hands of </a:t>
            </a:r>
            <a:r>
              <a:rPr sz="2600" spc="-10" dirty="0">
                <a:latin typeface="Constantia"/>
                <a:cs typeface="Constantia"/>
              </a:rPr>
              <a:t>five cards </a:t>
            </a:r>
            <a:r>
              <a:rPr sz="2600" spc="-5" dirty="0">
                <a:latin typeface="Constantia"/>
                <a:cs typeface="Constantia"/>
              </a:rPr>
              <a:t>can be </a:t>
            </a:r>
            <a:r>
              <a:rPr sz="2600" dirty="0">
                <a:latin typeface="Constantia"/>
                <a:cs typeface="Constantia"/>
              </a:rPr>
              <a:t> </a:t>
            </a:r>
            <a:r>
              <a:rPr sz="2600" spc="-5" dirty="0">
                <a:latin typeface="Constantia"/>
                <a:cs typeface="Constantia"/>
              </a:rPr>
              <a:t>dealt </a:t>
            </a:r>
            <a:r>
              <a:rPr sz="2600" spc="-15" dirty="0">
                <a:latin typeface="Constantia"/>
                <a:cs typeface="Constantia"/>
              </a:rPr>
              <a:t>from </a:t>
            </a:r>
            <a:r>
              <a:rPr sz="2600" dirty="0">
                <a:latin typeface="Constantia"/>
                <a:cs typeface="Constantia"/>
              </a:rPr>
              <a:t>a </a:t>
            </a:r>
            <a:r>
              <a:rPr sz="2600" spc="-5" dirty="0">
                <a:latin typeface="Constantia"/>
                <a:cs typeface="Constantia"/>
              </a:rPr>
              <a:t>standard deck of </a:t>
            </a:r>
            <a:r>
              <a:rPr sz="2600" spc="-5" dirty="0">
                <a:latin typeface="Cambria Math"/>
                <a:cs typeface="Cambria Math"/>
              </a:rPr>
              <a:t>52 </a:t>
            </a:r>
            <a:r>
              <a:rPr sz="2600" spc="-10" dirty="0">
                <a:latin typeface="Constantia"/>
                <a:cs typeface="Constantia"/>
              </a:rPr>
              <a:t>cards? </a:t>
            </a:r>
            <a:r>
              <a:rPr sz="2600" spc="-20" dirty="0">
                <a:latin typeface="Constantia"/>
                <a:cs typeface="Constantia"/>
              </a:rPr>
              <a:t>Also, how </a:t>
            </a:r>
            <a:r>
              <a:rPr sz="2600" spc="-15" dirty="0">
                <a:latin typeface="Constantia"/>
                <a:cs typeface="Constantia"/>
              </a:rPr>
              <a:t>many </a:t>
            </a:r>
            <a:r>
              <a:rPr sz="2600" spc="-640" dirty="0">
                <a:latin typeface="Constantia"/>
                <a:cs typeface="Constantia"/>
              </a:rPr>
              <a:t> </a:t>
            </a:r>
            <a:r>
              <a:rPr sz="2600" spc="-30" dirty="0">
                <a:latin typeface="Constantia"/>
                <a:cs typeface="Constantia"/>
              </a:rPr>
              <a:t>ways</a:t>
            </a:r>
            <a:r>
              <a:rPr sz="2600" spc="-25" dirty="0">
                <a:latin typeface="Constantia"/>
                <a:cs typeface="Constantia"/>
              </a:rPr>
              <a:t> </a:t>
            </a:r>
            <a:r>
              <a:rPr sz="2600" spc="-15" dirty="0">
                <a:latin typeface="Constantia"/>
                <a:cs typeface="Constantia"/>
              </a:rPr>
              <a:t>are </a:t>
            </a:r>
            <a:r>
              <a:rPr sz="2600" spc="-10" dirty="0">
                <a:latin typeface="Constantia"/>
                <a:cs typeface="Constantia"/>
              </a:rPr>
              <a:t>there </a:t>
            </a:r>
            <a:r>
              <a:rPr sz="2600" spc="-20" dirty="0">
                <a:latin typeface="Constantia"/>
                <a:cs typeface="Constantia"/>
              </a:rPr>
              <a:t>to</a:t>
            </a:r>
            <a:r>
              <a:rPr sz="2600" spc="-15" dirty="0">
                <a:latin typeface="Constantia"/>
                <a:cs typeface="Constantia"/>
              </a:rPr>
              <a:t> </a:t>
            </a:r>
            <a:r>
              <a:rPr sz="2600" spc="-5" dirty="0">
                <a:latin typeface="Constantia"/>
                <a:cs typeface="Constantia"/>
              </a:rPr>
              <a:t>select </a:t>
            </a:r>
            <a:r>
              <a:rPr sz="2600" spc="-5" dirty="0">
                <a:latin typeface="Cambria Math"/>
                <a:cs typeface="Cambria Math"/>
              </a:rPr>
              <a:t>47</a:t>
            </a:r>
            <a:r>
              <a:rPr sz="2600" dirty="0">
                <a:latin typeface="Cambria Math"/>
                <a:cs typeface="Cambria Math"/>
              </a:rPr>
              <a:t> </a:t>
            </a:r>
            <a:r>
              <a:rPr sz="2600" spc="-15" dirty="0">
                <a:latin typeface="Constantia"/>
                <a:cs typeface="Constantia"/>
              </a:rPr>
              <a:t>cards</a:t>
            </a:r>
            <a:r>
              <a:rPr sz="2600" spc="-10" dirty="0">
                <a:latin typeface="Constantia"/>
                <a:cs typeface="Constantia"/>
              </a:rPr>
              <a:t> from </a:t>
            </a:r>
            <a:r>
              <a:rPr sz="2600" dirty="0">
                <a:latin typeface="Constantia"/>
                <a:cs typeface="Constantia"/>
              </a:rPr>
              <a:t>a </a:t>
            </a:r>
            <a:r>
              <a:rPr sz="2600" spc="-5" dirty="0">
                <a:latin typeface="Constantia"/>
                <a:cs typeface="Constantia"/>
              </a:rPr>
              <a:t>deck</a:t>
            </a:r>
            <a:r>
              <a:rPr sz="2600" dirty="0">
                <a:latin typeface="Constantia"/>
                <a:cs typeface="Constantia"/>
              </a:rPr>
              <a:t> </a:t>
            </a:r>
            <a:r>
              <a:rPr sz="2600" spc="-5" dirty="0">
                <a:latin typeface="Constantia"/>
                <a:cs typeface="Constantia"/>
              </a:rPr>
              <a:t>of</a:t>
            </a:r>
            <a:r>
              <a:rPr sz="2600" dirty="0">
                <a:latin typeface="Constantia"/>
                <a:cs typeface="Constantia"/>
              </a:rPr>
              <a:t> </a:t>
            </a:r>
            <a:r>
              <a:rPr sz="2600" spc="-5" dirty="0">
                <a:latin typeface="Cambria Math"/>
                <a:cs typeface="Cambria Math"/>
              </a:rPr>
              <a:t>52 </a:t>
            </a:r>
            <a:r>
              <a:rPr sz="2600" dirty="0">
                <a:latin typeface="Cambria Math"/>
                <a:cs typeface="Cambria Math"/>
              </a:rPr>
              <a:t> </a:t>
            </a:r>
            <a:r>
              <a:rPr sz="2600" spc="-10" dirty="0">
                <a:latin typeface="Constantia"/>
                <a:cs typeface="Constantia"/>
              </a:rPr>
              <a:t>cards?</a:t>
            </a:r>
            <a:endParaRPr sz="2600">
              <a:latin typeface="Constantia"/>
              <a:cs typeface="Constantia"/>
            </a:endParaRPr>
          </a:p>
          <a:p>
            <a:pPr marL="48895" marR="5080" indent="-36830" algn="just">
              <a:lnSpc>
                <a:spcPts val="2810"/>
              </a:lnSpc>
              <a:spcBef>
                <a:spcPts val="670"/>
              </a:spcBef>
            </a:pPr>
            <a:r>
              <a:rPr sz="2600" b="1" spc="-5" dirty="0">
                <a:latin typeface="Constantia"/>
                <a:cs typeface="Constantia"/>
              </a:rPr>
              <a:t>Solution</a:t>
            </a:r>
            <a:r>
              <a:rPr sz="2600" spc="-5" dirty="0">
                <a:latin typeface="Constantia"/>
                <a:cs typeface="Constantia"/>
              </a:rPr>
              <a:t>: </a:t>
            </a:r>
            <a:r>
              <a:rPr sz="2600" spc="-10" dirty="0">
                <a:latin typeface="Constantia"/>
                <a:cs typeface="Constantia"/>
              </a:rPr>
              <a:t>Since </a:t>
            </a:r>
            <a:r>
              <a:rPr sz="2600" spc="-5" dirty="0">
                <a:latin typeface="Constantia"/>
                <a:cs typeface="Constantia"/>
              </a:rPr>
              <a:t>the </a:t>
            </a:r>
            <a:r>
              <a:rPr sz="2600" spc="-10" dirty="0">
                <a:latin typeface="Constantia"/>
                <a:cs typeface="Constantia"/>
              </a:rPr>
              <a:t>order </a:t>
            </a:r>
            <a:r>
              <a:rPr sz="2600" dirty="0">
                <a:latin typeface="Constantia"/>
                <a:cs typeface="Constantia"/>
              </a:rPr>
              <a:t>in </a:t>
            </a:r>
            <a:r>
              <a:rPr sz="2600" spc="-5" dirty="0">
                <a:latin typeface="Constantia"/>
                <a:cs typeface="Constantia"/>
              </a:rPr>
              <a:t>which the </a:t>
            </a:r>
            <a:r>
              <a:rPr sz="2600" spc="-10" dirty="0">
                <a:latin typeface="Constantia"/>
                <a:cs typeface="Constantia"/>
              </a:rPr>
              <a:t>cards are </a:t>
            </a:r>
            <a:r>
              <a:rPr sz="2600" spc="-5" dirty="0">
                <a:latin typeface="Constantia"/>
                <a:cs typeface="Constantia"/>
              </a:rPr>
              <a:t>dealt </a:t>
            </a:r>
            <a:r>
              <a:rPr sz="2600" dirty="0">
                <a:latin typeface="Constantia"/>
                <a:cs typeface="Constantia"/>
              </a:rPr>
              <a:t> </a:t>
            </a:r>
            <a:r>
              <a:rPr sz="2600" spc="-5" dirty="0">
                <a:latin typeface="Constantia"/>
                <a:cs typeface="Constantia"/>
              </a:rPr>
              <a:t>does</a:t>
            </a:r>
            <a:r>
              <a:rPr sz="2600" spc="-65" dirty="0">
                <a:latin typeface="Constantia"/>
                <a:cs typeface="Constantia"/>
              </a:rPr>
              <a:t> </a:t>
            </a:r>
            <a:r>
              <a:rPr sz="2600" spc="-5" dirty="0">
                <a:latin typeface="Constantia"/>
                <a:cs typeface="Constantia"/>
              </a:rPr>
              <a:t>not</a:t>
            </a:r>
            <a:r>
              <a:rPr sz="2600" spc="-75" dirty="0">
                <a:latin typeface="Constantia"/>
                <a:cs typeface="Constantia"/>
              </a:rPr>
              <a:t> </a:t>
            </a:r>
            <a:r>
              <a:rPr sz="2600" spc="-40" dirty="0">
                <a:latin typeface="Constantia"/>
                <a:cs typeface="Constantia"/>
              </a:rPr>
              <a:t>matter,</a:t>
            </a:r>
            <a:r>
              <a:rPr sz="2600" spc="-60" dirty="0">
                <a:latin typeface="Constantia"/>
                <a:cs typeface="Constantia"/>
              </a:rPr>
              <a:t> </a:t>
            </a:r>
            <a:r>
              <a:rPr sz="2600" spc="-5" dirty="0">
                <a:latin typeface="Constantia"/>
                <a:cs typeface="Constantia"/>
              </a:rPr>
              <a:t>the</a:t>
            </a:r>
            <a:r>
              <a:rPr sz="2600" spc="-70" dirty="0">
                <a:latin typeface="Constantia"/>
                <a:cs typeface="Constantia"/>
              </a:rPr>
              <a:t> </a:t>
            </a:r>
            <a:r>
              <a:rPr sz="2600" spc="-5" dirty="0">
                <a:latin typeface="Constantia"/>
                <a:cs typeface="Constantia"/>
              </a:rPr>
              <a:t>number</a:t>
            </a:r>
            <a:r>
              <a:rPr sz="2600" spc="-170" dirty="0">
                <a:latin typeface="Constantia"/>
                <a:cs typeface="Constantia"/>
              </a:rPr>
              <a:t> </a:t>
            </a:r>
            <a:r>
              <a:rPr sz="2600" spc="-5" dirty="0">
                <a:latin typeface="Constantia"/>
                <a:cs typeface="Constantia"/>
              </a:rPr>
              <a:t>of</a:t>
            </a:r>
            <a:r>
              <a:rPr sz="2600" spc="40" dirty="0">
                <a:latin typeface="Constantia"/>
                <a:cs typeface="Constantia"/>
              </a:rPr>
              <a:t> </a:t>
            </a:r>
            <a:r>
              <a:rPr sz="2600" spc="-10" dirty="0">
                <a:latin typeface="Constantia"/>
                <a:cs typeface="Constantia"/>
              </a:rPr>
              <a:t>five</a:t>
            </a:r>
            <a:r>
              <a:rPr sz="2600" spc="-135" dirty="0">
                <a:latin typeface="Constantia"/>
                <a:cs typeface="Constantia"/>
              </a:rPr>
              <a:t> </a:t>
            </a:r>
            <a:r>
              <a:rPr sz="2600" spc="-15" dirty="0">
                <a:latin typeface="Constantia"/>
                <a:cs typeface="Constantia"/>
              </a:rPr>
              <a:t>card</a:t>
            </a:r>
            <a:r>
              <a:rPr sz="2600" spc="5" dirty="0">
                <a:latin typeface="Constantia"/>
                <a:cs typeface="Constantia"/>
              </a:rPr>
              <a:t> </a:t>
            </a:r>
            <a:r>
              <a:rPr sz="2600" dirty="0">
                <a:latin typeface="Constantia"/>
                <a:cs typeface="Constantia"/>
              </a:rPr>
              <a:t>hands</a:t>
            </a:r>
            <a:r>
              <a:rPr sz="2600" spc="-70" dirty="0">
                <a:latin typeface="Constantia"/>
                <a:cs typeface="Constantia"/>
              </a:rPr>
              <a:t> </a:t>
            </a:r>
            <a:r>
              <a:rPr sz="2600" spc="-5" dirty="0">
                <a:latin typeface="Constantia"/>
                <a:cs typeface="Constantia"/>
              </a:rPr>
              <a:t>is:</a:t>
            </a:r>
            <a:endParaRPr sz="2600">
              <a:latin typeface="Constantia"/>
              <a:cs typeface="Constantia"/>
            </a:endParaRPr>
          </a:p>
        </p:txBody>
      </p:sp>
      <p:sp>
        <p:nvSpPr>
          <p:cNvPr id="10" name="object 10"/>
          <p:cNvSpPr txBox="1"/>
          <p:nvPr/>
        </p:nvSpPr>
        <p:spPr>
          <a:xfrm>
            <a:off x="535940" y="4953457"/>
            <a:ext cx="6918959" cy="422909"/>
          </a:xfrm>
          <a:prstGeom prst="rect">
            <a:avLst/>
          </a:prstGeom>
        </p:spPr>
        <p:txBody>
          <a:bodyPr vert="horz" wrap="square" lIns="0" tIns="13335" rIns="0" bIns="0" rtlCol="0">
            <a:spAutoFit/>
          </a:bodyPr>
          <a:lstStyle/>
          <a:p>
            <a:pPr marL="287020" indent="-274320">
              <a:lnSpc>
                <a:spcPct val="100000"/>
              </a:lnSpc>
              <a:spcBef>
                <a:spcPts val="105"/>
              </a:spcBef>
              <a:buClr>
                <a:srgbClr val="0AD0D9"/>
              </a:buClr>
              <a:buSzPct val="94230"/>
              <a:buFont typeface="Segoe UI Symbol"/>
              <a:buChar char="⚫"/>
              <a:tabLst>
                <a:tab pos="287020" algn="l"/>
              </a:tabLst>
            </a:pPr>
            <a:r>
              <a:rPr sz="2600" spc="-5" dirty="0">
                <a:latin typeface="Constantia"/>
                <a:cs typeface="Constantia"/>
              </a:rPr>
              <a:t>Th</a:t>
            </a:r>
            <a:r>
              <a:rPr sz="2600" dirty="0">
                <a:latin typeface="Constantia"/>
                <a:cs typeface="Constantia"/>
              </a:rPr>
              <a:t>e</a:t>
            </a:r>
            <a:r>
              <a:rPr sz="2600" spc="-125" dirty="0">
                <a:latin typeface="Constantia"/>
                <a:cs typeface="Constantia"/>
              </a:rPr>
              <a:t> </a:t>
            </a:r>
            <a:r>
              <a:rPr sz="2600" spc="-5" dirty="0">
                <a:latin typeface="Constantia"/>
                <a:cs typeface="Constantia"/>
              </a:rPr>
              <a:t>di</a:t>
            </a:r>
            <a:r>
              <a:rPr sz="2600" spc="-15" dirty="0">
                <a:latin typeface="Constantia"/>
                <a:cs typeface="Constantia"/>
              </a:rPr>
              <a:t>f</a:t>
            </a:r>
            <a:r>
              <a:rPr sz="2600" spc="-30" dirty="0">
                <a:latin typeface="Constantia"/>
                <a:cs typeface="Constantia"/>
              </a:rPr>
              <a:t>f</a:t>
            </a:r>
            <a:r>
              <a:rPr sz="2600" dirty="0">
                <a:latin typeface="Constantia"/>
                <a:cs typeface="Constantia"/>
              </a:rPr>
              <a:t>e</a:t>
            </a:r>
            <a:r>
              <a:rPr sz="2600" spc="-40" dirty="0">
                <a:latin typeface="Constantia"/>
                <a:cs typeface="Constantia"/>
              </a:rPr>
              <a:t>r</a:t>
            </a:r>
            <a:r>
              <a:rPr sz="2600" dirty="0">
                <a:latin typeface="Constantia"/>
                <a:cs typeface="Constantia"/>
              </a:rPr>
              <a:t>ent</a:t>
            </a:r>
            <a:r>
              <a:rPr sz="2600" spc="-140" dirty="0">
                <a:latin typeface="Constantia"/>
                <a:cs typeface="Constantia"/>
              </a:rPr>
              <a:t> </a:t>
            </a:r>
            <a:r>
              <a:rPr sz="2600" spc="-25" dirty="0">
                <a:latin typeface="Constantia"/>
                <a:cs typeface="Constantia"/>
              </a:rPr>
              <a:t>w</a:t>
            </a:r>
            <a:r>
              <a:rPr sz="2600" spc="-55" dirty="0">
                <a:latin typeface="Constantia"/>
                <a:cs typeface="Constantia"/>
              </a:rPr>
              <a:t>a</a:t>
            </a:r>
            <a:r>
              <a:rPr sz="2600" spc="-30" dirty="0">
                <a:latin typeface="Constantia"/>
                <a:cs typeface="Constantia"/>
              </a:rPr>
              <a:t>y</a:t>
            </a:r>
            <a:r>
              <a:rPr sz="2600" dirty="0">
                <a:latin typeface="Constantia"/>
                <a:cs typeface="Constantia"/>
              </a:rPr>
              <a:t>s</a:t>
            </a:r>
            <a:r>
              <a:rPr sz="2600" spc="-90" dirty="0">
                <a:latin typeface="Constantia"/>
                <a:cs typeface="Constantia"/>
              </a:rPr>
              <a:t> </a:t>
            </a:r>
            <a:r>
              <a:rPr sz="2600" spc="-35" dirty="0">
                <a:latin typeface="Constantia"/>
                <a:cs typeface="Constantia"/>
              </a:rPr>
              <a:t>t</a:t>
            </a:r>
            <a:r>
              <a:rPr sz="2600" dirty="0">
                <a:latin typeface="Constantia"/>
                <a:cs typeface="Constantia"/>
              </a:rPr>
              <a:t>o</a:t>
            </a:r>
            <a:r>
              <a:rPr sz="2600" spc="-145" dirty="0">
                <a:latin typeface="Constantia"/>
                <a:cs typeface="Constantia"/>
              </a:rPr>
              <a:t> </a:t>
            </a:r>
            <a:r>
              <a:rPr sz="2600" dirty="0">
                <a:latin typeface="Constantia"/>
                <a:cs typeface="Constantia"/>
              </a:rPr>
              <a:t>select</a:t>
            </a:r>
            <a:r>
              <a:rPr sz="2600" spc="-90" dirty="0">
                <a:latin typeface="Constantia"/>
                <a:cs typeface="Constantia"/>
              </a:rPr>
              <a:t> </a:t>
            </a:r>
            <a:r>
              <a:rPr sz="2600" spc="-5" dirty="0">
                <a:latin typeface="Cambria Math"/>
                <a:cs typeface="Cambria Math"/>
              </a:rPr>
              <a:t>4</a:t>
            </a:r>
            <a:r>
              <a:rPr sz="2600" dirty="0">
                <a:latin typeface="Cambria Math"/>
                <a:cs typeface="Cambria Math"/>
              </a:rPr>
              <a:t>7</a:t>
            </a:r>
            <a:r>
              <a:rPr sz="2600" spc="10" dirty="0">
                <a:latin typeface="Cambria Math"/>
                <a:cs typeface="Cambria Math"/>
              </a:rPr>
              <a:t> </a:t>
            </a:r>
            <a:r>
              <a:rPr sz="2600" spc="-5" dirty="0">
                <a:latin typeface="Constantia"/>
                <a:cs typeface="Constantia"/>
              </a:rPr>
              <a:t>ca</a:t>
            </a:r>
            <a:r>
              <a:rPr sz="2600" spc="-45" dirty="0">
                <a:latin typeface="Constantia"/>
                <a:cs typeface="Constantia"/>
              </a:rPr>
              <a:t>r</a:t>
            </a:r>
            <a:r>
              <a:rPr sz="2600" spc="-5" dirty="0">
                <a:latin typeface="Constantia"/>
                <a:cs typeface="Constantia"/>
              </a:rPr>
              <a:t>d</a:t>
            </a:r>
            <a:r>
              <a:rPr sz="2600" dirty="0">
                <a:latin typeface="Constantia"/>
                <a:cs typeface="Constantia"/>
              </a:rPr>
              <a:t>s</a:t>
            </a:r>
            <a:r>
              <a:rPr sz="2600" spc="-80" dirty="0">
                <a:latin typeface="Constantia"/>
                <a:cs typeface="Constantia"/>
              </a:rPr>
              <a:t> </a:t>
            </a:r>
            <a:r>
              <a:rPr sz="2600" dirty="0">
                <a:latin typeface="Constantia"/>
                <a:cs typeface="Constantia"/>
              </a:rPr>
              <a:t>f</a:t>
            </a:r>
            <a:r>
              <a:rPr sz="2600" spc="-45" dirty="0">
                <a:latin typeface="Constantia"/>
                <a:cs typeface="Constantia"/>
              </a:rPr>
              <a:t>r</a:t>
            </a:r>
            <a:r>
              <a:rPr sz="2600" dirty="0">
                <a:latin typeface="Constantia"/>
                <a:cs typeface="Constantia"/>
              </a:rPr>
              <a:t>om</a:t>
            </a:r>
            <a:r>
              <a:rPr sz="2600" spc="-65" dirty="0">
                <a:latin typeface="Constantia"/>
                <a:cs typeface="Constantia"/>
              </a:rPr>
              <a:t> </a:t>
            </a:r>
            <a:r>
              <a:rPr sz="2600" spc="-5" dirty="0">
                <a:latin typeface="Cambria Math"/>
                <a:cs typeface="Cambria Math"/>
              </a:rPr>
              <a:t>5</a:t>
            </a:r>
            <a:r>
              <a:rPr sz="2600" dirty="0">
                <a:latin typeface="Cambria Math"/>
                <a:cs typeface="Cambria Math"/>
              </a:rPr>
              <a:t>2</a:t>
            </a:r>
            <a:r>
              <a:rPr sz="2600" spc="70" dirty="0">
                <a:latin typeface="Cambria Math"/>
                <a:cs typeface="Cambria Math"/>
              </a:rPr>
              <a:t> </a:t>
            </a:r>
            <a:r>
              <a:rPr sz="2600" spc="-10" dirty="0">
                <a:latin typeface="Constantia"/>
                <a:cs typeface="Constantia"/>
              </a:rPr>
              <a:t>is</a:t>
            </a:r>
            <a:endParaRPr sz="2600">
              <a:latin typeface="Constantia"/>
              <a:cs typeface="Constantia"/>
            </a:endParaRPr>
          </a:p>
        </p:txBody>
      </p:sp>
      <p:pic>
        <p:nvPicPr>
          <p:cNvPr id="11" name="object 11"/>
          <p:cNvPicPr/>
          <p:nvPr/>
        </p:nvPicPr>
        <p:blipFill>
          <a:blip r:embed="rId7" cstate="print"/>
          <a:stretch>
            <a:fillRect/>
          </a:stretch>
        </p:blipFill>
        <p:spPr>
          <a:xfrm>
            <a:off x="838200" y="3810000"/>
            <a:ext cx="2078736" cy="397763"/>
          </a:xfrm>
          <a:prstGeom prst="rect">
            <a:avLst/>
          </a:prstGeom>
        </p:spPr>
      </p:pic>
      <p:pic>
        <p:nvPicPr>
          <p:cNvPr id="12" name="object 12"/>
          <p:cNvPicPr/>
          <p:nvPr/>
        </p:nvPicPr>
        <p:blipFill>
          <a:blip r:embed="rId8" cstate="print"/>
          <a:stretch>
            <a:fillRect/>
          </a:stretch>
        </p:blipFill>
        <p:spPr>
          <a:xfrm>
            <a:off x="2057400" y="4343400"/>
            <a:ext cx="6672072" cy="390144"/>
          </a:xfrm>
          <a:prstGeom prst="rect">
            <a:avLst/>
          </a:prstGeom>
        </p:spPr>
      </p:pic>
      <p:pic>
        <p:nvPicPr>
          <p:cNvPr id="13" name="object 13"/>
          <p:cNvPicPr/>
          <p:nvPr/>
        </p:nvPicPr>
        <p:blipFill>
          <a:blip r:embed="rId9" cstate="print"/>
          <a:stretch>
            <a:fillRect/>
          </a:stretch>
        </p:blipFill>
        <p:spPr>
          <a:xfrm>
            <a:off x="1447800" y="5562600"/>
            <a:ext cx="5676900" cy="397763"/>
          </a:xfrm>
          <a:prstGeom prst="rect">
            <a:avLst/>
          </a:prstGeom>
        </p:spPr>
      </p:pic>
      <p:sp>
        <p:nvSpPr>
          <p:cNvPr id="14" name="object 14"/>
          <p:cNvSpPr txBox="1"/>
          <p:nvPr/>
        </p:nvSpPr>
        <p:spPr>
          <a:xfrm>
            <a:off x="3203575" y="6346647"/>
            <a:ext cx="4116704" cy="300355"/>
          </a:xfrm>
          <a:prstGeom prst="rect">
            <a:avLst/>
          </a:prstGeom>
        </p:spPr>
        <p:txBody>
          <a:bodyPr vert="horz" wrap="square" lIns="0" tIns="12700" rIns="0" bIns="0" rtlCol="0">
            <a:spAutoFit/>
          </a:bodyPr>
          <a:lstStyle/>
          <a:p>
            <a:pPr marL="12700">
              <a:lnSpc>
                <a:spcPct val="100000"/>
              </a:lnSpc>
              <a:spcBef>
                <a:spcPts val="100"/>
              </a:spcBef>
            </a:pPr>
            <a:r>
              <a:rPr sz="1800" i="1" dirty="0">
                <a:latin typeface="Constantia"/>
                <a:cs typeface="Constantia"/>
              </a:rPr>
              <a:t>This</a:t>
            </a:r>
            <a:r>
              <a:rPr sz="1800" i="1" spc="-15" dirty="0">
                <a:latin typeface="Constantia"/>
                <a:cs typeface="Constantia"/>
              </a:rPr>
              <a:t> </a:t>
            </a:r>
            <a:r>
              <a:rPr sz="1800" i="1" dirty="0">
                <a:latin typeface="Constantia"/>
                <a:cs typeface="Constantia"/>
              </a:rPr>
              <a:t>is</a:t>
            </a:r>
            <a:r>
              <a:rPr sz="1800" i="1" spc="-5" dirty="0">
                <a:latin typeface="Constantia"/>
                <a:cs typeface="Constantia"/>
              </a:rPr>
              <a:t> </a:t>
            </a:r>
            <a:r>
              <a:rPr sz="1800" i="1" dirty="0">
                <a:latin typeface="Constantia"/>
                <a:cs typeface="Constantia"/>
              </a:rPr>
              <a:t>a </a:t>
            </a:r>
            <a:r>
              <a:rPr sz="1800" i="1" spc="-5" dirty="0">
                <a:latin typeface="Constantia"/>
                <a:cs typeface="Constantia"/>
              </a:rPr>
              <a:t>special</a:t>
            </a:r>
            <a:r>
              <a:rPr sz="1800" i="1" spc="-20" dirty="0">
                <a:latin typeface="Constantia"/>
                <a:cs typeface="Constantia"/>
              </a:rPr>
              <a:t> </a:t>
            </a:r>
            <a:r>
              <a:rPr sz="1800" i="1" spc="-5" dirty="0">
                <a:latin typeface="Constantia"/>
                <a:cs typeface="Constantia"/>
              </a:rPr>
              <a:t>case</a:t>
            </a:r>
            <a:r>
              <a:rPr sz="1800" i="1" spc="-10" dirty="0">
                <a:latin typeface="Constantia"/>
                <a:cs typeface="Constantia"/>
              </a:rPr>
              <a:t> </a:t>
            </a:r>
            <a:r>
              <a:rPr sz="1800" i="1" dirty="0">
                <a:latin typeface="Constantia"/>
                <a:cs typeface="Constantia"/>
              </a:rPr>
              <a:t>of</a:t>
            </a:r>
            <a:r>
              <a:rPr sz="1800" i="1" spc="-25" dirty="0">
                <a:latin typeface="Constantia"/>
                <a:cs typeface="Constantia"/>
              </a:rPr>
              <a:t> </a:t>
            </a:r>
            <a:r>
              <a:rPr sz="1800" i="1" dirty="0">
                <a:latin typeface="Constantia"/>
                <a:cs typeface="Constantia"/>
              </a:rPr>
              <a:t>a</a:t>
            </a:r>
            <a:r>
              <a:rPr sz="1800" i="1" spc="-5" dirty="0">
                <a:latin typeface="Constantia"/>
                <a:cs typeface="Constantia"/>
              </a:rPr>
              <a:t> </a:t>
            </a:r>
            <a:r>
              <a:rPr sz="1800" i="1" spc="-10" dirty="0">
                <a:latin typeface="Constantia"/>
                <a:cs typeface="Constantia"/>
              </a:rPr>
              <a:t>general</a:t>
            </a:r>
            <a:r>
              <a:rPr sz="1800" i="1" spc="-15" dirty="0">
                <a:latin typeface="Constantia"/>
                <a:cs typeface="Constantia"/>
              </a:rPr>
              <a:t> </a:t>
            </a:r>
            <a:r>
              <a:rPr sz="1800" i="1" spc="-10" dirty="0">
                <a:latin typeface="Constantia"/>
                <a:cs typeface="Constantia"/>
              </a:rPr>
              <a:t>result.</a:t>
            </a:r>
            <a:r>
              <a:rPr sz="1800" i="1" spc="30" dirty="0">
                <a:latin typeface="Constantia"/>
                <a:cs typeface="Constantia"/>
              </a:rPr>
              <a:t> </a:t>
            </a:r>
            <a:r>
              <a:rPr sz="1800" dirty="0">
                <a:latin typeface="Cambria Math"/>
                <a:cs typeface="Cambria Math"/>
              </a:rPr>
              <a:t>→</a:t>
            </a:r>
            <a:endParaRPr sz="1800">
              <a:latin typeface="Cambria Math"/>
              <a:cs typeface="Cambria Math"/>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28" y="0"/>
            <a:ext cx="9145905" cy="6858000"/>
            <a:chOff x="-828" y="0"/>
            <a:chExt cx="9145905"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223"/>
              <a:ext cx="9143999" cy="1028700"/>
            </a:xfrm>
            <a:prstGeom prst="rect">
              <a:avLst/>
            </a:prstGeom>
          </p:spPr>
        </p:pic>
        <p:pic>
          <p:nvPicPr>
            <p:cNvPr id="5" name="object 5"/>
            <p:cNvPicPr/>
            <p:nvPr/>
          </p:nvPicPr>
          <p:blipFill>
            <a:blip r:embed="rId4" cstate="print"/>
            <a:stretch>
              <a:fillRect/>
            </a:stretch>
          </p:blipFill>
          <p:spPr>
            <a:xfrm>
              <a:off x="4401357" y="0"/>
              <a:ext cx="4742641" cy="599949"/>
            </a:xfrm>
            <a:prstGeom prst="rect">
              <a:avLst/>
            </a:prstGeom>
          </p:spPr>
        </p:pic>
        <p:pic>
          <p:nvPicPr>
            <p:cNvPr id="6" name="object 6"/>
            <p:cNvPicPr/>
            <p:nvPr/>
          </p:nvPicPr>
          <p:blipFill>
            <a:blip r:embed="rId5" cstate="print"/>
            <a:stretch>
              <a:fillRect/>
            </a:stretch>
          </p:blipFill>
          <p:spPr>
            <a:xfrm>
              <a:off x="0" y="0"/>
              <a:ext cx="9088207" cy="1020572"/>
            </a:xfrm>
            <a:prstGeom prst="rect">
              <a:avLst/>
            </a:prstGeom>
          </p:spPr>
        </p:pic>
        <p:pic>
          <p:nvPicPr>
            <p:cNvPr id="7" name="object 7"/>
            <p:cNvPicPr/>
            <p:nvPr/>
          </p:nvPicPr>
          <p:blipFill>
            <a:blip r:embed="rId6" cstate="print"/>
            <a:stretch>
              <a:fillRect/>
            </a:stretch>
          </p:blipFill>
          <p:spPr>
            <a:xfrm>
              <a:off x="-828" y="52323"/>
              <a:ext cx="9145590" cy="901826"/>
            </a:xfrm>
            <a:prstGeom prst="rect">
              <a:avLst/>
            </a:prstGeom>
          </p:spPr>
        </p:pic>
      </p:grpSp>
      <p:sp>
        <p:nvSpPr>
          <p:cNvPr id="8" name="object 8"/>
          <p:cNvSpPr txBox="1">
            <a:spLocks noGrp="1"/>
          </p:cNvSpPr>
          <p:nvPr>
            <p:ph type="title"/>
          </p:nvPr>
        </p:nvSpPr>
        <p:spPr>
          <a:xfrm>
            <a:off x="444500" y="529590"/>
            <a:ext cx="3239135" cy="711200"/>
          </a:xfrm>
          <a:prstGeom prst="rect">
            <a:avLst/>
          </a:prstGeom>
        </p:spPr>
        <p:txBody>
          <a:bodyPr vert="horz" wrap="square" lIns="0" tIns="12700" rIns="0" bIns="0" rtlCol="0">
            <a:spAutoFit/>
          </a:bodyPr>
          <a:lstStyle/>
          <a:p>
            <a:pPr marL="12700">
              <a:lnSpc>
                <a:spcPct val="100000"/>
              </a:lnSpc>
              <a:spcBef>
                <a:spcPts val="100"/>
              </a:spcBef>
            </a:pPr>
            <a:r>
              <a:rPr sz="4500" spc="-5" dirty="0">
                <a:solidFill>
                  <a:srgbClr val="04607A"/>
                </a:solidFill>
                <a:latin typeface="Calibri"/>
                <a:cs typeface="Calibri"/>
              </a:rPr>
              <a:t>Combinations</a:t>
            </a:r>
            <a:endParaRPr sz="4500">
              <a:latin typeface="Calibri"/>
              <a:cs typeface="Calibri"/>
            </a:endParaRPr>
          </a:p>
        </p:txBody>
      </p:sp>
      <p:sp>
        <p:nvSpPr>
          <p:cNvPr id="9" name="object 9"/>
          <p:cNvSpPr txBox="1"/>
          <p:nvPr/>
        </p:nvSpPr>
        <p:spPr>
          <a:xfrm>
            <a:off x="679195" y="1277569"/>
            <a:ext cx="7936230" cy="1565275"/>
          </a:xfrm>
          <a:prstGeom prst="rect">
            <a:avLst/>
          </a:prstGeom>
        </p:spPr>
        <p:txBody>
          <a:bodyPr vert="horz" wrap="square" lIns="0" tIns="12700" rIns="0" bIns="0" rtlCol="0">
            <a:spAutoFit/>
          </a:bodyPr>
          <a:lstStyle/>
          <a:p>
            <a:pPr marL="67310" marR="5080" indent="-55244" algn="just">
              <a:lnSpc>
                <a:spcPct val="100000"/>
              </a:lnSpc>
              <a:spcBef>
                <a:spcPts val="100"/>
              </a:spcBef>
            </a:pPr>
            <a:r>
              <a:rPr sz="2400" b="1" spc="-5" dirty="0">
                <a:latin typeface="Constantia"/>
                <a:cs typeface="Constantia"/>
              </a:rPr>
              <a:t>Example</a:t>
            </a:r>
            <a:r>
              <a:rPr sz="2400" spc="-5" dirty="0">
                <a:latin typeface="Constantia"/>
                <a:cs typeface="Constantia"/>
              </a:rPr>
              <a:t>: </a:t>
            </a:r>
            <a:r>
              <a:rPr sz="2400" spc="-35" dirty="0">
                <a:latin typeface="Constantia"/>
                <a:cs typeface="Constantia"/>
              </a:rPr>
              <a:t>How </a:t>
            </a:r>
            <a:r>
              <a:rPr sz="2400" spc="-10" dirty="0">
                <a:latin typeface="Constantia"/>
                <a:cs typeface="Constantia"/>
              </a:rPr>
              <a:t>many </a:t>
            </a:r>
            <a:r>
              <a:rPr sz="2400" spc="-30" dirty="0">
                <a:latin typeface="Constantia"/>
                <a:cs typeface="Constantia"/>
              </a:rPr>
              <a:t>ways </a:t>
            </a:r>
            <a:r>
              <a:rPr sz="2400" spc="-15" dirty="0">
                <a:latin typeface="Constantia"/>
                <a:cs typeface="Constantia"/>
              </a:rPr>
              <a:t>are </a:t>
            </a:r>
            <a:r>
              <a:rPr sz="2400" spc="-10" dirty="0">
                <a:latin typeface="Constantia"/>
                <a:cs typeface="Constantia"/>
              </a:rPr>
              <a:t>there </a:t>
            </a:r>
            <a:r>
              <a:rPr sz="2400" spc="-20" dirty="0">
                <a:latin typeface="Constantia"/>
                <a:cs typeface="Constantia"/>
              </a:rPr>
              <a:t>to </a:t>
            </a:r>
            <a:r>
              <a:rPr sz="2400" dirty="0">
                <a:latin typeface="Constantia"/>
                <a:cs typeface="Constantia"/>
              </a:rPr>
              <a:t>select </a:t>
            </a:r>
            <a:r>
              <a:rPr sz="2400" spc="-5" dirty="0">
                <a:latin typeface="Constantia"/>
                <a:cs typeface="Constantia"/>
              </a:rPr>
              <a:t>five </a:t>
            </a:r>
            <a:r>
              <a:rPr sz="2400" spc="-20" dirty="0">
                <a:latin typeface="Constantia"/>
                <a:cs typeface="Constantia"/>
              </a:rPr>
              <a:t>players </a:t>
            </a:r>
            <a:r>
              <a:rPr sz="2400" spc="-15" dirty="0">
                <a:latin typeface="Constantia"/>
                <a:cs typeface="Constantia"/>
              </a:rPr>
              <a:t> </a:t>
            </a:r>
            <a:r>
              <a:rPr sz="2400" spc="-10" dirty="0">
                <a:latin typeface="Constantia"/>
                <a:cs typeface="Constantia"/>
              </a:rPr>
              <a:t>from </a:t>
            </a:r>
            <a:r>
              <a:rPr sz="2400" dirty="0">
                <a:latin typeface="Constantia"/>
                <a:cs typeface="Constantia"/>
              </a:rPr>
              <a:t>a </a:t>
            </a:r>
            <a:r>
              <a:rPr sz="2400" spc="-10" dirty="0">
                <a:latin typeface="Cambria Math"/>
                <a:cs typeface="Cambria Math"/>
              </a:rPr>
              <a:t>10</a:t>
            </a:r>
            <a:r>
              <a:rPr sz="2400" spc="-10" dirty="0">
                <a:latin typeface="Constantia"/>
                <a:cs typeface="Constantia"/>
              </a:rPr>
              <a:t>-member tennis team </a:t>
            </a:r>
            <a:r>
              <a:rPr sz="2400" spc="-20" dirty="0">
                <a:latin typeface="Constantia"/>
                <a:cs typeface="Constantia"/>
              </a:rPr>
              <a:t>to make </a:t>
            </a:r>
            <a:r>
              <a:rPr sz="2400" dirty="0">
                <a:latin typeface="Constantia"/>
                <a:cs typeface="Constantia"/>
              </a:rPr>
              <a:t>a </a:t>
            </a:r>
            <a:r>
              <a:rPr sz="2400" spc="-5" dirty="0">
                <a:latin typeface="Constantia"/>
                <a:cs typeface="Constantia"/>
              </a:rPr>
              <a:t>trip </a:t>
            </a:r>
            <a:r>
              <a:rPr sz="2400" spc="-20" dirty="0">
                <a:latin typeface="Constantia"/>
                <a:cs typeface="Constantia"/>
              </a:rPr>
              <a:t>to </a:t>
            </a:r>
            <a:r>
              <a:rPr sz="2400" dirty="0">
                <a:latin typeface="Constantia"/>
                <a:cs typeface="Constantia"/>
              </a:rPr>
              <a:t>a </a:t>
            </a:r>
            <a:r>
              <a:rPr sz="2400" spc="-15" dirty="0">
                <a:latin typeface="Constantia"/>
                <a:cs typeface="Constantia"/>
              </a:rPr>
              <a:t>match </a:t>
            </a:r>
            <a:r>
              <a:rPr sz="2400" dirty="0">
                <a:latin typeface="Constantia"/>
                <a:cs typeface="Constantia"/>
              </a:rPr>
              <a:t>at </a:t>
            </a:r>
            <a:r>
              <a:rPr sz="2400" spc="-590" dirty="0">
                <a:latin typeface="Constantia"/>
                <a:cs typeface="Constantia"/>
              </a:rPr>
              <a:t> </a:t>
            </a:r>
            <a:r>
              <a:rPr sz="2400" spc="-5" dirty="0">
                <a:latin typeface="Constantia"/>
                <a:cs typeface="Constantia"/>
              </a:rPr>
              <a:t>another</a:t>
            </a:r>
            <a:r>
              <a:rPr sz="2400" spc="-130" dirty="0">
                <a:latin typeface="Constantia"/>
                <a:cs typeface="Constantia"/>
              </a:rPr>
              <a:t> </a:t>
            </a:r>
            <a:r>
              <a:rPr sz="2400" spc="-5" dirty="0">
                <a:latin typeface="Constantia"/>
                <a:cs typeface="Constantia"/>
              </a:rPr>
              <a:t>school.</a:t>
            </a:r>
            <a:endParaRPr sz="2400">
              <a:latin typeface="Constantia"/>
              <a:cs typeface="Constantia"/>
            </a:endParaRPr>
          </a:p>
          <a:p>
            <a:pPr marL="12700" algn="just">
              <a:lnSpc>
                <a:spcPct val="100000"/>
              </a:lnSpc>
              <a:spcBef>
                <a:spcPts val="600"/>
              </a:spcBef>
            </a:pPr>
            <a:r>
              <a:rPr sz="2400" b="1" spc="-5" dirty="0">
                <a:latin typeface="Constantia"/>
                <a:cs typeface="Constantia"/>
              </a:rPr>
              <a:t>Solution</a:t>
            </a:r>
            <a:r>
              <a:rPr sz="2400" spc="-5" dirty="0">
                <a:latin typeface="Constantia"/>
                <a:cs typeface="Constantia"/>
              </a:rPr>
              <a:t>: By</a:t>
            </a:r>
            <a:r>
              <a:rPr sz="2400" spc="-100" dirty="0">
                <a:latin typeface="Constantia"/>
                <a:cs typeface="Constantia"/>
              </a:rPr>
              <a:t> </a:t>
            </a:r>
            <a:r>
              <a:rPr sz="2400" spc="-10" dirty="0">
                <a:latin typeface="Constantia"/>
                <a:cs typeface="Constantia"/>
              </a:rPr>
              <a:t>Theorem</a:t>
            </a:r>
            <a:r>
              <a:rPr sz="2400" spc="-35" dirty="0">
                <a:latin typeface="Constantia"/>
                <a:cs typeface="Constantia"/>
              </a:rPr>
              <a:t> </a:t>
            </a:r>
            <a:r>
              <a:rPr sz="2400" dirty="0">
                <a:latin typeface="Cambria Math"/>
                <a:cs typeface="Cambria Math"/>
              </a:rPr>
              <a:t>2</a:t>
            </a:r>
            <a:r>
              <a:rPr sz="2400" dirty="0">
                <a:latin typeface="Constantia"/>
                <a:cs typeface="Constantia"/>
              </a:rPr>
              <a:t>,</a:t>
            </a:r>
            <a:r>
              <a:rPr sz="2400" spc="-40" dirty="0">
                <a:latin typeface="Constantia"/>
                <a:cs typeface="Constantia"/>
              </a:rPr>
              <a:t> </a:t>
            </a:r>
            <a:r>
              <a:rPr sz="2400" spc="-5" dirty="0">
                <a:latin typeface="Constantia"/>
                <a:cs typeface="Constantia"/>
              </a:rPr>
              <a:t>the</a:t>
            </a:r>
            <a:r>
              <a:rPr sz="2400" spc="-55" dirty="0">
                <a:latin typeface="Constantia"/>
                <a:cs typeface="Constantia"/>
              </a:rPr>
              <a:t> </a:t>
            </a:r>
            <a:r>
              <a:rPr sz="2400" spc="-5" dirty="0">
                <a:latin typeface="Constantia"/>
                <a:cs typeface="Constantia"/>
              </a:rPr>
              <a:t>number</a:t>
            </a:r>
            <a:r>
              <a:rPr sz="2400" spc="-150" dirty="0">
                <a:latin typeface="Constantia"/>
                <a:cs typeface="Constantia"/>
              </a:rPr>
              <a:t> </a:t>
            </a:r>
            <a:r>
              <a:rPr sz="2400" spc="-5" dirty="0">
                <a:latin typeface="Constantia"/>
                <a:cs typeface="Constantia"/>
              </a:rPr>
              <a:t>of</a:t>
            </a:r>
            <a:r>
              <a:rPr sz="2400" dirty="0">
                <a:latin typeface="Constantia"/>
                <a:cs typeface="Constantia"/>
              </a:rPr>
              <a:t> </a:t>
            </a:r>
            <a:r>
              <a:rPr sz="2400" spc="-10" dirty="0">
                <a:latin typeface="Constantia"/>
                <a:cs typeface="Constantia"/>
              </a:rPr>
              <a:t>combinations</a:t>
            </a:r>
            <a:r>
              <a:rPr sz="2400" spc="-35" dirty="0">
                <a:latin typeface="Constantia"/>
                <a:cs typeface="Constantia"/>
              </a:rPr>
              <a:t> </a:t>
            </a:r>
            <a:r>
              <a:rPr sz="2400" dirty="0">
                <a:latin typeface="Constantia"/>
                <a:cs typeface="Constantia"/>
              </a:rPr>
              <a:t>is</a:t>
            </a:r>
            <a:endParaRPr sz="2400">
              <a:latin typeface="Constantia"/>
              <a:cs typeface="Constantia"/>
            </a:endParaRPr>
          </a:p>
        </p:txBody>
      </p:sp>
      <p:sp>
        <p:nvSpPr>
          <p:cNvPr id="10" name="object 10"/>
          <p:cNvSpPr txBox="1"/>
          <p:nvPr/>
        </p:nvSpPr>
        <p:spPr>
          <a:xfrm>
            <a:off x="679195" y="3768293"/>
            <a:ext cx="7935595" cy="1928495"/>
          </a:xfrm>
          <a:prstGeom prst="rect">
            <a:avLst/>
          </a:prstGeom>
        </p:spPr>
        <p:txBody>
          <a:bodyPr vert="horz" wrap="square" lIns="0" tIns="13335" rIns="0" bIns="0" rtlCol="0">
            <a:spAutoFit/>
          </a:bodyPr>
          <a:lstStyle/>
          <a:p>
            <a:pPr marL="67310" marR="5080" indent="-55244" algn="just">
              <a:lnSpc>
                <a:spcPct val="99800"/>
              </a:lnSpc>
              <a:spcBef>
                <a:spcPts val="105"/>
              </a:spcBef>
            </a:pPr>
            <a:r>
              <a:rPr sz="2400" b="1" spc="-5" dirty="0">
                <a:latin typeface="Constantia"/>
                <a:cs typeface="Constantia"/>
              </a:rPr>
              <a:t>Example</a:t>
            </a:r>
            <a:r>
              <a:rPr sz="2400" spc="-5" dirty="0">
                <a:latin typeface="Constantia"/>
                <a:cs typeface="Constantia"/>
              </a:rPr>
              <a:t>:</a:t>
            </a:r>
            <a:r>
              <a:rPr sz="2400" dirty="0">
                <a:latin typeface="Constantia"/>
                <a:cs typeface="Constantia"/>
              </a:rPr>
              <a:t> A</a:t>
            </a:r>
            <a:r>
              <a:rPr sz="2400" spc="5" dirty="0">
                <a:latin typeface="Constantia"/>
                <a:cs typeface="Constantia"/>
              </a:rPr>
              <a:t> </a:t>
            </a:r>
            <a:r>
              <a:rPr sz="2400" spc="-5" dirty="0">
                <a:latin typeface="Constantia"/>
                <a:cs typeface="Constantia"/>
              </a:rPr>
              <a:t>group</a:t>
            </a:r>
            <a:r>
              <a:rPr sz="2400" dirty="0">
                <a:latin typeface="Constantia"/>
                <a:cs typeface="Constantia"/>
              </a:rPr>
              <a:t> </a:t>
            </a:r>
            <a:r>
              <a:rPr sz="2400" spc="-5" dirty="0">
                <a:latin typeface="Constantia"/>
                <a:cs typeface="Constantia"/>
              </a:rPr>
              <a:t>of</a:t>
            </a:r>
            <a:r>
              <a:rPr sz="2400" dirty="0">
                <a:latin typeface="Constantia"/>
                <a:cs typeface="Constantia"/>
              </a:rPr>
              <a:t> </a:t>
            </a:r>
            <a:r>
              <a:rPr sz="2400" dirty="0">
                <a:latin typeface="Cambria Math"/>
                <a:cs typeface="Cambria Math"/>
              </a:rPr>
              <a:t>30</a:t>
            </a:r>
            <a:r>
              <a:rPr sz="2400" spc="5" dirty="0">
                <a:latin typeface="Cambria Math"/>
                <a:cs typeface="Cambria Math"/>
              </a:rPr>
              <a:t> </a:t>
            </a:r>
            <a:r>
              <a:rPr sz="2400" spc="-5" dirty="0">
                <a:latin typeface="Constantia"/>
                <a:cs typeface="Constantia"/>
              </a:rPr>
              <a:t>people</a:t>
            </a:r>
            <a:r>
              <a:rPr sz="2400" dirty="0">
                <a:latin typeface="Constantia"/>
                <a:cs typeface="Constantia"/>
              </a:rPr>
              <a:t> </a:t>
            </a:r>
            <a:r>
              <a:rPr sz="2400" spc="-30" dirty="0">
                <a:latin typeface="Constantia"/>
                <a:cs typeface="Constantia"/>
              </a:rPr>
              <a:t>have</a:t>
            </a:r>
            <a:r>
              <a:rPr sz="2400" spc="-25" dirty="0">
                <a:latin typeface="Constantia"/>
                <a:cs typeface="Constantia"/>
              </a:rPr>
              <a:t> </a:t>
            </a:r>
            <a:r>
              <a:rPr sz="2400" spc="-5" dirty="0">
                <a:latin typeface="Constantia"/>
                <a:cs typeface="Constantia"/>
              </a:rPr>
              <a:t>been</a:t>
            </a:r>
            <a:r>
              <a:rPr sz="2400" dirty="0">
                <a:latin typeface="Constantia"/>
                <a:cs typeface="Constantia"/>
              </a:rPr>
              <a:t> </a:t>
            </a:r>
            <a:r>
              <a:rPr sz="2400" spc="-5" dirty="0">
                <a:latin typeface="Constantia"/>
                <a:cs typeface="Constantia"/>
              </a:rPr>
              <a:t>trained</a:t>
            </a:r>
            <a:r>
              <a:rPr sz="2400" dirty="0">
                <a:latin typeface="Constantia"/>
                <a:cs typeface="Constantia"/>
              </a:rPr>
              <a:t> </a:t>
            </a:r>
            <a:r>
              <a:rPr sz="2400" spc="-5" dirty="0">
                <a:latin typeface="Constantia"/>
                <a:cs typeface="Constantia"/>
              </a:rPr>
              <a:t>as </a:t>
            </a:r>
            <a:r>
              <a:rPr sz="2400" dirty="0">
                <a:latin typeface="Constantia"/>
                <a:cs typeface="Constantia"/>
              </a:rPr>
              <a:t> </a:t>
            </a:r>
            <a:r>
              <a:rPr sz="2400" spc="-5" dirty="0">
                <a:latin typeface="Constantia"/>
                <a:cs typeface="Constantia"/>
              </a:rPr>
              <a:t>astronauts </a:t>
            </a:r>
            <a:r>
              <a:rPr sz="2400" spc="-20" dirty="0">
                <a:latin typeface="Constantia"/>
                <a:cs typeface="Constantia"/>
              </a:rPr>
              <a:t>to </a:t>
            </a:r>
            <a:r>
              <a:rPr sz="2400" spc="-30" dirty="0">
                <a:latin typeface="Constantia"/>
                <a:cs typeface="Constantia"/>
              </a:rPr>
              <a:t>go </a:t>
            </a:r>
            <a:r>
              <a:rPr sz="2400" spc="5" dirty="0">
                <a:latin typeface="Constantia"/>
                <a:cs typeface="Constantia"/>
              </a:rPr>
              <a:t>on </a:t>
            </a:r>
            <a:r>
              <a:rPr sz="2400" spc="-5" dirty="0">
                <a:latin typeface="Constantia"/>
                <a:cs typeface="Constantia"/>
              </a:rPr>
              <a:t>the </a:t>
            </a:r>
            <a:r>
              <a:rPr sz="2400" spc="5" dirty="0">
                <a:latin typeface="Constantia"/>
                <a:cs typeface="Constantia"/>
              </a:rPr>
              <a:t>first </a:t>
            </a:r>
            <a:r>
              <a:rPr sz="2400" spc="-5" dirty="0">
                <a:latin typeface="Constantia"/>
                <a:cs typeface="Constantia"/>
              </a:rPr>
              <a:t>mission </a:t>
            </a:r>
            <a:r>
              <a:rPr sz="2400" spc="-20" dirty="0">
                <a:latin typeface="Constantia"/>
                <a:cs typeface="Constantia"/>
              </a:rPr>
              <a:t>to </a:t>
            </a:r>
            <a:r>
              <a:rPr sz="2400" spc="-10" dirty="0">
                <a:latin typeface="Constantia"/>
                <a:cs typeface="Constantia"/>
              </a:rPr>
              <a:t>Mars. </a:t>
            </a:r>
            <a:r>
              <a:rPr sz="2400" spc="-40" dirty="0">
                <a:latin typeface="Constantia"/>
                <a:cs typeface="Constantia"/>
              </a:rPr>
              <a:t>How </a:t>
            </a:r>
            <a:r>
              <a:rPr sz="2400" spc="-15" dirty="0">
                <a:latin typeface="Constantia"/>
                <a:cs typeface="Constantia"/>
              </a:rPr>
              <a:t>many </a:t>
            </a:r>
            <a:r>
              <a:rPr sz="2400" spc="-10" dirty="0">
                <a:latin typeface="Constantia"/>
                <a:cs typeface="Constantia"/>
              </a:rPr>
              <a:t> </a:t>
            </a:r>
            <a:r>
              <a:rPr sz="2400" spc="-30" dirty="0">
                <a:latin typeface="Constantia"/>
                <a:cs typeface="Constantia"/>
              </a:rPr>
              <a:t>ways </a:t>
            </a:r>
            <a:r>
              <a:rPr sz="2400" spc="-15" dirty="0">
                <a:latin typeface="Constantia"/>
                <a:cs typeface="Constantia"/>
              </a:rPr>
              <a:t>are </a:t>
            </a:r>
            <a:r>
              <a:rPr sz="2400" spc="-10" dirty="0">
                <a:latin typeface="Constantia"/>
                <a:cs typeface="Constantia"/>
              </a:rPr>
              <a:t>there </a:t>
            </a:r>
            <a:r>
              <a:rPr sz="2400" spc="-15" dirty="0">
                <a:latin typeface="Constantia"/>
                <a:cs typeface="Constantia"/>
              </a:rPr>
              <a:t>to </a:t>
            </a:r>
            <a:r>
              <a:rPr sz="2400" dirty="0">
                <a:latin typeface="Constantia"/>
                <a:cs typeface="Constantia"/>
              </a:rPr>
              <a:t>select a </a:t>
            </a:r>
            <a:r>
              <a:rPr sz="2400" spc="-10" dirty="0">
                <a:latin typeface="Constantia"/>
                <a:cs typeface="Constantia"/>
              </a:rPr>
              <a:t>crew </a:t>
            </a:r>
            <a:r>
              <a:rPr sz="2400" spc="-5" dirty="0">
                <a:latin typeface="Constantia"/>
                <a:cs typeface="Constantia"/>
              </a:rPr>
              <a:t>of </a:t>
            </a:r>
            <a:r>
              <a:rPr sz="2400" dirty="0">
                <a:latin typeface="Constantia"/>
                <a:cs typeface="Constantia"/>
              </a:rPr>
              <a:t>six people </a:t>
            </a:r>
            <a:r>
              <a:rPr sz="2400" spc="-20" dirty="0">
                <a:latin typeface="Constantia"/>
                <a:cs typeface="Constantia"/>
              </a:rPr>
              <a:t>to </a:t>
            </a:r>
            <a:r>
              <a:rPr sz="2400" spc="-30" dirty="0">
                <a:latin typeface="Constantia"/>
                <a:cs typeface="Constantia"/>
              </a:rPr>
              <a:t>go </a:t>
            </a:r>
            <a:r>
              <a:rPr sz="2400" spc="-5" dirty="0">
                <a:latin typeface="Constantia"/>
                <a:cs typeface="Constantia"/>
              </a:rPr>
              <a:t>on </a:t>
            </a:r>
            <a:r>
              <a:rPr sz="2400" dirty="0">
                <a:latin typeface="Constantia"/>
                <a:cs typeface="Constantia"/>
              </a:rPr>
              <a:t>this </a:t>
            </a:r>
            <a:r>
              <a:rPr sz="2400" spc="5" dirty="0">
                <a:latin typeface="Constantia"/>
                <a:cs typeface="Constantia"/>
              </a:rPr>
              <a:t> </a:t>
            </a:r>
            <a:r>
              <a:rPr sz="2400" spc="-5" dirty="0">
                <a:latin typeface="Constantia"/>
                <a:cs typeface="Constantia"/>
              </a:rPr>
              <a:t>mission?</a:t>
            </a:r>
            <a:endParaRPr sz="2400">
              <a:latin typeface="Constantia"/>
              <a:cs typeface="Constantia"/>
            </a:endParaRPr>
          </a:p>
          <a:p>
            <a:pPr marL="12700" algn="just">
              <a:lnSpc>
                <a:spcPct val="100000"/>
              </a:lnSpc>
              <a:spcBef>
                <a:spcPts val="605"/>
              </a:spcBef>
            </a:pPr>
            <a:r>
              <a:rPr sz="2400" b="1" spc="-5" dirty="0">
                <a:latin typeface="Constantia"/>
                <a:cs typeface="Constantia"/>
              </a:rPr>
              <a:t>Solution</a:t>
            </a:r>
            <a:r>
              <a:rPr sz="2400" spc="-5" dirty="0">
                <a:latin typeface="Constantia"/>
                <a:cs typeface="Constantia"/>
              </a:rPr>
              <a:t>:</a:t>
            </a:r>
            <a:r>
              <a:rPr sz="2400" spc="-10" dirty="0">
                <a:latin typeface="Constantia"/>
                <a:cs typeface="Constantia"/>
              </a:rPr>
              <a:t> </a:t>
            </a:r>
            <a:r>
              <a:rPr sz="2400" spc="-5" dirty="0">
                <a:latin typeface="Constantia"/>
                <a:cs typeface="Constantia"/>
              </a:rPr>
              <a:t>By</a:t>
            </a:r>
            <a:r>
              <a:rPr sz="2400" spc="-110" dirty="0">
                <a:latin typeface="Constantia"/>
                <a:cs typeface="Constantia"/>
              </a:rPr>
              <a:t> </a:t>
            </a:r>
            <a:r>
              <a:rPr sz="2400" spc="-10" dirty="0">
                <a:latin typeface="Constantia"/>
                <a:cs typeface="Constantia"/>
              </a:rPr>
              <a:t>Theorem</a:t>
            </a:r>
            <a:r>
              <a:rPr sz="2400" spc="-40" dirty="0">
                <a:latin typeface="Constantia"/>
                <a:cs typeface="Constantia"/>
              </a:rPr>
              <a:t> </a:t>
            </a:r>
            <a:r>
              <a:rPr sz="2400" dirty="0">
                <a:latin typeface="Cambria Math"/>
                <a:cs typeface="Cambria Math"/>
              </a:rPr>
              <a:t>2</a:t>
            </a:r>
            <a:r>
              <a:rPr sz="2400" dirty="0">
                <a:latin typeface="Constantia"/>
                <a:cs typeface="Constantia"/>
              </a:rPr>
              <a:t>,</a:t>
            </a:r>
            <a:r>
              <a:rPr sz="2400" spc="-50" dirty="0">
                <a:latin typeface="Constantia"/>
                <a:cs typeface="Constantia"/>
              </a:rPr>
              <a:t> </a:t>
            </a:r>
            <a:r>
              <a:rPr sz="2400" spc="-5" dirty="0">
                <a:latin typeface="Constantia"/>
                <a:cs typeface="Constantia"/>
              </a:rPr>
              <a:t>the</a:t>
            </a:r>
            <a:r>
              <a:rPr sz="2400" spc="-55" dirty="0">
                <a:latin typeface="Constantia"/>
                <a:cs typeface="Constantia"/>
              </a:rPr>
              <a:t> </a:t>
            </a:r>
            <a:r>
              <a:rPr sz="2400" spc="-5" dirty="0">
                <a:latin typeface="Constantia"/>
                <a:cs typeface="Constantia"/>
              </a:rPr>
              <a:t>number</a:t>
            </a:r>
            <a:r>
              <a:rPr sz="2400" spc="-145" dirty="0">
                <a:latin typeface="Constantia"/>
                <a:cs typeface="Constantia"/>
              </a:rPr>
              <a:t> </a:t>
            </a:r>
            <a:r>
              <a:rPr sz="2400" spc="-5" dirty="0">
                <a:latin typeface="Constantia"/>
                <a:cs typeface="Constantia"/>
              </a:rPr>
              <a:t>of</a:t>
            </a:r>
            <a:r>
              <a:rPr sz="2400" spc="15" dirty="0">
                <a:latin typeface="Constantia"/>
                <a:cs typeface="Constantia"/>
              </a:rPr>
              <a:t> </a:t>
            </a:r>
            <a:r>
              <a:rPr sz="2400" dirty="0">
                <a:latin typeface="Constantia"/>
                <a:cs typeface="Constantia"/>
              </a:rPr>
              <a:t>possible</a:t>
            </a:r>
            <a:r>
              <a:rPr sz="2400" spc="-135" dirty="0">
                <a:latin typeface="Constantia"/>
                <a:cs typeface="Constantia"/>
              </a:rPr>
              <a:t> </a:t>
            </a:r>
            <a:r>
              <a:rPr sz="2400" spc="-10" dirty="0">
                <a:latin typeface="Constantia"/>
                <a:cs typeface="Constantia"/>
              </a:rPr>
              <a:t>crews</a:t>
            </a:r>
            <a:r>
              <a:rPr sz="2400" spc="-30" dirty="0">
                <a:latin typeface="Constantia"/>
                <a:cs typeface="Constantia"/>
              </a:rPr>
              <a:t> </a:t>
            </a:r>
            <a:r>
              <a:rPr sz="2400" dirty="0">
                <a:latin typeface="Constantia"/>
                <a:cs typeface="Constantia"/>
              </a:rPr>
              <a:t>is</a:t>
            </a:r>
            <a:endParaRPr sz="2400">
              <a:latin typeface="Constantia"/>
              <a:cs typeface="Constantia"/>
            </a:endParaRPr>
          </a:p>
        </p:txBody>
      </p:sp>
      <p:pic>
        <p:nvPicPr>
          <p:cNvPr id="11" name="object 11"/>
          <p:cNvPicPr/>
          <p:nvPr/>
        </p:nvPicPr>
        <p:blipFill>
          <a:blip r:embed="rId7" cstate="print"/>
          <a:stretch>
            <a:fillRect/>
          </a:stretch>
        </p:blipFill>
        <p:spPr>
          <a:xfrm>
            <a:off x="2667000" y="3048000"/>
            <a:ext cx="2592324" cy="655319"/>
          </a:xfrm>
          <a:prstGeom prst="rect">
            <a:avLst/>
          </a:prstGeom>
        </p:spPr>
      </p:pic>
      <p:pic>
        <p:nvPicPr>
          <p:cNvPr id="12" name="object 12"/>
          <p:cNvPicPr/>
          <p:nvPr/>
        </p:nvPicPr>
        <p:blipFill>
          <a:blip r:embed="rId8" cstate="print"/>
          <a:stretch>
            <a:fillRect/>
          </a:stretch>
        </p:blipFill>
        <p:spPr>
          <a:xfrm>
            <a:off x="1905000" y="5791200"/>
            <a:ext cx="5425440" cy="65532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28" y="0"/>
            <a:ext cx="9145905" cy="6858000"/>
            <a:chOff x="-828" y="0"/>
            <a:chExt cx="9145905"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223"/>
              <a:ext cx="9143999" cy="1028700"/>
            </a:xfrm>
            <a:prstGeom prst="rect">
              <a:avLst/>
            </a:prstGeom>
          </p:spPr>
        </p:pic>
        <p:pic>
          <p:nvPicPr>
            <p:cNvPr id="5" name="object 5"/>
            <p:cNvPicPr/>
            <p:nvPr/>
          </p:nvPicPr>
          <p:blipFill>
            <a:blip r:embed="rId4" cstate="print"/>
            <a:stretch>
              <a:fillRect/>
            </a:stretch>
          </p:blipFill>
          <p:spPr>
            <a:xfrm>
              <a:off x="4401357" y="0"/>
              <a:ext cx="4742641" cy="599949"/>
            </a:xfrm>
            <a:prstGeom prst="rect">
              <a:avLst/>
            </a:prstGeom>
          </p:spPr>
        </p:pic>
        <p:pic>
          <p:nvPicPr>
            <p:cNvPr id="6" name="object 6"/>
            <p:cNvPicPr/>
            <p:nvPr/>
          </p:nvPicPr>
          <p:blipFill>
            <a:blip r:embed="rId5" cstate="print"/>
            <a:stretch>
              <a:fillRect/>
            </a:stretch>
          </p:blipFill>
          <p:spPr>
            <a:xfrm>
              <a:off x="0" y="0"/>
              <a:ext cx="9088207" cy="1020572"/>
            </a:xfrm>
            <a:prstGeom prst="rect">
              <a:avLst/>
            </a:prstGeom>
          </p:spPr>
        </p:pic>
        <p:pic>
          <p:nvPicPr>
            <p:cNvPr id="7" name="object 7"/>
            <p:cNvPicPr/>
            <p:nvPr/>
          </p:nvPicPr>
          <p:blipFill>
            <a:blip r:embed="rId6" cstate="print"/>
            <a:stretch>
              <a:fillRect/>
            </a:stretch>
          </p:blipFill>
          <p:spPr>
            <a:xfrm>
              <a:off x="-828" y="52323"/>
              <a:ext cx="9145590" cy="901826"/>
            </a:xfrm>
            <a:prstGeom prst="rect">
              <a:avLst/>
            </a:prstGeom>
          </p:spPr>
        </p:pic>
      </p:grpSp>
      <p:sp>
        <p:nvSpPr>
          <p:cNvPr id="8" name="object 8"/>
          <p:cNvSpPr txBox="1">
            <a:spLocks noGrp="1"/>
          </p:cNvSpPr>
          <p:nvPr>
            <p:ph type="title"/>
          </p:nvPr>
        </p:nvSpPr>
        <p:spPr>
          <a:xfrm>
            <a:off x="444500" y="1031189"/>
            <a:ext cx="4524375" cy="788670"/>
          </a:xfrm>
          <a:prstGeom prst="rect">
            <a:avLst/>
          </a:prstGeom>
        </p:spPr>
        <p:txBody>
          <a:bodyPr vert="horz" wrap="square" lIns="0" tIns="13335" rIns="0" bIns="0" rtlCol="0">
            <a:spAutoFit/>
          </a:bodyPr>
          <a:lstStyle/>
          <a:p>
            <a:pPr marL="12700">
              <a:lnSpc>
                <a:spcPct val="100000"/>
              </a:lnSpc>
              <a:spcBef>
                <a:spcPts val="105"/>
              </a:spcBef>
            </a:pPr>
            <a:r>
              <a:rPr sz="5000" spc="-5" dirty="0">
                <a:solidFill>
                  <a:srgbClr val="04607A"/>
                </a:solidFill>
                <a:latin typeface="Calibri"/>
                <a:cs typeface="Calibri"/>
              </a:rPr>
              <a:t>Section</a:t>
            </a:r>
            <a:r>
              <a:rPr sz="5000" spc="-85" dirty="0">
                <a:solidFill>
                  <a:srgbClr val="04607A"/>
                </a:solidFill>
                <a:latin typeface="Calibri"/>
                <a:cs typeface="Calibri"/>
              </a:rPr>
              <a:t> </a:t>
            </a:r>
            <a:r>
              <a:rPr sz="5000" dirty="0">
                <a:solidFill>
                  <a:srgbClr val="04607A"/>
                </a:solidFill>
                <a:latin typeface="Calibri"/>
                <a:cs typeface="Calibri"/>
              </a:rPr>
              <a:t>Summary</a:t>
            </a:r>
            <a:endParaRPr sz="5000">
              <a:latin typeface="Calibri"/>
              <a:cs typeface="Calibri"/>
            </a:endParaRPr>
          </a:p>
        </p:txBody>
      </p:sp>
      <p:sp>
        <p:nvSpPr>
          <p:cNvPr id="9" name="object 9"/>
          <p:cNvSpPr txBox="1"/>
          <p:nvPr/>
        </p:nvSpPr>
        <p:spPr>
          <a:xfrm>
            <a:off x="535940" y="1869537"/>
            <a:ext cx="5685790" cy="976630"/>
          </a:xfrm>
          <a:prstGeom prst="rect">
            <a:avLst/>
          </a:prstGeom>
        </p:spPr>
        <p:txBody>
          <a:bodyPr vert="horz" wrap="square" lIns="0" tIns="91440" rIns="0" bIns="0" rtlCol="0">
            <a:spAutoFit/>
          </a:bodyPr>
          <a:lstStyle/>
          <a:p>
            <a:pPr marL="287020" indent="-274320">
              <a:lnSpc>
                <a:spcPct val="100000"/>
              </a:lnSpc>
              <a:spcBef>
                <a:spcPts val="720"/>
              </a:spcBef>
              <a:buClr>
                <a:srgbClr val="0AD0D9"/>
              </a:buClr>
              <a:buSzPct val="94230"/>
              <a:buFont typeface="Segoe UI Symbol"/>
              <a:buChar char="⚫"/>
              <a:tabLst>
                <a:tab pos="287020" algn="l"/>
              </a:tabLst>
            </a:pPr>
            <a:r>
              <a:rPr sz="2600" spc="-5" dirty="0">
                <a:latin typeface="Constantia"/>
                <a:cs typeface="Constantia"/>
              </a:rPr>
              <a:t>The</a:t>
            </a:r>
            <a:r>
              <a:rPr sz="2600" spc="-60" dirty="0">
                <a:latin typeface="Constantia"/>
                <a:cs typeface="Constantia"/>
              </a:rPr>
              <a:t> </a:t>
            </a:r>
            <a:r>
              <a:rPr sz="2600" spc="-10" dirty="0">
                <a:latin typeface="Constantia"/>
                <a:cs typeface="Constantia"/>
              </a:rPr>
              <a:t>Pigeonhole</a:t>
            </a:r>
            <a:r>
              <a:rPr sz="2600" spc="-65" dirty="0">
                <a:latin typeface="Constantia"/>
                <a:cs typeface="Constantia"/>
              </a:rPr>
              <a:t> </a:t>
            </a:r>
            <a:r>
              <a:rPr sz="2600" dirty="0">
                <a:latin typeface="Constantia"/>
                <a:cs typeface="Constantia"/>
              </a:rPr>
              <a:t>Principle</a:t>
            </a:r>
            <a:endParaRPr sz="2600">
              <a:latin typeface="Constantia"/>
              <a:cs typeface="Constantia"/>
            </a:endParaRPr>
          </a:p>
          <a:p>
            <a:pPr marL="287020" indent="-274320">
              <a:lnSpc>
                <a:spcPct val="100000"/>
              </a:lnSpc>
              <a:spcBef>
                <a:spcPts val="625"/>
              </a:spcBef>
              <a:buClr>
                <a:srgbClr val="0AD0D9"/>
              </a:buClr>
              <a:buSzPct val="94230"/>
              <a:buFont typeface="Segoe UI Symbol"/>
              <a:buChar char="⚫"/>
              <a:tabLst>
                <a:tab pos="287020" algn="l"/>
              </a:tabLst>
            </a:pPr>
            <a:r>
              <a:rPr sz="2600" dirty="0">
                <a:latin typeface="Constantia"/>
                <a:cs typeface="Constantia"/>
              </a:rPr>
              <a:t>The</a:t>
            </a:r>
            <a:r>
              <a:rPr sz="2600" spc="-75" dirty="0">
                <a:latin typeface="Constantia"/>
                <a:cs typeface="Constantia"/>
              </a:rPr>
              <a:t> </a:t>
            </a:r>
            <a:r>
              <a:rPr sz="2600" spc="-5" dirty="0">
                <a:latin typeface="Constantia"/>
                <a:cs typeface="Constantia"/>
              </a:rPr>
              <a:t>Generalized</a:t>
            </a:r>
            <a:r>
              <a:rPr sz="2600" spc="5" dirty="0">
                <a:latin typeface="Constantia"/>
                <a:cs typeface="Constantia"/>
              </a:rPr>
              <a:t> </a:t>
            </a:r>
            <a:r>
              <a:rPr sz="2600" spc="-5" dirty="0">
                <a:latin typeface="Constantia"/>
                <a:cs typeface="Constantia"/>
              </a:rPr>
              <a:t>Pigeonhole</a:t>
            </a:r>
            <a:r>
              <a:rPr sz="2600" spc="-85" dirty="0">
                <a:latin typeface="Constantia"/>
                <a:cs typeface="Constantia"/>
              </a:rPr>
              <a:t> </a:t>
            </a:r>
            <a:r>
              <a:rPr sz="2600" spc="-5" dirty="0">
                <a:latin typeface="Constantia"/>
                <a:cs typeface="Constantia"/>
              </a:rPr>
              <a:t>Principle</a:t>
            </a:r>
            <a:endParaRPr sz="2600">
              <a:latin typeface="Constantia"/>
              <a:cs typeface="Constanti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28" y="0"/>
            <a:ext cx="9145905" cy="6858000"/>
            <a:chOff x="-828" y="0"/>
            <a:chExt cx="9145905"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223"/>
              <a:ext cx="9143999" cy="1028700"/>
            </a:xfrm>
            <a:prstGeom prst="rect">
              <a:avLst/>
            </a:prstGeom>
          </p:spPr>
        </p:pic>
        <p:pic>
          <p:nvPicPr>
            <p:cNvPr id="5" name="object 5"/>
            <p:cNvPicPr/>
            <p:nvPr/>
          </p:nvPicPr>
          <p:blipFill>
            <a:blip r:embed="rId4" cstate="print"/>
            <a:stretch>
              <a:fillRect/>
            </a:stretch>
          </p:blipFill>
          <p:spPr>
            <a:xfrm>
              <a:off x="4401357" y="0"/>
              <a:ext cx="4742641" cy="599949"/>
            </a:xfrm>
            <a:prstGeom prst="rect">
              <a:avLst/>
            </a:prstGeom>
          </p:spPr>
        </p:pic>
        <p:pic>
          <p:nvPicPr>
            <p:cNvPr id="6" name="object 6"/>
            <p:cNvPicPr/>
            <p:nvPr/>
          </p:nvPicPr>
          <p:blipFill>
            <a:blip r:embed="rId5" cstate="print"/>
            <a:stretch>
              <a:fillRect/>
            </a:stretch>
          </p:blipFill>
          <p:spPr>
            <a:xfrm>
              <a:off x="0" y="0"/>
              <a:ext cx="9088207" cy="1020572"/>
            </a:xfrm>
            <a:prstGeom prst="rect">
              <a:avLst/>
            </a:prstGeom>
          </p:spPr>
        </p:pic>
        <p:pic>
          <p:nvPicPr>
            <p:cNvPr id="7" name="object 7"/>
            <p:cNvPicPr/>
            <p:nvPr/>
          </p:nvPicPr>
          <p:blipFill>
            <a:blip r:embed="rId6" cstate="print"/>
            <a:stretch>
              <a:fillRect/>
            </a:stretch>
          </p:blipFill>
          <p:spPr>
            <a:xfrm>
              <a:off x="-828" y="52323"/>
              <a:ext cx="9145590" cy="901826"/>
            </a:xfrm>
            <a:prstGeom prst="rect">
              <a:avLst/>
            </a:prstGeom>
          </p:spPr>
        </p:pic>
      </p:grpSp>
      <p:sp>
        <p:nvSpPr>
          <p:cNvPr id="8" name="object 8"/>
          <p:cNvSpPr txBox="1">
            <a:spLocks noGrp="1"/>
          </p:cNvSpPr>
          <p:nvPr>
            <p:ph type="title"/>
          </p:nvPr>
        </p:nvSpPr>
        <p:spPr>
          <a:xfrm>
            <a:off x="444500" y="712673"/>
            <a:ext cx="5758180" cy="711835"/>
          </a:xfrm>
          <a:prstGeom prst="rect">
            <a:avLst/>
          </a:prstGeom>
        </p:spPr>
        <p:txBody>
          <a:bodyPr vert="horz" wrap="square" lIns="0" tIns="12700" rIns="0" bIns="0" rtlCol="0">
            <a:spAutoFit/>
          </a:bodyPr>
          <a:lstStyle/>
          <a:p>
            <a:pPr marL="12700">
              <a:lnSpc>
                <a:spcPct val="100000"/>
              </a:lnSpc>
              <a:spcBef>
                <a:spcPts val="100"/>
              </a:spcBef>
            </a:pPr>
            <a:r>
              <a:rPr sz="4500" spc="-5" dirty="0">
                <a:solidFill>
                  <a:srgbClr val="04607A"/>
                </a:solidFill>
                <a:latin typeface="Calibri"/>
                <a:cs typeface="Calibri"/>
              </a:rPr>
              <a:t>The</a:t>
            </a:r>
            <a:r>
              <a:rPr sz="4500" spc="-55" dirty="0">
                <a:solidFill>
                  <a:srgbClr val="04607A"/>
                </a:solidFill>
                <a:latin typeface="Calibri"/>
                <a:cs typeface="Calibri"/>
              </a:rPr>
              <a:t> </a:t>
            </a:r>
            <a:r>
              <a:rPr sz="4500" spc="-5" dirty="0">
                <a:solidFill>
                  <a:srgbClr val="04607A"/>
                </a:solidFill>
                <a:latin typeface="Calibri"/>
                <a:cs typeface="Calibri"/>
              </a:rPr>
              <a:t>Pigeonhole</a:t>
            </a:r>
            <a:r>
              <a:rPr sz="4500" spc="-50" dirty="0">
                <a:solidFill>
                  <a:srgbClr val="04607A"/>
                </a:solidFill>
                <a:latin typeface="Calibri"/>
                <a:cs typeface="Calibri"/>
              </a:rPr>
              <a:t> </a:t>
            </a:r>
            <a:r>
              <a:rPr sz="4500" dirty="0">
                <a:solidFill>
                  <a:srgbClr val="04607A"/>
                </a:solidFill>
                <a:latin typeface="Calibri"/>
                <a:cs typeface="Calibri"/>
              </a:rPr>
              <a:t>Principle</a:t>
            </a:r>
            <a:endParaRPr sz="4500">
              <a:latin typeface="Calibri"/>
              <a:cs typeface="Calibri"/>
            </a:endParaRPr>
          </a:p>
        </p:txBody>
      </p:sp>
      <p:sp>
        <p:nvSpPr>
          <p:cNvPr id="9" name="object 9"/>
          <p:cNvSpPr txBox="1"/>
          <p:nvPr/>
        </p:nvSpPr>
        <p:spPr>
          <a:xfrm>
            <a:off x="734059" y="1607946"/>
            <a:ext cx="7889240" cy="4516755"/>
          </a:xfrm>
          <a:prstGeom prst="rect">
            <a:avLst/>
          </a:prstGeom>
        </p:spPr>
        <p:txBody>
          <a:bodyPr vert="horz" wrap="square" lIns="0" tIns="13335" rIns="0" bIns="0" rtlCol="0">
            <a:spAutoFit/>
          </a:bodyPr>
          <a:lstStyle/>
          <a:p>
            <a:pPr marL="12700" marR="5080" indent="42545" algn="just">
              <a:lnSpc>
                <a:spcPct val="100000"/>
              </a:lnSpc>
              <a:spcBef>
                <a:spcPts val="105"/>
              </a:spcBef>
            </a:pPr>
            <a:r>
              <a:rPr sz="3200" b="1" spc="-10" dirty="0">
                <a:latin typeface="Constantia"/>
                <a:cs typeface="Constantia"/>
              </a:rPr>
              <a:t>Pigeonhole</a:t>
            </a:r>
            <a:r>
              <a:rPr sz="3200" b="1" spc="-5" dirty="0">
                <a:latin typeface="Constantia"/>
                <a:cs typeface="Constantia"/>
              </a:rPr>
              <a:t> </a:t>
            </a:r>
            <a:r>
              <a:rPr sz="3200" b="1" dirty="0">
                <a:latin typeface="Constantia"/>
                <a:cs typeface="Constantia"/>
              </a:rPr>
              <a:t>Principle</a:t>
            </a:r>
            <a:r>
              <a:rPr sz="3200" dirty="0">
                <a:latin typeface="Constantia"/>
                <a:cs typeface="Constantia"/>
              </a:rPr>
              <a:t>:</a:t>
            </a:r>
            <a:r>
              <a:rPr sz="3200" spc="5" dirty="0">
                <a:latin typeface="Constantia"/>
                <a:cs typeface="Constantia"/>
              </a:rPr>
              <a:t> </a:t>
            </a:r>
            <a:r>
              <a:rPr sz="3200" dirty="0">
                <a:latin typeface="Constantia"/>
                <a:cs typeface="Constantia"/>
              </a:rPr>
              <a:t>If</a:t>
            </a:r>
            <a:r>
              <a:rPr sz="3200" spc="5" dirty="0">
                <a:latin typeface="Constantia"/>
                <a:cs typeface="Constantia"/>
              </a:rPr>
              <a:t> </a:t>
            </a:r>
            <a:r>
              <a:rPr sz="3200" i="1" dirty="0">
                <a:latin typeface="Constantia"/>
                <a:cs typeface="Constantia"/>
              </a:rPr>
              <a:t>k</a:t>
            </a:r>
            <a:r>
              <a:rPr sz="3200" i="1" spc="5" dirty="0">
                <a:latin typeface="Constantia"/>
                <a:cs typeface="Constantia"/>
              </a:rPr>
              <a:t> </a:t>
            </a:r>
            <a:r>
              <a:rPr sz="3200" dirty="0">
                <a:latin typeface="Constantia"/>
                <a:cs typeface="Constantia"/>
              </a:rPr>
              <a:t>is</a:t>
            </a:r>
            <a:r>
              <a:rPr sz="3200" spc="5" dirty="0">
                <a:latin typeface="Constantia"/>
                <a:cs typeface="Constantia"/>
              </a:rPr>
              <a:t> </a:t>
            </a:r>
            <a:r>
              <a:rPr sz="3200" dirty="0">
                <a:latin typeface="Constantia"/>
                <a:cs typeface="Constantia"/>
              </a:rPr>
              <a:t>a</a:t>
            </a:r>
            <a:r>
              <a:rPr sz="3200" spc="5" dirty="0">
                <a:latin typeface="Constantia"/>
                <a:cs typeface="Constantia"/>
              </a:rPr>
              <a:t> </a:t>
            </a:r>
            <a:r>
              <a:rPr sz="3200" spc="-20" dirty="0">
                <a:latin typeface="Constantia"/>
                <a:cs typeface="Constantia"/>
              </a:rPr>
              <a:t>positive </a:t>
            </a:r>
            <a:r>
              <a:rPr sz="3200" spc="-15" dirty="0">
                <a:latin typeface="Constantia"/>
                <a:cs typeface="Constantia"/>
              </a:rPr>
              <a:t> </a:t>
            </a:r>
            <a:r>
              <a:rPr sz="3200" spc="-20" dirty="0">
                <a:latin typeface="Constantia"/>
                <a:cs typeface="Constantia"/>
              </a:rPr>
              <a:t>integer </a:t>
            </a:r>
            <a:r>
              <a:rPr sz="3200" dirty="0">
                <a:latin typeface="Constantia"/>
                <a:cs typeface="Constantia"/>
              </a:rPr>
              <a:t>and </a:t>
            </a:r>
            <a:r>
              <a:rPr sz="3200" i="1" dirty="0">
                <a:latin typeface="Constantia"/>
                <a:cs typeface="Constantia"/>
              </a:rPr>
              <a:t>k </a:t>
            </a:r>
            <a:r>
              <a:rPr sz="3200" dirty="0">
                <a:latin typeface="Constantia"/>
                <a:cs typeface="Constantia"/>
              </a:rPr>
              <a:t>+ </a:t>
            </a:r>
            <a:r>
              <a:rPr sz="3200" dirty="0">
                <a:latin typeface="Cambria Math"/>
                <a:cs typeface="Cambria Math"/>
              </a:rPr>
              <a:t>1 </a:t>
            </a:r>
            <a:r>
              <a:rPr sz="3200" dirty="0">
                <a:latin typeface="Constantia"/>
                <a:cs typeface="Constantia"/>
              </a:rPr>
              <a:t>objects </a:t>
            </a:r>
            <a:r>
              <a:rPr sz="3200" spc="-20" dirty="0">
                <a:latin typeface="Constantia"/>
                <a:cs typeface="Constantia"/>
              </a:rPr>
              <a:t>are </a:t>
            </a:r>
            <a:r>
              <a:rPr sz="3200" spc="-10" dirty="0">
                <a:latin typeface="Constantia"/>
                <a:cs typeface="Constantia"/>
              </a:rPr>
              <a:t>placed </a:t>
            </a:r>
            <a:r>
              <a:rPr sz="3200" spc="-15" dirty="0">
                <a:latin typeface="Constantia"/>
                <a:cs typeface="Constantia"/>
              </a:rPr>
              <a:t>into </a:t>
            </a:r>
            <a:r>
              <a:rPr sz="3200" i="1" dirty="0">
                <a:latin typeface="Constantia"/>
                <a:cs typeface="Constantia"/>
              </a:rPr>
              <a:t>k </a:t>
            </a:r>
            <a:r>
              <a:rPr sz="3200" i="1" spc="5" dirty="0">
                <a:latin typeface="Constantia"/>
                <a:cs typeface="Constantia"/>
              </a:rPr>
              <a:t> </a:t>
            </a:r>
            <a:r>
              <a:rPr sz="3200" spc="-35" dirty="0">
                <a:latin typeface="Constantia"/>
                <a:cs typeface="Constantia"/>
              </a:rPr>
              <a:t>boxes, </a:t>
            </a:r>
            <a:r>
              <a:rPr sz="3200" spc="-5" dirty="0">
                <a:latin typeface="Constantia"/>
                <a:cs typeface="Constantia"/>
              </a:rPr>
              <a:t>then </a:t>
            </a:r>
            <a:r>
              <a:rPr sz="3200" dirty="0">
                <a:latin typeface="Constantia"/>
                <a:cs typeface="Constantia"/>
              </a:rPr>
              <a:t>at </a:t>
            </a:r>
            <a:r>
              <a:rPr sz="3200" spc="-5" dirty="0">
                <a:latin typeface="Constantia"/>
                <a:cs typeface="Constantia"/>
              </a:rPr>
              <a:t>least one </a:t>
            </a:r>
            <a:r>
              <a:rPr sz="3200" spc="-35" dirty="0">
                <a:latin typeface="Constantia"/>
                <a:cs typeface="Constantia"/>
              </a:rPr>
              <a:t>box </a:t>
            </a:r>
            <a:r>
              <a:rPr sz="3200" spc="-10" dirty="0">
                <a:latin typeface="Constantia"/>
                <a:cs typeface="Constantia"/>
              </a:rPr>
              <a:t>contains </a:t>
            </a:r>
            <a:r>
              <a:rPr sz="3200" spc="-35" dirty="0">
                <a:latin typeface="Constantia"/>
                <a:cs typeface="Constantia"/>
              </a:rPr>
              <a:t>two </a:t>
            </a:r>
            <a:r>
              <a:rPr sz="3200" spc="-10" dirty="0">
                <a:latin typeface="Constantia"/>
                <a:cs typeface="Constantia"/>
              </a:rPr>
              <a:t>or </a:t>
            </a:r>
            <a:r>
              <a:rPr sz="3200" spc="-5" dirty="0">
                <a:latin typeface="Constantia"/>
                <a:cs typeface="Constantia"/>
              </a:rPr>
              <a:t> </a:t>
            </a:r>
            <a:r>
              <a:rPr sz="3200" spc="-20" dirty="0">
                <a:latin typeface="Constantia"/>
                <a:cs typeface="Constantia"/>
              </a:rPr>
              <a:t>more</a:t>
            </a:r>
            <a:r>
              <a:rPr sz="3200" spc="-160" dirty="0">
                <a:latin typeface="Constantia"/>
                <a:cs typeface="Constantia"/>
              </a:rPr>
              <a:t> </a:t>
            </a:r>
            <a:r>
              <a:rPr sz="3200" spc="-10" dirty="0">
                <a:latin typeface="Constantia"/>
                <a:cs typeface="Constantia"/>
              </a:rPr>
              <a:t>objects.</a:t>
            </a:r>
            <a:endParaRPr sz="3200">
              <a:latin typeface="Constantia"/>
              <a:cs typeface="Constantia"/>
            </a:endParaRPr>
          </a:p>
          <a:p>
            <a:pPr marL="12700" marR="9525" indent="114300" algn="just">
              <a:lnSpc>
                <a:spcPct val="100200"/>
              </a:lnSpc>
              <a:spcBef>
                <a:spcPts val="760"/>
              </a:spcBef>
            </a:pPr>
            <a:r>
              <a:rPr sz="3200" b="1" spc="-10" dirty="0">
                <a:latin typeface="Constantia"/>
                <a:cs typeface="Constantia"/>
              </a:rPr>
              <a:t>Proof</a:t>
            </a:r>
            <a:r>
              <a:rPr sz="3200" spc="-10" dirty="0">
                <a:latin typeface="Constantia"/>
                <a:cs typeface="Constantia"/>
              </a:rPr>
              <a:t>: </a:t>
            </a:r>
            <a:r>
              <a:rPr sz="3200" spc="-114" dirty="0">
                <a:latin typeface="Constantia"/>
                <a:cs typeface="Constantia"/>
              </a:rPr>
              <a:t>We </a:t>
            </a:r>
            <a:r>
              <a:rPr sz="3200" spc="-5" dirty="0">
                <a:latin typeface="Constantia"/>
                <a:cs typeface="Constantia"/>
              </a:rPr>
              <a:t>use </a:t>
            </a:r>
            <a:r>
              <a:rPr sz="3200" dirty="0">
                <a:latin typeface="Constantia"/>
                <a:cs typeface="Constantia"/>
              </a:rPr>
              <a:t>a </a:t>
            </a:r>
            <a:r>
              <a:rPr sz="3200" spc="-15" dirty="0">
                <a:latin typeface="Constantia"/>
                <a:cs typeface="Constantia"/>
              </a:rPr>
              <a:t>proof</a:t>
            </a:r>
            <a:r>
              <a:rPr sz="3200" spc="775" dirty="0">
                <a:latin typeface="Constantia"/>
                <a:cs typeface="Constantia"/>
              </a:rPr>
              <a:t> </a:t>
            </a:r>
            <a:r>
              <a:rPr sz="3200" spc="-15" dirty="0">
                <a:latin typeface="Constantia"/>
                <a:cs typeface="Constantia"/>
              </a:rPr>
              <a:t>by contraposition. </a:t>
            </a:r>
            <a:r>
              <a:rPr sz="3200" spc="-10" dirty="0">
                <a:latin typeface="Constantia"/>
                <a:cs typeface="Constantia"/>
              </a:rPr>
              <a:t> </a:t>
            </a:r>
            <a:r>
              <a:rPr sz="3200" dirty="0">
                <a:latin typeface="Constantia"/>
                <a:cs typeface="Constantia"/>
              </a:rPr>
              <a:t>Suppose </a:t>
            </a:r>
            <a:r>
              <a:rPr sz="3200" spc="-5" dirty="0">
                <a:latin typeface="Constantia"/>
                <a:cs typeface="Constantia"/>
              </a:rPr>
              <a:t>none of the </a:t>
            </a:r>
            <a:r>
              <a:rPr sz="3200" i="1" dirty="0">
                <a:latin typeface="Constantia"/>
                <a:cs typeface="Constantia"/>
              </a:rPr>
              <a:t>k </a:t>
            </a:r>
            <a:r>
              <a:rPr sz="3200" spc="-40" dirty="0">
                <a:latin typeface="Constantia"/>
                <a:cs typeface="Constantia"/>
              </a:rPr>
              <a:t>boxes </a:t>
            </a:r>
            <a:r>
              <a:rPr sz="3200" dirty="0">
                <a:latin typeface="Constantia"/>
                <a:cs typeface="Constantia"/>
              </a:rPr>
              <a:t>has </a:t>
            </a:r>
            <a:r>
              <a:rPr sz="3200" spc="-15" dirty="0">
                <a:latin typeface="Constantia"/>
                <a:cs typeface="Constantia"/>
              </a:rPr>
              <a:t>more </a:t>
            </a:r>
            <a:r>
              <a:rPr sz="3200" spc="-5" dirty="0">
                <a:latin typeface="Constantia"/>
                <a:cs typeface="Constantia"/>
              </a:rPr>
              <a:t>than </a:t>
            </a:r>
            <a:r>
              <a:rPr sz="3200" dirty="0">
                <a:latin typeface="Constantia"/>
                <a:cs typeface="Constantia"/>
              </a:rPr>
              <a:t> </a:t>
            </a:r>
            <a:r>
              <a:rPr sz="3200" spc="-5" dirty="0">
                <a:latin typeface="Constantia"/>
                <a:cs typeface="Constantia"/>
              </a:rPr>
              <a:t>one object. </a:t>
            </a:r>
            <a:r>
              <a:rPr sz="3200" dirty="0">
                <a:latin typeface="Constantia"/>
                <a:cs typeface="Constantia"/>
              </a:rPr>
              <a:t>Then </a:t>
            </a:r>
            <a:r>
              <a:rPr sz="3200" spc="-5" dirty="0">
                <a:latin typeface="Constantia"/>
                <a:cs typeface="Constantia"/>
              </a:rPr>
              <a:t>the </a:t>
            </a:r>
            <a:r>
              <a:rPr sz="3200" spc="-20" dirty="0">
                <a:latin typeface="Constantia"/>
                <a:cs typeface="Constantia"/>
              </a:rPr>
              <a:t>total </a:t>
            </a:r>
            <a:r>
              <a:rPr sz="3200" spc="-5" dirty="0">
                <a:latin typeface="Constantia"/>
                <a:cs typeface="Constantia"/>
              </a:rPr>
              <a:t>number of objects </a:t>
            </a:r>
            <a:r>
              <a:rPr sz="3200" spc="-790" dirty="0">
                <a:latin typeface="Constantia"/>
                <a:cs typeface="Constantia"/>
              </a:rPr>
              <a:t> </a:t>
            </a:r>
            <a:r>
              <a:rPr sz="3200" spc="-15" dirty="0">
                <a:latin typeface="Constantia"/>
                <a:cs typeface="Constantia"/>
              </a:rPr>
              <a:t>would</a:t>
            </a:r>
            <a:r>
              <a:rPr sz="3200" spc="-10" dirty="0">
                <a:latin typeface="Constantia"/>
                <a:cs typeface="Constantia"/>
              </a:rPr>
              <a:t> </a:t>
            </a:r>
            <a:r>
              <a:rPr sz="3200" spc="-5" dirty="0">
                <a:latin typeface="Constantia"/>
                <a:cs typeface="Constantia"/>
              </a:rPr>
              <a:t>be</a:t>
            </a:r>
            <a:r>
              <a:rPr sz="3200" dirty="0">
                <a:latin typeface="Constantia"/>
                <a:cs typeface="Constantia"/>
              </a:rPr>
              <a:t> at</a:t>
            </a:r>
            <a:r>
              <a:rPr sz="3200" spc="5" dirty="0">
                <a:latin typeface="Constantia"/>
                <a:cs typeface="Constantia"/>
              </a:rPr>
              <a:t> </a:t>
            </a:r>
            <a:r>
              <a:rPr sz="3200" spc="-5" dirty="0">
                <a:latin typeface="Constantia"/>
                <a:cs typeface="Constantia"/>
              </a:rPr>
              <a:t>most</a:t>
            </a:r>
            <a:r>
              <a:rPr sz="3200" dirty="0">
                <a:latin typeface="Constantia"/>
                <a:cs typeface="Constantia"/>
              </a:rPr>
              <a:t> </a:t>
            </a:r>
            <a:r>
              <a:rPr sz="3200" i="1" dirty="0">
                <a:latin typeface="Constantia"/>
                <a:cs typeface="Constantia"/>
              </a:rPr>
              <a:t>k</a:t>
            </a:r>
            <a:r>
              <a:rPr sz="3200" dirty="0">
                <a:latin typeface="Constantia"/>
                <a:cs typeface="Constantia"/>
              </a:rPr>
              <a:t>.</a:t>
            </a:r>
            <a:r>
              <a:rPr sz="3200" spc="5" dirty="0">
                <a:latin typeface="Constantia"/>
                <a:cs typeface="Constantia"/>
              </a:rPr>
              <a:t> </a:t>
            </a:r>
            <a:r>
              <a:rPr sz="3200" spc="-10" dirty="0">
                <a:latin typeface="Constantia"/>
                <a:cs typeface="Constantia"/>
              </a:rPr>
              <a:t>This</a:t>
            </a:r>
            <a:r>
              <a:rPr sz="3200" spc="-5" dirty="0">
                <a:latin typeface="Constantia"/>
                <a:cs typeface="Constantia"/>
              </a:rPr>
              <a:t> </a:t>
            </a:r>
            <a:r>
              <a:rPr sz="3200" spc="-15" dirty="0">
                <a:latin typeface="Constantia"/>
                <a:cs typeface="Constantia"/>
              </a:rPr>
              <a:t>contradicts</a:t>
            </a:r>
            <a:r>
              <a:rPr sz="3200" spc="-10" dirty="0">
                <a:latin typeface="Constantia"/>
                <a:cs typeface="Constantia"/>
              </a:rPr>
              <a:t> </a:t>
            </a:r>
            <a:r>
              <a:rPr sz="3200" spc="-5" dirty="0">
                <a:latin typeface="Constantia"/>
                <a:cs typeface="Constantia"/>
              </a:rPr>
              <a:t>the </a:t>
            </a:r>
            <a:r>
              <a:rPr sz="3200" dirty="0">
                <a:latin typeface="Constantia"/>
                <a:cs typeface="Constantia"/>
              </a:rPr>
              <a:t> </a:t>
            </a:r>
            <a:r>
              <a:rPr sz="3200" spc="-5" dirty="0">
                <a:latin typeface="Constantia"/>
                <a:cs typeface="Constantia"/>
              </a:rPr>
              <a:t>statement</a:t>
            </a:r>
            <a:r>
              <a:rPr sz="3200" spc="-125" dirty="0">
                <a:latin typeface="Constantia"/>
                <a:cs typeface="Constantia"/>
              </a:rPr>
              <a:t> </a:t>
            </a:r>
            <a:r>
              <a:rPr sz="3200" spc="-5" dirty="0">
                <a:latin typeface="Constantia"/>
                <a:cs typeface="Constantia"/>
              </a:rPr>
              <a:t>that</a:t>
            </a:r>
            <a:r>
              <a:rPr sz="3200" spc="-170" dirty="0">
                <a:latin typeface="Constantia"/>
                <a:cs typeface="Constantia"/>
              </a:rPr>
              <a:t> </a:t>
            </a:r>
            <a:r>
              <a:rPr sz="3200" spc="-40" dirty="0">
                <a:latin typeface="Constantia"/>
                <a:cs typeface="Constantia"/>
              </a:rPr>
              <a:t>we</a:t>
            </a:r>
            <a:r>
              <a:rPr sz="3200" spc="-95" dirty="0">
                <a:latin typeface="Constantia"/>
                <a:cs typeface="Constantia"/>
              </a:rPr>
              <a:t> </a:t>
            </a:r>
            <a:r>
              <a:rPr sz="3200" spc="-40" dirty="0">
                <a:latin typeface="Constantia"/>
                <a:cs typeface="Constantia"/>
              </a:rPr>
              <a:t>have</a:t>
            </a:r>
            <a:r>
              <a:rPr sz="3200" spc="-95" dirty="0">
                <a:latin typeface="Constantia"/>
                <a:cs typeface="Constantia"/>
              </a:rPr>
              <a:t> </a:t>
            </a:r>
            <a:r>
              <a:rPr sz="3200" i="1" dirty="0">
                <a:latin typeface="Constantia"/>
                <a:cs typeface="Constantia"/>
              </a:rPr>
              <a:t>k</a:t>
            </a:r>
            <a:r>
              <a:rPr sz="3200" i="1" spc="40" dirty="0">
                <a:latin typeface="Constantia"/>
                <a:cs typeface="Constantia"/>
              </a:rPr>
              <a:t> </a:t>
            </a:r>
            <a:r>
              <a:rPr sz="3200" dirty="0">
                <a:latin typeface="Constantia"/>
                <a:cs typeface="Constantia"/>
              </a:rPr>
              <a:t>+</a:t>
            </a:r>
            <a:r>
              <a:rPr sz="3200" spc="-5" dirty="0">
                <a:latin typeface="Constantia"/>
                <a:cs typeface="Constantia"/>
              </a:rPr>
              <a:t> </a:t>
            </a:r>
            <a:r>
              <a:rPr sz="3200" dirty="0">
                <a:latin typeface="Cambria Math"/>
                <a:cs typeface="Cambria Math"/>
              </a:rPr>
              <a:t>1</a:t>
            </a:r>
            <a:r>
              <a:rPr sz="3200" spc="10" dirty="0">
                <a:latin typeface="Cambria Math"/>
                <a:cs typeface="Cambria Math"/>
              </a:rPr>
              <a:t> </a:t>
            </a:r>
            <a:r>
              <a:rPr sz="3200" spc="-10" dirty="0">
                <a:latin typeface="Constantia"/>
                <a:cs typeface="Constantia"/>
              </a:rPr>
              <a:t>objects.</a:t>
            </a:r>
            <a:endParaRPr sz="3200">
              <a:latin typeface="Constantia"/>
              <a:cs typeface="Constanti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igeonhole Principle (Defined w/ 11 Step-by-Step Examples!)">
            <a:extLst>
              <a:ext uri="{FF2B5EF4-FFF2-40B4-BE49-F238E27FC236}">
                <a16:creationId xmlns:a16="http://schemas.microsoft.com/office/drawing/2014/main" id="{2BD4317F-1BD8-4090-9E40-01DA113A5A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60960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3742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28" y="0"/>
            <a:ext cx="9145905" cy="6858000"/>
            <a:chOff x="-828" y="0"/>
            <a:chExt cx="9145905"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223"/>
              <a:ext cx="9143999" cy="1028700"/>
            </a:xfrm>
            <a:prstGeom prst="rect">
              <a:avLst/>
            </a:prstGeom>
          </p:spPr>
        </p:pic>
        <p:pic>
          <p:nvPicPr>
            <p:cNvPr id="5" name="object 5"/>
            <p:cNvPicPr/>
            <p:nvPr/>
          </p:nvPicPr>
          <p:blipFill>
            <a:blip r:embed="rId4" cstate="print"/>
            <a:stretch>
              <a:fillRect/>
            </a:stretch>
          </p:blipFill>
          <p:spPr>
            <a:xfrm>
              <a:off x="4401357" y="0"/>
              <a:ext cx="4742641" cy="599949"/>
            </a:xfrm>
            <a:prstGeom prst="rect">
              <a:avLst/>
            </a:prstGeom>
          </p:spPr>
        </p:pic>
        <p:pic>
          <p:nvPicPr>
            <p:cNvPr id="6" name="object 6"/>
            <p:cNvPicPr/>
            <p:nvPr/>
          </p:nvPicPr>
          <p:blipFill>
            <a:blip r:embed="rId5" cstate="print"/>
            <a:stretch>
              <a:fillRect/>
            </a:stretch>
          </p:blipFill>
          <p:spPr>
            <a:xfrm>
              <a:off x="0" y="0"/>
              <a:ext cx="9088207" cy="1020572"/>
            </a:xfrm>
            <a:prstGeom prst="rect">
              <a:avLst/>
            </a:prstGeom>
          </p:spPr>
        </p:pic>
        <p:pic>
          <p:nvPicPr>
            <p:cNvPr id="7" name="object 7"/>
            <p:cNvPicPr/>
            <p:nvPr/>
          </p:nvPicPr>
          <p:blipFill>
            <a:blip r:embed="rId6" cstate="print"/>
            <a:stretch>
              <a:fillRect/>
            </a:stretch>
          </p:blipFill>
          <p:spPr>
            <a:xfrm>
              <a:off x="-828" y="52323"/>
              <a:ext cx="9145590" cy="901826"/>
            </a:xfrm>
            <a:prstGeom prst="rect">
              <a:avLst/>
            </a:prstGeom>
          </p:spPr>
        </p:pic>
      </p:grpSp>
      <p:sp>
        <p:nvSpPr>
          <p:cNvPr id="8" name="object 8"/>
          <p:cNvSpPr txBox="1">
            <a:spLocks noGrp="1"/>
          </p:cNvSpPr>
          <p:nvPr>
            <p:ph type="title"/>
          </p:nvPr>
        </p:nvSpPr>
        <p:spPr>
          <a:xfrm>
            <a:off x="444500" y="555701"/>
            <a:ext cx="6395720" cy="788670"/>
          </a:xfrm>
          <a:prstGeom prst="rect">
            <a:avLst/>
          </a:prstGeom>
        </p:spPr>
        <p:txBody>
          <a:bodyPr vert="horz" wrap="square" lIns="0" tIns="13335" rIns="0" bIns="0" rtlCol="0">
            <a:spAutoFit/>
          </a:bodyPr>
          <a:lstStyle/>
          <a:p>
            <a:pPr marL="12700">
              <a:lnSpc>
                <a:spcPct val="100000"/>
              </a:lnSpc>
              <a:spcBef>
                <a:spcPts val="105"/>
              </a:spcBef>
            </a:pPr>
            <a:r>
              <a:rPr sz="5000" spc="-5" dirty="0">
                <a:solidFill>
                  <a:srgbClr val="04607A"/>
                </a:solidFill>
                <a:latin typeface="Calibri"/>
                <a:cs typeface="Calibri"/>
              </a:rPr>
              <a:t>The</a:t>
            </a:r>
            <a:r>
              <a:rPr sz="5000" spc="-45" dirty="0">
                <a:solidFill>
                  <a:srgbClr val="04607A"/>
                </a:solidFill>
                <a:latin typeface="Calibri"/>
                <a:cs typeface="Calibri"/>
              </a:rPr>
              <a:t> </a:t>
            </a:r>
            <a:r>
              <a:rPr sz="5000" spc="-5" dirty="0">
                <a:solidFill>
                  <a:srgbClr val="04607A"/>
                </a:solidFill>
                <a:latin typeface="Calibri"/>
                <a:cs typeface="Calibri"/>
              </a:rPr>
              <a:t>Pigeonhole</a:t>
            </a:r>
            <a:r>
              <a:rPr sz="5000" spc="-55" dirty="0">
                <a:solidFill>
                  <a:srgbClr val="04607A"/>
                </a:solidFill>
                <a:latin typeface="Calibri"/>
                <a:cs typeface="Calibri"/>
              </a:rPr>
              <a:t> </a:t>
            </a:r>
            <a:r>
              <a:rPr sz="5000" dirty="0">
                <a:solidFill>
                  <a:srgbClr val="04607A"/>
                </a:solidFill>
                <a:latin typeface="Calibri"/>
                <a:cs typeface="Calibri"/>
              </a:rPr>
              <a:t>Principle</a:t>
            </a:r>
            <a:endParaRPr sz="5000">
              <a:latin typeface="Calibri"/>
              <a:cs typeface="Calibri"/>
            </a:endParaRPr>
          </a:p>
        </p:txBody>
      </p:sp>
      <p:sp>
        <p:nvSpPr>
          <p:cNvPr id="9" name="object 9"/>
          <p:cNvSpPr txBox="1"/>
          <p:nvPr/>
        </p:nvSpPr>
        <p:spPr>
          <a:xfrm>
            <a:off x="535940" y="1386281"/>
            <a:ext cx="7753350" cy="1216025"/>
          </a:xfrm>
          <a:prstGeom prst="rect">
            <a:avLst/>
          </a:prstGeom>
        </p:spPr>
        <p:txBody>
          <a:bodyPr vert="horz" wrap="square" lIns="0" tIns="13335" rIns="0" bIns="0" rtlCol="0">
            <a:spAutoFit/>
          </a:bodyPr>
          <a:lstStyle/>
          <a:p>
            <a:pPr marL="286385" marR="5080" indent="-274320">
              <a:lnSpc>
                <a:spcPct val="100000"/>
              </a:lnSpc>
              <a:spcBef>
                <a:spcPts val="105"/>
              </a:spcBef>
              <a:buClr>
                <a:srgbClr val="0AD0D9"/>
              </a:buClr>
              <a:buSzPct val="94230"/>
              <a:buFont typeface="Segoe UI Symbol"/>
              <a:buChar char="⚫"/>
              <a:tabLst>
                <a:tab pos="287020" algn="l"/>
                <a:tab pos="6042025" algn="l"/>
              </a:tabLst>
            </a:pPr>
            <a:r>
              <a:rPr sz="2600" dirty="0">
                <a:latin typeface="Constantia"/>
                <a:cs typeface="Constantia"/>
              </a:rPr>
              <a:t>If a</a:t>
            </a:r>
            <a:r>
              <a:rPr sz="2600" spc="-65" dirty="0">
                <a:latin typeface="Constantia"/>
                <a:cs typeface="Constantia"/>
              </a:rPr>
              <a:t> </a:t>
            </a:r>
            <a:r>
              <a:rPr sz="2600" spc="40" dirty="0">
                <a:latin typeface="Constantia"/>
                <a:cs typeface="Constantia"/>
              </a:rPr>
              <a:t>flock</a:t>
            </a:r>
            <a:r>
              <a:rPr sz="2600" spc="-110" dirty="0">
                <a:latin typeface="Constantia"/>
                <a:cs typeface="Constantia"/>
              </a:rPr>
              <a:t> </a:t>
            </a:r>
            <a:r>
              <a:rPr sz="2600" dirty="0">
                <a:latin typeface="Constantia"/>
                <a:cs typeface="Constantia"/>
              </a:rPr>
              <a:t>of</a:t>
            </a:r>
            <a:r>
              <a:rPr sz="2600" spc="35" dirty="0">
                <a:latin typeface="Constantia"/>
                <a:cs typeface="Constantia"/>
              </a:rPr>
              <a:t> </a:t>
            </a:r>
            <a:r>
              <a:rPr sz="2600" dirty="0">
                <a:latin typeface="Cambria Math"/>
                <a:cs typeface="Cambria Math"/>
              </a:rPr>
              <a:t>20</a:t>
            </a:r>
            <a:r>
              <a:rPr sz="2600" spc="35" dirty="0">
                <a:latin typeface="Cambria Math"/>
                <a:cs typeface="Cambria Math"/>
              </a:rPr>
              <a:t> </a:t>
            </a:r>
            <a:r>
              <a:rPr sz="2600" spc="-15" dirty="0">
                <a:latin typeface="Constantia"/>
                <a:cs typeface="Constantia"/>
              </a:rPr>
              <a:t>pigeons</a:t>
            </a:r>
            <a:r>
              <a:rPr sz="2600" spc="-85" dirty="0">
                <a:latin typeface="Constantia"/>
                <a:cs typeface="Constantia"/>
              </a:rPr>
              <a:t> </a:t>
            </a:r>
            <a:r>
              <a:rPr sz="2600" spc="-10" dirty="0">
                <a:latin typeface="Constantia"/>
                <a:cs typeface="Constantia"/>
              </a:rPr>
              <a:t>roosts</a:t>
            </a:r>
            <a:r>
              <a:rPr sz="2600" spc="-75" dirty="0">
                <a:latin typeface="Constantia"/>
                <a:cs typeface="Constantia"/>
              </a:rPr>
              <a:t> </a:t>
            </a:r>
            <a:r>
              <a:rPr sz="2600" dirty="0">
                <a:latin typeface="Constantia"/>
                <a:cs typeface="Constantia"/>
              </a:rPr>
              <a:t>in</a:t>
            </a:r>
            <a:r>
              <a:rPr sz="2600" spc="-105" dirty="0">
                <a:latin typeface="Constantia"/>
                <a:cs typeface="Constantia"/>
              </a:rPr>
              <a:t> </a:t>
            </a:r>
            <a:r>
              <a:rPr sz="2600" dirty="0">
                <a:latin typeface="Constantia"/>
                <a:cs typeface="Constantia"/>
              </a:rPr>
              <a:t>a</a:t>
            </a:r>
            <a:r>
              <a:rPr sz="2600" spc="-114" dirty="0">
                <a:latin typeface="Constantia"/>
                <a:cs typeface="Constantia"/>
              </a:rPr>
              <a:t> </a:t>
            </a:r>
            <a:r>
              <a:rPr sz="2600" dirty="0">
                <a:latin typeface="Constantia"/>
                <a:cs typeface="Constantia"/>
              </a:rPr>
              <a:t>set</a:t>
            </a:r>
            <a:r>
              <a:rPr sz="2600" spc="-130" dirty="0">
                <a:latin typeface="Constantia"/>
                <a:cs typeface="Constantia"/>
              </a:rPr>
              <a:t> </a:t>
            </a:r>
            <a:r>
              <a:rPr sz="2600" dirty="0">
                <a:latin typeface="Constantia"/>
                <a:cs typeface="Constantia"/>
              </a:rPr>
              <a:t>of	</a:t>
            </a:r>
            <a:r>
              <a:rPr sz="2600" spc="-5" dirty="0">
                <a:latin typeface="Cambria Math"/>
                <a:cs typeface="Cambria Math"/>
              </a:rPr>
              <a:t>19 </a:t>
            </a:r>
            <a:r>
              <a:rPr sz="2600" dirty="0">
                <a:latin typeface="Cambria Math"/>
                <a:cs typeface="Cambria Math"/>
              </a:rPr>
              <a:t> </a:t>
            </a:r>
            <a:r>
              <a:rPr sz="2600" spc="-10" dirty="0">
                <a:latin typeface="Constantia"/>
                <a:cs typeface="Constantia"/>
              </a:rPr>
              <a:t>pigeonholes,</a:t>
            </a:r>
            <a:r>
              <a:rPr sz="2600" spc="-80" dirty="0">
                <a:latin typeface="Constantia"/>
                <a:cs typeface="Constantia"/>
              </a:rPr>
              <a:t> </a:t>
            </a:r>
            <a:r>
              <a:rPr sz="2600" dirty="0">
                <a:latin typeface="Constantia"/>
                <a:cs typeface="Constantia"/>
              </a:rPr>
              <a:t>one</a:t>
            </a:r>
            <a:r>
              <a:rPr sz="2600" spc="-125" dirty="0">
                <a:latin typeface="Constantia"/>
                <a:cs typeface="Constantia"/>
              </a:rPr>
              <a:t> </a:t>
            </a:r>
            <a:r>
              <a:rPr sz="2600" dirty="0">
                <a:latin typeface="Constantia"/>
                <a:cs typeface="Constantia"/>
              </a:rPr>
              <a:t>of</a:t>
            </a:r>
            <a:r>
              <a:rPr sz="2600" spc="15" dirty="0">
                <a:latin typeface="Constantia"/>
                <a:cs typeface="Constantia"/>
              </a:rPr>
              <a:t> </a:t>
            </a:r>
            <a:r>
              <a:rPr sz="2600" dirty="0">
                <a:latin typeface="Constantia"/>
                <a:cs typeface="Constantia"/>
              </a:rPr>
              <a:t>the</a:t>
            </a:r>
            <a:r>
              <a:rPr sz="2600" spc="-105" dirty="0">
                <a:latin typeface="Constantia"/>
                <a:cs typeface="Constantia"/>
              </a:rPr>
              <a:t> </a:t>
            </a:r>
            <a:r>
              <a:rPr sz="2600" spc="-5" dirty="0">
                <a:latin typeface="Constantia"/>
                <a:cs typeface="Constantia"/>
              </a:rPr>
              <a:t>pigeonholes</a:t>
            </a:r>
            <a:r>
              <a:rPr sz="2600" spc="-55" dirty="0">
                <a:latin typeface="Constantia"/>
                <a:cs typeface="Constantia"/>
              </a:rPr>
              <a:t> </a:t>
            </a:r>
            <a:r>
              <a:rPr sz="2600" dirty="0">
                <a:latin typeface="Constantia"/>
                <a:cs typeface="Constantia"/>
              </a:rPr>
              <a:t>must</a:t>
            </a:r>
            <a:r>
              <a:rPr sz="2600" spc="-90" dirty="0">
                <a:latin typeface="Constantia"/>
                <a:cs typeface="Constantia"/>
              </a:rPr>
              <a:t> </a:t>
            </a:r>
            <a:r>
              <a:rPr sz="2600" spc="-30" dirty="0">
                <a:latin typeface="Constantia"/>
                <a:cs typeface="Constantia"/>
              </a:rPr>
              <a:t>have</a:t>
            </a:r>
            <a:r>
              <a:rPr sz="2600" spc="-75" dirty="0">
                <a:latin typeface="Constantia"/>
                <a:cs typeface="Constantia"/>
              </a:rPr>
              <a:t> </a:t>
            </a:r>
            <a:r>
              <a:rPr sz="2600" spc="-10" dirty="0">
                <a:latin typeface="Constantia"/>
                <a:cs typeface="Constantia"/>
              </a:rPr>
              <a:t>more </a:t>
            </a:r>
            <a:r>
              <a:rPr sz="2600" spc="-635" dirty="0">
                <a:latin typeface="Constantia"/>
                <a:cs typeface="Constantia"/>
              </a:rPr>
              <a:t> </a:t>
            </a:r>
            <a:r>
              <a:rPr sz="2600" dirty="0">
                <a:latin typeface="Constantia"/>
                <a:cs typeface="Constantia"/>
              </a:rPr>
              <a:t>than</a:t>
            </a:r>
            <a:r>
              <a:rPr sz="2600" spc="-65" dirty="0">
                <a:latin typeface="Constantia"/>
                <a:cs typeface="Constantia"/>
              </a:rPr>
              <a:t> </a:t>
            </a:r>
            <a:r>
              <a:rPr sz="2600" dirty="0">
                <a:latin typeface="Cambria Math"/>
                <a:cs typeface="Cambria Math"/>
              </a:rPr>
              <a:t>1</a:t>
            </a:r>
            <a:r>
              <a:rPr sz="2600" spc="35" dirty="0">
                <a:latin typeface="Cambria Math"/>
                <a:cs typeface="Cambria Math"/>
              </a:rPr>
              <a:t> </a:t>
            </a:r>
            <a:r>
              <a:rPr sz="2600" spc="-10" dirty="0">
                <a:latin typeface="Constantia"/>
                <a:cs typeface="Constantia"/>
              </a:rPr>
              <a:t>pigeon.</a:t>
            </a:r>
            <a:endParaRPr sz="2600">
              <a:latin typeface="Constantia"/>
              <a:cs typeface="Constantia"/>
            </a:endParaRPr>
          </a:p>
        </p:txBody>
      </p:sp>
      <p:pic>
        <p:nvPicPr>
          <p:cNvPr id="10" name="object 10"/>
          <p:cNvPicPr/>
          <p:nvPr/>
        </p:nvPicPr>
        <p:blipFill>
          <a:blip r:embed="rId7" cstate="print"/>
          <a:stretch>
            <a:fillRect/>
          </a:stretch>
        </p:blipFill>
        <p:spPr>
          <a:xfrm>
            <a:off x="685800" y="3124200"/>
            <a:ext cx="7315200" cy="2971800"/>
          </a:xfrm>
          <a:prstGeom prst="rect">
            <a:avLst/>
          </a:prstGeom>
        </p:spPr>
      </p:pic>
      <p:pic>
        <p:nvPicPr>
          <p:cNvPr id="11" name="object 11"/>
          <p:cNvPicPr/>
          <p:nvPr/>
        </p:nvPicPr>
        <p:blipFill>
          <a:blip r:embed="rId8" cstate="print"/>
          <a:stretch>
            <a:fillRect/>
          </a:stretch>
        </p:blipFill>
        <p:spPr>
          <a:xfrm>
            <a:off x="8293607" y="5931408"/>
            <a:ext cx="178307" cy="17830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28" y="0"/>
            <a:ext cx="9145905" cy="6858000"/>
            <a:chOff x="-828" y="0"/>
            <a:chExt cx="9145905"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223"/>
              <a:ext cx="9143999" cy="1028700"/>
            </a:xfrm>
            <a:prstGeom prst="rect">
              <a:avLst/>
            </a:prstGeom>
          </p:spPr>
        </p:pic>
        <p:pic>
          <p:nvPicPr>
            <p:cNvPr id="5" name="object 5"/>
            <p:cNvPicPr/>
            <p:nvPr/>
          </p:nvPicPr>
          <p:blipFill>
            <a:blip r:embed="rId4" cstate="print"/>
            <a:stretch>
              <a:fillRect/>
            </a:stretch>
          </p:blipFill>
          <p:spPr>
            <a:xfrm>
              <a:off x="4401357" y="0"/>
              <a:ext cx="4742641" cy="599949"/>
            </a:xfrm>
            <a:prstGeom prst="rect">
              <a:avLst/>
            </a:prstGeom>
          </p:spPr>
        </p:pic>
        <p:pic>
          <p:nvPicPr>
            <p:cNvPr id="6" name="object 6"/>
            <p:cNvPicPr/>
            <p:nvPr/>
          </p:nvPicPr>
          <p:blipFill>
            <a:blip r:embed="rId5" cstate="print"/>
            <a:stretch>
              <a:fillRect/>
            </a:stretch>
          </p:blipFill>
          <p:spPr>
            <a:xfrm>
              <a:off x="0" y="0"/>
              <a:ext cx="9088207" cy="1020572"/>
            </a:xfrm>
            <a:prstGeom prst="rect">
              <a:avLst/>
            </a:prstGeom>
          </p:spPr>
        </p:pic>
        <p:pic>
          <p:nvPicPr>
            <p:cNvPr id="7" name="object 7"/>
            <p:cNvPicPr/>
            <p:nvPr/>
          </p:nvPicPr>
          <p:blipFill>
            <a:blip r:embed="rId6" cstate="print"/>
            <a:stretch>
              <a:fillRect/>
            </a:stretch>
          </p:blipFill>
          <p:spPr>
            <a:xfrm>
              <a:off x="-828" y="52323"/>
              <a:ext cx="9145590" cy="901826"/>
            </a:xfrm>
            <a:prstGeom prst="rect">
              <a:avLst/>
            </a:prstGeom>
          </p:spPr>
        </p:pic>
      </p:grpSp>
      <p:sp>
        <p:nvSpPr>
          <p:cNvPr id="8" name="object 8"/>
          <p:cNvSpPr txBox="1">
            <a:spLocks noGrp="1"/>
          </p:cNvSpPr>
          <p:nvPr>
            <p:ph type="title"/>
          </p:nvPr>
        </p:nvSpPr>
        <p:spPr>
          <a:xfrm>
            <a:off x="444500" y="1031189"/>
            <a:ext cx="6395720" cy="788670"/>
          </a:xfrm>
          <a:prstGeom prst="rect">
            <a:avLst/>
          </a:prstGeom>
        </p:spPr>
        <p:txBody>
          <a:bodyPr vert="horz" wrap="square" lIns="0" tIns="13335" rIns="0" bIns="0" rtlCol="0">
            <a:spAutoFit/>
          </a:bodyPr>
          <a:lstStyle/>
          <a:p>
            <a:pPr marL="12700">
              <a:lnSpc>
                <a:spcPct val="100000"/>
              </a:lnSpc>
              <a:spcBef>
                <a:spcPts val="105"/>
              </a:spcBef>
            </a:pPr>
            <a:r>
              <a:rPr sz="5000" spc="-5" dirty="0">
                <a:solidFill>
                  <a:srgbClr val="04607A"/>
                </a:solidFill>
                <a:latin typeface="Calibri"/>
                <a:cs typeface="Calibri"/>
              </a:rPr>
              <a:t>The</a:t>
            </a:r>
            <a:r>
              <a:rPr sz="5000" spc="-45" dirty="0">
                <a:solidFill>
                  <a:srgbClr val="04607A"/>
                </a:solidFill>
                <a:latin typeface="Calibri"/>
                <a:cs typeface="Calibri"/>
              </a:rPr>
              <a:t> </a:t>
            </a:r>
            <a:r>
              <a:rPr sz="5000" spc="-5" dirty="0">
                <a:solidFill>
                  <a:srgbClr val="04607A"/>
                </a:solidFill>
                <a:latin typeface="Calibri"/>
                <a:cs typeface="Calibri"/>
              </a:rPr>
              <a:t>Pigeonhole</a:t>
            </a:r>
            <a:r>
              <a:rPr sz="5000" spc="-55" dirty="0">
                <a:solidFill>
                  <a:srgbClr val="04607A"/>
                </a:solidFill>
                <a:latin typeface="Calibri"/>
                <a:cs typeface="Calibri"/>
              </a:rPr>
              <a:t> </a:t>
            </a:r>
            <a:r>
              <a:rPr sz="5000" dirty="0">
                <a:solidFill>
                  <a:srgbClr val="04607A"/>
                </a:solidFill>
                <a:latin typeface="Calibri"/>
                <a:cs typeface="Calibri"/>
              </a:rPr>
              <a:t>Principle</a:t>
            </a:r>
            <a:endParaRPr sz="5000">
              <a:latin typeface="Calibri"/>
              <a:cs typeface="Calibri"/>
            </a:endParaRPr>
          </a:p>
        </p:txBody>
      </p:sp>
      <p:sp>
        <p:nvSpPr>
          <p:cNvPr id="9" name="object 9"/>
          <p:cNvSpPr txBox="1"/>
          <p:nvPr/>
        </p:nvSpPr>
        <p:spPr>
          <a:xfrm>
            <a:off x="773683" y="1950847"/>
            <a:ext cx="7843520" cy="3815715"/>
          </a:xfrm>
          <a:prstGeom prst="rect">
            <a:avLst/>
          </a:prstGeom>
        </p:spPr>
        <p:txBody>
          <a:bodyPr vert="horz" wrap="square" lIns="0" tIns="13335" rIns="0" bIns="0" rtlCol="0">
            <a:spAutoFit/>
          </a:bodyPr>
          <a:lstStyle/>
          <a:p>
            <a:pPr marL="12700">
              <a:lnSpc>
                <a:spcPts val="3110"/>
              </a:lnSpc>
              <a:spcBef>
                <a:spcPts val="105"/>
              </a:spcBef>
              <a:tabLst>
                <a:tab pos="1659889" algn="l"/>
                <a:tab pos="2122170" algn="l"/>
                <a:tab pos="2536825" algn="l"/>
                <a:tab pos="3942079" algn="l"/>
                <a:tab pos="4237990" algn="l"/>
                <a:tab pos="5116830" algn="l"/>
                <a:tab pos="5464810" algn="l"/>
                <a:tab pos="6061075" algn="l"/>
                <a:tab pos="6896100" algn="l"/>
                <a:tab pos="7259955" algn="l"/>
                <a:tab pos="7639684" algn="l"/>
              </a:tabLst>
            </a:pPr>
            <a:r>
              <a:rPr sz="2600" b="1" spc="-5" dirty="0">
                <a:latin typeface="Constantia"/>
                <a:cs typeface="Constantia"/>
              </a:rPr>
              <a:t>Corollary	</a:t>
            </a:r>
            <a:r>
              <a:rPr sz="2600" spc="-15" dirty="0">
                <a:latin typeface="Cambria Math"/>
                <a:cs typeface="Cambria Math"/>
              </a:rPr>
              <a:t>1</a:t>
            </a:r>
            <a:r>
              <a:rPr sz="2600" spc="-15" dirty="0">
                <a:latin typeface="Constantia"/>
                <a:cs typeface="Constantia"/>
              </a:rPr>
              <a:t>:	</a:t>
            </a:r>
            <a:r>
              <a:rPr sz="2600" dirty="0">
                <a:latin typeface="Constantia"/>
                <a:cs typeface="Constantia"/>
              </a:rPr>
              <a:t>A	</a:t>
            </a:r>
            <a:r>
              <a:rPr sz="2600" spc="-5" dirty="0">
                <a:latin typeface="Constantia"/>
                <a:cs typeface="Constantia"/>
              </a:rPr>
              <a:t>function	</a:t>
            </a:r>
            <a:r>
              <a:rPr sz="2600" i="1" dirty="0">
                <a:latin typeface="Constantia"/>
                <a:cs typeface="Constantia"/>
              </a:rPr>
              <a:t>f	</a:t>
            </a:r>
            <a:r>
              <a:rPr sz="2600" spc="-15" dirty="0">
                <a:latin typeface="Constantia"/>
                <a:cs typeface="Constantia"/>
              </a:rPr>
              <a:t>from	</a:t>
            </a:r>
            <a:r>
              <a:rPr sz="2600" dirty="0">
                <a:latin typeface="Constantia"/>
                <a:cs typeface="Constantia"/>
              </a:rPr>
              <a:t>a	</a:t>
            </a:r>
            <a:r>
              <a:rPr sz="2600" spc="-5" dirty="0">
                <a:latin typeface="Constantia"/>
                <a:cs typeface="Constantia"/>
              </a:rPr>
              <a:t>set	</a:t>
            </a:r>
            <a:r>
              <a:rPr sz="2600" dirty="0">
                <a:latin typeface="Constantia"/>
                <a:cs typeface="Constantia"/>
              </a:rPr>
              <a:t>with	</a:t>
            </a:r>
            <a:r>
              <a:rPr sz="2600" i="1" dirty="0">
                <a:latin typeface="Constantia"/>
                <a:cs typeface="Constantia"/>
              </a:rPr>
              <a:t>k	</a:t>
            </a:r>
            <a:r>
              <a:rPr sz="2600" dirty="0">
                <a:latin typeface="Constantia"/>
                <a:cs typeface="Constantia"/>
              </a:rPr>
              <a:t>+	</a:t>
            </a:r>
            <a:r>
              <a:rPr sz="2600" dirty="0">
                <a:latin typeface="Cambria Math"/>
                <a:cs typeface="Cambria Math"/>
              </a:rPr>
              <a:t>1</a:t>
            </a:r>
            <a:endParaRPr sz="2600">
              <a:latin typeface="Cambria Math"/>
              <a:cs typeface="Cambria Math"/>
            </a:endParaRPr>
          </a:p>
          <a:p>
            <a:pPr marL="48895">
              <a:lnSpc>
                <a:spcPts val="3110"/>
              </a:lnSpc>
            </a:pPr>
            <a:r>
              <a:rPr sz="2600" dirty="0">
                <a:latin typeface="Constantia"/>
                <a:cs typeface="Constantia"/>
              </a:rPr>
              <a:t>el</a:t>
            </a:r>
            <a:r>
              <a:rPr sz="2600" spc="5" dirty="0">
                <a:latin typeface="Constantia"/>
                <a:cs typeface="Constantia"/>
              </a:rPr>
              <a:t>e</a:t>
            </a:r>
            <a:r>
              <a:rPr sz="2600" spc="-5" dirty="0">
                <a:latin typeface="Constantia"/>
                <a:cs typeface="Constantia"/>
              </a:rPr>
              <a:t>men</a:t>
            </a:r>
            <a:r>
              <a:rPr sz="2600" spc="5" dirty="0">
                <a:latin typeface="Constantia"/>
                <a:cs typeface="Constantia"/>
              </a:rPr>
              <a:t>t</a:t>
            </a:r>
            <a:r>
              <a:rPr sz="2600" dirty="0">
                <a:latin typeface="Constantia"/>
                <a:cs typeface="Constantia"/>
              </a:rPr>
              <a:t>s</a:t>
            </a:r>
            <a:r>
              <a:rPr sz="2600" spc="-110" dirty="0">
                <a:latin typeface="Constantia"/>
                <a:cs typeface="Constantia"/>
              </a:rPr>
              <a:t> </a:t>
            </a:r>
            <a:r>
              <a:rPr sz="2600" spc="-35" dirty="0">
                <a:latin typeface="Constantia"/>
                <a:cs typeface="Constantia"/>
              </a:rPr>
              <a:t>t</a:t>
            </a:r>
            <a:r>
              <a:rPr sz="2600" dirty="0">
                <a:latin typeface="Constantia"/>
                <a:cs typeface="Constantia"/>
              </a:rPr>
              <a:t>o</a:t>
            </a:r>
            <a:r>
              <a:rPr sz="2600" spc="-155" dirty="0">
                <a:latin typeface="Constantia"/>
                <a:cs typeface="Constantia"/>
              </a:rPr>
              <a:t> </a:t>
            </a:r>
            <a:r>
              <a:rPr sz="2600" dirty="0">
                <a:latin typeface="Constantia"/>
                <a:cs typeface="Constantia"/>
              </a:rPr>
              <a:t>a</a:t>
            </a:r>
            <a:r>
              <a:rPr sz="2600" spc="-114" dirty="0">
                <a:latin typeface="Constantia"/>
                <a:cs typeface="Constantia"/>
              </a:rPr>
              <a:t> </a:t>
            </a:r>
            <a:r>
              <a:rPr sz="2600" dirty="0">
                <a:latin typeface="Constantia"/>
                <a:cs typeface="Constantia"/>
              </a:rPr>
              <a:t>set</a:t>
            </a:r>
            <a:r>
              <a:rPr sz="2600" spc="-150" dirty="0">
                <a:latin typeface="Constantia"/>
                <a:cs typeface="Constantia"/>
              </a:rPr>
              <a:t> </a:t>
            </a:r>
            <a:r>
              <a:rPr sz="2600" dirty="0">
                <a:latin typeface="Constantia"/>
                <a:cs typeface="Constantia"/>
              </a:rPr>
              <a:t>with</a:t>
            </a:r>
            <a:r>
              <a:rPr sz="2600" spc="-50" dirty="0">
                <a:latin typeface="Constantia"/>
                <a:cs typeface="Constantia"/>
              </a:rPr>
              <a:t> </a:t>
            </a:r>
            <a:r>
              <a:rPr sz="2600" i="1" dirty="0">
                <a:latin typeface="Constantia"/>
                <a:cs typeface="Constantia"/>
              </a:rPr>
              <a:t>k</a:t>
            </a:r>
            <a:r>
              <a:rPr sz="2600" i="1" spc="-40" dirty="0">
                <a:latin typeface="Constantia"/>
                <a:cs typeface="Constantia"/>
              </a:rPr>
              <a:t> </a:t>
            </a:r>
            <a:r>
              <a:rPr sz="2600" dirty="0">
                <a:latin typeface="Constantia"/>
                <a:cs typeface="Constantia"/>
              </a:rPr>
              <a:t>elements</a:t>
            </a:r>
            <a:r>
              <a:rPr sz="2600" spc="-70" dirty="0">
                <a:latin typeface="Constantia"/>
                <a:cs typeface="Constantia"/>
              </a:rPr>
              <a:t> </a:t>
            </a:r>
            <a:r>
              <a:rPr sz="2600" spc="-10" dirty="0">
                <a:latin typeface="Constantia"/>
                <a:cs typeface="Constantia"/>
              </a:rPr>
              <a:t>i</a:t>
            </a:r>
            <a:r>
              <a:rPr sz="2600" dirty="0">
                <a:latin typeface="Constantia"/>
                <a:cs typeface="Constantia"/>
              </a:rPr>
              <a:t>s</a:t>
            </a:r>
            <a:r>
              <a:rPr sz="2600" spc="-55" dirty="0">
                <a:latin typeface="Constantia"/>
                <a:cs typeface="Constantia"/>
              </a:rPr>
              <a:t> </a:t>
            </a:r>
            <a:r>
              <a:rPr sz="2600" spc="-5" dirty="0">
                <a:latin typeface="Constantia"/>
                <a:cs typeface="Constantia"/>
              </a:rPr>
              <a:t>n</a:t>
            </a:r>
            <a:r>
              <a:rPr sz="2600" spc="-10" dirty="0">
                <a:latin typeface="Constantia"/>
                <a:cs typeface="Constantia"/>
              </a:rPr>
              <a:t>o</a:t>
            </a:r>
            <a:r>
              <a:rPr sz="2600" dirty="0">
                <a:latin typeface="Constantia"/>
                <a:cs typeface="Constantia"/>
              </a:rPr>
              <a:t>t</a:t>
            </a:r>
            <a:r>
              <a:rPr sz="2600" spc="-145" dirty="0">
                <a:latin typeface="Constantia"/>
                <a:cs typeface="Constantia"/>
              </a:rPr>
              <a:t> </a:t>
            </a:r>
            <a:r>
              <a:rPr sz="2600" dirty="0">
                <a:latin typeface="Constantia"/>
                <a:cs typeface="Constantia"/>
              </a:rPr>
              <a:t>o</a:t>
            </a:r>
            <a:r>
              <a:rPr sz="2600" spc="-10" dirty="0">
                <a:latin typeface="Constantia"/>
                <a:cs typeface="Constantia"/>
              </a:rPr>
              <a:t>n</a:t>
            </a:r>
            <a:r>
              <a:rPr sz="2600" dirty="0">
                <a:latin typeface="Constantia"/>
                <a:cs typeface="Constantia"/>
              </a:rPr>
              <a:t>e-</a:t>
            </a:r>
            <a:r>
              <a:rPr sz="2600" spc="-35" dirty="0">
                <a:latin typeface="Constantia"/>
                <a:cs typeface="Constantia"/>
              </a:rPr>
              <a:t>t</a:t>
            </a:r>
            <a:r>
              <a:rPr sz="2600" spc="-5" dirty="0">
                <a:latin typeface="Constantia"/>
                <a:cs typeface="Constantia"/>
              </a:rPr>
              <a:t>o</a:t>
            </a:r>
            <a:r>
              <a:rPr sz="2600" dirty="0">
                <a:latin typeface="Constantia"/>
                <a:cs typeface="Constantia"/>
              </a:rPr>
              <a:t>-o</a:t>
            </a:r>
            <a:r>
              <a:rPr sz="2600" spc="-10" dirty="0">
                <a:latin typeface="Constantia"/>
                <a:cs typeface="Constantia"/>
              </a:rPr>
              <a:t>n</a:t>
            </a:r>
            <a:r>
              <a:rPr sz="2600" spc="-5" dirty="0">
                <a:latin typeface="Constantia"/>
                <a:cs typeface="Constantia"/>
              </a:rPr>
              <a:t>e</a:t>
            </a:r>
            <a:r>
              <a:rPr sz="2600" dirty="0">
                <a:latin typeface="Constantia"/>
                <a:cs typeface="Constantia"/>
              </a:rPr>
              <a:t>.</a:t>
            </a:r>
            <a:endParaRPr sz="2600">
              <a:latin typeface="Constantia"/>
              <a:cs typeface="Constantia"/>
            </a:endParaRPr>
          </a:p>
          <a:p>
            <a:pPr marL="12700">
              <a:lnSpc>
                <a:spcPct val="100000"/>
              </a:lnSpc>
              <a:spcBef>
                <a:spcPts val="625"/>
              </a:spcBef>
            </a:pPr>
            <a:r>
              <a:rPr sz="2600" b="1" spc="-5" dirty="0">
                <a:latin typeface="Constantia"/>
                <a:cs typeface="Constantia"/>
              </a:rPr>
              <a:t>Proof</a:t>
            </a:r>
            <a:r>
              <a:rPr sz="2600" spc="-5" dirty="0">
                <a:latin typeface="Constantia"/>
                <a:cs typeface="Constantia"/>
              </a:rPr>
              <a:t>:</a:t>
            </a:r>
            <a:r>
              <a:rPr sz="2600" spc="-25" dirty="0">
                <a:latin typeface="Constantia"/>
                <a:cs typeface="Constantia"/>
              </a:rPr>
              <a:t> </a:t>
            </a:r>
            <a:r>
              <a:rPr sz="2600" spc="-20" dirty="0">
                <a:latin typeface="Constantia"/>
                <a:cs typeface="Constantia"/>
              </a:rPr>
              <a:t>Use</a:t>
            </a:r>
            <a:r>
              <a:rPr sz="2600" spc="-95" dirty="0">
                <a:latin typeface="Constantia"/>
                <a:cs typeface="Constantia"/>
              </a:rPr>
              <a:t> </a:t>
            </a:r>
            <a:r>
              <a:rPr sz="2600" spc="-5" dirty="0">
                <a:latin typeface="Constantia"/>
                <a:cs typeface="Constantia"/>
              </a:rPr>
              <a:t>the</a:t>
            </a:r>
            <a:r>
              <a:rPr sz="2600" spc="-110" dirty="0">
                <a:latin typeface="Constantia"/>
                <a:cs typeface="Constantia"/>
              </a:rPr>
              <a:t> </a:t>
            </a:r>
            <a:r>
              <a:rPr sz="2600" spc="-10" dirty="0">
                <a:latin typeface="Constantia"/>
                <a:cs typeface="Constantia"/>
              </a:rPr>
              <a:t>pigeonhole</a:t>
            </a:r>
            <a:r>
              <a:rPr sz="2600" spc="-120" dirty="0">
                <a:latin typeface="Constantia"/>
                <a:cs typeface="Constantia"/>
              </a:rPr>
              <a:t> </a:t>
            </a:r>
            <a:r>
              <a:rPr sz="2600" spc="-5" dirty="0">
                <a:latin typeface="Constantia"/>
                <a:cs typeface="Constantia"/>
              </a:rPr>
              <a:t>principle.</a:t>
            </a:r>
            <a:endParaRPr sz="2600">
              <a:latin typeface="Constantia"/>
              <a:cs typeface="Constantia"/>
            </a:endParaRPr>
          </a:p>
          <a:p>
            <a:pPr marL="415290" indent="-247650">
              <a:lnSpc>
                <a:spcPct val="100000"/>
              </a:lnSpc>
              <a:spcBef>
                <a:spcPts val="585"/>
              </a:spcBef>
              <a:buClr>
                <a:srgbClr val="0E6EC5"/>
              </a:buClr>
              <a:buSzPct val="85416"/>
              <a:buFont typeface="Segoe UI Symbol"/>
              <a:buChar char="⚫"/>
              <a:tabLst>
                <a:tab pos="415925" algn="l"/>
              </a:tabLst>
            </a:pPr>
            <a:r>
              <a:rPr sz="2400" spc="-5" dirty="0">
                <a:latin typeface="Constantia"/>
                <a:cs typeface="Constantia"/>
              </a:rPr>
              <a:t>C</a:t>
            </a:r>
            <a:r>
              <a:rPr sz="2400" spc="-35" dirty="0">
                <a:latin typeface="Constantia"/>
                <a:cs typeface="Constantia"/>
              </a:rPr>
              <a:t>r</a:t>
            </a:r>
            <a:r>
              <a:rPr sz="2400" dirty="0">
                <a:latin typeface="Constantia"/>
                <a:cs typeface="Constantia"/>
              </a:rPr>
              <a:t>ea</a:t>
            </a:r>
            <a:r>
              <a:rPr sz="2400" spc="-30" dirty="0">
                <a:latin typeface="Constantia"/>
                <a:cs typeface="Constantia"/>
              </a:rPr>
              <a:t>t</a:t>
            </a:r>
            <a:r>
              <a:rPr sz="2400" dirty="0">
                <a:latin typeface="Constantia"/>
                <a:cs typeface="Constantia"/>
              </a:rPr>
              <a:t>e</a:t>
            </a:r>
            <a:r>
              <a:rPr sz="2400" spc="-125" dirty="0">
                <a:latin typeface="Constantia"/>
                <a:cs typeface="Constantia"/>
              </a:rPr>
              <a:t> </a:t>
            </a:r>
            <a:r>
              <a:rPr sz="2400" dirty="0">
                <a:latin typeface="Constantia"/>
                <a:cs typeface="Constantia"/>
              </a:rPr>
              <a:t>a</a:t>
            </a:r>
            <a:r>
              <a:rPr sz="2400" spc="-65" dirty="0">
                <a:latin typeface="Constantia"/>
                <a:cs typeface="Constantia"/>
              </a:rPr>
              <a:t> </a:t>
            </a:r>
            <a:r>
              <a:rPr sz="2400" spc="-5" dirty="0">
                <a:latin typeface="Constantia"/>
                <a:cs typeface="Constantia"/>
              </a:rPr>
              <a:t>b</a:t>
            </a:r>
            <a:r>
              <a:rPr sz="2400" spc="-80" dirty="0">
                <a:latin typeface="Constantia"/>
                <a:cs typeface="Constantia"/>
              </a:rPr>
              <a:t>o</a:t>
            </a:r>
            <a:r>
              <a:rPr sz="2400" dirty="0">
                <a:latin typeface="Constantia"/>
                <a:cs typeface="Constantia"/>
              </a:rPr>
              <a:t>x</a:t>
            </a:r>
            <a:r>
              <a:rPr sz="2400" spc="-50" dirty="0">
                <a:latin typeface="Constantia"/>
                <a:cs typeface="Constantia"/>
              </a:rPr>
              <a:t> </a:t>
            </a:r>
            <a:r>
              <a:rPr sz="2400" spc="-10" dirty="0">
                <a:latin typeface="Constantia"/>
                <a:cs typeface="Constantia"/>
              </a:rPr>
              <a:t>f</a:t>
            </a:r>
            <a:r>
              <a:rPr sz="2400" dirty="0">
                <a:latin typeface="Constantia"/>
                <a:cs typeface="Constantia"/>
              </a:rPr>
              <a:t>or</a:t>
            </a:r>
            <a:r>
              <a:rPr sz="2400" spc="-145" dirty="0">
                <a:latin typeface="Constantia"/>
                <a:cs typeface="Constantia"/>
              </a:rPr>
              <a:t> </a:t>
            </a:r>
            <a:r>
              <a:rPr sz="2400" dirty="0">
                <a:latin typeface="Constantia"/>
                <a:cs typeface="Constantia"/>
              </a:rPr>
              <a:t>each</a:t>
            </a:r>
            <a:r>
              <a:rPr sz="2400" spc="-100" dirty="0">
                <a:latin typeface="Constantia"/>
                <a:cs typeface="Constantia"/>
              </a:rPr>
              <a:t> </a:t>
            </a:r>
            <a:r>
              <a:rPr sz="2400" dirty="0">
                <a:latin typeface="Constantia"/>
                <a:cs typeface="Constantia"/>
              </a:rPr>
              <a:t>element</a:t>
            </a:r>
            <a:r>
              <a:rPr sz="2400" spc="-60" dirty="0">
                <a:latin typeface="Constantia"/>
                <a:cs typeface="Constantia"/>
              </a:rPr>
              <a:t> </a:t>
            </a:r>
            <a:r>
              <a:rPr sz="2400" i="1" dirty="0">
                <a:latin typeface="Constantia"/>
                <a:cs typeface="Constantia"/>
              </a:rPr>
              <a:t>y</a:t>
            </a:r>
            <a:r>
              <a:rPr sz="2400" i="1" spc="30" dirty="0">
                <a:latin typeface="Constantia"/>
                <a:cs typeface="Constantia"/>
              </a:rPr>
              <a:t> </a:t>
            </a:r>
            <a:r>
              <a:rPr sz="2400" dirty="0">
                <a:latin typeface="Constantia"/>
                <a:cs typeface="Constantia"/>
              </a:rPr>
              <a:t>in</a:t>
            </a:r>
            <a:r>
              <a:rPr sz="2400" spc="-70" dirty="0">
                <a:latin typeface="Constantia"/>
                <a:cs typeface="Constantia"/>
              </a:rPr>
              <a:t> </a:t>
            </a:r>
            <a:r>
              <a:rPr sz="2400" spc="-5" dirty="0">
                <a:latin typeface="Constantia"/>
                <a:cs typeface="Constantia"/>
              </a:rPr>
              <a:t>th</a:t>
            </a:r>
            <a:r>
              <a:rPr sz="2400" dirty="0">
                <a:latin typeface="Constantia"/>
                <a:cs typeface="Constantia"/>
              </a:rPr>
              <a:t>e</a:t>
            </a:r>
            <a:r>
              <a:rPr sz="2400" spc="-114" dirty="0">
                <a:latin typeface="Constantia"/>
                <a:cs typeface="Constantia"/>
              </a:rPr>
              <a:t> </a:t>
            </a:r>
            <a:r>
              <a:rPr sz="2400" spc="-55" dirty="0">
                <a:latin typeface="Constantia"/>
                <a:cs typeface="Constantia"/>
              </a:rPr>
              <a:t>c</a:t>
            </a:r>
            <a:r>
              <a:rPr sz="2400" dirty="0">
                <a:latin typeface="Constantia"/>
                <a:cs typeface="Constantia"/>
              </a:rPr>
              <a:t>o</a:t>
            </a:r>
            <a:r>
              <a:rPr sz="2400" spc="-10" dirty="0">
                <a:latin typeface="Constantia"/>
                <a:cs typeface="Constantia"/>
              </a:rPr>
              <a:t>d</a:t>
            </a:r>
            <a:r>
              <a:rPr sz="2400" dirty="0">
                <a:latin typeface="Constantia"/>
                <a:cs typeface="Constantia"/>
              </a:rPr>
              <a:t>omain</a:t>
            </a:r>
            <a:r>
              <a:rPr sz="2400" spc="-95" dirty="0">
                <a:latin typeface="Constantia"/>
                <a:cs typeface="Constantia"/>
              </a:rPr>
              <a:t> </a:t>
            </a:r>
            <a:r>
              <a:rPr sz="2400" spc="-5" dirty="0">
                <a:latin typeface="Constantia"/>
                <a:cs typeface="Constantia"/>
              </a:rPr>
              <a:t>o</a:t>
            </a:r>
            <a:r>
              <a:rPr sz="2400" dirty="0">
                <a:latin typeface="Constantia"/>
                <a:cs typeface="Constantia"/>
              </a:rPr>
              <a:t>f</a:t>
            </a:r>
            <a:r>
              <a:rPr sz="2400" spc="55" dirty="0">
                <a:latin typeface="Constantia"/>
                <a:cs typeface="Constantia"/>
              </a:rPr>
              <a:t> </a:t>
            </a:r>
            <a:r>
              <a:rPr sz="2400" i="1" dirty="0">
                <a:latin typeface="Constantia"/>
                <a:cs typeface="Constantia"/>
              </a:rPr>
              <a:t>f</a:t>
            </a:r>
            <a:r>
              <a:rPr sz="2400" i="1" spc="30" dirty="0">
                <a:latin typeface="Constantia"/>
                <a:cs typeface="Constantia"/>
              </a:rPr>
              <a:t> </a:t>
            </a:r>
            <a:r>
              <a:rPr sz="2400" dirty="0">
                <a:latin typeface="Constantia"/>
                <a:cs typeface="Constantia"/>
              </a:rPr>
              <a:t>.</a:t>
            </a:r>
            <a:endParaRPr sz="2400">
              <a:latin typeface="Constantia"/>
              <a:cs typeface="Constantia"/>
            </a:endParaRPr>
          </a:p>
          <a:p>
            <a:pPr marL="415290" indent="-247650">
              <a:lnSpc>
                <a:spcPct val="100000"/>
              </a:lnSpc>
              <a:spcBef>
                <a:spcPts val="575"/>
              </a:spcBef>
              <a:buClr>
                <a:srgbClr val="0E6EC5"/>
              </a:buClr>
              <a:buSzPct val="85416"/>
              <a:buFont typeface="Segoe UI Symbol"/>
              <a:buChar char="⚫"/>
              <a:tabLst>
                <a:tab pos="415925" algn="l"/>
                <a:tab pos="1024255" algn="l"/>
                <a:tab pos="1442085" algn="l"/>
                <a:tab pos="2022475" algn="l"/>
                <a:tab pos="2646680" algn="l"/>
                <a:tab pos="3169285" algn="l"/>
                <a:tab pos="3472179" algn="l"/>
                <a:tab pos="3947795" algn="l"/>
                <a:tab pos="4373245" algn="l"/>
                <a:tab pos="4952365" algn="l"/>
                <a:tab pos="6301740" algn="l"/>
                <a:tab pos="6610984" algn="l"/>
                <a:tab pos="7400290" algn="l"/>
              </a:tabLst>
            </a:pPr>
            <a:r>
              <a:rPr sz="2400" dirty="0">
                <a:latin typeface="Constantia"/>
                <a:cs typeface="Constantia"/>
              </a:rPr>
              <a:t>Put	in	</a:t>
            </a:r>
            <a:r>
              <a:rPr sz="2400" spc="-5" dirty="0">
                <a:latin typeface="Constantia"/>
                <a:cs typeface="Constantia"/>
              </a:rPr>
              <a:t>th</a:t>
            </a:r>
            <a:r>
              <a:rPr sz="2400" dirty="0">
                <a:latin typeface="Constantia"/>
                <a:cs typeface="Constantia"/>
              </a:rPr>
              <a:t>e	</a:t>
            </a:r>
            <a:r>
              <a:rPr sz="2400" spc="-5" dirty="0">
                <a:latin typeface="Constantia"/>
                <a:cs typeface="Constantia"/>
              </a:rPr>
              <a:t>b</a:t>
            </a:r>
            <a:r>
              <a:rPr sz="2400" spc="-80" dirty="0">
                <a:latin typeface="Constantia"/>
                <a:cs typeface="Constantia"/>
              </a:rPr>
              <a:t>o</a:t>
            </a:r>
            <a:r>
              <a:rPr sz="2400" dirty="0">
                <a:latin typeface="Constantia"/>
                <a:cs typeface="Constantia"/>
              </a:rPr>
              <a:t>x	</a:t>
            </a:r>
            <a:r>
              <a:rPr sz="2400" spc="-15" dirty="0">
                <a:latin typeface="Constantia"/>
                <a:cs typeface="Constantia"/>
              </a:rPr>
              <a:t>f</a:t>
            </a:r>
            <a:r>
              <a:rPr sz="2400" dirty="0">
                <a:latin typeface="Constantia"/>
                <a:cs typeface="Constantia"/>
              </a:rPr>
              <a:t>or	</a:t>
            </a:r>
            <a:r>
              <a:rPr sz="2400" i="1" dirty="0">
                <a:latin typeface="Constantia"/>
                <a:cs typeface="Constantia"/>
              </a:rPr>
              <a:t>y	</a:t>
            </a:r>
            <a:r>
              <a:rPr sz="2400" dirty="0">
                <a:latin typeface="Constantia"/>
                <a:cs typeface="Constantia"/>
              </a:rPr>
              <a:t>all	</a:t>
            </a:r>
            <a:r>
              <a:rPr sz="2400" spc="-5" dirty="0">
                <a:latin typeface="Constantia"/>
                <a:cs typeface="Constantia"/>
              </a:rPr>
              <a:t>o</a:t>
            </a:r>
            <a:r>
              <a:rPr sz="2400" dirty="0">
                <a:latin typeface="Constantia"/>
                <a:cs typeface="Constantia"/>
              </a:rPr>
              <a:t>f	</a:t>
            </a:r>
            <a:r>
              <a:rPr sz="2400" spc="-10" dirty="0">
                <a:latin typeface="Constantia"/>
                <a:cs typeface="Constantia"/>
              </a:rPr>
              <a:t>t</a:t>
            </a:r>
            <a:r>
              <a:rPr sz="2400" dirty="0">
                <a:latin typeface="Constantia"/>
                <a:cs typeface="Constantia"/>
              </a:rPr>
              <a:t>he	eleme</a:t>
            </a:r>
            <a:r>
              <a:rPr sz="2400" spc="-10" dirty="0">
                <a:latin typeface="Constantia"/>
                <a:cs typeface="Constantia"/>
              </a:rPr>
              <a:t>n</a:t>
            </a:r>
            <a:r>
              <a:rPr sz="2400" spc="-5" dirty="0">
                <a:latin typeface="Constantia"/>
                <a:cs typeface="Constantia"/>
              </a:rPr>
              <a:t>t</a:t>
            </a:r>
            <a:r>
              <a:rPr sz="2400" dirty="0">
                <a:latin typeface="Constantia"/>
                <a:cs typeface="Constantia"/>
              </a:rPr>
              <a:t>s	</a:t>
            </a:r>
            <a:r>
              <a:rPr sz="2400" i="1" dirty="0">
                <a:latin typeface="Constantia"/>
                <a:cs typeface="Constantia"/>
              </a:rPr>
              <a:t>x	</a:t>
            </a:r>
            <a:r>
              <a:rPr sz="2400" dirty="0">
                <a:latin typeface="Constantia"/>
                <a:cs typeface="Constantia"/>
              </a:rPr>
              <a:t>f</a:t>
            </a:r>
            <a:r>
              <a:rPr sz="2400" spc="-35" dirty="0">
                <a:latin typeface="Constantia"/>
                <a:cs typeface="Constantia"/>
              </a:rPr>
              <a:t>r</a:t>
            </a:r>
            <a:r>
              <a:rPr sz="2400" dirty="0">
                <a:latin typeface="Constantia"/>
                <a:cs typeface="Constantia"/>
              </a:rPr>
              <a:t>om	</a:t>
            </a:r>
            <a:r>
              <a:rPr sz="2400" spc="-5" dirty="0">
                <a:latin typeface="Constantia"/>
                <a:cs typeface="Constantia"/>
              </a:rPr>
              <a:t>t</a:t>
            </a:r>
            <a:r>
              <a:rPr sz="2400" spc="-10" dirty="0">
                <a:latin typeface="Constantia"/>
                <a:cs typeface="Constantia"/>
              </a:rPr>
              <a:t>h</a:t>
            </a:r>
            <a:r>
              <a:rPr sz="2400" dirty="0">
                <a:latin typeface="Constantia"/>
                <a:cs typeface="Constantia"/>
              </a:rPr>
              <a:t>e</a:t>
            </a:r>
            <a:endParaRPr sz="2400">
              <a:latin typeface="Constantia"/>
              <a:cs typeface="Constantia"/>
            </a:endParaRPr>
          </a:p>
          <a:p>
            <a:pPr marL="415290">
              <a:lnSpc>
                <a:spcPct val="100000"/>
              </a:lnSpc>
            </a:pPr>
            <a:r>
              <a:rPr sz="2400" spc="-5" dirty="0">
                <a:latin typeface="Constantia"/>
                <a:cs typeface="Constantia"/>
              </a:rPr>
              <a:t>domain</a:t>
            </a:r>
            <a:r>
              <a:rPr sz="2400" spc="-90" dirty="0">
                <a:latin typeface="Constantia"/>
                <a:cs typeface="Constantia"/>
              </a:rPr>
              <a:t> </a:t>
            </a:r>
            <a:r>
              <a:rPr sz="2400" dirty="0">
                <a:latin typeface="Constantia"/>
                <a:cs typeface="Constantia"/>
              </a:rPr>
              <a:t>such</a:t>
            </a:r>
            <a:r>
              <a:rPr sz="2400" spc="-80" dirty="0">
                <a:latin typeface="Constantia"/>
                <a:cs typeface="Constantia"/>
              </a:rPr>
              <a:t> </a:t>
            </a:r>
            <a:r>
              <a:rPr sz="2400" spc="-5" dirty="0">
                <a:latin typeface="Constantia"/>
                <a:cs typeface="Constantia"/>
              </a:rPr>
              <a:t>that</a:t>
            </a:r>
            <a:r>
              <a:rPr sz="2400" spc="-75" dirty="0">
                <a:latin typeface="Constantia"/>
                <a:cs typeface="Constantia"/>
              </a:rPr>
              <a:t> </a:t>
            </a:r>
            <a:r>
              <a:rPr sz="2400" i="1" spc="-5" dirty="0">
                <a:latin typeface="Constantia"/>
                <a:cs typeface="Constantia"/>
              </a:rPr>
              <a:t>f</a:t>
            </a:r>
            <a:r>
              <a:rPr sz="2400" spc="-5" dirty="0">
                <a:latin typeface="Constantia"/>
                <a:cs typeface="Constantia"/>
              </a:rPr>
              <a:t>(</a:t>
            </a:r>
            <a:r>
              <a:rPr sz="2400" i="1" spc="-5" dirty="0">
                <a:latin typeface="Constantia"/>
                <a:cs typeface="Constantia"/>
              </a:rPr>
              <a:t>x</a:t>
            </a:r>
            <a:r>
              <a:rPr sz="2400" spc="-5" dirty="0">
                <a:latin typeface="Constantia"/>
                <a:cs typeface="Constantia"/>
              </a:rPr>
              <a:t>) </a:t>
            </a:r>
            <a:r>
              <a:rPr sz="2400" dirty="0">
                <a:latin typeface="Constantia"/>
                <a:cs typeface="Constantia"/>
              </a:rPr>
              <a:t>=</a:t>
            </a:r>
            <a:r>
              <a:rPr sz="2400" spc="-25" dirty="0">
                <a:latin typeface="Constantia"/>
                <a:cs typeface="Constantia"/>
              </a:rPr>
              <a:t> </a:t>
            </a:r>
            <a:r>
              <a:rPr sz="2400" i="1" dirty="0">
                <a:latin typeface="Constantia"/>
                <a:cs typeface="Constantia"/>
              </a:rPr>
              <a:t>y</a:t>
            </a:r>
            <a:r>
              <a:rPr sz="2400" dirty="0">
                <a:latin typeface="Constantia"/>
                <a:cs typeface="Constantia"/>
              </a:rPr>
              <a:t>.</a:t>
            </a:r>
            <a:endParaRPr sz="2400">
              <a:latin typeface="Constantia"/>
              <a:cs typeface="Constantia"/>
            </a:endParaRPr>
          </a:p>
          <a:p>
            <a:pPr marL="415290" marR="6350" indent="-247015">
              <a:lnSpc>
                <a:spcPts val="2860"/>
              </a:lnSpc>
              <a:spcBef>
                <a:spcPts val="715"/>
              </a:spcBef>
              <a:buClr>
                <a:srgbClr val="0E6EC5"/>
              </a:buClr>
              <a:buSzPct val="85416"/>
              <a:buFont typeface="Segoe UI Symbol"/>
              <a:buChar char="⚫"/>
              <a:tabLst>
                <a:tab pos="415925" algn="l"/>
              </a:tabLst>
            </a:pPr>
            <a:r>
              <a:rPr sz="2400" spc="-5" dirty="0">
                <a:latin typeface="Constantia"/>
                <a:cs typeface="Constantia"/>
              </a:rPr>
              <a:t>Because</a:t>
            </a:r>
            <a:r>
              <a:rPr sz="2400" spc="280" dirty="0">
                <a:latin typeface="Constantia"/>
                <a:cs typeface="Constantia"/>
              </a:rPr>
              <a:t> </a:t>
            </a:r>
            <a:r>
              <a:rPr sz="2400" spc="-10" dirty="0">
                <a:latin typeface="Constantia"/>
                <a:cs typeface="Constantia"/>
              </a:rPr>
              <a:t>there</a:t>
            </a:r>
            <a:r>
              <a:rPr sz="2400" spc="285" dirty="0">
                <a:latin typeface="Constantia"/>
                <a:cs typeface="Constantia"/>
              </a:rPr>
              <a:t> </a:t>
            </a:r>
            <a:r>
              <a:rPr sz="2400" spc="-15" dirty="0">
                <a:latin typeface="Constantia"/>
                <a:cs typeface="Constantia"/>
              </a:rPr>
              <a:t>are</a:t>
            </a:r>
            <a:r>
              <a:rPr sz="2400" spc="280" dirty="0">
                <a:latin typeface="Constantia"/>
                <a:cs typeface="Constantia"/>
              </a:rPr>
              <a:t> </a:t>
            </a:r>
            <a:r>
              <a:rPr sz="2400" i="1" dirty="0">
                <a:latin typeface="Constantia"/>
                <a:cs typeface="Constantia"/>
              </a:rPr>
              <a:t>k</a:t>
            </a:r>
            <a:r>
              <a:rPr sz="2400" i="1" spc="375" dirty="0">
                <a:latin typeface="Constantia"/>
                <a:cs typeface="Constantia"/>
              </a:rPr>
              <a:t> </a:t>
            </a:r>
            <a:r>
              <a:rPr sz="2400" dirty="0">
                <a:latin typeface="Constantia"/>
                <a:cs typeface="Constantia"/>
              </a:rPr>
              <a:t>+</a:t>
            </a:r>
            <a:r>
              <a:rPr sz="2400" spc="320" dirty="0">
                <a:latin typeface="Constantia"/>
                <a:cs typeface="Constantia"/>
              </a:rPr>
              <a:t> </a:t>
            </a:r>
            <a:r>
              <a:rPr sz="2400" dirty="0">
                <a:latin typeface="Cambria Math"/>
                <a:cs typeface="Cambria Math"/>
              </a:rPr>
              <a:t>1</a:t>
            </a:r>
            <a:r>
              <a:rPr sz="2400" spc="415" dirty="0">
                <a:latin typeface="Cambria Math"/>
                <a:cs typeface="Cambria Math"/>
              </a:rPr>
              <a:t> </a:t>
            </a:r>
            <a:r>
              <a:rPr sz="2400" spc="-5" dirty="0">
                <a:latin typeface="Constantia"/>
                <a:cs typeface="Constantia"/>
              </a:rPr>
              <a:t>elements</a:t>
            </a:r>
            <a:r>
              <a:rPr sz="2400" spc="300" dirty="0">
                <a:latin typeface="Constantia"/>
                <a:cs typeface="Constantia"/>
              </a:rPr>
              <a:t> </a:t>
            </a:r>
            <a:r>
              <a:rPr sz="2400" dirty="0">
                <a:latin typeface="Constantia"/>
                <a:cs typeface="Constantia"/>
              </a:rPr>
              <a:t>and</a:t>
            </a:r>
            <a:r>
              <a:rPr sz="2400" spc="325" dirty="0">
                <a:latin typeface="Constantia"/>
                <a:cs typeface="Constantia"/>
              </a:rPr>
              <a:t> </a:t>
            </a:r>
            <a:r>
              <a:rPr sz="2400" spc="-10" dirty="0">
                <a:latin typeface="Constantia"/>
                <a:cs typeface="Constantia"/>
              </a:rPr>
              <a:t>only</a:t>
            </a:r>
            <a:r>
              <a:rPr sz="2400" spc="300" dirty="0">
                <a:latin typeface="Constantia"/>
                <a:cs typeface="Constantia"/>
              </a:rPr>
              <a:t> </a:t>
            </a:r>
            <a:r>
              <a:rPr sz="2400" i="1" dirty="0">
                <a:latin typeface="Constantia"/>
                <a:cs typeface="Constantia"/>
              </a:rPr>
              <a:t>k</a:t>
            </a:r>
            <a:r>
              <a:rPr sz="2400" i="1" spc="370" dirty="0">
                <a:latin typeface="Constantia"/>
                <a:cs typeface="Constantia"/>
              </a:rPr>
              <a:t> </a:t>
            </a:r>
            <a:r>
              <a:rPr sz="2400" spc="-30" dirty="0">
                <a:latin typeface="Constantia"/>
                <a:cs typeface="Constantia"/>
              </a:rPr>
              <a:t>boxes,</a:t>
            </a:r>
            <a:r>
              <a:rPr sz="2400" spc="340" dirty="0">
                <a:latin typeface="Constantia"/>
                <a:cs typeface="Constantia"/>
              </a:rPr>
              <a:t> </a:t>
            </a:r>
            <a:r>
              <a:rPr sz="2400" dirty="0">
                <a:latin typeface="Constantia"/>
                <a:cs typeface="Constantia"/>
              </a:rPr>
              <a:t>at </a:t>
            </a:r>
            <a:r>
              <a:rPr sz="2400" spc="-590" dirty="0">
                <a:latin typeface="Constantia"/>
                <a:cs typeface="Constantia"/>
              </a:rPr>
              <a:t> </a:t>
            </a:r>
            <a:r>
              <a:rPr sz="2400" dirty="0">
                <a:latin typeface="Constantia"/>
                <a:cs typeface="Constantia"/>
              </a:rPr>
              <a:t>least</a:t>
            </a:r>
            <a:r>
              <a:rPr sz="2400" spc="-125" dirty="0">
                <a:latin typeface="Constantia"/>
                <a:cs typeface="Constantia"/>
              </a:rPr>
              <a:t> </a:t>
            </a:r>
            <a:r>
              <a:rPr sz="2400" spc="-5" dirty="0">
                <a:latin typeface="Constantia"/>
                <a:cs typeface="Constantia"/>
              </a:rPr>
              <a:t>one</a:t>
            </a:r>
            <a:r>
              <a:rPr sz="2400" spc="-50" dirty="0">
                <a:latin typeface="Constantia"/>
                <a:cs typeface="Constantia"/>
              </a:rPr>
              <a:t> </a:t>
            </a:r>
            <a:r>
              <a:rPr sz="2400" spc="-30" dirty="0">
                <a:latin typeface="Constantia"/>
                <a:cs typeface="Constantia"/>
              </a:rPr>
              <a:t>box</a:t>
            </a:r>
            <a:r>
              <a:rPr sz="2400" spc="-35" dirty="0">
                <a:latin typeface="Constantia"/>
                <a:cs typeface="Constantia"/>
              </a:rPr>
              <a:t> </a:t>
            </a:r>
            <a:r>
              <a:rPr sz="2400" dirty="0">
                <a:latin typeface="Constantia"/>
                <a:cs typeface="Constantia"/>
              </a:rPr>
              <a:t>has</a:t>
            </a:r>
            <a:r>
              <a:rPr sz="2400" spc="-80" dirty="0">
                <a:latin typeface="Constantia"/>
                <a:cs typeface="Constantia"/>
              </a:rPr>
              <a:t> </a:t>
            </a:r>
            <a:r>
              <a:rPr sz="2400" spc="-25" dirty="0">
                <a:latin typeface="Constantia"/>
                <a:cs typeface="Constantia"/>
              </a:rPr>
              <a:t>two</a:t>
            </a:r>
            <a:r>
              <a:rPr sz="2400" spc="-114" dirty="0">
                <a:latin typeface="Constantia"/>
                <a:cs typeface="Constantia"/>
              </a:rPr>
              <a:t> </a:t>
            </a:r>
            <a:r>
              <a:rPr sz="2400" spc="-5" dirty="0">
                <a:latin typeface="Constantia"/>
                <a:cs typeface="Constantia"/>
              </a:rPr>
              <a:t>or</a:t>
            </a:r>
            <a:r>
              <a:rPr sz="2400" spc="-75" dirty="0">
                <a:latin typeface="Constantia"/>
                <a:cs typeface="Constantia"/>
              </a:rPr>
              <a:t> </a:t>
            </a:r>
            <a:r>
              <a:rPr sz="2400" spc="-15" dirty="0">
                <a:latin typeface="Constantia"/>
                <a:cs typeface="Constantia"/>
              </a:rPr>
              <a:t>more</a:t>
            </a:r>
            <a:r>
              <a:rPr sz="2400" spc="-125" dirty="0">
                <a:latin typeface="Constantia"/>
                <a:cs typeface="Constantia"/>
              </a:rPr>
              <a:t> </a:t>
            </a:r>
            <a:r>
              <a:rPr sz="2400" spc="-5" dirty="0">
                <a:latin typeface="Constantia"/>
                <a:cs typeface="Constantia"/>
              </a:rPr>
              <a:t>elements.</a:t>
            </a:r>
            <a:endParaRPr sz="2400">
              <a:latin typeface="Constantia"/>
              <a:cs typeface="Constantia"/>
            </a:endParaRPr>
          </a:p>
          <a:p>
            <a:pPr marL="105410">
              <a:lnSpc>
                <a:spcPct val="100000"/>
              </a:lnSpc>
              <a:spcBef>
                <a:spcPts val="520"/>
              </a:spcBef>
            </a:pPr>
            <a:r>
              <a:rPr sz="2600" spc="-15" dirty="0">
                <a:latin typeface="Constantia"/>
                <a:cs typeface="Constantia"/>
              </a:rPr>
              <a:t>Hence,</a:t>
            </a:r>
            <a:r>
              <a:rPr sz="2600" spc="-35" dirty="0">
                <a:latin typeface="Constantia"/>
                <a:cs typeface="Constantia"/>
              </a:rPr>
              <a:t> </a:t>
            </a:r>
            <a:r>
              <a:rPr sz="2600" i="1" dirty="0">
                <a:latin typeface="Constantia"/>
                <a:cs typeface="Constantia"/>
              </a:rPr>
              <a:t>f</a:t>
            </a:r>
            <a:r>
              <a:rPr sz="2600" i="1" spc="-15" dirty="0">
                <a:latin typeface="Constantia"/>
                <a:cs typeface="Constantia"/>
              </a:rPr>
              <a:t> </a:t>
            </a:r>
            <a:r>
              <a:rPr sz="2600" spc="-40" dirty="0">
                <a:latin typeface="Constantia"/>
                <a:cs typeface="Constantia"/>
              </a:rPr>
              <a:t>can’t</a:t>
            </a:r>
            <a:r>
              <a:rPr sz="2600" spc="-80" dirty="0">
                <a:latin typeface="Constantia"/>
                <a:cs typeface="Constantia"/>
              </a:rPr>
              <a:t> </a:t>
            </a:r>
            <a:r>
              <a:rPr sz="2600" dirty="0">
                <a:latin typeface="Constantia"/>
                <a:cs typeface="Constantia"/>
              </a:rPr>
              <a:t>be</a:t>
            </a:r>
            <a:r>
              <a:rPr sz="2600" spc="-145" dirty="0">
                <a:latin typeface="Constantia"/>
                <a:cs typeface="Constantia"/>
              </a:rPr>
              <a:t> </a:t>
            </a:r>
            <a:r>
              <a:rPr sz="2600" spc="-5" dirty="0">
                <a:latin typeface="Constantia"/>
                <a:cs typeface="Constantia"/>
              </a:rPr>
              <a:t>one-to-one.</a:t>
            </a:r>
            <a:endParaRPr sz="2600">
              <a:latin typeface="Constantia"/>
              <a:cs typeface="Constantia"/>
            </a:endParaRPr>
          </a:p>
        </p:txBody>
      </p:sp>
      <p:pic>
        <p:nvPicPr>
          <p:cNvPr id="10" name="object 10"/>
          <p:cNvPicPr/>
          <p:nvPr/>
        </p:nvPicPr>
        <p:blipFill>
          <a:blip r:embed="rId7" cstate="print"/>
          <a:stretch>
            <a:fillRect/>
          </a:stretch>
        </p:blipFill>
        <p:spPr>
          <a:xfrm>
            <a:off x="8217407" y="5550408"/>
            <a:ext cx="178307" cy="17830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28" y="0"/>
            <a:ext cx="9145905" cy="6858000"/>
            <a:chOff x="-828" y="0"/>
            <a:chExt cx="9145905"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223"/>
              <a:ext cx="9143999" cy="1028700"/>
            </a:xfrm>
            <a:prstGeom prst="rect">
              <a:avLst/>
            </a:prstGeom>
          </p:spPr>
        </p:pic>
        <p:pic>
          <p:nvPicPr>
            <p:cNvPr id="5" name="object 5"/>
            <p:cNvPicPr/>
            <p:nvPr/>
          </p:nvPicPr>
          <p:blipFill>
            <a:blip r:embed="rId4" cstate="print"/>
            <a:stretch>
              <a:fillRect/>
            </a:stretch>
          </p:blipFill>
          <p:spPr>
            <a:xfrm>
              <a:off x="4401357" y="0"/>
              <a:ext cx="4742641" cy="599949"/>
            </a:xfrm>
            <a:prstGeom prst="rect">
              <a:avLst/>
            </a:prstGeom>
          </p:spPr>
        </p:pic>
        <p:pic>
          <p:nvPicPr>
            <p:cNvPr id="6" name="object 6"/>
            <p:cNvPicPr/>
            <p:nvPr/>
          </p:nvPicPr>
          <p:blipFill>
            <a:blip r:embed="rId5" cstate="print"/>
            <a:stretch>
              <a:fillRect/>
            </a:stretch>
          </p:blipFill>
          <p:spPr>
            <a:xfrm>
              <a:off x="0" y="0"/>
              <a:ext cx="9088207" cy="1020572"/>
            </a:xfrm>
            <a:prstGeom prst="rect">
              <a:avLst/>
            </a:prstGeom>
          </p:spPr>
        </p:pic>
        <p:pic>
          <p:nvPicPr>
            <p:cNvPr id="7" name="object 7"/>
            <p:cNvPicPr/>
            <p:nvPr/>
          </p:nvPicPr>
          <p:blipFill>
            <a:blip r:embed="rId6" cstate="print"/>
            <a:stretch>
              <a:fillRect/>
            </a:stretch>
          </p:blipFill>
          <p:spPr>
            <a:xfrm>
              <a:off x="-828" y="52323"/>
              <a:ext cx="9145590" cy="901826"/>
            </a:xfrm>
            <a:prstGeom prst="rect">
              <a:avLst/>
            </a:prstGeom>
          </p:spPr>
        </p:pic>
      </p:grpSp>
      <p:sp>
        <p:nvSpPr>
          <p:cNvPr id="8" name="object 8"/>
          <p:cNvSpPr txBox="1">
            <a:spLocks noGrp="1"/>
          </p:cNvSpPr>
          <p:nvPr>
            <p:ph type="title"/>
          </p:nvPr>
        </p:nvSpPr>
        <p:spPr>
          <a:xfrm>
            <a:off x="444500" y="1031189"/>
            <a:ext cx="5295265" cy="788670"/>
          </a:xfrm>
          <a:prstGeom prst="rect">
            <a:avLst/>
          </a:prstGeom>
        </p:spPr>
        <p:txBody>
          <a:bodyPr vert="horz" wrap="square" lIns="0" tIns="13335" rIns="0" bIns="0" rtlCol="0">
            <a:spAutoFit/>
          </a:bodyPr>
          <a:lstStyle/>
          <a:p>
            <a:pPr marL="12700">
              <a:lnSpc>
                <a:spcPct val="100000"/>
              </a:lnSpc>
              <a:spcBef>
                <a:spcPts val="105"/>
              </a:spcBef>
            </a:pPr>
            <a:r>
              <a:rPr sz="5000" spc="-5" dirty="0">
                <a:solidFill>
                  <a:srgbClr val="04607A"/>
                </a:solidFill>
                <a:latin typeface="Calibri"/>
                <a:cs typeface="Calibri"/>
              </a:rPr>
              <a:t>Pigeonhole</a:t>
            </a:r>
            <a:r>
              <a:rPr sz="5000" spc="-90" dirty="0">
                <a:solidFill>
                  <a:srgbClr val="04607A"/>
                </a:solidFill>
                <a:latin typeface="Calibri"/>
                <a:cs typeface="Calibri"/>
              </a:rPr>
              <a:t> </a:t>
            </a:r>
            <a:r>
              <a:rPr sz="5000" dirty="0">
                <a:solidFill>
                  <a:srgbClr val="04607A"/>
                </a:solidFill>
                <a:latin typeface="Calibri"/>
                <a:cs typeface="Calibri"/>
              </a:rPr>
              <a:t>Principle</a:t>
            </a:r>
            <a:endParaRPr sz="5000">
              <a:latin typeface="Calibri"/>
              <a:cs typeface="Calibri"/>
            </a:endParaRPr>
          </a:p>
        </p:txBody>
      </p:sp>
      <p:sp>
        <p:nvSpPr>
          <p:cNvPr id="9" name="object 9"/>
          <p:cNvSpPr txBox="1"/>
          <p:nvPr/>
        </p:nvSpPr>
        <p:spPr>
          <a:xfrm>
            <a:off x="773683" y="1950847"/>
            <a:ext cx="7843520" cy="3355340"/>
          </a:xfrm>
          <a:prstGeom prst="rect">
            <a:avLst/>
          </a:prstGeom>
        </p:spPr>
        <p:txBody>
          <a:bodyPr vert="horz" wrap="square" lIns="0" tIns="13335" rIns="0" bIns="0" rtlCol="0">
            <a:spAutoFit/>
          </a:bodyPr>
          <a:lstStyle/>
          <a:p>
            <a:pPr marL="48895" marR="5080" indent="-36830" algn="just">
              <a:lnSpc>
                <a:spcPct val="100000"/>
              </a:lnSpc>
              <a:spcBef>
                <a:spcPts val="105"/>
              </a:spcBef>
            </a:pPr>
            <a:r>
              <a:rPr sz="2600" b="1" spc="-5" dirty="0">
                <a:latin typeface="Constantia"/>
                <a:cs typeface="Constantia"/>
              </a:rPr>
              <a:t>Example</a:t>
            </a:r>
            <a:r>
              <a:rPr sz="2600" spc="-5" dirty="0">
                <a:latin typeface="Constantia"/>
                <a:cs typeface="Constantia"/>
              </a:rPr>
              <a:t>: Among </a:t>
            </a:r>
            <a:r>
              <a:rPr sz="2600" spc="-15" dirty="0">
                <a:latin typeface="Constantia"/>
                <a:cs typeface="Constantia"/>
              </a:rPr>
              <a:t>any </a:t>
            </a:r>
            <a:r>
              <a:rPr sz="2600" spc="-10" dirty="0">
                <a:latin typeface="Constantia"/>
                <a:cs typeface="Constantia"/>
              </a:rPr>
              <a:t>group </a:t>
            </a:r>
            <a:r>
              <a:rPr sz="2600" spc="-5" dirty="0">
                <a:latin typeface="Constantia"/>
                <a:cs typeface="Constantia"/>
              </a:rPr>
              <a:t>of </a:t>
            </a:r>
            <a:r>
              <a:rPr sz="2600" spc="-5" dirty="0">
                <a:latin typeface="Cambria Math"/>
                <a:cs typeface="Cambria Math"/>
              </a:rPr>
              <a:t>367 </a:t>
            </a:r>
            <a:r>
              <a:rPr sz="2600" spc="-5" dirty="0">
                <a:latin typeface="Constantia"/>
                <a:cs typeface="Constantia"/>
              </a:rPr>
              <a:t>people, </a:t>
            </a:r>
            <a:r>
              <a:rPr sz="2600" spc="-10" dirty="0">
                <a:latin typeface="Constantia"/>
                <a:cs typeface="Constantia"/>
              </a:rPr>
              <a:t>there must </a:t>
            </a:r>
            <a:r>
              <a:rPr sz="2600" spc="-640" dirty="0">
                <a:latin typeface="Constantia"/>
                <a:cs typeface="Constantia"/>
              </a:rPr>
              <a:t> </a:t>
            </a:r>
            <a:r>
              <a:rPr sz="2600" dirty="0">
                <a:latin typeface="Constantia"/>
                <a:cs typeface="Constantia"/>
              </a:rPr>
              <a:t>be </a:t>
            </a:r>
            <a:r>
              <a:rPr sz="2600" spc="-5" dirty="0">
                <a:latin typeface="Constantia"/>
                <a:cs typeface="Constantia"/>
              </a:rPr>
              <a:t>at least </a:t>
            </a:r>
            <a:r>
              <a:rPr sz="2600" spc="-25" dirty="0">
                <a:latin typeface="Constantia"/>
                <a:cs typeface="Constantia"/>
              </a:rPr>
              <a:t>two </a:t>
            </a:r>
            <a:r>
              <a:rPr sz="2600" spc="-5" dirty="0">
                <a:latin typeface="Constantia"/>
                <a:cs typeface="Constantia"/>
              </a:rPr>
              <a:t>with the same </a:t>
            </a:r>
            <a:r>
              <a:rPr sz="2600" spc="-35" dirty="0">
                <a:latin typeface="Constantia"/>
                <a:cs typeface="Constantia"/>
              </a:rPr>
              <a:t>birthday, </a:t>
            </a:r>
            <a:r>
              <a:rPr sz="2600" spc="-5" dirty="0">
                <a:latin typeface="Constantia"/>
                <a:cs typeface="Constantia"/>
              </a:rPr>
              <a:t>because </a:t>
            </a:r>
            <a:r>
              <a:rPr sz="2600" spc="-15" dirty="0">
                <a:latin typeface="Constantia"/>
                <a:cs typeface="Constantia"/>
              </a:rPr>
              <a:t>there </a:t>
            </a:r>
            <a:r>
              <a:rPr sz="2600" spc="-10" dirty="0">
                <a:latin typeface="Constantia"/>
                <a:cs typeface="Constantia"/>
              </a:rPr>
              <a:t> are</a:t>
            </a:r>
            <a:r>
              <a:rPr sz="2600" spc="-135" dirty="0">
                <a:latin typeface="Constantia"/>
                <a:cs typeface="Constantia"/>
              </a:rPr>
              <a:t> </a:t>
            </a:r>
            <a:r>
              <a:rPr sz="2600" spc="-10" dirty="0">
                <a:latin typeface="Constantia"/>
                <a:cs typeface="Constantia"/>
              </a:rPr>
              <a:t>only</a:t>
            </a:r>
            <a:r>
              <a:rPr sz="2600" spc="-85" dirty="0">
                <a:latin typeface="Constantia"/>
                <a:cs typeface="Constantia"/>
              </a:rPr>
              <a:t> </a:t>
            </a:r>
            <a:r>
              <a:rPr sz="2600" spc="-5" dirty="0">
                <a:latin typeface="Cambria Math"/>
                <a:cs typeface="Cambria Math"/>
              </a:rPr>
              <a:t>366</a:t>
            </a:r>
            <a:r>
              <a:rPr sz="2600" spc="35" dirty="0">
                <a:latin typeface="Cambria Math"/>
                <a:cs typeface="Cambria Math"/>
              </a:rPr>
              <a:t> </a:t>
            </a:r>
            <a:r>
              <a:rPr sz="2600" dirty="0">
                <a:latin typeface="Constantia"/>
                <a:cs typeface="Constantia"/>
              </a:rPr>
              <a:t>possible</a:t>
            </a:r>
            <a:r>
              <a:rPr sz="2600" spc="-95" dirty="0">
                <a:latin typeface="Constantia"/>
                <a:cs typeface="Constantia"/>
              </a:rPr>
              <a:t> </a:t>
            </a:r>
            <a:r>
              <a:rPr sz="2600" spc="-15" dirty="0">
                <a:latin typeface="Constantia"/>
                <a:cs typeface="Constantia"/>
              </a:rPr>
              <a:t>birthdays.</a:t>
            </a:r>
            <a:r>
              <a:rPr sz="2600" spc="-25" dirty="0">
                <a:latin typeface="Constantia"/>
                <a:cs typeface="Constantia"/>
              </a:rPr>
              <a:t> </a:t>
            </a:r>
            <a:r>
              <a:rPr sz="2600" spc="-5" dirty="0">
                <a:latin typeface="Cambria Math"/>
                <a:cs typeface="Cambria Math"/>
              </a:rPr>
              <a:t>⌈367</a:t>
            </a:r>
            <a:r>
              <a:rPr sz="2600" spc="-5" dirty="0">
                <a:latin typeface="Constantia"/>
                <a:cs typeface="Constantia"/>
              </a:rPr>
              <a:t>/</a:t>
            </a:r>
            <a:r>
              <a:rPr sz="2600" spc="-5" dirty="0">
                <a:latin typeface="Cambria Math"/>
                <a:cs typeface="Cambria Math"/>
              </a:rPr>
              <a:t>366⌉</a:t>
            </a:r>
            <a:r>
              <a:rPr sz="2600" spc="-10" dirty="0">
                <a:latin typeface="Cambria Math"/>
                <a:cs typeface="Cambria Math"/>
              </a:rPr>
              <a:t> </a:t>
            </a:r>
            <a:r>
              <a:rPr sz="2600" dirty="0">
                <a:latin typeface="Cambria Math"/>
                <a:cs typeface="Cambria Math"/>
              </a:rPr>
              <a:t>= 2</a:t>
            </a:r>
            <a:endParaRPr sz="2600">
              <a:latin typeface="Cambria Math"/>
              <a:cs typeface="Cambria Math"/>
            </a:endParaRPr>
          </a:p>
          <a:p>
            <a:pPr marL="48895" algn="just">
              <a:lnSpc>
                <a:spcPct val="100000"/>
              </a:lnSpc>
              <a:spcBef>
                <a:spcPts val="620"/>
              </a:spcBef>
            </a:pPr>
            <a:r>
              <a:rPr sz="2600" b="1" spc="-10" dirty="0">
                <a:latin typeface="Constantia"/>
                <a:cs typeface="Constantia"/>
              </a:rPr>
              <a:t>Example</a:t>
            </a:r>
            <a:r>
              <a:rPr sz="2600" spc="-10" dirty="0">
                <a:latin typeface="Constantia"/>
                <a:cs typeface="Constantia"/>
              </a:rPr>
              <a:t>:</a:t>
            </a:r>
            <a:r>
              <a:rPr sz="2600" spc="1260" dirty="0">
                <a:latin typeface="Constantia"/>
                <a:cs typeface="Constantia"/>
              </a:rPr>
              <a:t> </a:t>
            </a:r>
            <a:r>
              <a:rPr sz="2600" spc="-5" dirty="0">
                <a:latin typeface="Constantia"/>
                <a:cs typeface="Constantia"/>
              </a:rPr>
              <a:t>Among</a:t>
            </a:r>
            <a:r>
              <a:rPr sz="2600" spc="1270" dirty="0">
                <a:latin typeface="Constantia"/>
                <a:cs typeface="Constantia"/>
              </a:rPr>
              <a:t> </a:t>
            </a:r>
            <a:r>
              <a:rPr sz="2600" spc="-5" dirty="0">
                <a:latin typeface="Cambria Math"/>
                <a:cs typeface="Cambria Math"/>
              </a:rPr>
              <a:t>100</a:t>
            </a:r>
            <a:r>
              <a:rPr sz="2600" spc="1345" dirty="0">
                <a:latin typeface="Cambria Math"/>
                <a:cs typeface="Cambria Math"/>
              </a:rPr>
              <a:t> </a:t>
            </a:r>
            <a:r>
              <a:rPr sz="2600" spc="-5" dirty="0">
                <a:latin typeface="Constantia"/>
                <a:cs typeface="Constantia"/>
              </a:rPr>
              <a:t>people</a:t>
            </a:r>
            <a:r>
              <a:rPr sz="2600" spc="1210" dirty="0">
                <a:latin typeface="Constantia"/>
                <a:cs typeface="Constantia"/>
              </a:rPr>
              <a:t> </a:t>
            </a:r>
            <a:r>
              <a:rPr sz="2600" spc="-10" dirty="0">
                <a:latin typeface="Constantia"/>
                <a:cs typeface="Constantia"/>
              </a:rPr>
              <a:t>there</a:t>
            </a:r>
            <a:r>
              <a:rPr sz="2600" spc="1195" dirty="0">
                <a:latin typeface="Constantia"/>
                <a:cs typeface="Constantia"/>
              </a:rPr>
              <a:t> </a:t>
            </a:r>
            <a:r>
              <a:rPr sz="2600" spc="-10" dirty="0">
                <a:latin typeface="Constantia"/>
                <a:cs typeface="Constantia"/>
              </a:rPr>
              <a:t>are</a:t>
            </a:r>
            <a:r>
              <a:rPr sz="2600" spc="1200" dirty="0">
                <a:latin typeface="Constantia"/>
                <a:cs typeface="Constantia"/>
              </a:rPr>
              <a:t> </a:t>
            </a:r>
            <a:r>
              <a:rPr sz="2600" spc="-5" dirty="0">
                <a:latin typeface="Constantia"/>
                <a:cs typeface="Constantia"/>
              </a:rPr>
              <a:t>at</a:t>
            </a:r>
            <a:r>
              <a:rPr sz="2600" spc="1210" dirty="0">
                <a:latin typeface="Constantia"/>
                <a:cs typeface="Constantia"/>
              </a:rPr>
              <a:t> </a:t>
            </a:r>
            <a:r>
              <a:rPr sz="2600" spc="-5" dirty="0">
                <a:latin typeface="Constantia"/>
                <a:cs typeface="Constantia"/>
              </a:rPr>
              <a:t>least</a:t>
            </a:r>
            <a:endParaRPr sz="2600">
              <a:latin typeface="Constantia"/>
              <a:cs typeface="Constantia"/>
            </a:endParaRPr>
          </a:p>
          <a:p>
            <a:pPr marL="48895" algn="just">
              <a:lnSpc>
                <a:spcPct val="100000"/>
              </a:lnSpc>
            </a:pPr>
            <a:r>
              <a:rPr sz="2600" spc="-5" dirty="0">
                <a:latin typeface="Cambria Math"/>
                <a:cs typeface="Cambria Math"/>
              </a:rPr>
              <a:t>⌈100</a:t>
            </a:r>
            <a:r>
              <a:rPr sz="2600" spc="-5" dirty="0">
                <a:latin typeface="Constantia"/>
                <a:cs typeface="Constantia"/>
              </a:rPr>
              <a:t>/</a:t>
            </a:r>
            <a:r>
              <a:rPr sz="2600" spc="-5" dirty="0">
                <a:latin typeface="Cambria Math"/>
                <a:cs typeface="Cambria Math"/>
              </a:rPr>
              <a:t>12⌉</a:t>
            </a:r>
            <a:r>
              <a:rPr sz="2600" spc="-10" dirty="0">
                <a:latin typeface="Cambria Math"/>
                <a:cs typeface="Cambria Math"/>
              </a:rPr>
              <a:t> </a:t>
            </a:r>
            <a:r>
              <a:rPr sz="2600" dirty="0">
                <a:latin typeface="Cambria Math"/>
                <a:cs typeface="Cambria Math"/>
              </a:rPr>
              <a:t>= 9</a:t>
            </a:r>
            <a:r>
              <a:rPr sz="2600" spc="10" dirty="0">
                <a:latin typeface="Cambria Math"/>
                <a:cs typeface="Cambria Math"/>
              </a:rPr>
              <a:t> </a:t>
            </a:r>
            <a:r>
              <a:rPr sz="2600" spc="-10" dirty="0">
                <a:latin typeface="Constantia"/>
                <a:cs typeface="Constantia"/>
              </a:rPr>
              <a:t>who</a:t>
            </a:r>
            <a:r>
              <a:rPr sz="2600" spc="-145" dirty="0">
                <a:latin typeface="Constantia"/>
                <a:cs typeface="Constantia"/>
              </a:rPr>
              <a:t> </a:t>
            </a:r>
            <a:r>
              <a:rPr sz="2600" spc="-25" dirty="0">
                <a:latin typeface="Constantia"/>
                <a:cs typeface="Constantia"/>
              </a:rPr>
              <a:t>were</a:t>
            </a:r>
            <a:r>
              <a:rPr sz="2600" spc="-80" dirty="0">
                <a:latin typeface="Constantia"/>
                <a:cs typeface="Constantia"/>
              </a:rPr>
              <a:t> </a:t>
            </a:r>
            <a:r>
              <a:rPr sz="2600" spc="-5" dirty="0">
                <a:latin typeface="Constantia"/>
                <a:cs typeface="Constantia"/>
              </a:rPr>
              <a:t>born</a:t>
            </a:r>
            <a:r>
              <a:rPr sz="2600" spc="-50" dirty="0">
                <a:latin typeface="Constantia"/>
                <a:cs typeface="Constantia"/>
              </a:rPr>
              <a:t> </a:t>
            </a:r>
            <a:r>
              <a:rPr sz="2600" spc="-5" dirty="0">
                <a:latin typeface="Constantia"/>
                <a:cs typeface="Constantia"/>
              </a:rPr>
              <a:t>in</a:t>
            </a:r>
            <a:r>
              <a:rPr sz="2600" spc="-55" dirty="0">
                <a:latin typeface="Constantia"/>
                <a:cs typeface="Constantia"/>
              </a:rPr>
              <a:t> </a:t>
            </a:r>
            <a:r>
              <a:rPr sz="2600" spc="-5" dirty="0">
                <a:latin typeface="Constantia"/>
                <a:cs typeface="Constantia"/>
              </a:rPr>
              <a:t>the</a:t>
            </a:r>
            <a:r>
              <a:rPr sz="2600" spc="-120" dirty="0">
                <a:latin typeface="Constantia"/>
                <a:cs typeface="Constantia"/>
              </a:rPr>
              <a:t> </a:t>
            </a:r>
            <a:r>
              <a:rPr sz="2600" dirty="0">
                <a:latin typeface="Constantia"/>
                <a:cs typeface="Constantia"/>
              </a:rPr>
              <a:t>same</a:t>
            </a:r>
            <a:r>
              <a:rPr sz="2600" spc="-80" dirty="0">
                <a:latin typeface="Constantia"/>
                <a:cs typeface="Constantia"/>
              </a:rPr>
              <a:t> </a:t>
            </a:r>
            <a:r>
              <a:rPr sz="2600" spc="-5" dirty="0">
                <a:latin typeface="Constantia"/>
                <a:cs typeface="Constantia"/>
              </a:rPr>
              <a:t>month.</a:t>
            </a:r>
            <a:endParaRPr sz="2600">
              <a:latin typeface="Constantia"/>
              <a:cs typeface="Constantia"/>
            </a:endParaRPr>
          </a:p>
          <a:p>
            <a:pPr marL="48895" marR="6350" algn="just">
              <a:lnSpc>
                <a:spcPct val="100400"/>
              </a:lnSpc>
              <a:spcBef>
                <a:spcPts val="590"/>
              </a:spcBef>
            </a:pPr>
            <a:r>
              <a:rPr sz="2600" b="1" spc="-10" dirty="0">
                <a:latin typeface="Constantia"/>
                <a:cs typeface="Constantia"/>
              </a:rPr>
              <a:t>Example</a:t>
            </a:r>
            <a:r>
              <a:rPr sz="2600" spc="-10" dirty="0">
                <a:latin typeface="Constantia"/>
                <a:cs typeface="Constantia"/>
              </a:rPr>
              <a:t>: </a:t>
            </a:r>
            <a:r>
              <a:rPr sz="2600" dirty="0">
                <a:latin typeface="Constantia"/>
                <a:cs typeface="Constantia"/>
              </a:rPr>
              <a:t>In </a:t>
            </a:r>
            <a:r>
              <a:rPr sz="2600" spc="-15" dirty="0">
                <a:latin typeface="Constantia"/>
                <a:cs typeface="Constantia"/>
              </a:rPr>
              <a:t>any </a:t>
            </a:r>
            <a:r>
              <a:rPr sz="2600" dirty="0">
                <a:latin typeface="Constantia"/>
                <a:cs typeface="Constantia"/>
              </a:rPr>
              <a:t>set </a:t>
            </a:r>
            <a:r>
              <a:rPr sz="2600" spc="-5" dirty="0">
                <a:latin typeface="Constantia"/>
                <a:cs typeface="Constantia"/>
              </a:rPr>
              <a:t>of </a:t>
            </a:r>
            <a:r>
              <a:rPr sz="2600" spc="-20" dirty="0">
                <a:latin typeface="Constantia"/>
                <a:cs typeface="Constantia"/>
              </a:rPr>
              <a:t>27 </a:t>
            </a:r>
            <a:r>
              <a:rPr sz="2600" spc="-5" dirty="0">
                <a:latin typeface="Constantia"/>
                <a:cs typeface="Constantia"/>
              </a:rPr>
              <a:t>English </a:t>
            </a:r>
            <a:r>
              <a:rPr sz="2600" dirty="0">
                <a:latin typeface="Constantia"/>
                <a:cs typeface="Constantia"/>
              </a:rPr>
              <a:t>, </a:t>
            </a:r>
            <a:r>
              <a:rPr sz="2600" spc="-10" dirty="0">
                <a:latin typeface="Constantia"/>
                <a:cs typeface="Constantia"/>
              </a:rPr>
              <a:t>must </a:t>
            </a:r>
            <a:r>
              <a:rPr sz="2600" dirty="0">
                <a:latin typeface="Constantia"/>
                <a:cs typeface="Constantia"/>
              </a:rPr>
              <a:t>be </a:t>
            </a:r>
            <a:r>
              <a:rPr sz="2600" spc="-5" dirty="0">
                <a:latin typeface="Constantia"/>
                <a:cs typeface="Constantia"/>
              </a:rPr>
              <a:t>at least </a:t>
            </a:r>
            <a:r>
              <a:rPr sz="2600" dirty="0">
                <a:latin typeface="Constantia"/>
                <a:cs typeface="Constantia"/>
              </a:rPr>
              <a:t> </a:t>
            </a:r>
            <a:r>
              <a:rPr sz="2600" spc="-25" dirty="0">
                <a:latin typeface="Constantia"/>
                <a:cs typeface="Constantia"/>
              </a:rPr>
              <a:t>two </a:t>
            </a:r>
            <a:r>
              <a:rPr sz="2600" spc="-5" dirty="0">
                <a:latin typeface="Constantia"/>
                <a:cs typeface="Constantia"/>
              </a:rPr>
              <a:t>that begin </a:t>
            </a:r>
            <a:r>
              <a:rPr sz="2600" dirty="0">
                <a:latin typeface="Constantia"/>
                <a:cs typeface="Constantia"/>
              </a:rPr>
              <a:t>with </a:t>
            </a:r>
            <a:r>
              <a:rPr sz="2600" spc="-5" dirty="0">
                <a:latin typeface="Constantia"/>
                <a:cs typeface="Constantia"/>
              </a:rPr>
              <a:t>the </a:t>
            </a:r>
            <a:r>
              <a:rPr sz="2600" dirty="0">
                <a:latin typeface="Constantia"/>
                <a:cs typeface="Constantia"/>
              </a:rPr>
              <a:t>same </a:t>
            </a:r>
            <a:r>
              <a:rPr sz="2600" spc="-45" dirty="0">
                <a:latin typeface="Constantia"/>
                <a:cs typeface="Constantia"/>
              </a:rPr>
              <a:t>letter, </a:t>
            </a:r>
            <a:r>
              <a:rPr sz="2600" spc="-10" dirty="0">
                <a:latin typeface="Constantia"/>
                <a:cs typeface="Constantia"/>
              </a:rPr>
              <a:t>since there </a:t>
            </a:r>
            <a:r>
              <a:rPr sz="2600" spc="-15" dirty="0">
                <a:latin typeface="Constantia"/>
                <a:cs typeface="Constantia"/>
              </a:rPr>
              <a:t>are </a:t>
            </a:r>
            <a:r>
              <a:rPr sz="2600" spc="-5" dirty="0">
                <a:latin typeface="Constantia"/>
                <a:cs typeface="Constantia"/>
              </a:rPr>
              <a:t>26 </a:t>
            </a:r>
            <a:r>
              <a:rPr sz="2600" dirty="0">
                <a:latin typeface="Constantia"/>
                <a:cs typeface="Constantia"/>
              </a:rPr>
              <a:t> </a:t>
            </a:r>
            <a:r>
              <a:rPr sz="2600" spc="-10" dirty="0">
                <a:latin typeface="Constantia"/>
                <a:cs typeface="Constantia"/>
              </a:rPr>
              <a:t>letters</a:t>
            </a:r>
            <a:r>
              <a:rPr sz="2600" spc="-105" dirty="0">
                <a:latin typeface="Constantia"/>
                <a:cs typeface="Constantia"/>
              </a:rPr>
              <a:t> </a:t>
            </a:r>
            <a:r>
              <a:rPr sz="2600" spc="-5" dirty="0">
                <a:latin typeface="Constantia"/>
                <a:cs typeface="Constantia"/>
              </a:rPr>
              <a:t>in</a:t>
            </a:r>
            <a:r>
              <a:rPr sz="2600" spc="-60" dirty="0">
                <a:latin typeface="Constantia"/>
                <a:cs typeface="Constantia"/>
              </a:rPr>
              <a:t> </a:t>
            </a:r>
            <a:r>
              <a:rPr sz="2600" spc="-5" dirty="0">
                <a:latin typeface="Constantia"/>
                <a:cs typeface="Constantia"/>
              </a:rPr>
              <a:t>the</a:t>
            </a:r>
            <a:r>
              <a:rPr sz="2600" spc="-75" dirty="0">
                <a:latin typeface="Constantia"/>
                <a:cs typeface="Constantia"/>
              </a:rPr>
              <a:t> </a:t>
            </a:r>
            <a:r>
              <a:rPr sz="2600" spc="-5" dirty="0">
                <a:latin typeface="Constantia"/>
                <a:cs typeface="Constantia"/>
              </a:rPr>
              <a:t>English</a:t>
            </a:r>
            <a:r>
              <a:rPr sz="2600" spc="-125" dirty="0">
                <a:latin typeface="Constantia"/>
                <a:cs typeface="Constantia"/>
              </a:rPr>
              <a:t> </a:t>
            </a:r>
            <a:r>
              <a:rPr sz="2600" dirty="0">
                <a:latin typeface="Constantia"/>
                <a:cs typeface="Constantia"/>
              </a:rPr>
              <a:t>alphabet.</a:t>
            </a:r>
            <a:r>
              <a:rPr sz="2600" spc="-25" dirty="0">
                <a:latin typeface="Constantia"/>
                <a:cs typeface="Constantia"/>
              </a:rPr>
              <a:t> </a:t>
            </a:r>
            <a:r>
              <a:rPr sz="2600" spc="-5" dirty="0">
                <a:latin typeface="Cambria Math"/>
                <a:cs typeface="Cambria Math"/>
              </a:rPr>
              <a:t>⌈27</a:t>
            </a:r>
            <a:r>
              <a:rPr sz="2600" spc="-5" dirty="0">
                <a:latin typeface="Constantia"/>
                <a:cs typeface="Constantia"/>
              </a:rPr>
              <a:t>/</a:t>
            </a:r>
            <a:r>
              <a:rPr sz="2600" spc="-5" dirty="0">
                <a:latin typeface="Cambria Math"/>
                <a:cs typeface="Cambria Math"/>
              </a:rPr>
              <a:t>26⌉</a:t>
            </a:r>
            <a:r>
              <a:rPr sz="2600" dirty="0">
                <a:latin typeface="Cambria Math"/>
                <a:cs typeface="Cambria Math"/>
              </a:rPr>
              <a:t> =</a:t>
            </a:r>
            <a:r>
              <a:rPr sz="2600" spc="-15" dirty="0">
                <a:latin typeface="Cambria Math"/>
                <a:cs typeface="Cambria Math"/>
              </a:rPr>
              <a:t> </a:t>
            </a:r>
            <a:r>
              <a:rPr sz="2600" dirty="0">
                <a:latin typeface="Cambria Math"/>
                <a:cs typeface="Cambria Math"/>
              </a:rPr>
              <a:t>2</a:t>
            </a:r>
            <a:endParaRPr sz="2600">
              <a:latin typeface="Cambria Math"/>
              <a:cs typeface="Cambria Math"/>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261</TotalTime>
  <Words>2358</Words>
  <Application>Microsoft Office PowerPoint</Application>
  <PresentationFormat>On-screen Show (4:3)</PresentationFormat>
  <Paragraphs>143</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Calibri</vt:lpstr>
      <vt:lpstr>Cambria Math</vt:lpstr>
      <vt:lpstr>Constantia</vt:lpstr>
      <vt:lpstr>Segoe UI Symbol</vt:lpstr>
      <vt:lpstr>Office Theme</vt:lpstr>
      <vt:lpstr>Tree Diagrams</vt:lpstr>
      <vt:lpstr>Tree Diagrams</vt:lpstr>
      <vt:lpstr>Section 6.2</vt:lpstr>
      <vt:lpstr>Section Summary</vt:lpstr>
      <vt:lpstr>The Pigeonhole Principle</vt:lpstr>
      <vt:lpstr>PowerPoint Presentation</vt:lpstr>
      <vt:lpstr>The Pigeonhole Principle</vt:lpstr>
      <vt:lpstr>The Pigeonhole Principle</vt:lpstr>
      <vt:lpstr>Pigeonhole Principle</vt:lpstr>
      <vt:lpstr>The Generalized Pigeonhole Principle</vt:lpstr>
      <vt:lpstr>A bowl contains 10 red balls and 10 blue balls. A woman selects balls at random without looking at them. (a) How many balls must she select (minimum) to be sure of having at least three blue balls? (b) How many balls must she select (minimum) to be sure of having at least three balls of the same color?</vt:lpstr>
      <vt:lpstr>PowerPoint Presentation</vt:lpstr>
      <vt:lpstr>PowerPoint Presentation</vt:lpstr>
      <vt:lpstr>How many cards must be selected from an standard deck of 52 cards guarantee three cards of the same suit are selected</vt:lpstr>
      <vt:lpstr>PowerPoint Presentation</vt:lpstr>
      <vt:lpstr>PowerPoint Presentation</vt:lpstr>
      <vt:lpstr>Section Summary</vt:lpstr>
      <vt:lpstr>PowerPoint Presentation</vt:lpstr>
      <vt:lpstr>PowerPoint Presentation</vt:lpstr>
      <vt:lpstr>PowerPoint Presentation</vt:lpstr>
      <vt:lpstr>PowerPoint Presentation</vt:lpstr>
      <vt:lpstr>PowerPoint Presentation</vt:lpstr>
      <vt:lpstr>Permutations</vt:lpstr>
      <vt:lpstr>A Formula for the Number of  Permutations</vt:lpstr>
      <vt:lpstr>Solving Counting Problems by  Counting Permutations</vt:lpstr>
      <vt:lpstr>Solving Counting Problems by  Counting Permutations (continued)</vt:lpstr>
      <vt:lpstr>Solving Counting Problems by  Counting Permutations (continued)</vt:lpstr>
      <vt:lpstr>Solving Counting Problems by  Counting Permutations (continued)</vt:lpstr>
      <vt:lpstr>Combinations</vt:lpstr>
      <vt:lpstr>Combinations</vt:lpstr>
      <vt:lpstr>Combinations</vt:lpstr>
      <vt:lpstr>Combinations</vt:lpstr>
      <vt:lpstr>Combinations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Induction and recursion</dc:title>
  <dc:creator>Richard Scherl</dc:creator>
  <cp:lastModifiedBy>Musawar Ali</cp:lastModifiedBy>
  <cp:revision>28</cp:revision>
  <dcterms:created xsi:type="dcterms:W3CDTF">2021-11-11T10:19:54Z</dcterms:created>
  <dcterms:modified xsi:type="dcterms:W3CDTF">2021-11-19T08:37:00Z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2021-10-04T00:00:00Z</vt:filetime>
  </property>
  <property fmtid="{D5CDD505-2E9C-101B-9397-08002B2CF9AE}" pid="3" name="Creator">
    <vt:lpwstr>Microsoft® PowerPoint® 2013</vt:lpwstr>
  </property>
  <property fmtid="{D5CDD505-2E9C-101B-9397-08002B2CF9AE}" pid="4" name="LastSaved">
    <vt:filetime>2021-11-11T00:00:00Z</vt:filetime>
  </property>
</Properties>
</file>