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516" r:id="rId7"/>
    <p:sldId id="328" r:id="rId8"/>
    <p:sldId id="329" r:id="rId9"/>
    <p:sldId id="517" r:id="rId10"/>
    <p:sldId id="330" r:id="rId11"/>
    <p:sldId id="518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640" y="375665"/>
            <a:ext cx="83007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306" y="3244088"/>
            <a:ext cx="75333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949322"/>
            <a:ext cx="8077200" cy="427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6488" y="1659635"/>
            <a:ext cx="7523988" cy="14157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41032" y="3244088"/>
            <a:ext cx="1597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 Math"/>
                <a:cs typeface="Cambria Math"/>
              </a:rPr>
              <a:t>6.4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755" y="809488"/>
            <a:ext cx="4316095" cy="144208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50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Useful</a:t>
            </a:r>
            <a:r>
              <a:rPr sz="50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Identity</a:t>
            </a:r>
            <a:endParaRPr sz="50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  <a:spcBef>
                <a:spcPts val="765"/>
              </a:spcBef>
            </a:pPr>
            <a:r>
              <a:rPr sz="2200" b="1" spc="-10" dirty="0">
                <a:solidFill>
                  <a:srgbClr val="000000"/>
                </a:solidFill>
                <a:latin typeface="Constantia"/>
                <a:cs typeface="Constantia"/>
              </a:rPr>
              <a:t>Corollary</a:t>
            </a:r>
            <a:r>
              <a:rPr sz="2200" b="1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sz="2200" spc="-5" dirty="0">
                <a:solidFill>
                  <a:srgbClr val="000000"/>
                </a:solidFill>
              </a:rPr>
              <a:t>:</a:t>
            </a:r>
            <a:r>
              <a:rPr sz="2200" spc="-5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With</a:t>
            </a:r>
            <a:r>
              <a:rPr sz="2200" spc="-50" dirty="0">
                <a:solidFill>
                  <a:srgbClr val="000000"/>
                </a:solidFill>
              </a:rPr>
              <a:t> </a:t>
            </a:r>
            <a:r>
              <a:rPr sz="2200" i="1" spc="-5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2200" i="1" spc="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mbria Math"/>
                <a:cs typeface="Cambria Math"/>
              </a:rPr>
              <a:t>≥0,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59" y="2561666"/>
            <a:ext cx="780669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ts val="2375"/>
              </a:lnSpc>
              <a:spcBef>
                <a:spcPts val="95"/>
              </a:spcBef>
            </a:pPr>
            <a:r>
              <a:rPr sz="2200" b="1" spc="-10" dirty="0">
                <a:latin typeface="Constantia"/>
                <a:cs typeface="Constantia"/>
              </a:rPr>
              <a:t>Proof</a:t>
            </a:r>
            <a:r>
              <a:rPr sz="2200" b="1" spc="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using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binomial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theorem</a:t>
            </a:r>
            <a:r>
              <a:rPr sz="2200" spc="-10" dirty="0">
                <a:latin typeface="Constantia"/>
                <a:cs typeface="Constantia"/>
              </a:rPr>
              <a:t>):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With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x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y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10" dirty="0">
                <a:latin typeface="Constantia"/>
                <a:cs typeface="Constantia"/>
              </a:rPr>
              <a:t>, from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50800">
              <a:lnSpc>
                <a:spcPts val="2375"/>
              </a:lnSpc>
            </a:pPr>
            <a:r>
              <a:rPr sz="2200" spc="-5" dirty="0">
                <a:latin typeface="Constantia"/>
                <a:cs typeface="Constantia"/>
              </a:rPr>
              <a:t>binomial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theorem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that: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nstantia"/>
              <a:cs typeface="Constantia"/>
            </a:endParaRPr>
          </a:p>
          <a:p>
            <a:pPr marL="50800" marR="17780" indent="-7620">
              <a:lnSpc>
                <a:spcPct val="80100"/>
              </a:lnSpc>
              <a:tabLst>
                <a:tab pos="1586865" algn="l"/>
                <a:tab pos="2954655" algn="l"/>
                <a:tab pos="5207000" algn="l"/>
                <a:tab pos="6727825" algn="l"/>
              </a:tabLst>
            </a:pPr>
            <a:r>
              <a:rPr sz="2200" b="1" spc="-10" dirty="0">
                <a:latin typeface="Constantia"/>
                <a:cs typeface="Constantia"/>
              </a:rPr>
              <a:t>Proof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combinatorial</a:t>
            </a:r>
            <a:r>
              <a:rPr sz="2200" spc="-10" dirty="0">
                <a:latin typeface="Constantia"/>
                <a:cs typeface="Constantia"/>
              </a:rPr>
              <a:t>): </a:t>
            </a:r>
            <a:r>
              <a:rPr sz="2200" spc="-5" dirty="0">
                <a:latin typeface="Constantia"/>
                <a:cs typeface="Constantia"/>
              </a:rPr>
              <a:t>Consider the subsets of a set with </a:t>
            </a:r>
            <a:r>
              <a:rPr sz="2200" i="1" spc="-5" dirty="0">
                <a:latin typeface="Constantia"/>
                <a:cs typeface="Constantia"/>
              </a:rPr>
              <a:t>n 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</a:t>
            </a:r>
            <a:r>
              <a:rPr sz="2200" dirty="0">
                <a:latin typeface="Constantia"/>
                <a:cs typeface="Constantia"/>
              </a:rPr>
              <a:t>em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subs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ts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th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</a:t>
            </a:r>
            <a:r>
              <a:rPr sz="2200" dirty="0">
                <a:latin typeface="Constantia"/>
                <a:cs typeface="Constantia"/>
              </a:rPr>
              <a:t>em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3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w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th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e  </a:t>
            </a:r>
            <a:r>
              <a:rPr sz="2200" dirty="0">
                <a:latin typeface="Constantia"/>
                <a:cs typeface="Constantia"/>
              </a:rPr>
              <a:t>element,	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elements,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…,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	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n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elements.</a:t>
            </a:r>
            <a:endParaRPr sz="2200">
              <a:latin typeface="Constantia"/>
              <a:cs typeface="Constantia"/>
            </a:endParaRPr>
          </a:p>
          <a:p>
            <a:pPr marL="50800">
              <a:lnSpc>
                <a:spcPts val="2110"/>
              </a:lnSpc>
            </a:pPr>
            <a:r>
              <a:rPr sz="2200" spc="-15" dirty="0">
                <a:latin typeface="Constantia"/>
                <a:cs typeface="Constantia"/>
              </a:rPr>
              <a:t>Therefore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total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tantia"/>
              <a:cs typeface="Constantia"/>
            </a:endParaRPr>
          </a:p>
          <a:p>
            <a:pPr marL="50800" marR="581025" indent="4445">
              <a:lnSpc>
                <a:spcPts val="2110"/>
              </a:lnSpc>
            </a:pPr>
            <a:r>
              <a:rPr sz="2200" spc="-10" dirty="0">
                <a:latin typeface="Constantia"/>
                <a:cs typeface="Constantia"/>
              </a:rPr>
              <a:t>Since,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know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n</a:t>
            </a:r>
            <a:r>
              <a:rPr sz="2200" i="1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elements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ambria Math"/>
                <a:cs typeface="Cambria Math"/>
              </a:rPr>
              <a:t>2</a:t>
            </a:r>
            <a:r>
              <a:rPr sz="2175" i="1" baseline="24904" dirty="0">
                <a:latin typeface="Constantia"/>
                <a:cs typeface="Constantia"/>
              </a:rPr>
              <a:t>n</a:t>
            </a:r>
            <a:r>
              <a:rPr sz="2175" i="1" spc="240" baseline="2490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subsets,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conclude: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2057400"/>
            <a:ext cx="1370076" cy="5273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0" y="3276600"/>
            <a:ext cx="4213860" cy="5273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2215" y="4230623"/>
            <a:ext cx="33680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17080" y="4241291"/>
            <a:ext cx="336803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38600" y="4779264"/>
            <a:ext cx="949451" cy="5273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62600" y="4419600"/>
            <a:ext cx="336803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81200" y="4419600"/>
            <a:ext cx="336804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5791200"/>
            <a:ext cx="1370076" cy="52730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93607" y="5931408"/>
            <a:ext cx="178307" cy="1783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93607" y="3416808"/>
            <a:ext cx="178307" cy="178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37420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Pascal’s</a:t>
            </a:r>
            <a:r>
              <a:rPr sz="45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Triangle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827" y="1143000"/>
            <a:ext cx="7319772" cy="4495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2400" y="1078991"/>
            <a:ext cx="1981200" cy="175450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294640">
              <a:lnSpc>
                <a:spcPct val="100299"/>
              </a:lnSpc>
              <a:spcBef>
                <a:spcPts val="240"/>
              </a:spcBef>
              <a:tabLst>
                <a:tab pos="1619885" algn="l"/>
              </a:tabLst>
            </a:pPr>
            <a:r>
              <a:rPr sz="1800" spc="-5" dirty="0">
                <a:latin typeface="Constantia"/>
                <a:cs typeface="Constantia"/>
              </a:rPr>
              <a:t>The 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th </a:t>
            </a:r>
            <a:r>
              <a:rPr sz="1800" spc="-20" dirty="0">
                <a:latin typeface="Constantia"/>
                <a:cs typeface="Constantia"/>
              </a:rPr>
              <a:t>row </a:t>
            </a:r>
            <a:r>
              <a:rPr sz="1800" spc="-5" dirty="0">
                <a:latin typeface="Constantia"/>
                <a:cs typeface="Constantia"/>
              </a:rPr>
              <a:t>in </a:t>
            </a:r>
            <a:r>
              <a:rPr sz="1800" dirty="0">
                <a:latin typeface="Constantia"/>
                <a:cs typeface="Constantia"/>
              </a:rPr>
              <a:t> the </a:t>
            </a:r>
            <a:r>
              <a:rPr sz="1800" spc="-5" dirty="0">
                <a:latin typeface="Constantia"/>
                <a:cs typeface="Constantia"/>
              </a:rPr>
              <a:t>triangle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consists </a:t>
            </a:r>
            <a:r>
              <a:rPr sz="1800" dirty="0">
                <a:latin typeface="Constantia"/>
                <a:cs typeface="Constantia"/>
              </a:rPr>
              <a:t>of the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binomial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oe</a:t>
            </a:r>
            <a:r>
              <a:rPr sz="1800" spc="-5" dirty="0">
                <a:latin typeface="Constantia"/>
                <a:cs typeface="Constantia"/>
              </a:rPr>
              <a:t>f</a:t>
            </a:r>
            <a:r>
              <a:rPr sz="1800" spc="40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5" dirty="0">
                <a:latin typeface="Constantia"/>
                <a:cs typeface="Constantia"/>
              </a:rPr>
              <a:t>ie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ts	,  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,….,</a:t>
            </a:r>
            <a:r>
              <a:rPr sz="1800" i="1" spc="-5" dirty="0">
                <a:latin typeface="Constantia"/>
                <a:cs typeface="Constantia"/>
              </a:rPr>
              <a:t>n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600" y="1929383"/>
            <a:ext cx="353568" cy="457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3400" y="5934455"/>
            <a:ext cx="815340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58166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onstantia"/>
                <a:cs typeface="Constantia"/>
              </a:rPr>
              <a:t>By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Pascal’s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identity, </a:t>
            </a:r>
            <a:r>
              <a:rPr sz="1800" spc="-5" dirty="0">
                <a:latin typeface="Constantia"/>
                <a:cs typeface="Constantia"/>
              </a:rPr>
              <a:t>adding </a:t>
            </a:r>
            <a:r>
              <a:rPr sz="1800" spc="-15" dirty="0">
                <a:latin typeface="Constantia"/>
                <a:cs typeface="Constantia"/>
              </a:rPr>
              <a:t>two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adjacent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bionomial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coefficients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results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binomial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next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row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between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these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two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coefficients.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2BD32-C53A-4DD9-ADA4-ABA3E3CF1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338" y="4943855"/>
            <a:ext cx="3867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2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68211" y="2514600"/>
            <a:ext cx="2112264" cy="67970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13042" y="3241039"/>
            <a:ext cx="1524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</a:t>
            </a:r>
            <a:r>
              <a:rPr spc="-15" dirty="0"/>
              <a:t>p</a:t>
            </a:r>
            <a:r>
              <a:rPr spc="-35" dirty="0"/>
              <a:t>t</a:t>
            </a:r>
            <a:r>
              <a:rPr dirty="0"/>
              <a:t>er</a:t>
            </a:r>
            <a:r>
              <a:rPr spc="-105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755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Chapter</a:t>
            </a:r>
            <a:r>
              <a:rPr sz="50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7129780" cy="38303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Graph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Models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Terminology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Special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Types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Representing Graphs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Isomorphism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Connectivity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amil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aphs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Shortest-Path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Planar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Coloring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083" y="2514600"/>
            <a:ext cx="7708392" cy="67970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Section</a:t>
            </a:r>
            <a:r>
              <a:rPr spc="-100" dirty="0"/>
              <a:t> </a:t>
            </a:r>
            <a:r>
              <a:rPr dirty="0">
                <a:latin typeface="Cambria Math"/>
                <a:cs typeface="Cambria Math"/>
              </a:rPr>
              <a:t>10.1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359156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Introduction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Taxonomy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Models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78129"/>
            <a:ext cx="1671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G</a:t>
            </a:r>
            <a:r>
              <a:rPr sz="4500" spc="-90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aphs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988" y="989838"/>
            <a:ext cx="764857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7310" marR="5080" indent="-55244">
              <a:lnSpc>
                <a:spcPct val="90000"/>
              </a:lnSpc>
              <a:spcBef>
                <a:spcPts val="385"/>
              </a:spcBef>
              <a:tabLst>
                <a:tab pos="1568450" algn="l"/>
                <a:tab pos="5621655" algn="l"/>
              </a:tabLst>
            </a:pPr>
            <a:r>
              <a:rPr sz="2400" b="1" dirty="0">
                <a:latin typeface="Constantia"/>
                <a:cs typeface="Constantia"/>
              </a:rPr>
              <a:t>De</a:t>
            </a:r>
            <a:r>
              <a:rPr sz="2400" b="1" spc="65" dirty="0">
                <a:latin typeface="Constantia"/>
                <a:cs typeface="Constantia"/>
              </a:rPr>
              <a:t>f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10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tion:</a:t>
            </a:r>
            <a:r>
              <a:rPr sz="2400" b="1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g</a:t>
            </a:r>
            <a:r>
              <a:rPr sz="2400" i="1" spc="-25" dirty="0">
                <a:latin typeface="Constantia"/>
                <a:cs typeface="Constantia"/>
              </a:rPr>
              <a:t>r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5" dirty="0">
                <a:latin typeface="Constantia"/>
                <a:cs typeface="Constantia"/>
              </a:rPr>
              <a:t>p</a:t>
            </a:r>
            <a:r>
              <a:rPr sz="2400" i="1" dirty="0">
                <a:latin typeface="Constantia"/>
                <a:cs typeface="Constantia"/>
              </a:rPr>
              <a:t>h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G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spc="-260" dirty="0">
                <a:latin typeface="Constantia"/>
                <a:cs typeface="Constantia"/>
              </a:rPr>
              <a:t>V</a:t>
            </a:r>
            <a:r>
              <a:rPr sz="2400" i="1" dirty="0">
                <a:latin typeface="Constantia"/>
                <a:cs typeface="Constantia"/>
              </a:rPr>
              <a:t>, 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	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empty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  </a:t>
            </a:r>
            <a:r>
              <a:rPr sz="2400" i="1" dirty="0">
                <a:latin typeface="Constantia"/>
                <a:cs typeface="Constantia"/>
              </a:rPr>
              <a:t>V</a:t>
            </a:r>
            <a:r>
              <a:rPr sz="2400" i="1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vertices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nodes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E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edges.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either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5" dirty="0">
                <a:latin typeface="Constantia"/>
                <a:cs typeface="Constantia"/>
              </a:rPr>
              <a:t>associated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it, called its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endpoints</a:t>
            </a:r>
            <a:r>
              <a:rPr sz="2400" spc="-5" dirty="0">
                <a:latin typeface="Constantia"/>
                <a:cs typeface="Constantia"/>
              </a:rPr>
              <a:t>.	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said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connect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endpoints.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32" y="3663442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nstantia"/>
                <a:cs typeface="Constantia"/>
              </a:rPr>
              <a:t>R</a:t>
            </a:r>
            <a:r>
              <a:rPr sz="1800" b="1" dirty="0">
                <a:latin typeface="Constantia"/>
                <a:cs typeface="Constantia"/>
              </a:rPr>
              <a:t>em</a:t>
            </a:r>
            <a:r>
              <a:rPr sz="1800" b="1" spc="-5" dirty="0">
                <a:latin typeface="Constantia"/>
                <a:cs typeface="Constantia"/>
              </a:rPr>
              <a:t>a</a:t>
            </a:r>
            <a:r>
              <a:rPr sz="1800" b="1" spc="-15" dirty="0">
                <a:latin typeface="Constantia"/>
                <a:cs typeface="Constantia"/>
              </a:rPr>
              <a:t>r</a:t>
            </a:r>
            <a:r>
              <a:rPr sz="1800" b="1" spc="-5" dirty="0">
                <a:latin typeface="Constantia"/>
                <a:cs typeface="Constantia"/>
              </a:rPr>
              <a:t>k</a:t>
            </a:r>
            <a:r>
              <a:rPr sz="1800" b="1" spc="-10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: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724" y="3985005"/>
            <a:ext cx="7673975" cy="23856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9079" marR="339090" indent="-247015">
              <a:lnSpc>
                <a:spcPts val="1970"/>
              </a:lnSpc>
              <a:spcBef>
                <a:spcPts val="325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we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study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here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are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unrelated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functions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studied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Chapter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"/>
                <a:cs typeface="Cambria"/>
              </a:rPr>
              <a:t>2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  <a:p>
            <a:pPr marL="259079" marR="154305" indent="-247015">
              <a:lnSpc>
                <a:spcPts val="1939"/>
              </a:lnSpc>
              <a:spcBef>
                <a:spcPts val="405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259079" algn="l"/>
                <a:tab pos="259715" algn="l"/>
                <a:tab pos="1344295" algn="l"/>
                <a:tab pos="6289675" algn="l"/>
              </a:tabLst>
            </a:pPr>
            <a:r>
              <a:rPr sz="1800" spc="-70" dirty="0">
                <a:latin typeface="Constantia"/>
                <a:cs typeface="Constantia"/>
              </a:rPr>
              <a:t>We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have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lot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freedom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when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we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draw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picture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graph.	</a:t>
            </a:r>
            <a:r>
              <a:rPr sz="1800" spc="-5" dirty="0">
                <a:latin typeface="Constantia"/>
                <a:cs typeface="Constantia"/>
              </a:rPr>
              <a:t>All </a:t>
            </a:r>
            <a:r>
              <a:rPr sz="1800" dirty="0">
                <a:latin typeface="Constantia"/>
                <a:cs typeface="Constantia"/>
              </a:rPr>
              <a:t>that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matters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connections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made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edges,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particular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geometry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depicted.	</a:t>
            </a:r>
            <a:r>
              <a:rPr sz="1800" spc="-25" dirty="0">
                <a:latin typeface="Constantia"/>
                <a:cs typeface="Constantia"/>
              </a:rPr>
              <a:t>For </a:t>
            </a:r>
            <a:r>
              <a:rPr sz="1800" spc="-5" dirty="0">
                <a:latin typeface="Constantia"/>
                <a:cs typeface="Constantia"/>
              </a:rPr>
              <a:t>example,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5" dirty="0">
                <a:latin typeface="Constantia"/>
                <a:cs typeface="Constantia"/>
              </a:rPr>
              <a:t>lengths </a:t>
            </a:r>
            <a:r>
              <a:rPr sz="1800" dirty="0">
                <a:latin typeface="Constantia"/>
                <a:cs typeface="Constantia"/>
              </a:rPr>
              <a:t>of </a:t>
            </a:r>
            <a:r>
              <a:rPr sz="1800" spc="-10" dirty="0">
                <a:latin typeface="Constantia"/>
                <a:cs typeface="Constantia"/>
              </a:rPr>
              <a:t>edges, </a:t>
            </a:r>
            <a:r>
              <a:rPr sz="1800" spc="-5" dirty="0">
                <a:latin typeface="Constantia"/>
                <a:cs typeface="Constantia"/>
              </a:rPr>
              <a:t>whether </a:t>
            </a:r>
            <a:r>
              <a:rPr sz="1800" spc="-10" dirty="0">
                <a:latin typeface="Constantia"/>
                <a:cs typeface="Constantia"/>
              </a:rPr>
              <a:t>edges cross, </a:t>
            </a:r>
            <a:r>
              <a:rPr sz="1800" spc="-15" dirty="0">
                <a:latin typeface="Constantia"/>
                <a:cs typeface="Constantia"/>
              </a:rPr>
              <a:t>how 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are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depicted,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and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on,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do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matter</a:t>
            </a:r>
            <a:endParaRPr sz="1800">
              <a:latin typeface="Constantia"/>
              <a:cs typeface="Constantia"/>
            </a:endParaRPr>
          </a:p>
          <a:p>
            <a:pPr marL="259079" marR="5080" indent="-247015">
              <a:lnSpc>
                <a:spcPts val="1939"/>
              </a:lnSpc>
              <a:spcBef>
                <a:spcPts val="45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infinite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vertex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set</a:t>
            </a:r>
            <a:r>
              <a:rPr sz="1800" spc="4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called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i="1" spc="5" dirty="0">
                <a:latin typeface="Constantia"/>
                <a:cs typeface="Constantia"/>
              </a:rPr>
              <a:t>infinite</a:t>
            </a:r>
            <a:r>
              <a:rPr sz="1800" i="1" spc="-4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graph.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finite </a:t>
            </a:r>
            <a:r>
              <a:rPr sz="1800" spc="-15" dirty="0">
                <a:latin typeface="Constantia"/>
                <a:cs typeface="Constantia"/>
              </a:rPr>
              <a:t>vertex </a:t>
            </a:r>
            <a:r>
              <a:rPr sz="1800" dirty="0">
                <a:latin typeface="Constantia"/>
                <a:cs typeface="Constantia"/>
              </a:rPr>
              <a:t>set </a:t>
            </a:r>
            <a:r>
              <a:rPr sz="1800" spc="-5" dirty="0">
                <a:latin typeface="Constantia"/>
                <a:cs typeface="Constantia"/>
              </a:rPr>
              <a:t>is called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i="1" spc="5" dirty="0">
                <a:latin typeface="Constantia"/>
                <a:cs typeface="Constantia"/>
              </a:rPr>
              <a:t>finite </a:t>
            </a:r>
            <a:r>
              <a:rPr sz="1800" i="1" spc="-10" dirty="0">
                <a:latin typeface="Constantia"/>
                <a:cs typeface="Constantia"/>
              </a:rPr>
              <a:t>graph</a:t>
            </a:r>
            <a:r>
              <a:rPr sz="1800" spc="-10" dirty="0">
                <a:latin typeface="Constantia"/>
                <a:cs typeface="Constantia"/>
              </a:rPr>
              <a:t>. </a:t>
            </a:r>
            <a:r>
              <a:rPr sz="1800" spc="-70" dirty="0">
                <a:latin typeface="Constantia"/>
                <a:cs typeface="Constantia"/>
              </a:rPr>
              <a:t>We </a:t>
            </a:r>
            <a:r>
              <a:rPr sz="1800" spc="-10" dirty="0">
                <a:latin typeface="Constantia"/>
                <a:cs typeface="Constantia"/>
              </a:rPr>
              <a:t>(following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5" dirty="0">
                <a:latin typeface="Constantia"/>
                <a:cs typeface="Constantia"/>
              </a:rPr>
              <a:t>text) restrict our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attention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finite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graphs.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975" y="2304415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a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65091" y="2368295"/>
            <a:ext cx="2794000" cy="1379220"/>
            <a:chOff x="4165091" y="2368295"/>
            <a:chExt cx="2794000" cy="137922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5091" y="2368295"/>
              <a:ext cx="249935" cy="1813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8647" y="3567683"/>
              <a:ext cx="249935" cy="1798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8647" y="2409443"/>
              <a:ext cx="249935" cy="1798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67783" y="2513075"/>
              <a:ext cx="2385695" cy="1089660"/>
            </a:xfrm>
            <a:custGeom>
              <a:avLst/>
              <a:gdLst/>
              <a:ahLst/>
              <a:cxnLst/>
              <a:rect l="l" t="t" r="r" b="b"/>
              <a:pathLst>
                <a:path w="2385695" h="1089660">
                  <a:moveTo>
                    <a:pt x="0" y="0"/>
                  </a:moveTo>
                  <a:lnTo>
                    <a:pt x="2385187" y="1089406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9015" y="3547871"/>
              <a:ext cx="249935" cy="17983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74738" y="2337561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b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1270" y="3533343"/>
            <a:ext cx="3493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5660" algn="l"/>
              </a:tabLst>
            </a:pPr>
            <a:r>
              <a:rPr sz="2700" i="1" baseline="1543" dirty="0">
                <a:latin typeface="Constantia"/>
                <a:cs typeface="Constantia"/>
              </a:rPr>
              <a:t>d	</a:t>
            </a:r>
            <a:r>
              <a:rPr sz="1800" i="1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43984" y="2458211"/>
            <a:ext cx="2390140" cy="1198880"/>
          </a:xfrm>
          <a:custGeom>
            <a:avLst/>
            <a:gdLst/>
            <a:ahLst/>
            <a:cxnLst/>
            <a:rect l="l" t="t" r="r" b="b"/>
            <a:pathLst>
              <a:path w="2390140" h="1198879">
                <a:moveTo>
                  <a:pt x="111251" y="1178560"/>
                </a:moveTo>
                <a:lnTo>
                  <a:pt x="2276601" y="117348"/>
                </a:lnTo>
              </a:path>
              <a:path w="2390140" h="1198879">
                <a:moveTo>
                  <a:pt x="0" y="0"/>
                </a:moveTo>
                <a:lnTo>
                  <a:pt x="2277491" y="41021"/>
                </a:lnTo>
              </a:path>
              <a:path w="2390140" h="1198879">
                <a:moveTo>
                  <a:pt x="2389632" y="117348"/>
                </a:moveTo>
                <a:lnTo>
                  <a:pt x="2389632" y="1120521"/>
                </a:lnTo>
              </a:path>
              <a:path w="2390140" h="1198879">
                <a:moveTo>
                  <a:pt x="111251" y="1179576"/>
                </a:moveTo>
                <a:lnTo>
                  <a:pt x="2276601" y="1198752"/>
                </a:lnTo>
              </a:path>
            </a:pathLst>
          </a:custGeom>
          <a:ln w="9144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5844" y="2481783"/>
            <a:ext cx="1021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nstantia"/>
                <a:cs typeface="Constantia"/>
              </a:rPr>
              <a:t>Example: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340" y="2958465"/>
            <a:ext cx="2390140" cy="5149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sz="1800" spc="-5" dirty="0">
                <a:latin typeface="Constantia"/>
                <a:cs typeface="Constantia"/>
              </a:rPr>
              <a:t>This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four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10" dirty="0">
                <a:latin typeface="Constantia"/>
                <a:cs typeface="Constantia"/>
              </a:rPr>
              <a:t> five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edges.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2943" y="357632"/>
            <a:ext cx="48025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Some</a:t>
            </a:r>
            <a:r>
              <a:rPr sz="5000" spc="-7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40" dirty="0">
                <a:solidFill>
                  <a:srgbClr val="04607A"/>
                </a:solidFill>
                <a:latin typeface="Calibri"/>
                <a:cs typeface="Calibri"/>
              </a:rPr>
              <a:t>Terminology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311909"/>
            <a:ext cx="8107045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7526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simple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graph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each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different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vertices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onstantia"/>
                <a:cs typeface="Constantia"/>
              </a:rPr>
              <a:t>no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pair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vertices.</a:t>
            </a:r>
            <a:endParaRPr sz="20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i="1" spc="-10" dirty="0">
                <a:latin typeface="Constantia"/>
                <a:cs typeface="Constantia"/>
              </a:rPr>
              <a:t>Multigraphs</a:t>
            </a:r>
            <a:r>
              <a:rPr sz="2000" i="1" spc="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may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have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connecting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vertices.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When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different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vertices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u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v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say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{</a:t>
            </a:r>
            <a:r>
              <a:rPr sz="2000" i="1" spc="-5" dirty="0">
                <a:latin typeface="Constantia"/>
                <a:cs typeface="Constantia"/>
              </a:rPr>
              <a:t>u,v</a:t>
            </a:r>
            <a:r>
              <a:rPr sz="2000" spc="-5" dirty="0">
                <a:latin typeface="Constantia"/>
                <a:cs typeface="Constantia"/>
              </a:rPr>
              <a:t>}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multiplicity</a:t>
            </a:r>
            <a:r>
              <a:rPr sz="2000" i="1" spc="6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vertex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itself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called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loop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6385" marR="86995" indent="-274320" algn="just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pseudograph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may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include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loops,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well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connecting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pair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vertices.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000" y="4986528"/>
            <a:ext cx="3535679" cy="118300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117475">
              <a:lnSpc>
                <a:spcPct val="88500"/>
              </a:lnSpc>
              <a:spcBef>
                <a:spcPts val="275"/>
              </a:spcBef>
            </a:pPr>
            <a:r>
              <a:rPr sz="1600" b="1" spc="-10" dirty="0">
                <a:latin typeface="Constantia"/>
                <a:cs typeface="Constantia"/>
              </a:rPr>
              <a:t>Remark</a:t>
            </a:r>
            <a:r>
              <a:rPr sz="1600" spc="-10" dirty="0">
                <a:latin typeface="Constantia"/>
                <a:cs typeface="Constantia"/>
              </a:rPr>
              <a:t>: There </a:t>
            </a:r>
            <a:r>
              <a:rPr sz="1600" spc="-5" dirty="0">
                <a:latin typeface="Constantia"/>
                <a:cs typeface="Constantia"/>
              </a:rPr>
              <a:t>is no </a:t>
            </a:r>
            <a:r>
              <a:rPr sz="1600" spc="-10" dirty="0">
                <a:latin typeface="Constantia"/>
                <a:cs typeface="Constantia"/>
              </a:rPr>
              <a:t>standard </a:t>
            </a:r>
            <a:r>
              <a:rPr sz="1600" spc="-5" dirty="0">
                <a:latin typeface="Constantia"/>
                <a:cs typeface="Constantia"/>
              </a:rPr>
              <a:t> terminology </a:t>
            </a:r>
            <a:r>
              <a:rPr sz="1600" spc="-10" dirty="0">
                <a:latin typeface="Constantia"/>
                <a:cs typeface="Constantia"/>
              </a:rPr>
              <a:t>for graph </a:t>
            </a:r>
            <a:r>
              <a:rPr sz="1600" spc="-25" dirty="0">
                <a:latin typeface="Constantia"/>
                <a:cs typeface="Constantia"/>
              </a:rPr>
              <a:t>theory. </a:t>
            </a:r>
            <a:r>
              <a:rPr sz="1600" spc="-15" dirty="0">
                <a:latin typeface="Constantia"/>
                <a:cs typeface="Constantia"/>
              </a:rPr>
              <a:t>So, </a:t>
            </a:r>
            <a:r>
              <a:rPr sz="1600" spc="-5" dirty="0">
                <a:latin typeface="Constantia"/>
                <a:cs typeface="Constantia"/>
              </a:rPr>
              <a:t>it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crucia</a:t>
            </a:r>
            <a:r>
              <a:rPr sz="1600" spc="-5" dirty="0">
                <a:latin typeface="Constantia"/>
                <a:cs typeface="Constantia"/>
              </a:rPr>
              <a:t>l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that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y</a:t>
            </a:r>
            <a:r>
              <a:rPr sz="1600" spc="-5" dirty="0">
                <a:latin typeface="Constantia"/>
                <a:cs typeface="Constantia"/>
              </a:rPr>
              <a:t>ou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un</a:t>
            </a:r>
            <a:r>
              <a:rPr sz="1600" spc="-15" dirty="0">
                <a:latin typeface="Constantia"/>
                <a:cs typeface="Constantia"/>
              </a:rPr>
              <a:t>d</a:t>
            </a:r>
            <a:r>
              <a:rPr sz="1600" spc="-5" dirty="0">
                <a:latin typeface="Constantia"/>
                <a:cs typeface="Constantia"/>
              </a:rPr>
              <a:t>erstand</a:t>
            </a:r>
            <a:r>
              <a:rPr sz="1600" spc="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  </a:t>
            </a:r>
            <a:r>
              <a:rPr sz="1600" spc="-30" dirty="0">
                <a:latin typeface="Constantia"/>
                <a:cs typeface="Constantia"/>
              </a:rPr>
              <a:t>t</a:t>
            </a:r>
            <a:r>
              <a:rPr sz="1600" spc="-5" dirty="0">
                <a:latin typeface="Constantia"/>
                <a:cs typeface="Constantia"/>
              </a:rPr>
              <a:t>ermi</a:t>
            </a:r>
            <a:r>
              <a:rPr sz="1600" spc="-10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olo</a:t>
            </a:r>
            <a:r>
              <a:rPr sz="1600" spc="30" dirty="0">
                <a:latin typeface="Constantia"/>
                <a:cs typeface="Constantia"/>
              </a:rPr>
              <a:t>g</a:t>
            </a:r>
            <a:r>
              <a:rPr sz="1600" spc="-5" dirty="0">
                <a:latin typeface="Constantia"/>
                <a:cs typeface="Constantia"/>
              </a:rPr>
              <a:t>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be</a:t>
            </a:r>
            <a:r>
              <a:rPr sz="1600" spc="-5" dirty="0">
                <a:latin typeface="Constantia"/>
                <a:cs typeface="Constantia"/>
              </a:rPr>
              <a:t>i</a:t>
            </a:r>
            <a:r>
              <a:rPr sz="1600" spc="-10" dirty="0">
                <a:latin typeface="Constantia"/>
                <a:cs typeface="Constantia"/>
              </a:rPr>
              <a:t>n</a:t>
            </a:r>
            <a:r>
              <a:rPr sz="1600" spc="-5" dirty="0">
                <a:latin typeface="Constantia"/>
                <a:cs typeface="Constantia"/>
              </a:rPr>
              <a:t>g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u</a:t>
            </a:r>
            <a:r>
              <a:rPr sz="1600" spc="-5" dirty="0">
                <a:latin typeface="Constantia"/>
                <a:cs typeface="Constantia"/>
              </a:rPr>
              <a:t>sed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w</a:t>
            </a:r>
            <a:r>
              <a:rPr sz="1600" spc="-5" dirty="0">
                <a:latin typeface="Constantia"/>
                <a:cs typeface="Constantia"/>
              </a:rPr>
              <a:t>hene</a:t>
            </a:r>
            <a:r>
              <a:rPr sz="1600" spc="-45" dirty="0">
                <a:latin typeface="Constantia"/>
                <a:cs typeface="Constantia"/>
              </a:rPr>
              <a:t>v</a:t>
            </a:r>
            <a:r>
              <a:rPr sz="1600" spc="-5" dirty="0">
                <a:latin typeface="Constantia"/>
                <a:cs typeface="Constantia"/>
              </a:rPr>
              <a:t>er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45" dirty="0">
                <a:latin typeface="Constantia"/>
                <a:cs typeface="Constantia"/>
              </a:rPr>
              <a:t>y</a:t>
            </a:r>
            <a:r>
              <a:rPr sz="1600" spc="-5" dirty="0">
                <a:latin typeface="Constantia"/>
                <a:cs typeface="Constantia"/>
              </a:rPr>
              <a:t>ou  </a:t>
            </a:r>
            <a:r>
              <a:rPr sz="1600" spc="-10" dirty="0">
                <a:latin typeface="Constantia"/>
                <a:cs typeface="Constantia"/>
              </a:rPr>
              <a:t>read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material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about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graphs.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4852161"/>
            <a:ext cx="1787525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00"/>
              </a:spcBef>
            </a:pPr>
            <a:r>
              <a:rPr sz="1800" b="1" spc="-10" dirty="0">
                <a:latin typeface="Constantia"/>
                <a:cs typeface="Constantia"/>
              </a:rPr>
              <a:t>Example:</a:t>
            </a:r>
            <a:endParaRPr sz="1800">
              <a:latin typeface="Constantia"/>
              <a:cs typeface="Constantia"/>
            </a:endParaRPr>
          </a:p>
          <a:p>
            <a:pPr marL="12700" marR="5080" algn="just">
              <a:lnSpc>
                <a:spcPct val="78700"/>
              </a:lnSpc>
              <a:spcBef>
                <a:spcPts val="229"/>
              </a:spcBef>
            </a:pPr>
            <a:r>
              <a:rPr sz="1800" spc="-5" dirty="0">
                <a:latin typeface="Constantia"/>
                <a:cs typeface="Constantia"/>
              </a:rPr>
              <a:t>Thi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pseudog</a:t>
            </a:r>
            <a:r>
              <a:rPr sz="1800" spc="-3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aph  has </a:t>
            </a:r>
            <a:r>
              <a:rPr sz="1800" spc="-5" dirty="0">
                <a:latin typeface="Constantia"/>
                <a:cs typeface="Constantia"/>
              </a:rPr>
              <a:t>both multiple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edges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loop.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8751" y="4684585"/>
            <a:ext cx="1855470" cy="1669414"/>
            <a:chOff x="2968751" y="4684585"/>
            <a:chExt cx="1855470" cy="1669414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8751" y="4884419"/>
              <a:ext cx="163068" cy="1813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0851" y="4884419"/>
              <a:ext cx="164591" cy="181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63823" y="4974335"/>
              <a:ext cx="1379220" cy="26034"/>
            </a:xfrm>
            <a:custGeom>
              <a:avLst/>
              <a:gdLst/>
              <a:ahLst/>
              <a:cxnLst/>
              <a:rect l="l" t="t" r="r" b="b"/>
              <a:pathLst>
                <a:path w="1379220" h="26035">
                  <a:moveTo>
                    <a:pt x="0" y="25907"/>
                  </a:moveTo>
                  <a:lnTo>
                    <a:pt x="1378839" y="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9163" y="5974079"/>
              <a:ext cx="164591" cy="1813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8291" y="5029199"/>
              <a:ext cx="1513205" cy="979169"/>
            </a:xfrm>
            <a:custGeom>
              <a:avLst/>
              <a:gdLst/>
              <a:ahLst/>
              <a:cxnLst/>
              <a:rect l="l" t="t" r="r" b="b"/>
              <a:pathLst>
                <a:path w="1513204" h="979170">
                  <a:moveTo>
                    <a:pt x="0" y="0"/>
                  </a:moveTo>
                  <a:lnTo>
                    <a:pt x="913637" y="978687"/>
                  </a:lnTo>
                </a:path>
                <a:path w="1513204" h="979170">
                  <a:moveTo>
                    <a:pt x="1513205" y="22860"/>
                  </a:moveTo>
                  <a:lnTo>
                    <a:pt x="1010411" y="978763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9915" y="4689347"/>
              <a:ext cx="919480" cy="1659889"/>
            </a:xfrm>
            <a:custGeom>
              <a:avLst/>
              <a:gdLst/>
              <a:ahLst/>
              <a:cxnLst/>
              <a:rect l="l" t="t" r="r" b="b"/>
              <a:pathLst>
                <a:path w="919479" h="1659889">
                  <a:moveTo>
                    <a:pt x="643128" y="103631"/>
                  </a:moveTo>
                  <a:lnTo>
                    <a:pt x="653962" y="63275"/>
                  </a:lnTo>
                  <a:lnTo>
                    <a:pt x="683513" y="30337"/>
                  </a:lnTo>
                  <a:lnTo>
                    <a:pt x="727352" y="8137"/>
                  </a:lnTo>
                  <a:lnTo>
                    <a:pt x="781050" y="0"/>
                  </a:lnTo>
                  <a:lnTo>
                    <a:pt x="834747" y="8137"/>
                  </a:lnTo>
                  <a:lnTo>
                    <a:pt x="878586" y="30337"/>
                  </a:lnTo>
                  <a:lnTo>
                    <a:pt x="908137" y="63275"/>
                  </a:lnTo>
                  <a:lnTo>
                    <a:pt x="918972" y="103631"/>
                  </a:lnTo>
                  <a:lnTo>
                    <a:pt x="908137" y="143988"/>
                  </a:lnTo>
                  <a:lnTo>
                    <a:pt x="878586" y="176926"/>
                  </a:lnTo>
                  <a:lnTo>
                    <a:pt x="834747" y="199126"/>
                  </a:lnTo>
                  <a:lnTo>
                    <a:pt x="781050" y="207263"/>
                  </a:lnTo>
                  <a:lnTo>
                    <a:pt x="727352" y="199126"/>
                  </a:lnTo>
                  <a:lnTo>
                    <a:pt x="683514" y="176926"/>
                  </a:lnTo>
                  <a:lnTo>
                    <a:pt x="653962" y="143988"/>
                  </a:lnTo>
                  <a:lnTo>
                    <a:pt x="643128" y="103631"/>
                  </a:lnTo>
                  <a:close/>
                </a:path>
                <a:path w="919479" h="1659889">
                  <a:moveTo>
                    <a:pt x="0" y="1556003"/>
                  </a:moveTo>
                  <a:lnTo>
                    <a:pt x="10834" y="1515663"/>
                  </a:lnTo>
                  <a:lnTo>
                    <a:pt x="40386" y="1482723"/>
                  </a:lnTo>
                  <a:lnTo>
                    <a:pt x="84224" y="1460515"/>
                  </a:lnTo>
                  <a:lnTo>
                    <a:pt x="137922" y="1452371"/>
                  </a:lnTo>
                  <a:lnTo>
                    <a:pt x="191619" y="1460515"/>
                  </a:lnTo>
                  <a:lnTo>
                    <a:pt x="235458" y="1482723"/>
                  </a:lnTo>
                  <a:lnTo>
                    <a:pt x="265009" y="1515663"/>
                  </a:lnTo>
                  <a:lnTo>
                    <a:pt x="275844" y="1556003"/>
                  </a:lnTo>
                  <a:lnTo>
                    <a:pt x="265009" y="1596344"/>
                  </a:lnTo>
                  <a:lnTo>
                    <a:pt x="235458" y="1629284"/>
                  </a:lnTo>
                  <a:lnTo>
                    <a:pt x="191619" y="1651492"/>
                  </a:lnTo>
                  <a:lnTo>
                    <a:pt x="137922" y="1659636"/>
                  </a:lnTo>
                  <a:lnTo>
                    <a:pt x="84224" y="1651492"/>
                  </a:lnTo>
                  <a:lnTo>
                    <a:pt x="40386" y="1629284"/>
                  </a:lnTo>
                  <a:lnTo>
                    <a:pt x="10834" y="1596344"/>
                  </a:lnTo>
                  <a:lnTo>
                    <a:pt x="0" y="1556003"/>
                  </a:lnTo>
                  <a:close/>
                </a:path>
              </a:pathLst>
            </a:custGeom>
            <a:ln w="9144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91764" y="4864354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8516" y="4864354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b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0854" y="6108903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20758" y="4989576"/>
            <a:ext cx="1771650" cy="1153795"/>
          </a:xfrm>
          <a:custGeom>
            <a:avLst/>
            <a:gdLst/>
            <a:ahLst/>
            <a:cxnLst/>
            <a:rect l="l" t="t" r="r" b="b"/>
            <a:pathLst>
              <a:path w="1771650" h="1153795">
                <a:moveTo>
                  <a:pt x="978217" y="1153668"/>
                </a:moveTo>
                <a:lnTo>
                  <a:pt x="921016" y="1142665"/>
                </a:lnTo>
                <a:lnTo>
                  <a:pt x="863994" y="1131558"/>
                </a:lnTo>
                <a:lnTo>
                  <a:pt x="807328" y="1120243"/>
                </a:lnTo>
                <a:lnTo>
                  <a:pt x="751196" y="1108614"/>
                </a:lnTo>
                <a:lnTo>
                  <a:pt x="695776" y="1096568"/>
                </a:lnTo>
                <a:lnTo>
                  <a:pt x="641247" y="1084000"/>
                </a:lnTo>
                <a:lnTo>
                  <a:pt x="587786" y="1070806"/>
                </a:lnTo>
                <a:lnTo>
                  <a:pt x="535572" y="1056881"/>
                </a:lnTo>
                <a:lnTo>
                  <a:pt x="484782" y="1042122"/>
                </a:lnTo>
                <a:lnTo>
                  <a:pt x="435596" y="1026424"/>
                </a:lnTo>
                <a:lnTo>
                  <a:pt x="388190" y="1009683"/>
                </a:lnTo>
                <a:lnTo>
                  <a:pt x="342743" y="991794"/>
                </a:lnTo>
                <a:lnTo>
                  <a:pt x="299433" y="972653"/>
                </a:lnTo>
                <a:lnTo>
                  <a:pt x="258438" y="952156"/>
                </a:lnTo>
                <a:lnTo>
                  <a:pt x="219937" y="930199"/>
                </a:lnTo>
                <a:lnTo>
                  <a:pt x="184106" y="906676"/>
                </a:lnTo>
                <a:lnTo>
                  <a:pt x="151125" y="881485"/>
                </a:lnTo>
                <a:lnTo>
                  <a:pt x="121172" y="854520"/>
                </a:lnTo>
                <a:lnTo>
                  <a:pt x="94424" y="825677"/>
                </a:lnTo>
                <a:lnTo>
                  <a:pt x="16470" y="620209"/>
                </a:lnTo>
                <a:lnTo>
                  <a:pt x="0" y="352307"/>
                </a:lnTo>
                <a:lnTo>
                  <a:pt x="13342" y="119814"/>
                </a:lnTo>
                <a:lnTo>
                  <a:pt x="24828" y="20574"/>
                </a:lnTo>
                <a:lnTo>
                  <a:pt x="14922" y="10668"/>
                </a:lnTo>
              </a:path>
              <a:path w="1771650" h="1153795">
                <a:moveTo>
                  <a:pt x="1107757" y="1114044"/>
                </a:moveTo>
                <a:lnTo>
                  <a:pt x="1162111" y="1108690"/>
                </a:lnTo>
                <a:lnTo>
                  <a:pt x="1216146" y="1103055"/>
                </a:lnTo>
                <a:lnTo>
                  <a:pt x="1269545" y="1096853"/>
                </a:lnTo>
                <a:lnTo>
                  <a:pt x="1321989" y="1089804"/>
                </a:lnTo>
                <a:lnTo>
                  <a:pt x="1373159" y="1081622"/>
                </a:lnTo>
                <a:lnTo>
                  <a:pt x="1422737" y="1072026"/>
                </a:lnTo>
                <a:lnTo>
                  <a:pt x="1470406" y="1060733"/>
                </a:lnTo>
                <a:lnTo>
                  <a:pt x="1515846" y="1047459"/>
                </a:lnTo>
                <a:lnTo>
                  <a:pt x="1558739" y="1031922"/>
                </a:lnTo>
                <a:lnTo>
                  <a:pt x="1598767" y="1013839"/>
                </a:lnTo>
                <a:lnTo>
                  <a:pt x="1635612" y="992926"/>
                </a:lnTo>
                <a:lnTo>
                  <a:pt x="1668955" y="968901"/>
                </a:lnTo>
                <a:lnTo>
                  <a:pt x="1698477" y="941480"/>
                </a:lnTo>
                <a:lnTo>
                  <a:pt x="1723862" y="910381"/>
                </a:lnTo>
                <a:lnTo>
                  <a:pt x="1744789" y="875322"/>
                </a:lnTo>
                <a:lnTo>
                  <a:pt x="1771513" y="660221"/>
                </a:lnTo>
                <a:lnTo>
                  <a:pt x="1739788" y="368033"/>
                </a:lnTo>
                <a:lnTo>
                  <a:pt x="1690657" y="110658"/>
                </a:lnTo>
                <a:lnTo>
                  <a:pt x="1665160" y="0"/>
                </a:lnTo>
              </a:path>
            </a:pathLst>
          </a:custGeom>
          <a:ln w="12192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41878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Directed</a:t>
            </a:r>
            <a:r>
              <a:rPr sz="5000" spc="-1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83" y="1947799"/>
            <a:ext cx="7812405" cy="368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5"/>
              </a:spcBef>
              <a:tabLst>
                <a:tab pos="1690370" algn="l"/>
                <a:tab pos="4486275" algn="l"/>
                <a:tab pos="6237605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Definition: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directed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graph	</a:t>
            </a:r>
            <a:r>
              <a:rPr sz="2600" dirty="0">
                <a:latin typeface="Constantia"/>
                <a:cs typeface="Constantia"/>
              </a:rPr>
              <a:t>(or </a:t>
            </a:r>
            <a:r>
              <a:rPr sz="2600" i="1" spc="-10" dirty="0">
                <a:latin typeface="Constantia"/>
                <a:cs typeface="Constantia"/>
              </a:rPr>
              <a:t>digraph</a:t>
            </a:r>
            <a:r>
              <a:rPr sz="2600" spc="-10" dirty="0">
                <a:latin typeface="Constantia"/>
                <a:cs typeface="Constantia"/>
              </a:rPr>
              <a:t>) </a:t>
            </a:r>
            <a:r>
              <a:rPr sz="2600" i="1" dirty="0">
                <a:latin typeface="Constantia"/>
                <a:cs typeface="Constantia"/>
              </a:rPr>
              <a:t>G = </a:t>
            </a:r>
            <a:r>
              <a:rPr sz="2600" spc="-90" dirty="0">
                <a:latin typeface="Constantia"/>
                <a:cs typeface="Constantia"/>
              </a:rPr>
              <a:t>(</a:t>
            </a:r>
            <a:r>
              <a:rPr sz="2600" i="1" spc="-90" dirty="0">
                <a:latin typeface="Constantia"/>
                <a:cs typeface="Constantia"/>
              </a:rPr>
              <a:t>V, 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consists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	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nonempty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V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vertices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nodes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set </a:t>
            </a:r>
            <a:r>
              <a:rPr sz="2600" i="1" dirty="0">
                <a:latin typeface="Constantia"/>
                <a:cs typeface="Constantia"/>
              </a:rPr>
              <a:t>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i="1" spc="-15" dirty="0">
                <a:latin typeface="Constantia"/>
                <a:cs typeface="Constantia"/>
              </a:rPr>
              <a:t>directed </a:t>
            </a:r>
            <a:r>
              <a:rPr sz="2600" i="1" spc="-5" dirty="0">
                <a:latin typeface="Constantia"/>
                <a:cs typeface="Constantia"/>
              </a:rPr>
              <a:t>edges </a:t>
            </a:r>
            <a:r>
              <a:rPr sz="2600" dirty="0">
                <a:latin typeface="Constantia"/>
                <a:cs typeface="Constantia"/>
              </a:rPr>
              <a:t>(or </a:t>
            </a:r>
            <a:r>
              <a:rPr sz="2600" i="1" spc="-5" dirty="0">
                <a:latin typeface="Constantia"/>
                <a:cs typeface="Constantia"/>
              </a:rPr>
              <a:t>arcs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i="1" spc="-5" dirty="0">
                <a:latin typeface="Constantia"/>
                <a:cs typeface="Constantia"/>
              </a:rPr>
              <a:t>.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 associated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pair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vertices.	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 </a:t>
            </a:r>
            <a:r>
              <a:rPr sz="2600" spc="-15" dirty="0">
                <a:latin typeface="Constantia"/>
                <a:cs typeface="Constantia"/>
              </a:rPr>
              <a:t>edge </a:t>
            </a:r>
            <a:r>
              <a:rPr sz="2600" spc="-5" dirty="0">
                <a:latin typeface="Constantia"/>
                <a:cs typeface="Constantia"/>
              </a:rPr>
              <a:t>associated </a:t>
            </a:r>
            <a:r>
              <a:rPr sz="2600" dirty="0">
                <a:latin typeface="Constantia"/>
                <a:cs typeface="Constantia"/>
              </a:rPr>
              <a:t>with the </a:t>
            </a:r>
            <a:r>
              <a:rPr sz="2600" spc="-10" dirty="0">
                <a:latin typeface="Constantia"/>
                <a:cs typeface="Constantia"/>
              </a:rPr>
              <a:t>ordered </a:t>
            </a:r>
            <a:r>
              <a:rPr sz="2600" dirty="0">
                <a:latin typeface="Constantia"/>
                <a:cs typeface="Constantia"/>
              </a:rPr>
              <a:t>pair </a:t>
            </a:r>
            <a:r>
              <a:rPr sz="2600" spc="-25" dirty="0">
                <a:latin typeface="Constantia"/>
                <a:cs typeface="Constantia"/>
              </a:rPr>
              <a:t>(</a:t>
            </a:r>
            <a:r>
              <a:rPr sz="2600" i="1" spc="-25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,</a:t>
            </a:r>
            <a:r>
              <a:rPr sz="2600" i="1" spc="-25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)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said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start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at</a:t>
            </a:r>
            <a:r>
              <a:rPr sz="2600" i="1" dirty="0">
                <a:latin typeface="Constantia"/>
                <a:cs typeface="Constantia"/>
              </a:rPr>
              <a:t> u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spc="-5" dirty="0">
                <a:latin typeface="Constantia"/>
                <a:cs typeface="Constantia"/>
              </a:rPr>
              <a:t>end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at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spc="-10" dirty="0">
                <a:latin typeface="Constantia"/>
                <a:cs typeface="Constantia"/>
              </a:rPr>
              <a:t>Remark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415290" marR="150495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spc="-10" dirty="0">
                <a:latin typeface="Constantia"/>
                <a:cs typeface="Constantia"/>
              </a:rPr>
              <a:t>Graphs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ordered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said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undirected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graphs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01726"/>
            <a:ext cx="70904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Some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Terminology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066" y="1540205"/>
            <a:ext cx="6800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simple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directed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graph </a:t>
            </a:r>
            <a:r>
              <a:rPr sz="2000" dirty="0">
                <a:latin typeface="Constantia"/>
                <a:cs typeface="Constantia"/>
              </a:rPr>
              <a:t>has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loops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70676" y="2077211"/>
            <a:ext cx="1399540" cy="1143000"/>
            <a:chOff x="6170676" y="2077211"/>
            <a:chExt cx="1399540" cy="11430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0676" y="2077211"/>
              <a:ext cx="137160" cy="166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2548" y="2077211"/>
              <a:ext cx="137159" cy="1661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30569" y="2109723"/>
              <a:ext cx="1114425" cy="103505"/>
            </a:xfrm>
            <a:custGeom>
              <a:avLst/>
              <a:gdLst/>
              <a:ahLst/>
              <a:cxnLst/>
              <a:rect l="l" t="t" r="r" b="b"/>
              <a:pathLst>
                <a:path w="1114425" h="103505">
                  <a:moveTo>
                    <a:pt x="1103328" y="43687"/>
                  </a:moveTo>
                  <a:lnTo>
                    <a:pt x="1101598" y="43687"/>
                  </a:lnTo>
                  <a:lnTo>
                    <a:pt x="1101852" y="56387"/>
                  </a:lnTo>
                  <a:lnTo>
                    <a:pt x="1078322" y="56878"/>
                  </a:lnTo>
                  <a:lnTo>
                    <a:pt x="1020190" y="92455"/>
                  </a:lnTo>
                  <a:lnTo>
                    <a:pt x="1019175" y="96392"/>
                  </a:lnTo>
                  <a:lnTo>
                    <a:pt x="1021079" y="99440"/>
                  </a:lnTo>
                  <a:lnTo>
                    <a:pt x="1022857" y="102362"/>
                  </a:lnTo>
                  <a:lnTo>
                    <a:pt x="1026795" y="103377"/>
                  </a:lnTo>
                  <a:lnTo>
                    <a:pt x="1029842" y="101473"/>
                  </a:lnTo>
                  <a:lnTo>
                    <a:pt x="1114298" y="49784"/>
                  </a:lnTo>
                  <a:lnTo>
                    <a:pt x="1103328" y="43687"/>
                  </a:lnTo>
                  <a:close/>
                </a:path>
                <a:path w="1114425" h="103505">
                  <a:moveTo>
                    <a:pt x="1078117" y="44177"/>
                  </a:moveTo>
                  <a:lnTo>
                    <a:pt x="0" y="66675"/>
                  </a:lnTo>
                  <a:lnTo>
                    <a:pt x="253" y="79375"/>
                  </a:lnTo>
                  <a:lnTo>
                    <a:pt x="1078322" y="56878"/>
                  </a:lnTo>
                  <a:lnTo>
                    <a:pt x="1089091" y="50288"/>
                  </a:lnTo>
                  <a:lnTo>
                    <a:pt x="1078117" y="44177"/>
                  </a:lnTo>
                  <a:close/>
                </a:path>
                <a:path w="1114425" h="103505">
                  <a:moveTo>
                    <a:pt x="1089091" y="50288"/>
                  </a:moveTo>
                  <a:lnTo>
                    <a:pt x="1078322" y="56878"/>
                  </a:lnTo>
                  <a:lnTo>
                    <a:pt x="1101852" y="56387"/>
                  </a:lnTo>
                  <a:lnTo>
                    <a:pt x="1101836" y="55625"/>
                  </a:lnTo>
                  <a:lnTo>
                    <a:pt x="1098677" y="55625"/>
                  </a:lnTo>
                  <a:lnTo>
                    <a:pt x="1089091" y="50288"/>
                  </a:lnTo>
                  <a:close/>
                </a:path>
                <a:path w="1114425" h="103505">
                  <a:moveTo>
                    <a:pt x="1098423" y="44576"/>
                  </a:moveTo>
                  <a:lnTo>
                    <a:pt x="1089091" y="50288"/>
                  </a:lnTo>
                  <a:lnTo>
                    <a:pt x="1098677" y="55625"/>
                  </a:lnTo>
                  <a:lnTo>
                    <a:pt x="1098423" y="44576"/>
                  </a:lnTo>
                  <a:close/>
                </a:path>
                <a:path w="1114425" h="103505">
                  <a:moveTo>
                    <a:pt x="1101615" y="44576"/>
                  </a:moveTo>
                  <a:lnTo>
                    <a:pt x="1098423" y="44576"/>
                  </a:lnTo>
                  <a:lnTo>
                    <a:pt x="1098677" y="55625"/>
                  </a:lnTo>
                  <a:lnTo>
                    <a:pt x="1101836" y="55625"/>
                  </a:lnTo>
                  <a:lnTo>
                    <a:pt x="1101615" y="44576"/>
                  </a:lnTo>
                  <a:close/>
                </a:path>
                <a:path w="1114425" h="103505">
                  <a:moveTo>
                    <a:pt x="1101598" y="43687"/>
                  </a:moveTo>
                  <a:lnTo>
                    <a:pt x="1078117" y="44177"/>
                  </a:lnTo>
                  <a:lnTo>
                    <a:pt x="1089091" y="50288"/>
                  </a:lnTo>
                  <a:lnTo>
                    <a:pt x="1098423" y="44576"/>
                  </a:lnTo>
                  <a:lnTo>
                    <a:pt x="1101615" y="44576"/>
                  </a:lnTo>
                  <a:lnTo>
                    <a:pt x="1101598" y="43687"/>
                  </a:lnTo>
                  <a:close/>
                </a:path>
                <a:path w="1114425" h="103505">
                  <a:moveTo>
                    <a:pt x="1024635" y="0"/>
                  </a:moveTo>
                  <a:lnTo>
                    <a:pt x="1020826" y="1015"/>
                  </a:lnTo>
                  <a:lnTo>
                    <a:pt x="1019048" y="4063"/>
                  </a:lnTo>
                  <a:lnTo>
                    <a:pt x="1017397" y="7238"/>
                  </a:lnTo>
                  <a:lnTo>
                    <a:pt x="1018539" y="11049"/>
                  </a:lnTo>
                  <a:lnTo>
                    <a:pt x="1021587" y="12700"/>
                  </a:lnTo>
                  <a:lnTo>
                    <a:pt x="1078117" y="44177"/>
                  </a:lnTo>
                  <a:lnTo>
                    <a:pt x="1101598" y="43687"/>
                  </a:lnTo>
                  <a:lnTo>
                    <a:pt x="1103328" y="43687"/>
                  </a:lnTo>
                  <a:lnTo>
                    <a:pt x="1027683" y="1650"/>
                  </a:lnTo>
                  <a:lnTo>
                    <a:pt x="1024635" y="0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7540" y="3054095"/>
              <a:ext cx="137159" cy="166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72530" y="2196464"/>
              <a:ext cx="1179195" cy="891540"/>
            </a:xfrm>
            <a:custGeom>
              <a:avLst/>
              <a:gdLst/>
              <a:ahLst/>
              <a:cxnLst/>
              <a:rect l="l" t="t" r="r" b="b"/>
              <a:pathLst>
                <a:path w="1179195" h="891539">
                  <a:moveTo>
                    <a:pt x="743077" y="891540"/>
                  </a:moveTo>
                  <a:lnTo>
                    <a:pt x="742111" y="885952"/>
                  </a:lnTo>
                  <a:lnTo>
                    <a:pt x="726313" y="793877"/>
                  </a:lnTo>
                  <a:lnTo>
                    <a:pt x="725678" y="790448"/>
                  </a:lnTo>
                  <a:lnTo>
                    <a:pt x="722376" y="788162"/>
                  </a:lnTo>
                  <a:lnTo>
                    <a:pt x="718947" y="788797"/>
                  </a:lnTo>
                  <a:lnTo>
                    <a:pt x="715518" y="789305"/>
                  </a:lnTo>
                  <a:lnTo>
                    <a:pt x="713105" y="792607"/>
                  </a:lnTo>
                  <a:lnTo>
                    <a:pt x="713740" y="796036"/>
                  </a:lnTo>
                  <a:lnTo>
                    <a:pt x="724712" y="859764"/>
                  </a:lnTo>
                  <a:lnTo>
                    <a:pt x="9652" y="9271"/>
                  </a:lnTo>
                  <a:lnTo>
                    <a:pt x="0" y="17399"/>
                  </a:lnTo>
                  <a:lnTo>
                    <a:pt x="715048" y="868032"/>
                  </a:lnTo>
                  <a:lnTo>
                    <a:pt x="654050" y="846201"/>
                  </a:lnTo>
                  <a:lnTo>
                    <a:pt x="650748" y="845058"/>
                  </a:lnTo>
                  <a:lnTo>
                    <a:pt x="647192" y="846709"/>
                  </a:lnTo>
                  <a:lnTo>
                    <a:pt x="645922" y="850011"/>
                  </a:lnTo>
                  <a:lnTo>
                    <a:pt x="644779" y="853313"/>
                  </a:lnTo>
                  <a:lnTo>
                    <a:pt x="646557" y="856996"/>
                  </a:lnTo>
                  <a:lnTo>
                    <a:pt x="649859" y="858139"/>
                  </a:lnTo>
                  <a:lnTo>
                    <a:pt x="743077" y="891540"/>
                  </a:lnTo>
                  <a:close/>
                </a:path>
                <a:path w="1179195" h="891539">
                  <a:moveTo>
                    <a:pt x="1178814" y="5334"/>
                  </a:moveTo>
                  <a:lnTo>
                    <a:pt x="1167384" y="0"/>
                  </a:lnTo>
                  <a:lnTo>
                    <a:pt x="776503" y="825080"/>
                  </a:lnTo>
                  <a:lnTo>
                    <a:pt x="771017" y="760603"/>
                  </a:lnTo>
                  <a:lnTo>
                    <a:pt x="770636" y="757174"/>
                  </a:lnTo>
                  <a:lnTo>
                    <a:pt x="767588" y="754507"/>
                  </a:lnTo>
                  <a:lnTo>
                    <a:pt x="764159" y="754888"/>
                  </a:lnTo>
                  <a:lnTo>
                    <a:pt x="760603" y="755142"/>
                  </a:lnTo>
                  <a:lnTo>
                    <a:pt x="758063" y="758190"/>
                  </a:lnTo>
                  <a:lnTo>
                    <a:pt x="758317" y="761746"/>
                  </a:lnTo>
                  <a:lnTo>
                    <a:pt x="766826" y="860425"/>
                  </a:lnTo>
                  <a:lnTo>
                    <a:pt x="779437" y="851789"/>
                  </a:lnTo>
                  <a:lnTo>
                    <a:pt x="848614" y="804418"/>
                  </a:lnTo>
                  <a:lnTo>
                    <a:pt x="851535" y="802513"/>
                  </a:lnTo>
                  <a:lnTo>
                    <a:pt x="852170" y="798576"/>
                  </a:lnTo>
                  <a:lnTo>
                    <a:pt x="850265" y="795655"/>
                  </a:lnTo>
                  <a:lnTo>
                    <a:pt x="848233" y="792734"/>
                  </a:lnTo>
                  <a:lnTo>
                    <a:pt x="844296" y="791972"/>
                  </a:lnTo>
                  <a:lnTo>
                    <a:pt x="841375" y="794004"/>
                  </a:lnTo>
                  <a:lnTo>
                    <a:pt x="788098" y="830453"/>
                  </a:lnTo>
                  <a:lnTo>
                    <a:pt x="1178814" y="5334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5063" y="2061413"/>
            <a:ext cx="14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0931" y="1968753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b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" y="3020959"/>
            <a:ext cx="8059420" cy="1253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605270">
              <a:lnSpc>
                <a:spcPct val="100000"/>
              </a:lnSpc>
              <a:spcBef>
                <a:spcPts val="240"/>
              </a:spcBef>
            </a:pPr>
            <a:r>
              <a:rPr sz="1800" i="1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16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A </a:t>
            </a:r>
            <a:r>
              <a:rPr sz="2000" i="1" spc="-10" dirty="0">
                <a:latin typeface="Constantia"/>
                <a:cs typeface="Constantia"/>
              </a:rPr>
              <a:t>directed multigraph </a:t>
            </a:r>
            <a:r>
              <a:rPr sz="2000" spc="-15" dirty="0">
                <a:latin typeface="Constantia"/>
                <a:cs typeface="Constantia"/>
              </a:rPr>
              <a:t>may </a:t>
            </a:r>
            <a:r>
              <a:rPr sz="2000" spc="-25" dirty="0">
                <a:latin typeface="Constantia"/>
                <a:cs typeface="Constantia"/>
              </a:rPr>
              <a:t>have </a:t>
            </a:r>
            <a:r>
              <a:rPr sz="2000" spc="-5" dirty="0">
                <a:latin typeface="Constantia"/>
                <a:cs typeface="Constantia"/>
              </a:rPr>
              <a:t>multiple </a:t>
            </a:r>
            <a:r>
              <a:rPr sz="2000" spc="-10" dirty="0">
                <a:latin typeface="Constantia"/>
                <a:cs typeface="Constantia"/>
              </a:rPr>
              <a:t>directed edges.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When </a:t>
            </a:r>
            <a:r>
              <a:rPr sz="2000" spc="-10" dirty="0">
                <a:latin typeface="Constantia"/>
                <a:cs typeface="Constantia"/>
              </a:rPr>
              <a:t>there 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directed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vertex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u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vertex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v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we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say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(</a:t>
            </a:r>
            <a:r>
              <a:rPr sz="2000" i="1" spc="-5" dirty="0">
                <a:latin typeface="Constantia"/>
                <a:cs typeface="Constantia"/>
              </a:rPr>
              <a:t>u,v</a:t>
            </a:r>
            <a:r>
              <a:rPr sz="2000" spc="-5" dirty="0">
                <a:latin typeface="Constantia"/>
                <a:cs typeface="Constantia"/>
              </a:rPr>
              <a:t>)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multiplicity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24955" y="5186298"/>
            <a:ext cx="1842262" cy="133064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472553" y="6256731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4550" y="5434990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0608" y="5360314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b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644" y="1967230"/>
            <a:ext cx="3194050" cy="955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nstantia"/>
                <a:cs typeface="Constantia"/>
              </a:rPr>
              <a:t>This is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10" dirty="0">
                <a:latin typeface="Constantia"/>
                <a:cs typeface="Constantia"/>
              </a:rPr>
              <a:t>directed graph </a:t>
            </a:r>
            <a:r>
              <a:rPr sz="2000" spc="-5" dirty="0">
                <a:latin typeface="Constantia"/>
                <a:cs typeface="Constantia"/>
              </a:rPr>
              <a:t>with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erti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our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ed</a:t>
            </a:r>
            <a:r>
              <a:rPr sz="2000" spc="-45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0" dirty="0">
                <a:latin typeface="Constantia"/>
                <a:cs typeface="Constantia"/>
              </a:rPr>
              <a:t>s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92009" y="2244851"/>
            <a:ext cx="408305" cy="906144"/>
          </a:xfrm>
          <a:custGeom>
            <a:avLst/>
            <a:gdLst/>
            <a:ahLst/>
            <a:cxnLst/>
            <a:rect l="l" t="t" r="r" b="b"/>
            <a:pathLst>
              <a:path w="408304" h="906144">
                <a:moveTo>
                  <a:pt x="385851" y="23076"/>
                </a:moveTo>
                <a:lnTo>
                  <a:pt x="375613" y="30622"/>
                </a:lnTo>
                <a:lnTo>
                  <a:pt x="0" y="901064"/>
                </a:lnTo>
                <a:lnTo>
                  <a:pt x="11684" y="906018"/>
                </a:lnTo>
                <a:lnTo>
                  <a:pt x="387356" y="35564"/>
                </a:lnTo>
                <a:lnTo>
                  <a:pt x="385851" y="23076"/>
                </a:lnTo>
                <a:close/>
              </a:path>
              <a:path w="408304" h="906144">
                <a:moveTo>
                  <a:pt x="396954" y="9017"/>
                </a:moveTo>
                <a:lnTo>
                  <a:pt x="384937" y="9017"/>
                </a:lnTo>
                <a:lnTo>
                  <a:pt x="396621" y="14097"/>
                </a:lnTo>
                <a:lnTo>
                  <a:pt x="387356" y="35564"/>
                </a:lnTo>
                <a:lnTo>
                  <a:pt x="395097" y="99822"/>
                </a:lnTo>
                <a:lnTo>
                  <a:pt x="395605" y="103377"/>
                </a:lnTo>
                <a:lnTo>
                  <a:pt x="398780" y="105790"/>
                </a:lnTo>
                <a:lnTo>
                  <a:pt x="405638" y="105028"/>
                </a:lnTo>
                <a:lnTo>
                  <a:pt x="408178" y="101853"/>
                </a:lnTo>
                <a:lnTo>
                  <a:pt x="407797" y="98298"/>
                </a:lnTo>
                <a:lnTo>
                  <a:pt x="396954" y="9017"/>
                </a:lnTo>
                <a:close/>
              </a:path>
              <a:path w="408304" h="906144">
                <a:moveTo>
                  <a:pt x="395859" y="0"/>
                </a:moveTo>
                <a:lnTo>
                  <a:pt x="316103" y="58800"/>
                </a:lnTo>
                <a:lnTo>
                  <a:pt x="313182" y="60833"/>
                </a:lnTo>
                <a:lnTo>
                  <a:pt x="312674" y="64897"/>
                </a:lnTo>
                <a:lnTo>
                  <a:pt x="316738" y="70485"/>
                </a:lnTo>
                <a:lnTo>
                  <a:pt x="320801" y="71120"/>
                </a:lnTo>
                <a:lnTo>
                  <a:pt x="323596" y="68961"/>
                </a:lnTo>
                <a:lnTo>
                  <a:pt x="375613" y="30622"/>
                </a:lnTo>
                <a:lnTo>
                  <a:pt x="384937" y="9017"/>
                </a:lnTo>
                <a:lnTo>
                  <a:pt x="396954" y="9017"/>
                </a:lnTo>
                <a:lnTo>
                  <a:pt x="395859" y="0"/>
                </a:lnTo>
                <a:close/>
              </a:path>
              <a:path w="408304" h="906144">
                <a:moveTo>
                  <a:pt x="392531" y="12319"/>
                </a:moveTo>
                <a:lnTo>
                  <a:pt x="384556" y="12319"/>
                </a:lnTo>
                <a:lnTo>
                  <a:pt x="394589" y="16637"/>
                </a:lnTo>
                <a:lnTo>
                  <a:pt x="385851" y="23076"/>
                </a:lnTo>
                <a:lnTo>
                  <a:pt x="387356" y="35564"/>
                </a:lnTo>
                <a:lnTo>
                  <a:pt x="396621" y="14097"/>
                </a:lnTo>
                <a:lnTo>
                  <a:pt x="392531" y="12319"/>
                </a:lnTo>
                <a:close/>
              </a:path>
              <a:path w="408304" h="906144">
                <a:moveTo>
                  <a:pt x="384937" y="9017"/>
                </a:moveTo>
                <a:lnTo>
                  <a:pt x="375613" y="30622"/>
                </a:lnTo>
                <a:lnTo>
                  <a:pt x="385851" y="23076"/>
                </a:lnTo>
                <a:lnTo>
                  <a:pt x="384556" y="12319"/>
                </a:lnTo>
                <a:lnTo>
                  <a:pt x="392531" y="12319"/>
                </a:lnTo>
                <a:lnTo>
                  <a:pt x="384937" y="9017"/>
                </a:lnTo>
                <a:close/>
              </a:path>
              <a:path w="408304" h="906144">
                <a:moveTo>
                  <a:pt x="384556" y="12319"/>
                </a:moveTo>
                <a:lnTo>
                  <a:pt x="385851" y="23076"/>
                </a:lnTo>
                <a:lnTo>
                  <a:pt x="394589" y="16637"/>
                </a:lnTo>
                <a:lnTo>
                  <a:pt x="384556" y="1231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9845" y="5038648"/>
            <a:ext cx="3464560" cy="1384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99400"/>
              </a:lnSpc>
              <a:spcBef>
                <a:spcPts val="520"/>
              </a:spcBef>
            </a:pPr>
            <a:r>
              <a:rPr sz="2000" dirty="0">
                <a:latin typeface="Constantia"/>
                <a:cs typeface="Constantia"/>
              </a:rPr>
              <a:t>In </a:t>
            </a:r>
            <a:r>
              <a:rPr sz="2000" spc="-5" dirty="0">
                <a:latin typeface="Constantia"/>
                <a:cs typeface="Constantia"/>
              </a:rPr>
              <a:t>this </a:t>
            </a:r>
            <a:r>
              <a:rPr sz="2000" spc="-10" dirty="0">
                <a:latin typeface="Constantia"/>
                <a:cs typeface="Constantia"/>
              </a:rPr>
              <a:t>directed multigraph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multiplic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a,</a:t>
            </a:r>
            <a:r>
              <a:rPr sz="2000" i="1" spc="5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a</a:t>
            </a:r>
            <a:r>
              <a:rPr sz="2000" spc="-5" dirty="0">
                <a:latin typeface="Cambria Math"/>
                <a:cs typeface="Cambria Math"/>
              </a:rPr>
              <a:t>n</a:t>
            </a:r>
            <a:r>
              <a:rPr sz="2000" dirty="0">
                <a:latin typeface="Cambria Math"/>
                <a:cs typeface="Cambria Math"/>
              </a:rPr>
              <a:t>d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  </a:t>
            </a:r>
            <a:r>
              <a:rPr sz="2000" spc="-5" dirty="0">
                <a:latin typeface="Cambria Math"/>
                <a:cs typeface="Cambria Math"/>
              </a:rPr>
              <a:t>multiplicity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(</a:t>
            </a:r>
            <a:r>
              <a:rPr sz="2100" spc="-30" dirty="0">
                <a:latin typeface="Cambria Math"/>
                <a:cs typeface="Cambria Math"/>
              </a:rPr>
              <a:t>b,c</a:t>
            </a:r>
            <a:r>
              <a:rPr sz="2000" spc="-30" dirty="0">
                <a:latin typeface="Cambria Math"/>
                <a:cs typeface="Cambria Math"/>
              </a:rPr>
              <a:t>)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is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04607A"/>
                </a:solidFill>
                <a:latin typeface="Calibri"/>
                <a:cs typeface="Calibri"/>
              </a:rPr>
              <a:t>Section</a:t>
            </a:r>
            <a:r>
              <a:rPr sz="5000" spc="-8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4434205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Binomial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Pascal’s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Identity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Triangle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79578"/>
            <a:ext cx="6934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Terminology:</a:t>
            </a:r>
            <a:r>
              <a:rPr sz="45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Summary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927861"/>
            <a:ext cx="8051165" cy="246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2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unde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uc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ld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  </a:t>
            </a:r>
            <a:r>
              <a:rPr sz="2400" spc="-5" dirty="0">
                <a:latin typeface="Constantia"/>
                <a:cs typeface="Constantia"/>
              </a:rPr>
              <a:t>model,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ask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questions:</a:t>
            </a:r>
            <a:endParaRPr sz="2400">
              <a:latin typeface="Constantia"/>
              <a:cs typeface="Constantia"/>
            </a:endParaRPr>
          </a:p>
          <a:p>
            <a:pPr marL="712470" lvl="1" indent="-307340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000"/>
              <a:buFont typeface="Arial MT"/>
              <a:buChar char="•"/>
              <a:tabLst>
                <a:tab pos="711835" algn="l"/>
                <a:tab pos="713105" algn="l"/>
              </a:tabLst>
            </a:pP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graph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undirected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directed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both)?</a:t>
            </a:r>
            <a:endParaRPr sz="2000">
              <a:latin typeface="Constantia"/>
              <a:cs typeface="Constantia"/>
            </a:endParaRPr>
          </a:p>
          <a:p>
            <a:pPr marL="652780" marR="13970" lvl="1" indent="-2470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 MT"/>
              <a:buChar char="•"/>
              <a:tabLst>
                <a:tab pos="716915" algn="l"/>
                <a:tab pos="717550" algn="l"/>
              </a:tabLst>
            </a:pPr>
            <a:r>
              <a:rPr dirty="0"/>
              <a:t>	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undirected,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present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connect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dirty="0">
                <a:latin typeface="Constantia"/>
                <a:cs typeface="Constantia"/>
              </a:rPr>
              <a:t>same </a:t>
            </a:r>
            <a:r>
              <a:rPr sz="2000" spc="-5" dirty="0">
                <a:latin typeface="Constantia"/>
                <a:cs typeface="Constantia"/>
              </a:rPr>
              <a:t>pair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vertices? </a:t>
            </a:r>
            <a:r>
              <a:rPr sz="2000" dirty="0">
                <a:latin typeface="Constantia"/>
                <a:cs typeface="Constantia"/>
              </a:rPr>
              <a:t>If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edges are </a:t>
            </a:r>
            <a:r>
              <a:rPr sz="2000" spc="-5" dirty="0">
                <a:latin typeface="Constantia"/>
                <a:cs typeface="Constantia"/>
              </a:rPr>
              <a:t>directed, </a:t>
            </a:r>
            <a:r>
              <a:rPr sz="2000" spc="-10" dirty="0">
                <a:latin typeface="Constantia"/>
                <a:cs typeface="Constantia"/>
              </a:rPr>
              <a:t>are </a:t>
            </a:r>
            <a:r>
              <a:rPr sz="2000" spc="-5" dirty="0">
                <a:latin typeface="Constantia"/>
                <a:cs typeface="Constantia"/>
              </a:rPr>
              <a:t>multiple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directed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edges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present?</a:t>
            </a:r>
            <a:endParaRPr sz="2000">
              <a:latin typeface="Constantia"/>
              <a:cs typeface="Constantia"/>
            </a:endParaRPr>
          </a:p>
          <a:p>
            <a:pPr marL="712470" lvl="1" indent="-30734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Arial MT"/>
              <a:buChar char="•"/>
              <a:tabLst>
                <a:tab pos="711835" algn="l"/>
                <a:tab pos="713105" algn="l"/>
              </a:tabLst>
            </a:pP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loops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present?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3505200"/>
            <a:ext cx="825703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6736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3575" algn="l"/>
              </a:tabLst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Other</a:t>
            </a:r>
            <a:r>
              <a:rPr sz="4500" spc="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	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7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230833"/>
            <a:ext cx="8095615" cy="472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061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illustrate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how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theory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models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of: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Social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Communications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Information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Soft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Transportation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Biological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3977004" algn="l"/>
              </a:tabLst>
            </a:pPr>
            <a:r>
              <a:rPr sz="2600" spc="-40" dirty="0">
                <a:latin typeface="Constantia"/>
                <a:cs typeface="Constantia"/>
              </a:rPr>
              <a:t>It’s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challenge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10" dirty="0">
                <a:latin typeface="Constantia"/>
                <a:cs typeface="Constantia"/>
              </a:rPr>
              <a:t>find </a:t>
            </a:r>
            <a:r>
              <a:rPr sz="2600" dirty="0">
                <a:latin typeface="Constantia"/>
                <a:cs typeface="Constantia"/>
              </a:rPr>
              <a:t>a subject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which </a:t>
            </a:r>
            <a:r>
              <a:rPr sz="2600" spc="-10" dirty="0">
                <a:latin typeface="Constantia"/>
                <a:cs typeface="Constantia"/>
              </a:rPr>
              <a:t>graph </a:t>
            </a:r>
            <a:r>
              <a:rPr sz="2600" spc="5" dirty="0">
                <a:latin typeface="Constantia"/>
                <a:cs typeface="Constantia"/>
              </a:rPr>
              <a:t>theory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yet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applied.	Can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find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without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applications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graph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theory?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759"/>
            <a:ext cx="3768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4607A"/>
                </a:solidFill>
                <a:latin typeface="Calibri"/>
                <a:cs typeface="Calibri"/>
              </a:rPr>
              <a:t>Graph </a:t>
            </a:r>
            <a:r>
              <a:rPr sz="3600" dirty="0">
                <a:solidFill>
                  <a:srgbClr val="04607A"/>
                </a:solidFill>
                <a:latin typeface="Calibri"/>
                <a:cs typeface="Calibri"/>
              </a:rPr>
              <a:t>Models: </a:t>
            </a:r>
            <a:r>
              <a:rPr sz="36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4607A"/>
                </a:solidFill>
                <a:latin typeface="Calibri"/>
                <a:cs typeface="Calibri"/>
              </a:rPr>
              <a:t>Computer</a:t>
            </a:r>
            <a:r>
              <a:rPr sz="3600" spc="-6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237234"/>
            <a:ext cx="8475980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900" spc="-5" dirty="0">
                <a:latin typeface="Constantia"/>
                <a:cs typeface="Constantia"/>
              </a:rPr>
              <a:t>When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we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build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graph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model,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we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use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appropriate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type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of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graph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to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capture</a:t>
            </a:r>
            <a:endParaRPr sz="19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important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features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of</a:t>
            </a:r>
            <a:r>
              <a:rPr sz="1900" spc="2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application.</a:t>
            </a:r>
            <a:endParaRPr sz="1900">
              <a:latin typeface="Constantia"/>
              <a:cs typeface="Constantia"/>
            </a:endParaRPr>
          </a:p>
          <a:p>
            <a:pPr marL="286385" marR="26670" indent="-274320">
              <a:lnSpc>
                <a:spcPct val="100000"/>
              </a:lnSpc>
              <a:spcBef>
                <a:spcPts val="459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900" spc="-75" dirty="0">
                <a:latin typeface="Constantia"/>
                <a:cs typeface="Constantia"/>
              </a:rPr>
              <a:t>We </a:t>
            </a:r>
            <a:r>
              <a:rPr sz="1900" spc="-10" dirty="0">
                <a:latin typeface="Constantia"/>
                <a:cs typeface="Constantia"/>
              </a:rPr>
              <a:t>illustrate </a:t>
            </a:r>
            <a:r>
              <a:rPr sz="1900" spc="-5" dirty="0">
                <a:latin typeface="Constantia"/>
                <a:cs typeface="Constantia"/>
              </a:rPr>
              <a:t>this </a:t>
            </a:r>
            <a:r>
              <a:rPr sz="1900" spc="-15" dirty="0">
                <a:latin typeface="Constantia"/>
                <a:cs typeface="Constantia"/>
              </a:rPr>
              <a:t>process </a:t>
            </a:r>
            <a:r>
              <a:rPr sz="1900" spc="-10" dirty="0">
                <a:latin typeface="Constantia"/>
                <a:cs typeface="Constantia"/>
              </a:rPr>
              <a:t>using graph models </a:t>
            </a:r>
            <a:r>
              <a:rPr sz="1900" spc="-5" dirty="0">
                <a:latin typeface="Constantia"/>
                <a:cs typeface="Constantia"/>
              </a:rPr>
              <a:t>of </a:t>
            </a:r>
            <a:r>
              <a:rPr sz="1900" spc="-10" dirty="0">
                <a:latin typeface="Constantia"/>
                <a:cs typeface="Constantia"/>
              </a:rPr>
              <a:t>different types </a:t>
            </a:r>
            <a:r>
              <a:rPr sz="1900" spc="-5" dirty="0">
                <a:latin typeface="Constantia"/>
                <a:cs typeface="Constantia"/>
              </a:rPr>
              <a:t>of </a:t>
            </a:r>
            <a:r>
              <a:rPr sz="1900" spc="-15" dirty="0">
                <a:latin typeface="Constantia"/>
                <a:cs typeface="Constantia"/>
              </a:rPr>
              <a:t>computer </a:t>
            </a:r>
            <a:r>
              <a:rPr sz="1900" spc="-1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networks.</a:t>
            </a:r>
            <a:r>
              <a:rPr sz="1900" spc="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In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all </a:t>
            </a:r>
            <a:r>
              <a:rPr sz="1900" dirty="0">
                <a:latin typeface="Constantia"/>
                <a:cs typeface="Constantia"/>
              </a:rPr>
              <a:t>these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graph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models,</a:t>
            </a:r>
            <a:r>
              <a:rPr sz="1900" spc="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vertices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represent</a:t>
            </a:r>
            <a:r>
              <a:rPr sz="1900" spc="-10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data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centers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and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 </a:t>
            </a:r>
            <a:r>
              <a:rPr sz="1900" spc="-459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edges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represent</a:t>
            </a:r>
            <a:r>
              <a:rPr sz="1900" spc="-10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communication</a:t>
            </a:r>
            <a:r>
              <a:rPr sz="1900" spc="-1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links.</a:t>
            </a:r>
            <a:endParaRPr sz="19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45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1900" spc="-90" dirty="0">
                <a:latin typeface="Constantia"/>
                <a:cs typeface="Constantia"/>
              </a:rPr>
              <a:t>To </a:t>
            </a:r>
            <a:r>
              <a:rPr sz="1900" spc="-5" dirty="0">
                <a:latin typeface="Constantia"/>
                <a:cs typeface="Constantia"/>
              </a:rPr>
              <a:t>model a </a:t>
            </a:r>
            <a:r>
              <a:rPr sz="1900" spc="-15" dirty="0">
                <a:latin typeface="Constantia"/>
                <a:cs typeface="Constantia"/>
              </a:rPr>
              <a:t>computer network </a:t>
            </a:r>
            <a:r>
              <a:rPr sz="1900" spc="-10" dirty="0">
                <a:latin typeface="Constantia"/>
                <a:cs typeface="Constantia"/>
              </a:rPr>
              <a:t>where </a:t>
            </a:r>
            <a:r>
              <a:rPr sz="1900" spc="-30" dirty="0">
                <a:latin typeface="Constantia"/>
                <a:cs typeface="Constantia"/>
              </a:rPr>
              <a:t>we </a:t>
            </a:r>
            <a:r>
              <a:rPr sz="1900" spc="-10" dirty="0">
                <a:latin typeface="Constantia"/>
                <a:cs typeface="Constantia"/>
              </a:rPr>
              <a:t>are </a:t>
            </a:r>
            <a:r>
              <a:rPr sz="1900" spc="-15" dirty="0">
                <a:latin typeface="Constantia"/>
                <a:cs typeface="Constantia"/>
              </a:rPr>
              <a:t>only concerned </a:t>
            </a:r>
            <a:r>
              <a:rPr sz="1900" spc="-5" dirty="0">
                <a:latin typeface="Constantia"/>
                <a:cs typeface="Constantia"/>
              </a:rPr>
              <a:t>whether </a:t>
            </a:r>
            <a:r>
              <a:rPr sz="1900" spc="-20" dirty="0">
                <a:latin typeface="Constantia"/>
                <a:cs typeface="Constantia"/>
              </a:rPr>
              <a:t>two </a:t>
            </a:r>
            <a:r>
              <a:rPr sz="1900" spc="-5" dirty="0">
                <a:latin typeface="Constantia"/>
                <a:cs typeface="Constantia"/>
              </a:rPr>
              <a:t>data 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centers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connected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by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communications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link,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we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use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simple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graph.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This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is </a:t>
            </a:r>
            <a:r>
              <a:rPr sz="1900" spc="-46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 </a:t>
            </a:r>
            <a:r>
              <a:rPr sz="1900" spc="-10" dirty="0">
                <a:latin typeface="Constantia"/>
                <a:cs typeface="Constantia"/>
              </a:rPr>
              <a:t>appropriate type </a:t>
            </a:r>
            <a:r>
              <a:rPr sz="1900" spc="-5" dirty="0">
                <a:latin typeface="Constantia"/>
                <a:cs typeface="Constantia"/>
              </a:rPr>
              <a:t>of </a:t>
            </a:r>
            <a:r>
              <a:rPr sz="1900" spc="-10" dirty="0">
                <a:latin typeface="Constantia"/>
                <a:cs typeface="Constantia"/>
              </a:rPr>
              <a:t>graph when </a:t>
            </a:r>
            <a:r>
              <a:rPr sz="1900" spc="-25" dirty="0">
                <a:latin typeface="Constantia"/>
                <a:cs typeface="Constantia"/>
              </a:rPr>
              <a:t>we </a:t>
            </a:r>
            <a:r>
              <a:rPr sz="1900" spc="-15" dirty="0">
                <a:latin typeface="Constantia"/>
                <a:cs typeface="Constantia"/>
              </a:rPr>
              <a:t>only </a:t>
            </a:r>
            <a:r>
              <a:rPr sz="1900" spc="-10" dirty="0">
                <a:latin typeface="Constantia"/>
                <a:cs typeface="Constantia"/>
              </a:rPr>
              <a:t>care </a:t>
            </a:r>
            <a:r>
              <a:rPr sz="1900" spc="-5" dirty="0">
                <a:latin typeface="Constantia"/>
                <a:cs typeface="Constantia"/>
              </a:rPr>
              <a:t>whether </a:t>
            </a:r>
            <a:r>
              <a:rPr sz="1900" spc="-20" dirty="0">
                <a:latin typeface="Constantia"/>
                <a:cs typeface="Constantia"/>
              </a:rPr>
              <a:t>two </a:t>
            </a:r>
            <a:r>
              <a:rPr sz="1900" spc="-5" dirty="0">
                <a:latin typeface="Constantia"/>
                <a:cs typeface="Constantia"/>
              </a:rPr>
              <a:t>data </a:t>
            </a:r>
            <a:r>
              <a:rPr sz="1900" spc="-10" dirty="0">
                <a:latin typeface="Constantia"/>
                <a:cs typeface="Constantia"/>
              </a:rPr>
              <a:t>centers are </a:t>
            </a:r>
            <a:r>
              <a:rPr sz="1900" spc="-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directly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linked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(and</a:t>
            </a:r>
            <a:r>
              <a:rPr sz="1900" spc="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not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how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many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links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there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may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be)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and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all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communications </a:t>
            </a:r>
            <a:r>
              <a:rPr sz="1900" spc="-459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links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work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in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both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directions.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343400"/>
            <a:ext cx="8229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7482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Models: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Computer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Networks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sz="4500" i="1" spc="-10" dirty="0">
                <a:solidFill>
                  <a:srgbClr val="04607A"/>
                </a:solidFill>
                <a:latin typeface="Calibri"/>
                <a:cs typeface="Calibri"/>
              </a:rPr>
              <a:t>continued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60285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774825" algn="l"/>
              </a:tabLst>
            </a:pP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</a:t>
            </a:r>
            <a:r>
              <a:rPr sz="2600" dirty="0">
                <a:latin typeface="Constantia"/>
                <a:cs typeface="Constantia"/>
              </a:rPr>
              <a:t>l	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ompu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t  the </a:t>
            </a:r>
            <a:r>
              <a:rPr sz="2600" spc="-5" dirty="0">
                <a:latin typeface="Constantia"/>
                <a:cs typeface="Constantia"/>
              </a:rPr>
              <a:t>number </a:t>
            </a:r>
            <a:r>
              <a:rPr sz="2600" dirty="0">
                <a:latin typeface="Constantia"/>
                <a:cs typeface="Constantia"/>
              </a:rPr>
              <a:t>of links </a:t>
            </a:r>
            <a:r>
              <a:rPr sz="2600" spc="-10" dirty="0">
                <a:latin typeface="Constantia"/>
                <a:cs typeface="Constantia"/>
              </a:rPr>
              <a:t>between </a:t>
            </a:r>
            <a:r>
              <a:rPr sz="2600" dirty="0">
                <a:latin typeface="Constantia"/>
                <a:cs typeface="Constantia"/>
              </a:rPr>
              <a:t>data </a:t>
            </a:r>
            <a:r>
              <a:rPr sz="2600" spc="-15" dirty="0">
                <a:latin typeface="Constantia"/>
                <a:cs typeface="Constantia"/>
              </a:rPr>
              <a:t>centers,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dirty="0">
                <a:latin typeface="Constantia"/>
                <a:cs typeface="Constantia"/>
              </a:rPr>
              <a:t>use 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multigraph.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3276600"/>
            <a:ext cx="8458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7142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Models: </a:t>
            </a:r>
            <a:r>
              <a:rPr sz="45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Computer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3051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Constantia"/>
                <a:cs typeface="Constantia"/>
              </a:rPr>
              <a:t>To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computer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network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diagnostic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links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data </a:t>
            </a:r>
            <a:r>
              <a:rPr sz="2600" spc="-15" dirty="0">
                <a:latin typeface="Constantia"/>
                <a:cs typeface="Constantia"/>
              </a:rPr>
              <a:t>centers,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dirty="0">
                <a:latin typeface="Constantia"/>
                <a:cs typeface="Constantia"/>
              </a:rPr>
              <a:t>use a </a:t>
            </a:r>
            <a:r>
              <a:rPr sz="2600" spc="-5" dirty="0">
                <a:latin typeface="Constantia"/>
                <a:cs typeface="Constantia"/>
              </a:rPr>
              <a:t>pseudograph, </a:t>
            </a:r>
            <a:r>
              <a:rPr sz="2600" dirty="0">
                <a:latin typeface="Constantia"/>
                <a:cs typeface="Constantia"/>
              </a:rPr>
              <a:t>as loops </a:t>
            </a:r>
            <a:r>
              <a:rPr sz="2600" spc="-10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 needed.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3403091"/>
            <a:ext cx="8610600" cy="31501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378"/>
            <a:ext cx="47142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Models: </a:t>
            </a:r>
            <a:r>
              <a:rPr sz="4500" spc="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Computer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37842"/>
            <a:ext cx="79978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3232150" algn="l"/>
              </a:tabLst>
            </a:pPr>
            <a:r>
              <a:rPr sz="2400" spc="-2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link</a:t>
            </a:r>
            <a:r>
              <a:rPr sz="2400" spc="-3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10" dirty="0">
                <a:latin typeface="Constantia"/>
                <a:cs typeface="Constantia"/>
              </a:rPr>
              <a:t>directed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multigraph.	</a:t>
            </a:r>
            <a:r>
              <a:rPr sz="2400" spc="-20" dirty="0">
                <a:latin typeface="Constantia"/>
                <a:cs typeface="Constantia"/>
              </a:rPr>
              <a:t>Note </a:t>
            </a:r>
            <a:r>
              <a:rPr sz="2400" dirty="0">
                <a:latin typeface="Constantia"/>
                <a:cs typeface="Constantia"/>
              </a:rPr>
              <a:t>that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0" dirty="0">
                <a:latin typeface="Constantia"/>
                <a:cs typeface="Constantia"/>
              </a:rPr>
              <a:t>could </a:t>
            </a:r>
            <a:r>
              <a:rPr sz="2400" spc="-5" dirty="0">
                <a:latin typeface="Constantia"/>
                <a:cs typeface="Constantia"/>
              </a:rPr>
              <a:t>use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directed </a:t>
            </a:r>
            <a:r>
              <a:rPr sz="2400" spc="-5" dirty="0">
                <a:latin typeface="Constantia"/>
                <a:cs typeface="Constantia"/>
              </a:rPr>
              <a:t> graph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without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whether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there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at least one link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data </a:t>
            </a:r>
            <a:r>
              <a:rPr sz="2400" spc="-15" dirty="0">
                <a:latin typeface="Constantia"/>
                <a:cs typeface="Constantia"/>
              </a:rPr>
              <a:t>center to </a:t>
            </a:r>
            <a:r>
              <a:rPr sz="2400" dirty="0">
                <a:latin typeface="Constantia"/>
                <a:cs typeface="Constantia"/>
              </a:rPr>
              <a:t>another </a:t>
            </a:r>
            <a:r>
              <a:rPr sz="2400" spc="-5" dirty="0">
                <a:latin typeface="Constantia"/>
                <a:cs typeface="Constantia"/>
              </a:rPr>
              <a:t>data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center.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3352800"/>
            <a:ext cx="8686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31978"/>
            <a:ext cx="72809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Models:</a:t>
            </a:r>
            <a:r>
              <a:rPr sz="45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Social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1014729"/>
            <a:ext cx="8070850" cy="45624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231775" indent="-274320">
              <a:lnSpc>
                <a:spcPts val="2300"/>
              </a:lnSpc>
              <a:spcBef>
                <a:spcPts val="6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Graphs </a:t>
            </a:r>
            <a:r>
              <a:rPr sz="2400" spc="-5" dirty="0">
                <a:latin typeface="Constantia"/>
                <a:cs typeface="Constantia"/>
              </a:rPr>
              <a:t>can be 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model </a:t>
            </a:r>
            <a:r>
              <a:rPr sz="2400" dirty="0">
                <a:latin typeface="Constantia"/>
                <a:cs typeface="Constantia"/>
              </a:rPr>
              <a:t>social </a:t>
            </a:r>
            <a:r>
              <a:rPr sz="2400" spc="-5" dirty="0">
                <a:latin typeface="Constantia"/>
                <a:cs typeface="Constantia"/>
              </a:rPr>
              <a:t>structures based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kinds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relationships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people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groups.</a:t>
            </a:r>
            <a:endParaRPr sz="2400">
              <a:latin typeface="Constantia"/>
              <a:cs typeface="Constantia"/>
            </a:endParaRPr>
          </a:p>
          <a:p>
            <a:pPr marL="286385" marR="355600" indent="-274320">
              <a:lnSpc>
                <a:spcPts val="23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i="1" spc="-5" dirty="0">
                <a:latin typeface="Constantia"/>
                <a:cs typeface="Constantia"/>
              </a:rPr>
              <a:t>social </a:t>
            </a:r>
            <a:r>
              <a:rPr sz="2400" i="1" spc="-15" dirty="0">
                <a:latin typeface="Constantia"/>
                <a:cs typeface="Constantia"/>
              </a:rPr>
              <a:t>network</a:t>
            </a:r>
            <a:r>
              <a:rPr sz="2400" spc="-15" dirty="0">
                <a:latin typeface="Constantia"/>
                <a:cs typeface="Constantia"/>
              </a:rPr>
              <a:t>, vertices </a:t>
            </a:r>
            <a:r>
              <a:rPr sz="2400" spc="-10" dirty="0">
                <a:latin typeface="Constantia"/>
                <a:cs typeface="Constantia"/>
              </a:rPr>
              <a:t>represent individuals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organizations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relationships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them.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Useful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social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include:</a:t>
            </a:r>
            <a:endParaRPr sz="2400">
              <a:latin typeface="Constantia"/>
              <a:cs typeface="Constantia"/>
            </a:endParaRPr>
          </a:p>
          <a:p>
            <a:pPr marL="652780" marR="154305" lvl="1" indent="-247650">
              <a:lnSpc>
                <a:spcPts val="2300"/>
              </a:lnSpc>
              <a:spcBef>
                <a:spcPts val="56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i="1" spc="-5" dirty="0">
                <a:latin typeface="Constantia"/>
                <a:cs typeface="Constantia"/>
              </a:rPr>
              <a:t>friendship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graphs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undirected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people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 connected </a:t>
            </a:r>
            <a:r>
              <a:rPr sz="2400" spc="-5" dirty="0">
                <a:latin typeface="Constantia"/>
                <a:cs typeface="Constantia"/>
              </a:rPr>
              <a:t>if they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friends </a:t>
            </a:r>
            <a:r>
              <a:rPr sz="2400" dirty="0">
                <a:latin typeface="Constantia"/>
                <a:cs typeface="Constantia"/>
              </a:rPr>
              <a:t>(in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real </a:t>
            </a:r>
            <a:r>
              <a:rPr sz="2400" spc="-15" dirty="0">
                <a:latin typeface="Constantia"/>
                <a:cs typeface="Constantia"/>
              </a:rPr>
              <a:t>world,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9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ebo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k,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icula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ua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ld,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.)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ts val="2595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i="1" spc="-5" dirty="0">
                <a:latin typeface="Constantia"/>
                <a:cs typeface="Constantia"/>
              </a:rPr>
              <a:t>collaboration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graphs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undirected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595"/>
              </a:lnSpc>
            </a:pPr>
            <a:r>
              <a:rPr sz="2400" dirty="0">
                <a:latin typeface="Constantia"/>
                <a:cs typeface="Constantia"/>
              </a:rPr>
              <a:t>people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collaborate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specific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i="1" spc="15" dirty="0">
                <a:latin typeface="Constantia"/>
                <a:cs typeface="Constantia"/>
              </a:rPr>
              <a:t>influence</a:t>
            </a:r>
            <a:r>
              <a:rPr sz="2400" i="1" spc="-10" dirty="0">
                <a:latin typeface="Constantia"/>
                <a:cs typeface="Constantia"/>
              </a:rPr>
              <a:t> graphs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directed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another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305"/>
              </a:lnSpc>
            </a:pP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18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luen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600" dirty="0">
                <a:latin typeface="Constantia"/>
                <a:cs typeface="Constantia"/>
              </a:rPr>
              <a:t>..</a:t>
            </a:r>
            <a:endParaRPr sz="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55167"/>
            <a:ext cx="776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04607A"/>
                </a:solidFill>
                <a:latin typeface="Calibri"/>
                <a:cs typeface="Calibri"/>
              </a:rPr>
              <a:t>Graph</a:t>
            </a:r>
            <a:r>
              <a:rPr sz="48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04607A"/>
                </a:solidFill>
                <a:latin typeface="Calibri"/>
                <a:cs typeface="Calibri"/>
              </a:rPr>
              <a:t>Models:</a:t>
            </a:r>
            <a:r>
              <a:rPr sz="48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04607A"/>
                </a:solidFill>
                <a:latin typeface="Calibri"/>
                <a:cs typeface="Calibri"/>
              </a:rPr>
              <a:t>Social</a:t>
            </a:r>
            <a:r>
              <a:rPr sz="48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" y="2324100"/>
            <a:ext cx="8153400" cy="3314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251915"/>
            <a:ext cx="8124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friendship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people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connected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Facebook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friends.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4500" y="423418"/>
            <a:ext cx="7133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4607A"/>
                </a:solidFill>
                <a:latin typeface="Calibri"/>
                <a:cs typeface="Calibri"/>
              </a:rPr>
              <a:t>Graph </a:t>
            </a:r>
            <a:r>
              <a:rPr sz="4400" dirty="0">
                <a:solidFill>
                  <a:srgbClr val="04607A"/>
                </a:solidFill>
                <a:latin typeface="Calibri"/>
                <a:cs typeface="Calibri"/>
              </a:rPr>
              <a:t>Models:</a:t>
            </a:r>
            <a:r>
              <a:rPr sz="44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4607A"/>
                </a:solidFill>
                <a:latin typeface="Calibri"/>
                <a:cs typeface="Calibri"/>
              </a:rPr>
              <a:t>Social</a:t>
            </a:r>
            <a:r>
              <a:rPr sz="44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2397251"/>
            <a:ext cx="7772400" cy="28605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499057"/>
            <a:ext cx="3941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influence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graph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8386"/>
            <a:ext cx="7752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4607A"/>
                </a:solidFill>
                <a:latin typeface="Calibri"/>
                <a:cs typeface="Calibri"/>
              </a:rPr>
              <a:t>to</a:t>
            </a:r>
            <a:r>
              <a:rPr sz="40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4607A"/>
                </a:solidFill>
                <a:latin typeface="Calibri"/>
                <a:cs typeface="Calibri"/>
              </a:rPr>
              <a:t>Information</a:t>
            </a:r>
            <a:r>
              <a:rPr sz="4000" spc="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4607A"/>
                </a:solidFill>
                <a:latin typeface="Calibri"/>
                <a:cs typeface="Calibri"/>
              </a:rPr>
              <a:t>Networks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43608"/>
            <a:ext cx="7938770" cy="49358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67310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Graphs can </a:t>
            </a:r>
            <a:r>
              <a:rPr sz="2600" dirty="0">
                <a:latin typeface="Constantia"/>
                <a:cs typeface="Constantia"/>
              </a:rPr>
              <a:t>be used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model </a:t>
            </a:r>
            <a:r>
              <a:rPr sz="2600" spc="-10" dirty="0">
                <a:latin typeface="Constantia"/>
                <a:cs typeface="Constantia"/>
              </a:rPr>
              <a:t>different </a:t>
            </a:r>
            <a:r>
              <a:rPr sz="2600" spc="-5" dirty="0">
                <a:latin typeface="Constantia"/>
                <a:cs typeface="Constantia"/>
              </a:rPr>
              <a:t>types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networks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information.</a:t>
            </a:r>
            <a:endParaRPr sz="2600">
              <a:latin typeface="Constantia"/>
              <a:cs typeface="Constantia"/>
            </a:endParaRPr>
          </a:p>
          <a:p>
            <a:pPr marL="286385" marR="155575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web</a:t>
            </a:r>
            <a:r>
              <a:rPr sz="2600" i="1" spc="-10" dirty="0">
                <a:latin typeface="Constantia"/>
                <a:cs typeface="Constantia"/>
              </a:rPr>
              <a:t> graph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web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pages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represented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vertices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links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edges.</a:t>
            </a:r>
            <a:endParaRPr sz="2600">
              <a:latin typeface="Constantia"/>
              <a:cs typeface="Constantia"/>
            </a:endParaRPr>
          </a:p>
          <a:p>
            <a:pPr marL="724535" lvl="1" indent="-319405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724535" algn="l"/>
                <a:tab pos="72517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web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web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time.</a:t>
            </a:r>
            <a:endParaRPr sz="2400">
              <a:latin typeface="Constantia"/>
              <a:cs typeface="Constantia"/>
            </a:endParaRPr>
          </a:p>
          <a:p>
            <a:pPr marL="652780" marR="401320" lvl="1" indent="-247015">
              <a:lnSpc>
                <a:spcPts val="262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724535" algn="l"/>
                <a:tab pos="725170" algn="l"/>
              </a:tabLst>
            </a:pPr>
            <a:r>
              <a:rPr dirty="0"/>
              <a:t>	</a:t>
            </a: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plain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eb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ch  </a:t>
            </a:r>
            <a:r>
              <a:rPr sz="2400" dirty="0">
                <a:latin typeface="Constantia"/>
                <a:cs typeface="Constantia"/>
              </a:rPr>
              <a:t>engines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Section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"/>
                <a:cs typeface="Cambria"/>
              </a:rPr>
              <a:t>11.4.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2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citation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network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52780" marR="1382395" lvl="1" indent="-247015">
              <a:lnSpc>
                <a:spcPts val="2590"/>
              </a:lnSpc>
              <a:spcBef>
                <a:spcPts val="62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728980" algn="l"/>
                <a:tab pos="729615" algn="l"/>
              </a:tabLst>
            </a:pPr>
            <a:r>
              <a:rPr dirty="0"/>
              <a:t>	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esea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pape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icula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disciplin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ep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esen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 </a:t>
            </a:r>
            <a:r>
              <a:rPr sz="2400" spc="-3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ts val="259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paper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ci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paper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e, 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 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paper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paper.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65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Binomial</a:t>
            </a:r>
            <a:r>
              <a:rPr sz="5000" spc="-6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83" y="1947799"/>
            <a:ext cx="76257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onstantia"/>
                <a:cs typeface="Constantia"/>
              </a:rPr>
              <a:t>Binomial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variables,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nonnegative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integer.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059" y="3770452"/>
            <a:ext cx="7818755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127000" indent="-3683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nstantia"/>
                <a:cs typeface="Constantia"/>
              </a:rPr>
              <a:t>Proof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We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combinatorial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reasoning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expansion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(</a:t>
            </a:r>
            <a:r>
              <a:rPr sz="2600" i="1" spc="-20" dirty="0">
                <a:latin typeface="Constantia"/>
                <a:cs typeface="Constantia"/>
              </a:rPr>
              <a:t>x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)</a:t>
            </a:r>
            <a:r>
              <a:rPr sz="2700" spc="-22" baseline="24691" dirty="0">
                <a:latin typeface="Cambria Math"/>
                <a:cs typeface="Cambria Math"/>
              </a:rPr>
              <a:t>n</a:t>
            </a:r>
            <a:r>
              <a:rPr sz="2700" spc="277" baseline="24691" dirty="0">
                <a:latin typeface="Cambria Math"/>
                <a:cs typeface="Cambria Math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x</a:t>
            </a:r>
            <a:r>
              <a:rPr sz="2550" i="1" spc="7" baseline="26143" dirty="0">
                <a:latin typeface="Constantia"/>
                <a:cs typeface="Constantia"/>
              </a:rPr>
              <a:t>n</a:t>
            </a:r>
            <a:r>
              <a:rPr sz="2550" spc="7" baseline="26143" dirty="0">
                <a:latin typeface="Cambria Math"/>
                <a:cs typeface="Cambria Math"/>
              </a:rPr>
              <a:t>−</a:t>
            </a:r>
            <a:r>
              <a:rPr sz="2550" i="1" spc="7" baseline="26143" dirty="0">
                <a:latin typeface="Constantia"/>
                <a:cs typeface="Constantia"/>
              </a:rPr>
              <a:t>j</a:t>
            </a:r>
            <a:r>
              <a:rPr sz="2600" i="1" spc="5" dirty="0">
                <a:latin typeface="Constantia"/>
                <a:cs typeface="Constantia"/>
              </a:rPr>
              <a:t>y</a:t>
            </a:r>
            <a:r>
              <a:rPr sz="2550" i="1" spc="7" baseline="26143" dirty="0">
                <a:latin typeface="Constantia"/>
                <a:cs typeface="Constantia"/>
              </a:rPr>
              <a:t>j</a:t>
            </a:r>
            <a:r>
              <a:rPr sz="2550" i="1" spc="15" baseline="26143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endParaRPr sz="2600">
              <a:latin typeface="Constantia"/>
              <a:cs typeface="Constantia"/>
            </a:endParaRPr>
          </a:p>
          <a:p>
            <a:pPr marL="88900" marR="43180">
              <a:lnSpc>
                <a:spcPct val="99600"/>
              </a:lnSpc>
              <a:spcBef>
                <a:spcPts val="40"/>
              </a:spcBef>
              <a:tabLst>
                <a:tab pos="1237615" algn="l"/>
                <a:tab pos="1920875" algn="l"/>
                <a:tab pos="2914650" algn="l"/>
                <a:tab pos="4201160" algn="l"/>
                <a:tab pos="4556125" algn="l"/>
                <a:tab pos="6389370" algn="l"/>
                <a:tab pos="6623050" algn="l"/>
              </a:tabLst>
            </a:pP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dirty="0">
                <a:latin typeface="Cambria Math"/>
                <a:cs typeface="Cambria Math"/>
              </a:rPr>
              <a:t>0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dirty="0">
                <a:latin typeface="Cambria Math"/>
                <a:cs typeface="Cambria Math"/>
              </a:rPr>
              <a:t>1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,…,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14" dirty="0">
                <a:latin typeface="Constantia"/>
                <a:cs typeface="Constantia"/>
              </a:rPr>
              <a:t>To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term	</a:t>
            </a:r>
            <a:r>
              <a:rPr sz="2600" i="1" spc="5" dirty="0">
                <a:latin typeface="Constantia"/>
                <a:cs typeface="Constantia"/>
              </a:rPr>
              <a:t>x</a:t>
            </a:r>
            <a:r>
              <a:rPr sz="2550" i="1" spc="7" baseline="26143" dirty="0">
                <a:latin typeface="Constantia"/>
                <a:cs typeface="Constantia"/>
              </a:rPr>
              <a:t>n</a:t>
            </a:r>
            <a:r>
              <a:rPr sz="2550" spc="7" baseline="26143" dirty="0">
                <a:latin typeface="Cambria Math"/>
                <a:cs typeface="Cambria Math"/>
              </a:rPr>
              <a:t>−</a:t>
            </a:r>
            <a:r>
              <a:rPr sz="2550" i="1" spc="7" baseline="26143" dirty="0">
                <a:latin typeface="Constantia"/>
                <a:cs typeface="Constantia"/>
              </a:rPr>
              <a:t>j</a:t>
            </a:r>
            <a:r>
              <a:rPr sz="2600" i="1" spc="5" dirty="0">
                <a:latin typeface="Constantia"/>
                <a:cs typeface="Constantia"/>
              </a:rPr>
              <a:t>y</a:t>
            </a:r>
            <a:r>
              <a:rPr sz="2550" i="1" spc="7" baseline="26143" dirty="0">
                <a:latin typeface="Constantia"/>
                <a:cs typeface="Constantia"/>
              </a:rPr>
              <a:t>j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necessary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choose	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i="1" dirty="0">
                <a:latin typeface="Constantia"/>
                <a:cs typeface="Constantia"/>
              </a:rPr>
              <a:t>j	x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sums.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Therefore,	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coefficient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x</a:t>
            </a:r>
            <a:r>
              <a:rPr sz="2550" i="1" spc="7" baseline="26143" dirty="0">
                <a:latin typeface="Constantia"/>
                <a:cs typeface="Constantia"/>
              </a:rPr>
              <a:t>n</a:t>
            </a:r>
            <a:r>
              <a:rPr sz="2550" spc="7" baseline="26143" dirty="0">
                <a:latin typeface="Cambria Math"/>
                <a:cs typeface="Cambria Math"/>
              </a:rPr>
              <a:t>−</a:t>
            </a:r>
            <a:r>
              <a:rPr sz="2550" i="1" spc="7" baseline="26143" dirty="0">
                <a:latin typeface="Constantia"/>
                <a:cs typeface="Constantia"/>
              </a:rPr>
              <a:t>j</a:t>
            </a:r>
            <a:r>
              <a:rPr sz="2600" i="1" spc="5" dirty="0">
                <a:latin typeface="Constantia"/>
                <a:cs typeface="Constantia"/>
              </a:rPr>
              <a:t>y</a:t>
            </a:r>
            <a:r>
              <a:rPr sz="2550" i="1" spc="7" baseline="26143" dirty="0">
                <a:latin typeface="Constantia"/>
                <a:cs typeface="Constantia"/>
              </a:rPr>
              <a:t>j	</a:t>
            </a:r>
            <a:r>
              <a:rPr sz="2600" spc="-5" dirty="0">
                <a:latin typeface="Constantia"/>
                <a:cs typeface="Constantia"/>
              </a:rPr>
              <a:t>is	which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equals		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2895600"/>
            <a:ext cx="7659624" cy="5471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38600" y="5410200"/>
            <a:ext cx="716279" cy="3962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8000" y="5410200"/>
            <a:ext cx="438911" cy="3962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93607" y="5550408"/>
            <a:ext cx="178307" cy="1783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5781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0" dirty="0">
                <a:solidFill>
                  <a:srgbClr val="04607A"/>
                </a:solidFill>
                <a:latin typeface="Calibri"/>
                <a:cs typeface="Calibri"/>
              </a:rPr>
              <a:t>Transportation</a:t>
            </a:r>
            <a:r>
              <a:rPr sz="5000" spc="-7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20" dirty="0">
                <a:solidFill>
                  <a:srgbClr val="04607A"/>
                </a:solidFill>
                <a:latin typeface="Calibri"/>
                <a:cs typeface="Calibri"/>
              </a:rPr>
              <a:t>Graphs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496695"/>
            <a:ext cx="8575675" cy="46062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1304925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Graph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models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extensively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study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transportation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networks.</a:t>
            </a:r>
            <a:endParaRPr sz="2600">
              <a:latin typeface="Constantia"/>
              <a:cs typeface="Constantia"/>
            </a:endParaRPr>
          </a:p>
          <a:p>
            <a:pPr marL="286385" marR="1508760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Airline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networks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modeled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multigraphs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endParaRPr sz="26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ai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ports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ep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esen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 </a:t>
            </a:r>
            <a:r>
              <a:rPr sz="2400" spc="-3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 algn="just">
              <a:lnSpc>
                <a:spcPct val="90100"/>
              </a:lnSpc>
              <a:spcBef>
                <a:spcPts val="57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25" dirty="0">
                <a:latin typeface="Constantia"/>
                <a:cs typeface="Constantia"/>
              </a:rPr>
              <a:t>flight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represented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directed </a:t>
            </a:r>
            <a:r>
              <a:rPr sz="2400" spc="-15" dirty="0">
                <a:latin typeface="Constantia"/>
                <a:cs typeface="Constantia"/>
              </a:rPr>
              <a:t>edge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vertex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representing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departure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airport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representing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destination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airport</a:t>
            </a:r>
            <a:endParaRPr sz="24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3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oad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net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dele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intersections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roads.</a:t>
            </a:r>
            <a:endParaRPr sz="2400">
              <a:latin typeface="Constantia"/>
              <a:cs typeface="Constantia"/>
            </a:endParaRPr>
          </a:p>
          <a:p>
            <a:pPr marL="652780" marR="698500" lvl="1" indent="-247650">
              <a:lnSpc>
                <a:spcPts val="2590"/>
              </a:lnSpc>
              <a:spcBef>
                <a:spcPts val="62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undirected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two-way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roads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directed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one-way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roads.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6771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Software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Design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115313"/>
            <a:ext cx="8096884" cy="48615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3549015" algn="l"/>
              </a:tabLst>
            </a:pPr>
            <a:r>
              <a:rPr sz="2600" spc="-10" dirty="0">
                <a:latin typeface="Constantia"/>
                <a:cs typeface="Constantia"/>
              </a:rPr>
              <a:t>Graph </a:t>
            </a:r>
            <a:r>
              <a:rPr sz="2600" spc="-5" dirty="0">
                <a:latin typeface="Constantia"/>
                <a:cs typeface="Constantia"/>
              </a:rPr>
              <a:t>models </a:t>
            </a:r>
            <a:r>
              <a:rPr sz="2600" spc="-10" dirty="0">
                <a:latin typeface="Constantia"/>
                <a:cs typeface="Constantia"/>
              </a:rPr>
              <a:t>are </a:t>
            </a:r>
            <a:r>
              <a:rPr sz="2600" spc="-15" dirty="0">
                <a:latin typeface="Constantia"/>
                <a:cs typeface="Constantia"/>
              </a:rPr>
              <a:t>extensively </a:t>
            </a:r>
            <a:r>
              <a:rPr sz="2600" dirty="0">
                <a:latin typeface="Constantia"/>
                <a:cs typeface="Constantia"/>
              </a:rPr>
              <a:t>used </a:t>
            </a:r>
            <a:r>
              <a:rPr sz="2600" spc="-5" dirty="0">
                <a:latin typeface="Constantia"/>
                <a:cs typeface="Constantia"/>
              </a:rPr>
              <a:t>in software design.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8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odu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model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e;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one  </a:t>
            </a:r>
            <a:r>
              <a:rPr sz="2600" spc="-10" dirty="0">
                <a:latin typeface="Constantia"/>
                <a:cs typeface="Constantia"/>
              </a:rPr>
              <a:t>representing </a:t>
            </a:r>
            <a:r>
              <a:rPr sz="2600" dirty="0">
                <a:latin typeface="Constantia"/>
                <a:cs typeface="Constantia"/>
              </a:rPr>
              <a:t>the dependency </a:t>
            </a:r>
            <a:r>
              <a:rPr sz="2600" spc="-10" dirty="0">
                <a:latin typeface="Constantia"/>
                <a:cs typeface="Constantia"/>
              </a:rPr>
              <a:t>between </a:t>
            </a:r>
            <a:r>
              <a:rPr sz="2600" dirty="0">
                <a:latin typeface="Constantia"/>
                <a:cs typeface="Constantia"/>
              </a:rPr>
              <a:t>the modules 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software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application	and the other </a:t>
            </a:r>
            <a:r>
              <a:rPr sz="2600" spc="-10" dirty="0">
                <a:latin typeface="Constantia"/>
                <a:cs typeface="Constantia"/>
              </a:rPr>
              <a:t>representing </a:t>
            </a:r>
            <a:r>
              <a:rPr sz="2600" spc="-5" dirty="0">
                <a:latin typeface="Constantia"/>
                <a:cs typeface="Constantia"/>
              </a:rPr>
              <a:t> restrictions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execution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statements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computer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programs.</a:t>
            </a:r>
            <a:endParaRPr sz="2600">
              <a:latin typeface="Constantia"/>
              <a:cs typeface="Constantia"/>
            </a:endParaRPr>
          </a:p>
          <a:p>
            <a:pPr marL="286385" marR="62865" indent="-274320" algn="just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top-down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approach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software,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system </a:t>
            </a:r>
            <a:r>
              <a:rPr sz="2600" spc="-5" dirty="0">
                <a:latin typeface="Constantia"/>
                <a:cs typeface="Constantia"/>
              </a:rPr>
              <a:t>is divided </a:t>
            </a:r>
            <a:r>
              <a:rPr sz="2600" spc="-10" dirty="0">
                <a:latin typeface="Constantia"/>
                <a:cs typeface="Constantia"/>
              </a:rPr>
              <a:t>into </a:t>
            </a:r>
            <a:r>
              <a:rPr sz="2600" spc="-5" dirty="0">
                <a:latin typeface="Constantia"/>
                <a:cs typeface="Constantia"/>
              </a:rPr>
              <a:t>modules,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5" dirty="0">
                <a:latin typeface="Constantia"/>
                <a:cs typeface="Constantia"/>
              </a:rPr>
              <a:t>performing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specific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task.</a:t>
            </a:r>
            <a:endParaRPr sz="2600">
              <a:latin typeface="Constantia"/>
              <a:cs typeface="Constantia"/>
            </a:endParaRPr>
          </a:p>
          <a:p>
            <a:pPr marL="286385" marR="508000" indent="-274320">
              <a:lnSpc>
                <a:spcPct val="9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672455" algn="l"/>
              </a:tabLst>
            </a:pP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mo</a:t>
            </a:r>
            <a:r>
              <a:rPr sz="2600" i="1" spc="5" dirty="0">
                <a:latin typeface="Constantia"/>
                <a:cs typeface="Constantia"/>
              </a:rPr>
              <a:t>d</a:t>
            </a:r>
            <a:r>
              <a:rPr sz="2600" i="1" spc="-5" dirty="0">
                <a:latin typeface="Constantia"/>
                <a:cs typeface="Constantia"/>
              </a:rPr>
              <a:t>ul</a:t>
            </a:r>
            <a:r>
              <a:rPr sz="2600" i="1" dirty="0">
                <a:latin typeface="Constantia"/>
                <a:cs typeface="Constantia"/>
              </a:rPr>
              <a:t>e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dependen</a:t>
            </a:r>
            <a:r>
              <a:rPr sz="2600" i="1" spc="35" dirty="0">
                <a:latin typeface="Constantia"/>
                <a:cs typeface="Constantia"/>
              </a:rPr>
              <a:t>c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g</a:t>
            </a:r>
            <a:r>
              <a:rPr sz="2600" i="1" spc="-40" dirty="0">
                <a:latin typeface="Constantia"/>
                <a:cs typeface="Constantia"/>
              </a:rPr>
              <a:t>r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20" dirty="0">
                <a:latin typeface="Constantia"/>
                <a:cs typeface="Constantia"/>
              </a:rPr>
              <a:t>p</a:t>
            </a:r>
            <a:r>
              <a:rPr sz="2600" i="1" dirty="0">
                <a:latin typeface="Constantia"/>
                <a:cs typeface="Constantia"/>
              </a:rPr>
              <a:t>h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dirty="0">
                <a:latin typeface="Constantia"/>
                <a:cs typeface="Constantia"/>
              </a:rPr>
              <a:t>dependency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modules.	</a:t>
            </a:r>
            <a:r>
              <a:rPr sz="2600" dirty="0">
                <a:latin typeface="Constantia"/>
                <a:cs typeface="Constantia"/>
              </a:rPr>
              <a:t>These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dependencies need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be understood </a:t>
            </a:r>
            <a:r>
              <a:rPr sz="2600" spc="-10" dirty="0">
                <a:latin typeface="Constantia"/>
                <a:cs typeface="Constantia"/>
              </a:rPr>
              <a:t>before coding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6771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Software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Design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3276600"/>
            <a:ext cx="7315200" cy="29032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156461"/>
            <a:ext cx="7974965" cy="206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spc="-5" dirty="0">
                <a:latin typeface="Constantia"/>
                <a:cs typeface="Constantia"/>
              </a:rPr>
              <a:t>module dependency </a:t>
            </a:r>
            <a:r>
              <a:rPr sz="2400" spc="-10" dirty="0">
                <a:latin typeface="Constantia"/>
                <a:cs typeface="Constantia"/>
              </a:rPr>
              <a:t>graph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10" dirty="0">
                <a:latin typeface="Constantia"/>
                <a:cs typeface="Constantia"/>
              </a:rPr>
              <a:t>represent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another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module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depends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first.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ts val="2490"/>
              </a:lnSpc>
              <a:spcBef>
                <a:spcPts val="1190"/>
              </a:spcBef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dependencies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between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seven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modules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ts val="1664"/>
              </a:lnSpc>
            </a:pPr>
            <a:r>
              <a:rPr sz="2000" spc="-5" dirty="0">
                <a:latin typeface="Constantia"/>
                <a:cs typeface="Constantia"/>
              </a:rPr>
              <a:t>design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web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browser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represented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module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dependency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ts val="2055"/>
              </a:lnSpc>
            </a:pPr>
            <a:r>
              <a:rPr sz="2000" spc="-10" dirty="0">
                <a:latin typeface="Constantia"/>
                <a:cs typeface="Constantia"/>
              </a:rPr>
              <a:t>graph.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6771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Software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Design</a:t>
            </a:r>
            <a:r>
              <a:rPr sz="45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3400" y="3810000"/>
            <a:ext cx="4440936" cy="27051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191208"/>
            <a:ext cx="7981950" cy="42278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use a </a:t>
            </a:r>
            <a:r>
              <a:rPr sz="2600" spc="-10" dirty="0">
                <a:latin typeface="Constantia"/>
                <a:cs typeface="Constantia"/>
              </a:rPr>
              <a:t>directed graph </a:t>
            </a:r>
            <a:r>
              <a:rPr sz="2600" spc="-5" dirty="0">
                <a:latin typeface="Constantia"/>
                <a:cs typeface="Constantia"/>
              </a:rPr>
              <a:t>called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i="1" spc="-10" dirty="0">
                <a:latin typeface="Constantia"/>
                <a:cs typeface="Constantia"/>
              </a:rPr>
              <a:t>precedence </a:t>
            </a:r>
            <a:r>
              <a:rPr sz="2600" i="1" spc="-15" dirty="0">
                <a:latin typeface="Constantia"/>
                <a:cs typeface="Constantia"/>
              </a:rPr>
              <a:t>graph </a:t>
            </a:r>
            <a:r>
              <a:rPr sz="2600" i="1" spc="-6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must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already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2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ec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nt.</a:t>
            </a:r>
            <a:endParaRPr sz="2600">
              <a:latin typeface="Constantia"/>
              <a:cs typeface="Constantia"/>
            </a:endParaRPr>
          </a:p>
          <a:p>
            <a:pPr marL="721360" lvl="1" indent="-316230" algn="just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721995" algn="l"/>
              </a:tabLst>
            </a:pPr>
            <a:r>
              <a:rPr sz="2400" spc="-30" dirty="0">
                <a:latin typeface="Constantia"/>
                <a:cs typeface="Constantia"/>
              </a:rPr>
              <a:t>Vertices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computer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endParaRPr sz="2400">
              <a:latin typeface="Constantia"/>
              <a:cs typeface="Constantia"/>
            </a:endParaRPr>
          </a:p>
          <a:p>
            <a:pPr marL="652780" marR="72390" lvl="1" indent="-247015" algn="just">
              <a:lnSpc>
                <a:spcPts val="259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 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vertex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cannot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executed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before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nstantia"/>
              <a:cs typeface="Constantia"/>
            </a:endParaRPr>
          </a:p>
          <a:p>
            <a:pPr marL="12700" marR="4961890">
              <a:lnSpc>
                <a:spcPct val="78800"/>
              </a:lnSpc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 This </a:t>
            </a:r>
            <a:r>
              <a:rPr sz="1800" spc="-15" dirty="0">
                <a:latin typeface="Constantia"/>
                <a:cs typeface="Constantia"/>
              </a:rPr>
              <a:t>precedence 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3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aph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</a:t>
            </a:r>
            <a:r>
              <a:rPr sz="1800" spc="-3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ws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hi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h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sta</a:t>
            </a:r>
            <a:r>
              <a:rPr sz="1800" spc="-2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ements  </a:t>
            </a:r>
            <a:r>
              <a:rPr sz="1800" spc="-5" dirty="0">
                <a:latin typeface="Constantia"/>
                <a:cs typeface="Constantia"/>
              </a:rPr>
              <a:t>must already </a:t>
            </a:r>
            <a:r>
              <a:rPr sz="1800" spc="-30" dirty="0">
                <a:latin typeface="Constantia"/>
                <a:cs typeface="Constantia"/>
              </a:rPr>
              <a:t>have </a:t>
            </a:r>
            <a:r>
              <a:rPr sz="1800" dirty="0">
                <a:latin typeface="Constantia"/>
                <a:cs typeface="Constantia"/>
              </a:rPr>
              <a:t>been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0" dirty="0">
                <a:latin typeface="Constantia"/>
                <a:cs typeface="Constantia"/>
              </a:rPr>
              <a:t>x</a:t>
            </a:r>
            <a:r>
              <a:rPr sz="1800" dirty="0">
                <a:latin typeface="Constantia"/>
                <a:cs typeface="Constantia"/>
              </a:rPr>
              <a:t>ecu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ed be</a:t>
            </a:r>
            <a:r>
              <a:rPr sz="1800" spc="-2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45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can  </a:t>
            </a:r>
            <a:r>
              <a:rPr sz="1800" spc="-15" dirty="0">
                <a:latin typeface="Constantia"/>
                <a:cs typeface="Constantia"/>
              </a:rPr>
              <a:t>execute </a:t>
            </a:r>
            <a:r>
              <a:rPr sz="1800" dirty="0">
                <a:latin typeface="Constantia"/>
                <a:cs typeface="Constantia"/>
              </a:rPr>
              <a:t>each of the six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statements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program.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5222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Biological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3809999"/>
            <a:ext cx="8229600" cy="30479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1140" y="1159509"/>
            <a:ext cx="8627110" cy="244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10" dirty="0">
                <a:latin typeface="Constantia"/>
                <a:cs typeface="Constantia"/>
              </a:rPr>
              <a:t>Graph </a:t>
            </a:r>
            <a:r>
              <a:rPr sz="2000" spc="-5" dirty="0">
                <a:latin typeface="Constantia"/>
                <a:cs typeface="Constantia"/>
              </a:rPr>
              <a:t>models </a:t>
            </a:r>
            <a:r>
              <a:rPr sz="2000" spc="-10" dirty="0">
                <a:latin typeface="Constantia"/>
                <a:cs typeface="Constantia"/>
              </a:rPr>
              <a:t>are </a:t>
            </a:r>
            <a:r>
              <a:rPr sz="2000" spc="-5" dirty="0">
                <a:latin typeface="Constantia"/>
                <a:cs typeface="Constantia"/>
              </a:rPr>
              <a:t>used </a:t>
            </a:r>
            <a:r>
              <a:rPr sz="2000" spc="-10" dirty="0">
                <a:latin typeface="Constantia"/>
                <a:cs typeface="Constantia"/>
              </a:rPr>
              <a:t>extensively </a:t>
            </a:r>
            <a:r>
              <a:rPr sz="2000" spc="-5" dirty="0">
                <a:latin typeface="Constantia"/>
                <a:cs typeface="Constantia"/>
              </a:rPr>
              <a:t>in </a:t>
            </a:r>
            <a:r>
              <a:rPr sz="2000" spc="-10" dirty="0">
                <a:latin typeface="Constantia"/>
                <a:cs typeface="Constantia"/>
              </a:rPr>
              <a:t>many </a:t>
            </a:r>
            <a:r>
              <a:rPr sz="2000" spc="-5" dirty="0">
                <a:latin typeface="Constantia"/>
                <a:cs typeface="Constantia"/>
              </a:rPr>
              <a:t>areas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5" dirty="0">
                <a:latin typeface="Constantia"/>
                <a:cs typeface="Constantia"/>
              </a:rPr>
              <a:t>the biological science.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will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describe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such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models,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ecology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other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molecular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biology.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i="1" spc="-10" dirty="0">
                <a:latin typeface="Constantia"/>
                <a:cs typeface="Constantia"/>
              </a:rPr>
              <a:t>Niche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overlap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graphs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model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competition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between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species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ecosystem</a:t>
            </a:r>
            <a:endParaRPr sz="20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4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1800" spc="-20" dirty="0">
                <a:latin typeface="Constantia"/>
                <a:cs typeface="Constantia"/>
              </a:rPr>
              <a:t>Vertices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represent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species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edge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connects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two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vertices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when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they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represent</a:t>
            </a:r>
            <a:endParaRPr sz="1800" dirty="0">
              <a:latin typeface="Constantia"/>
              <a:cs typeface="Constantia"/>
            </a:endParaRPr>
          </a:p>
          <a:p>
            <a:pPr marL="652145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species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ho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ompe</a:t>
            </a:r>
            <a:r>
              <a:rPr sz="1800" spc="-2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ood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ou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20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nstantia"/>
              <a:cs typeface="Constantia"/>
            </a:endParaRPr>
          </a:p>
          <a:p>
            <a:pPr marL="317500">
              <a:lnSpc>
                <a:spcPct val="100000"/>
              </a:lnSpc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niche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overlap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graph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forest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ecosystem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nine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species.</a:t>
            </a: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5222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Biological</a:t>
            </a:r>
            <a:r>
              <a:rPr sz="4500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77110"/>
            <a:ext cx="7950834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ts val="259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interaction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proteins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cell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</a:p>
          <a:p>
            <a:pPr marL="286385" algn="just">
              <a:lnSpc>
                <a:spcPts val="2590"/>
              </a:lnSpc>
            </a:pPr>
            <a:r>
              <a:rPr sz="2400" i="1" spc="-15" dirty="0">
                <a:latin typeface="Constantia"/>
                <a:cs typeface="Constantia"/>
              </a:rPr>
              <a:t>protein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interaction</a:t>
            </a:r>
            <a:r>
              <a:rPr sz="2400" i="1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network.</a:t>
            </a:r>
            <a:endParaRPr sz="2400" dirty="0">
              <a:latin typeface="Constantia"/>
              <a:cs typeface="Constantia"/>
            </a:endParaRPr>
          </a:p>
          <a:p>
            <a:pPr marL="286385" marR="170815" indent="-274320" algn="just">
              <a:lnSpc>
                <a:spcPts val="2310"/>
              </a:lnSpc>
              <a:spcBef>
                <a:spcPts val="5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 a </a:t>
            </a:r>
            <a:r>
              <a:rPr sz="2400" i="1" spc="-20" dirty="0">
                <a:latin typeface="Constantia"/>
                <a:cs typeface="Constantia"/>
              </a:rPr>
              <a:t>protein </a:t>
            </a:r>
            <a:r>
              <a:rPr sz="2400" i="1" spc="-10" dirty="0">
                <a:latin typeface="Constantia"/>
                <a:cs typeface="Constantia"/>
              </a:rPr>
              <a:t>interaction graph</a:t>
            </a:r>
            <a:r>
              <a:rPr sz="2400" spc="-10" dirty="0">
                <a:latin typeface="Constantia"/>
                <a:cs typeface="Constantia"/>
              </a:rPr>
              <a:t>, </a:t>
            </a:r>
            <a:r>
              <a:rPr sz="2400" spc="-15" dirty="0">
                <a:latin typeface="Constantia"/>
                <a:cs typeface="Constantia"/>
              </a:rPr>
              <a:t>vertices </a:t>
            </a:r>
            <a:r>
              <a:rPr sz="2400" spc="-10" dirty="0">
                <a:latin typeface="Constantia"/>
                <a:cs typeface="Constantia"/>
              </a:rPr>
              <a:t>represent proteins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vertices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connected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proteins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interact.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Protein interaction </a:t>
            </a:r>
            <a:r>
              <a:rPr sz="2400" spc="-5" dirty="0">
                <a:latin typeface="Constantia"/>
                <a:cs typeface="Constantia"/>
              </a:rPr>
              <a:t>graphs can be </a:t>
            </a:r>
            <a:r>
              <a:rPr sz="2400" spc="-15" dirty="0">
                <a:latin typeface="Constantia"/>
                <a:cs typeface="Constantia"/>
              </a:rPr>
              <a:t>huge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spc="-10" dirty="0">
                <a:latin typeface="Constantia"/>
                <a:cs typeface="Constantia"/>
              </a:rPr>
              <a:t>contain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more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dirty="0">
                <a:latin typeface="Constantia"/>
                <a:cs typeface="Constantia"/>
              </a:rPr>
              <a:t>100,000 </a:t>
            </a:r>
            <a:r>
              <a:rPr sz="2400" spc="-15" dirty="0">
                <a:latin typeface="Constantia"/>
                <a:cs typeface="Constantia"/>
              </a:rPr>
              <a:t>vertices, </a:t>
            </a:r>
            <a:r>
              <a:rPr sz="2400" dirty="0">
                <a:latin typeface="Constantia"/>
                <a:cs typeface="Constantia"/>
              </a:rPr>
              <a:t>each </a:t>
            </a:r>
            <a:r>
              <a:rPr sz="2400" spc="-5" dirty="0">
                <a:latin typeface="Constantia"/>
                <a:cs typeface="Constantia"/>
              </a:rPr>
              <a:t>representing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different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protein,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more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1,000,000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representing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interaction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proteins</a:t>
            </a:r>
            <a:endParaRPr sz="2400" dirty="0">
              <a:latin typeface="Constantia"/>
              <a:cs typeface="Constantia"/>
            </a:endParaRPr>
          </a:p>
          <a:p>
            <a:pPr marL="286385" marR="210185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3481704" algn="l"/>
              </a:tabLst>
            </a:pPr>
            <a:r>
              <a:rPr sz="2400" spc="-10" dirty="0">
                <a:latin typeface="Constantia"/>
                <a:cs typeface="Constantia"/>
              </a:rPr>
              <a:t>Protein interaction </a:t>
            </a:r>
            <a:r>
              <a:rPr sz="2400" spc="-5" dirty="0">
                <a:latin typeface="Constantia"/>
                <a:cs typeface="Constantia"/>
              </a:rPr>
              <a:t>graphs </a:t>
            </a:r>
            <a:r>
              <a:rPr sz="2400" spc="-10" dirty="0">
                <a:latin typeface="Constantia"/>
                <a:cs typeface="Constantia"/>
              </a:rPr>
              <a:t>are often </a:t>
            </a:r>
            <a:r>
              <a:rPr sz="2400" dirty="0">
                <a:latin typeface="Constantia"/>
                <a:cs typeface="Constantia"/>
              </a:rPr>
              <a:t>split </a:t>
            </a:r>
            <a:r>
              <a:rPr sz="2400" spc="-10" dirty="0">
                <a:latin typeface="Constantia"/>
                <a:cs typeface="Constantia"/>
              </a:rPr>
              <a:t>into </a:t>
            </a:r>
            <a:r>
              <a:rPr sz="2400" dirty="0">
                <a:latin typeface="Constantia"/>
                <a:cs typeface="Constantia"/>
              </a:rPr>
              <a:t>smaller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graphs,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modules</a:t>
            </a:r>
            <a:r>
              <a:rPr sz="2400" spc="-5" dirty="0">
                <a:latin typeface="Constantia"/>
                <a:cs typeface="Constantia"/>
              </a:rPr>
              <a:t>,	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interactions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proteins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involved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1168" y="2667000"/>
            <a:ext cx="8485632" cy="36911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253873"/>
            <a:ext cx="8245475" cy="172085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Biological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Applications</a:t>
            </a:r>
            <a:endParaRPr sz="4500" dirty="0">
              <a:latin typeface="Calibri"/>
              <a:cs typeface="Calibri"/>
            </a:endParaRPr>
          </a:p>
          <a:p>
            <a:pPr marL="104139" marR="5080">
              <a:lnSpc>
                <a:spcPct val="111400"/>
              </a:lnSpc>
              <a:spcBef>
                <a:spcPts val="320"/>
              </a:spcBef>
              <a:tabLst>
                <a:tab pos="1570355" algn="l"/>
              </a:tabLst>
            </a:pPr>
            <a:r>
              <a:rPr sz="2400" b="1" spc="-5" dirty="0">
                <a:solidFill>
                  <a:srgbClr val="000000"/>
                </a:solidFill>
                <a:latin typeface="Constantia"/>
                <a:cs typeface="Constantia"/>
              </a:rPr>
              <a:t>Example</a:t>
            </a:r>
            <a:r>
              <a:rPr sz="2400" spc="-5" dirty="0">
                <a:solidFill>
                  <a:srgbClr val="000000"/>
                </a:solidFill>
              </a:rPr>
              <a:t>:	This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is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module</a:t>
            </a:r>
            <a:r>
              <a:rPr sz="2400" spc="-114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protein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interaction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graph</a:t>
            </a:r>
            <a:r>
              <a:rPr sz="2400" spc="-114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 </a:t>
            </a:r>
            <a:r>
              <a:rPr sz="2400" spc="-59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proteins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that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degrade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RNA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-10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human</a:t>
            </a:r>
            <a:r>
              <a:rPr sz="2400" spc="-11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cell.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55778"/>
            <a:ext cx="73158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Powers</a:t>
            </a:r>
            <a:r>
              <a:rPr sz="4500" spc="-5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of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Binomial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Expressions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" y="952245"/>
            <a:ext cx="9090025" cy="54654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0520" marR="768985" indent="27305">
              <a:lnSpc>
                <a:spcPts val="1920"/>
              </a:lnSpc>
              <a:spcBef>
                <a:spcPts val="565"/>
              </a:spcBef>
            </a:pPr>
            <a:r>
              <a:rPr sz="2000" b="1" dirty="0">
                <a:latin typeface="Constantia"/>
                <a:cs typeface="Constantia"/>
              </a:rPr>
              <a:t>Definition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binomial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sum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terms,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such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y</a:t>
            </a:r>
            <a:r>
              <a:rPr sz="2000" spc="-5" dirty="0">
                <a:latin typeface="Constantia"/>
                <a:cs typeface="Constantia"/>
              </a:rPr>
              <a:t>.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(More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generally,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these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terms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products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constants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variables.)</a:t>
            </a:r>
            <a:endParaRPr sz="2000">
              <a:latin typeface="Constantia"/>
              <a:cs typeface="Constantia"/>
            </a:endParaRPr>
          </a:p>
          <a:p>
            <a:pPr marL="350520" indent="-274320">
              <a:lnSpc>
                <a:spcPts val="2160"/>
              </a:lnSpc>
              <a:spcBef>
                <a:spcPts val="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counting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principles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find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coefficients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expansion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15" dirty="0">
                <a:latin typeface="Constantia"/>
                <a:cs typeface="Constantia"/>
              </a:rPr>
              <a:t>(</a:t>
            </a:r>
            <a:r>
              <a:rPr sz="2000" i="1" spc="15" dirty="0">
                <a:latin typeface="Constantia"/>
                <a:cs typeface="Constantia"/>
              </a:rPr>
              <a:t>x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endParaRPr sz="2000">
              <a:latin typeface="Constantia"/>
              <a:cs typeface="Constantia"/>
            </a:endParaRPr>
          </a:p>
          <a:p>
            <a:pPr marL="350520">
              <a:lnSpc>
                <a:spcPts val="2160"/>
              </a:lnSpc>
            </a:pPr>
            <a:r>
              <a:rPr sz="2000" i="1" spc="-15" dirty="0">
                <a:latin typeface="Constantia"/>
                <a:cs typeface="Constantia"/>
              </a:rPr>
              <a:t>y</a:t>
            </a:r>
            <a:r>
              <a:rPr sz="2000" spc="-15" dirty="0">
                <a:latin typeface="Constantia"/>
                <a:cs typeface="Constantia"/>
              </a:rPr>
              <a:t>)</a:t>
            </a:r>
            <a:r>
              <a:rPr sz="2100" spc="-22" baseline="23809" dirty="0">
                <a:latin typeface="Cambria Math"/>
                <a:cs typeface="Cambria Math"/>
              </a:rPr>
              <a:t>n</a:t>
            </a:r>
            <a:r>
              <a:rPr sz="2100" spc="187" baseline="23809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integer.</a:t>
            </a:r>
            <a:endParaRPr sz="2000">
              <a:latin typeface="Constantia"/>
              <a:cs typeface="Constantia"/>
            </a:endParaRPr>
          </a:p>
          <a:p>
            <a:pPr marL="350520" indent="-27432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spc="-95" dirty="0">
                <a:latin typeface="Constantia"/>
                <a:cs typeface="Constantia"/>
              </a:rPr>
              <a:t>To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illustrate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idea,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we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first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look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process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expanding</a:t>
            </a:r>
            <a:r>
              <a:rPr sz="2000" spc="5" dirty="0">
                <a:latin typeface="Constantia"/>
                <a:cs typeface="Constantia"/>
              </a:rPr>
              <a:t> (</a:t>
            </a:r>
            <a:r>
              <a:rPr sz="2000" i="1" spc="5" dirty="0">
                <a:latin typeface="Constantia"/>
                <a:cs typeface="Constantia"/>
              </a:rPr>
              <a:t>x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 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1950" baseline="25641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  <a:p>
            <a:pPr marL="350520" indent="-274320">
              <a:lnSpc>
                <a:spcPts val="216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 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y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x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y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expands</a:t>
            </a:r>
            <a:r>
              <a:rPr sz="2000" spc="4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sum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terms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product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 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term</a:t>
            </a:r>
            <a:endParaRPr sz="2000">
              <a:latin typeface="Constantia"/>
              <a:cs typeface="Constantia"/>
            </a:endParaRPr>
          </a:p>
          <a:p>
            <a:pPr marL="350520">
              <a:lnSpc>
                <a:spcPts val="2160"/>
              </a:lnSpc>
            </a:pP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each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three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sums.</a:t>
            </a:r>
            <a:endParaRPr sz="2000">
              <a:latin typeface="Constantia"/>
              <a:cs typeface="Constantia"/>
            </a:endParaRPr>
          </a:p>
          <a:p>
            <a:pPr marL="350520" indent="-27432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spc="-35" dirty="0">
                <a:latin typeface="Cambria Math"/>
                <a:cs typeface="Cambria Math"/>
              </a:rPr>
              <a:t>Terms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form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baseline="25641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baseline="25641" dirty="0">
                <a:latin typeface="Cambria Math"/>
                <a:cs typeface="Cambria Math"/>
              </a:rPr>
              <a:t>2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x y</a:t>
            </a:r>
            <a:r>
              <a:rPr sz="1950" baseline="25641" dirty="0">
                <a:latin typeface="Cambria Math"/>
                <a:cs typeface="Cambria Math"/>
              </a:rPr>
              <a:t>2</a:t>
            </a:r>
            <a:r>
              <a:rPr sz="2000" i="1" dirty="0">
                <a:latin typeface="Constantia"/>
                <a:cs typeface="Constantia"/>
              </a:rPr>
              <a:t>,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25641" dirty="0">
                <a:latin typeface="Cambria Math"/>
                <a:cs typeface="Cambria Math"/>
              </a:rPr>
              <a:t>3</a:t>
            </a:r>
            <a:r>
              <a:rPr sz="1950" spc="247" baseline="25641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arise.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question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is</a:t>
            </a:r>
            <a:r>
              <a:rPr sz="2000" spc="-10" dirty="0">
                <a:latin typeface="Cambria Math"/>
                <a:cs typeface="Cambria Math"/>
              </a:rPr>
              <a:t> what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are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coefficients?</a:t>
            </a:r>
            <a:endParaRPr sz="2000">
              <a:latin typeface="Cambria Math"/>
              <a:cs typeface="Cambria Math"/>
            </a:endParaRPr>
          </a:p>
          <a:p>
            <a:pPr marL="716280" marR="292100" lvl="1" indent="-247015">
              <a:lnSpc>
                <a:spcPts val="1820"/>
              </a:lnSpc>
              <a:spcBef>
                <a:spcPts val="450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715645" algn="l"/>
                <a:tab pos="716280" algn="l"/>
                <a:tab pos="4239895" algn="l"/>
              </a:tabLst>
            </a:pPr>
            <a:r>
              <a:rPr sz="1900" spc="-80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obtain </a:t>
            </a:r>
            <a:r>
              <a:rPr sz="1900" i="1" dirty="0">
                <a:latin typeface="Constantia"/>
                <a:cs typeface="Constantia"/>
              </a:rPr>
              <a:t>x</a:t>
            </a:r>
            <a:r>
              <a:rPr sz="1875" baseline="26666" dirty="0">
                <a:latin typeface="Cambria Math"/>
                <a:cs typeface="Cambria Math"/>
              </a:rPr>
              <a:t>3</a:t>
            </a:r>
            <a:r>
              <a:rPr sz="1875" spc="7" baseline="26666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,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an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x</a:t>
            </a:r>
            <a:r>
              <a:rPr sz="1900" i="1" spc="-3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must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be</a:t>
            </a:r>
            <a:r>
              <a:rPr sz="1900" spc="-5" dirty="0">
                <a:latin typeface="Cambria Math"/>
                <a:cs typeface="Cambria Math"/>
              </a:rPr>
              <a:t> chosen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-5" dirty="0">
                <a:latin typeface="Cambria Math"/>
                <a:cs typeface="Cambria Math"/>
              </a:rPr>
              <a:t> each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sums. </a:t>
            </a:r>
            <a:r>
              <a:rPr sz="1900" spc="-10" dirty="0">
                <a:latin typeface="Cambria Math"/>
                <a:cs typeface="Cambria Math"/>
              </a:rPr>
              <a:t>There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only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one </a:t>
            </a:r>
            <a:r>
              <a:rPr sz="1900" spc="-30" dirty="0">
                <a:latin typeface="Cambria Math"/>
                <a:cs typeface="Cambria Math"/>
              </a:rPr>
              <a:t>way </a:t>
            </a:r>
            <a:r>
              <a:rPr sz="1900" spc="-405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do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this.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So,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coefficient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</a:t>
            </a:r>
            <a:r>
              <a:rPr sz="1900" spc="60" dirty="0">
                <a:latin typeface="Cambria Math"/>
                <a:cs typeface="Cambria Math"/>
              </a:rPr>
              <a:t> </a:t>
            </a:r>
            <a:r>
              <a:rPr sz="1900" i="1" dirty="0">
                <a:latin typeface="Constantia"/>
                <a:cs typeface="Constantia"/>
              </a:rPr>
              <a:t>x</a:t>
            </a:r>
            <a:r>
              <a:rPr sz="1875" baseline="26666" dirty="0">
                <a:latin typeface="Cambria Math"/>
                <a:cs typeface="Cambria Math"/>
              </a:rPr>
              <a:t>3	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10" dirty="0">
                <a:latin typeface="Cambria Math"/>
                <a:cs typeface="Cambria Math"/>
              </a:rPr>
              <a:t> 1.</a:t>
            </a:r>
            <a:endParaRPr sz="1900">
              <a:latin typeface="Cambria Math"/>
              <a:cs typeface="Cambria Math"/>
            </a:endParaRPr>
          </a:p>
          <a:p>
            <a:pPr marL="716280" lvl="1" indent="-247015">
              <a:lnSpc>
                <a:spcPts val="208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715645" algn="l"/>
                <a:tab pos="716280" algn="l"/>
              </a:tabLst>
            </a:pPr>
            <a:r>
              <a:rPr sz="1900" spc="-80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obtain </a:t>
            </a:r>
            <a:r>
              <a:rPr sz="1900" i="1" dirty="0">
                <a:latin typeface="Constantia"/>
                <a:cs typeface="Constantia"/>
              </a:rPr>
              <a:t>x</a:t>
            </a:r>
            <a:r>
              <a:rPr sz="1875" baseline="26666" dirty="0">
                <a:latin typeface="Cambria Math"/>
                <a:cs typeface="Cambria Math"/>
              </a:rPr>
              <a:t>2</a:t>
            </a:r>
            <a:r>
              <a:rPr sz="1900" i="1" dirty="0">
                <a:latin typeface="Constantia"/>
                <a:cs typeface="Constantia"/>
              </a:rPr>
              <a:t>y</a:t>
            </a:r>
            <a:r>
              <a:rPr sz="1900" dirty="0">
                <a:latin typeface="Cambria Math"/>
                <a:cs typeface="Cambria Math"/>
              </a:rPr>
              <a:t>, </a:t>
            </a:r>
            <a:r>
              <a:rPr sz="1900" spc="-5" dirty="0">
                <a:latin typeface="Cambria Math"/>
                <a:cs typeface="Cambria Math"/>
              </a:rPr>
              <a:t>an </a:t>
            </a:r>
            <a:r>
              <a:rPr sz="1900" i="1" spc="-5" dirty="0">
                <a:latin typeface="Constantia"/>
                <a:cs typeface="Constantia"/>
              </a:rPr>
              <a:t>x</a:t>
            </a:r>
            <a:r>
              <a:rPr sz="1900" i="1" spc="-4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must </a:t>
            </a:r>
            <a:r>
              <a:rPr sz="1900" spc="-5" dirty="0">
                <a:latin typeface="Cambria Math"/>
                <a:cs typeface="Cambria Math"/>
              </a:rPr>
              <a:t>be chosen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20" dirty="0">
                <a:latin typeface="Cambria Math"/>
                <a:cs typeface="Cambria Math"/>
              </a:rPr>
              <a:t>two</a:t>
            </a:r>
            <a:r>
              <a:rPr sz="1900" spc="-5" dirty="0">
                <a:latin typeface="Cambria Math"/>
                <a:cs typeface="Cambria Math"/>
              </a:rPr>
              <a:t> of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 </a:t>
            </a:r>
            <a:r>
              <a:rPr sz="1900" spc="-5" dirty="0">
                <a:latin typeface="Cambria Math"/>
                <a:cs typeface="Cambria Math"/>
              </a:rPr>
              <a:t>sums </a:t>
            </a:r>
            <a:r>
              <a:rPr sz="1900" spc="-10" dirty="0">
                <a:latin typeface="Cambria Math"/>
                <a:cs typeface="Cambria Math"/>
              </a:rPr>
              <a:t>and</a:t>
            </a:r>
            <a:r>
              <a:rPr sz="1900" spc="-5" dirty="0">
                <a:latin typeface="Cambria Math"/>
                <a:cs typeface="Cambria Math"/>
              </a:rPr>
              <a:t> a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y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35" dirty="0">
                <a:latin typeface="Cambria Math"/>
                <a:cs typeface="Cambria Math"/>
              </a:rPr>
              <a:t>other.</a:t>
            </a:r>
            <a:endParaRPr sz="1900">
              <a:latin typeface="Cambria Math"/>
              <a:cs typeface="Cambria Math"/>
            </a:endParaRPr>
          </a:p>
          <a:p>
            <a:pPr marL="716280">
              <a:lnSpc>
                <a:spcPts val="1995"/>
              </a:lnSpc>
              <a:tabLst>
                <a:tab pos="1637664" algn="l"/>
                <a:tab pos="2545715" algn="l"/>
              </a:tabLst>
            </a:pPr>
            <a:r>
              <a:rPr sz="1900" spc="-10" dirty="0">
                <a:latin typeface="Cambria Math"/>
                <a:cs typeface="Cambria Math"/>
              </a:rPr>
              <a:t>There	</a:t>
            </a:r>
            <a:r>
              <a:rPr sz="1900" spc="-15" dirty="0">
                <a:latin typeface="Cambria Math"/>
                <a:cs typeface="Cambria Math"/>
              </a:rPr>
              <a:t>are	</a:t>
            </a:r>
            <a:r>
              <a:rPr sz="1900" spc="-30" dirty="0">
                <a:latin typeface="Cambria Math"/>
                <a:cs typeface="Cambria Math"/>
              </a:rPr>
              <a:t>ways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to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do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this  and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so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coefficient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i="1" dirty="0">
                <a:latin typeface="Constantia"/>
                <a:cs typeface="Constantia"/>
              </a:rPr>
              <a:t>x</a:t>
            </a:r>
            <a:r>
              <a:rPr sz="1875" baseline="26666" dirty="0">
                <a:latin typeface="Cambria Math"/>
                <a:cs typeface="Cambria Math"/>
              </a:rPr>
              <a:t>2</a:t>
            </a:r>
            <a:r>
              <a:rPr sz="1900" i="1" dirty="0">
                <a:latin typeface="Constantia"/>
                <a:cs typeface="Constantia"/>
              </a:rPr>
              <a:t>y</a:t>
            </a:r>
            <a:r>
              <a:rPr sz="1900" i="1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10" dirty="0">
                <a:latin typeface="Cambria Math"/>
                <a:cs typeface="Cambria Math"/>
              </a:rPr>
              <a:t> 3.</a:t>
            </a:r>
            <a:endParaRPr sz="1900">
              <a:latin typeface="Cambria Math"/>
              <a:cs typeface="Cambria Math"/>
            </a:endParaRPr>
          </a:p>
          <a:p>
            <a:pPr marL="716280" marR="83820" lvl="1" indent="-247015">
              <a:lnSpc>
                <a:spcPct val="79300"/>
              </a:lnSpc>
              <a:spcBef>
                <a:spcPts val="445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715645" algn="l"/>
                <a:tab pos="716280" algn="l"/>
                <a:tab pos="2283460" algn="l"/>
              </a:tabLst>
            </a:pPr>
            <a:r>
              <a:rPr sz="1900" spc="-80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obtain </a:t>
            </a:r>
            <a:r>
              <a:rPr sz="1900" i="1" spc="5" dirty="0">
                <a:latin typeface="Constantia"/>
                <a:cs typeface="Constantia"/>
              </a:rPr>
              <a:t>xy</a:t>
            </a:r>
            <a:r>
              <a:rPr sz="1875" spc="7" baseline="26666" dirty="0">
                <a:latin typeface="Cambria Math"/>
                <a:cs typeface="Cambria Math"/>
              </a:rPr>
              <a:t>2</a:t>
            </a:r>
            <a:r>
              <a:rPr sz="1900" spc="5" dirty="0">
                <a:latin typeface="Cambria Math"/>
                <a:cs typeface="Cambria Math"/>
              </a:rPr>
              <a:t>,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an </a:t>
            </a:r>
            <a:r>
              <a:rPr sz="1900" i="1" spc="-5" dirty="0">
                <a:latin typeface="Constantia"/>
                <a:cs typeface="Constantia"/>
              </a:rPr>
              <a:t>x</a:t>
            </a:r>
            <a:r>
              <a:rPr sz="1900" i="1" spc="-3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must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be</a:t>
            </a:r>
            <a:r>
              <a:rPr sz="1900" spc="-2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chosen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sums </a:t>
            </a:r>
            <a:r>
              <a:rPr sz="1900" spc="-10" dirty="0">
                <a:latin typeface="Cambria Math"/>
                <a:cs typeface="Cambria Math"/>
              </a:rPr>
              <a:t>and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a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y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other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20" dirty="0">
                <a:latin typeface="Cambria Math"/>
                <a:cs typeface="Cambria Math"/>
              </a:rPr>
              <a:t>two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. </a:t>
            </a:r>
            <a:r>
              <a:rPr sz="1900" spc="-40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There</a:t>
            </a:r>
            <a:r>
              <a:rPr sz="1900" spc="415" dirty="0">
                <a:latin typeface="Cambria Math"/>
                <a:cs typeface="Cambria Math"/>
              </a:rPr>
              <a:t> </a:t>
            </a:r>
            <a:r>
              <a:rPr sz="1900" spc="-20" dirty="0">
                <a:latin typeface="Cambria Math"/>
                <a:cs typeface="Cambria Math"/>
              </a:rPr>
              <a:t>are	</a:t>
            </a:r>
            <a:r>
              <a:rPr sz="1900" spc="-30" dirty="0">
                <a:latin typeface="Cambria Math"/>
                <a:cs typeface="Cambria Math"/>
              </a:rPr>
              <a:t>ways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do</a:t>
            </a:r>
            <a:r>
              <a:rPr sz="1900" spc="-10" dirty="0">
                <a:latin typeface="Cambria Math"/>
                <a:cs typeface="Cambria Math"/>
              </a:rPr>
              <a:t> this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and</a:t>
            </a:r>
            <a:r>
              <a:rPr sz="1900" spc="-5" dirty="0">
                <a:latin typeface="Cambria Math"/>
                <a:cs typeface="Cambria Math"/>
              </a:rPr>
              <a:t> so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spc="-5" dirty="0">
                <a:latin typeface="Cambria Math"/>
                <a:cs typeface="Cambria Math"/>
              </a:rPr>
              <a:t> coefficient</a:t>
            </a:r>
            <a:r>
              <a:rPr sz="1900" spc="-2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i="1" spc="5" dirty="0">
                <a:latin typeface="Constantia"/>
                <a:cs typeface="Constantia"/>
              </a:rPr>
              <a:t>xy</a:t>
            </a:r>
            <a:r>
              <a:rPr sz="1875" spc="7" baseline="26666" dirty="0">
                <a:latin typeface="Cambria Math"/>
                <a:cs typeface="Cambria Math"/>
              </a:rPr>
              <a:t>2</a:t>
            </a:r>
            <a:r>
              <a:rPr sz="1875" spc="419" baseline="26666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2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3.</a:t>
            </a:r>
            <a:endParaRPr sz="1900">
              <a:latin typeface="Cambria Math"/>
              <a:cs typeface="Cambria Math"/>
            </a:endParaRPr>
          </a:p>
          <a:p>
            <a:pPr marL="716280" marR="170815" lvl="1" indent="-247015">
              <a:lnSpc>
                <a:spcPct val="80000"/>
              </a:lnSpc>
              <a:spcBef>
                <a:spcPts val="455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715645" algn="l"/>
                <a:tab pos="716280" algn="l"/>
              </a:tabLst>
            </a:pPr>
            <a:r>
              <a:rPr sz="1900" spc="-80" dirty="0">
                <a:latin typeface="Cambria Math"/>
                <a:cs typeface="Cambria Math"/>
              </a:rPr>
              <a:t>To</a:t>
            </a:r>
            <a:r>
              <a:rPr sz="1900" spc="-5" dirty="0">
                <a:latin typeface="Cambria Math"/>
                <a:cs typeface="Cambria Math"/>
              </a:rPr>
              <a:t> obtain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i="1" spc="5" dirty="0">
                <a:latin typeface="Constantia"/>
                <a:cs typeface="Constantia"/>
              </a:rPr>
              <a:t>y</a:t>
            </a:r>
            <a:r>
              <a:rPr sz="1875" spc="7" baseline="26666" dirty="0">
                <a:latin typeface="Cambria Math"/>
                <a:cs typeface="Cambria Math"/>
              </a:rPr>
              <a:t>3</a:t>
            </a:r>
            <a:r>
              <a:rPr sz="1875" baseline="26666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,</a:t>
            </a:r>
            <a:r>
              <a:rPr sz="1900" spc="-1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a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y</a:t>
            </a:r>
            <a:r>
              <a:rPr sz="1900" i="1" spc="-4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must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be</a:t>
            </a:r>
            <a:r>
              <a:rPr sz="1900" spc="-5" dirty="0">
                <a:latin typeface="Cambria Math"/>
                <a:cs typeface="Cambria Math"/>
              </a:rPr>
              <a:t> chosen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from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each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sums. </a:t>
            </a:r>
            <a:r>
              <a:rPr sz="1900" spc="-10" dirty="0">
                <a:latin typeface="Cambria Math"/>
                <a:cs typeface="Cambria Math"/>
              </a:rPr>
              <a:t>There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only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one </a:t>
            </a:r>
            <a:r>
              <a:rPr sz="1900" spc="-30" dirty="0">
                <a:latin typeface="Cambria Math"/>
                <a:cs typeface="Cambria Math"/>
              </a:rPr>
              <a:t>way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mbria Math"/>
                <a:cs typeface="Cambria Math"/>
              </a:rPr>
              <a:t>to </a:t>
            </a:r>
            <a:r>
              <a:rPr sz="1900" spc="-40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do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this. So, </a:t>
            </a:r>
            <a:r>
              <a:rPr sz="1900" spc="-10" dirty="0">
                <a:latin typeface="Cambria Math"/>
                <a:cs typeface="Cambria Math"/>
              </a:rPr>
              <a:t>the</a:t>
            </a:r>
            <a:r>
              <a:rPr sz="1900" spc="-5" dirty="0">
                <a:latin typeface="Cambria Math"/>
                <a:cs typeface="Cambria Math"/>
              </a:rPr>
              <a:t> coefficient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of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i="1" spc="5" dirty="0">
                <a:latin typeface="Constantia"/>
                <a:cs typeface="Constantia"/>
              </a:rPr>
              <a:t>y</a:t>
            </a:r>
            <a:r>
              <a:rPr sz="1875" spc="7" baseline="26666" dirty="0">
                <a:latin typeface="Cambria Math"/>
                <a:cs typeface="Cambria Math"/>
              </a:rPr>
              <a:t>3</a:t>
            </a:r>
            <a:r>
              <a:rPr sz="1875" spc="397" baseline="26666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is</a:t>
            </a:r>
            <a:r>
              <a:rPr sz="1900" spc="-10" dirty="0">
                <a:latin typeface="Cambria Math"/>
                <a:cs typeface="Cambria Math"/>
              </a:rPr>
              <a:t> 1.</a:t>
            </a:r>
            <a:endParaRPr sz="1900">
              <a:latin typeface="Cambria Math"/>
              <a:cs typeface="Cambria Math"/>
            </a:endParaRPr>
          </a:p>
          <a:p>
            <a:pPr marL="350520" marR="247015" indent="-274320">
              <a:lnSpc>
                <a:spcPts val="1920"/>
              </a:lnSpc>
              <a:spcBef>
                <a:spcPts val="4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spc="-75" dirty="0">
                <a:latin typeface="Constantia"/>
                <a:cs typeface="Constantia"/>
              </a:rPr>
              <a:t>We </a:t>
            </a:r>
            <a:r>
              <a:rPr sz="2000" spc="-25" dirty="0">
                <a:latin typeface="Constantia"/>
                <a:cs typeface="Constantia"/>
              </a:rPr>
              <a:t>have </a:t>
            </a:r>
            <a:r>
              <a:rPr sz="2000" spc="-5" dirty="0">
                <a:latin typeface="Constantia"/>
                <a:cs typeface="Constantia"/>
              </a:rPr>
              <a:t>used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10" dirty="0">
                <a:latin typeface="Constantia"/>
                <a:cs typeface="Constantia"/>
              </a:rPr>
              <a:t>counting </a:t>
            </a:r>
            <a:r>
              <a:rPr sz="2000" spc="-5" dirty="0">
                <a:latin typeface="Constantia"/>
                <a:cs typeface="Constantia"/>
              </a:rPr>
              <a:t>argument </a:t>
            </a:r>
            <a:r>
              <a:rPr sz="2000" spc="-15" dirty="0">
                <a:latin typeface="Constantia"/>
                <a:cs typeface="Constantia"/>
              </a:rPr>
              <a:t>to </a:t>
            </a:r>
            <a:r>
              <a:rPr sz="2000" spc="-10" dirty="0">
                <a:latin typeface="Constantia"/>
                <a:cs typeface="Constantia"/>
              </a:rPr>
              <a:t>show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spc="5" dirty="0">
                <a:latin typeface="Constantia"/>
                <a:cs typeface="Constantia"/>
              </a:rPr>
              <a:t>(</a:t>
            </a:r>
            <a:r>
              <a:rPr sz="2000" i="1" spc="5" dirty="0">
                <a:latin typeface="Constantia"/>
                <a:cs typeface="Constantia"/>
              </a:rPr>
              <a:t>x </a:t>
            </a:r>
            <a:r>
              <a:rPr sz="2000" dirty="0">
                <a:latin typeface="Constantia"/>
                <a:cs typeface="Constantia"/>
              </a:rPr>
              <a:t>+ 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2000" spc="5" dirty="0">
                <a:latin typeface="Constantia"/>
                <a:cs typeface="Constantia"/>
              </a:rPr>
              <a:t>)</a:t>
            </a:r>
            <a:r>
              <a:rPr sz="1950" spc="7" baseline="25641" dirty="0">
                <a:latin typeface="Cambria Math"/>
                <a:cs typeface="Cambria Math"/>
              </a:rPr>
              <a:t>3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i="1" spc="10" dirty="0">
                <a:latin typeface="Constantia"/>
                <a:cs typeface="Constantia"/>
              </a:rPr>
              <a:t>x</a:t>
            </a:r>
            <a:r>
              <a:rPr sz="1950" spc="15" baseline="25641" dirty="0">
                <a:latin typeface="Cambria Math"/>
                <a:cs typeface="Cambria Math"/>
              </a:rPr>
              <a:t>3 </a:t>
            </a:r>
            <a:r>
              <a:rPr sz="2000" i="1" dirty="0">
                <a:latin typeface="Constantia"/>
                <a:cs typeface="Constantia"/>
              </a:rPr>
              <a:t>+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baseline="25641" dirty="0">
                <a:latin typeface="Cambria Math"/>
                <a:cs typeface="Cambria Math"/>
              </a:rPr>
              <a:t>2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3</a:t>
            </a:r>
            <a:r>
              <a:rPr sz="2000" i="1" spc="-5" dirty="0">
                <a:latin typeface="Constantia"/>
                <a:cs typeface="Constantia"/>
              </a:rPr>
              <a:t>x 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25641" dirty="0">
                <a:latin typeface="Cambria Math"/>
                <a:cs typeface="Cambria Math"/>
              </a:rPr>
              <a:t>2</a:t>
            </a:r>
            <a:r>
              <a:rPr sz="1950" spc="450" baseline="25641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+ </a:t>
            </a:r>
            <a:r>
              <a:rPr sz="2000" i="1" spc="-46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25641" dirty="0">
                <a:latin typeface="Cambria Math"/>
                <a:cs typeface="Cambria Math"/>
              </a:rPr>
              <a:t>3</a:t>
            </a:r>
            <a:r>
              <a:rPr sz="1950" spc="277" baseline="25641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350520" marR="248285" indent="-274320">
              <a:lnSpc>
                <a:spcPct val="79000"/>
              </a:lnSpc>
              <a:spcBef>
                <a:spcPts val="54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49885" algn="l"/>
                <a:tab pos="350520" algn="l"/>
              </a:tabLst>
            </a:pPr>
            <a:r>
              <a:rPr sz="2000" spc="-10" dirty="0">
                <a:latin typeface="Cambria Math"/>
                <a:cs typeface="Cambria Math"/>
              </a:rPr>
              <a:t>Next</a:t>
            </a:r>
            <a:r>
              <a:rPr sz="2000" spc="-15" dirty="0">
                <a:latin typeface="Cambria Math"/>
                <a:cs typeface="Cambria Math"/>
              </a:rPr>
              <a:t> we </a:t>
            </a:r>
            <a:r>
              <a:rPr sz="2000" spc="-5" dirty="0">
                <a:latin typeface="Cambria Math"/>
                <a:cs typeface="Cambria Math"/>
              </a:rPr>
              <a:t>present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binomial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theorem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gives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coefficients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terms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in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expansion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y</a:t>
            </a:r>
            <a:r>
              <a:rPr sz="2000" spc="-15" dirty="0">
                <a:latin typeface="Constantia"/>
                <a:cs typeface="Constantia"/>
              </a:rPr>
              <a:t>)</a:t>
            </a:r>
            <a:r>
              <a:rPr sz="2100" spc="-22" baseline="23809" dirty="0">
                <a:latin typeface="Cambria Math"/>
                <a:cs typeface="Cambria Math"/>
              </a:rPr>
              <a:t>n</a:t>
            </a:r>
            <a:r>
              <a:rPr sz="2100" spc="202" baseline="238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4079" y="4075176"/>
            <a:ext cx="259080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5000" y="4605528"/>
            <a:ext cx="259080" cy="24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79655"/>
            <a:ext cx="6617334" cy="12738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2339975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Using the	Binomial</a:t>
            </a:r>
            <a:r>
              <a:rPr sz="45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450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480"/>
              </a:spcBef>
            </a:pPr>
            <a:r>
              <a:rPr b="1" spc="-5" dirty="0">
                <a:solidFill>
                  <a:srgbClr val="000000"/>
                </a:solidFill>
                <a:latin typeface="Constantia"/>
                <a:cs typeface="Constantia"/>
              </a:rPr>
              <a:t>Example</a:t>
            </a:r>
            <a:r>
              <a:rPr spc="-5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1981200"/>
            <a:ext cx="7315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97372E-00CD-4247-9DD8-E2FA9D4D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733550"/>
            <a:ext cx="5800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3494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Using</a:t>
            </a:r>
            <a:r>
              <a:rPr sz="5000" spc="-4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r>
              <a:rPr sz="50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dirty="0">
                <a:solidFill>
                  <a:srgbClr val="04607A"/>
                </a:solidFill>
                <a:latin typeface="Calibri"/>
                <a:cs typeface="Calibri"/>
              </a:rPr>
              <a:t>Binomial</a:t>
            </a:r>
            <a:r>
              <a:rPr sz="50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spc="-15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" y="2362200"/>
            <a:ext cx="7620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6778"/>
            <a:ext cx="66173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9975" algn="l"/>
              </a:tabLst>
            </a:pPr>
            <a:r>
              <a:rPr sz="4500" dirty="0">
                <a:solidFill>
                  <a:srgbClr val="04607A"/>
                </a:solidFill>
                <a:latin typeface="Calibri"/>
                <a:cs typeface="Calibri"/>
              </a:rPr>
              <a:t>Using the	Binomial</a:t>
            </a:r>
            <a:r>
              <a:rPr sz="4500" spc="-9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Theorem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295" y="1612519"/>
            <a:ext cx="7743825" cy="3361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5410" marR="789940" indent="-36830">
              <a:lnSpc>
                <a:spcPct val="100800"/>
              </a:lnSpc>
              <a:spcBef>
                <a:spcPts val="80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coefficient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i="1" spc="10" dirty="0">
                <a:latin typeface="Constantia"/>
                <a:cs typeface="Constantia"/>
              </a:rPr>
              <a:t>x</a:t>
            </a:r>
            <a:r>
              <a:rPr sz="2550" spc="15" baseline="26143" dirty="0">
                <a:latin typeface="Cambria Math"/>
                <a:cs typeface="Cambria Math"/>
              </a:rPr>
              <a:t>12</a:t>
            </a:r>
            <a:r>
              <a:rPr sz="2600" i="1" spc="10" dirty="0">
                <a:latin typeface="Constantia"/>
                <a:cs typeface="Constantia"/>
              </a:rPr>
              <a:t>y</a:t>
            </a:r>
            <a:r>
              <a:rPr sz="2550" spc="15" baseline="26143" dirty="0">
                <a:latin typeface="Cambria Math"/>
                <a:cs typeface="Cambria Math"/>
              </a:rPr>
              <a:t>13</a:t>
            </a:r>
            <a:r>
              <a:rPr sz="2550" spc="419" baseline="26143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expansion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</a:t>
            </a:r>
            <a:r>
              <a:rPr sz="2600" spc="-10" dirty="0">
                <a:latin typeface="Cambria Math"/>
                <a:cs typeface="Cambria Math"/>
              </a:rPr>
              <a:t>2</a:t>
            </a:r>
            <a:r>
              <a:rPr sz="2600" i="1" spc="-10" dirty="0">
                <a:latin typeface="Constantia"/>
                <a:cs typeface="Constantia"/>
              </a:rPr>
              <a:t>x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550" baseline="26143" dirty="0">
                <a:latin typeface="Cambria Math"/>
                <a:cs typeface="Cambria Math"/>
              </a:rPr>
              <a:t>25</a:t>
            </a:r>
            <a:r>
              <a:rPr sz="2600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105410" marR="408940" indent="-36830">
              <a:lnSpc>
                <a:spcPts val="3100"/>
              </a:lnSpc>
              <a:spcBef>
                <a:spcPts val="740"/>
              </a:spcBef>
            </a:pPr>
            <a:r>
              <a:rPr sz="2600" b="1" dirty="0">
                <a:latin typeface="Constantia"/>
                <a:cs typeface="Constantia"/>
              </a:rPr>
              <a:t>Solution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view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latin typeface="Cambria Math"/>
                <a:cs typeface="Cambria Math"/>
              </a:rPr>
              <a:t>2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+(</a:t>
            </a:r>
            <a:r>
              <a:rPr sz="2600" dirty="0">
                <a:latin typeface="Cambria Math"/>
                <a:cs typeface="Cambria Math"/>
              </a:rPr>
              <a:t>−3</a:t>
            </a:r>
            <a:r>
              <a:rPr sz="2600" i="1" dirty="0">
                <a:latin typeface="Constantia"/>
                <a:cs typeface="Constantia"/>
              </a:rPr>
              <a:t>y)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550" baseline="26143" dirty="0">
                <a:latin typeface="Cambria Math"/>
                <a:cs typeface="Cambria Math"/>
              </a:rPr>
              <a:t>25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binomial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Constantia"/>
              <a:cs typeface="Constantia"/>
            </a:endParaRPr>
          </a:p>
          <a:p>
            <a:pPr marL="105410" marR="43180" indent="-55244">
              <a:lnSpc>
                <a:spcPts val="3120"/>
              </a:lnSpc>
            </a:pPr>
            <a:r>
              <a:rPr sz="2600" spc="-25" dirty="0">
                <a:latin typeface="Cambria Math"/>
                <a:cs typeface="Cambria Math"/>
              </a:rPr>
              <a:t>Consequently,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the</a:t>
            </a:r>
            <a:r>
              <a:rPr sz="2600" spc="-2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coefficient</a:t>
            </a:r>
            <a:r>
              <a:rPr sz="2600" spc="-2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of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i="1" spc="10" dirty="0">
                <a:latin typeface="Constantia"/>
                <a:cs typeface="Constantia"/>
              </a:rPr>
              <a:t>x</a:t>
            </a:r>
            <a:r>
              <a:rPr sz="2550" spc="15" baseline="26143" dirty="0">
                <a:latin typeface="Cambria Math"/>
                <a:cs typeface="Cambria Math"/>
              </a:rPr>
              <a:t>12</a:t>
            </a:r>
            <a:r>
              <a:rPr sz="2600" i="1" spc="10" dirty="0">
                <a:latin typeface="Constantia"/>
                <a:cs typeface="Constantia"/>
              </a:rPr>
              <a:t>y</a:t>
            </a:r>
            <a:r>
              <a:rPr sz="2550" spc="15" baseline="26143" dirty="0">
                <a:latin typeface="Cambria Math"/>
                <a:cs typeface="Cambria Math"/>
              </a:rPr>
              <a:t>13</a:t>
            </a:r>
            <a:r>
              <a:rPr sz="2550" spc="315" baseline="26143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in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the</a:t>
            </a:r>
            <a:r>
              <a:rPr sz="2600" spc="-10" dirty="0">
                <a:latin typeface="Cambria Math"/>
                <a:cs typeface="Cambria Math"/>
              </a:rPr>
              <a:t> expansion </a:t>
            </a:r>
            <a:r>
              <a:rPr sz="2600" spc="-56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is</a:t>
            </a:r>
            <a:r>
              <a:rPr sz="2600" spc="-5" dirty="0">
                <a:latin typeface="Cambria Math"/>
                <a:cs typeface="Cambria Math"/>
              </a:rPr>
              <a:t> obtained when</a:t>
            </a:r>
            <a:r>
              <a:rPr sz="2600" spc="-40" dirty="0">
                <a:latin typeface="Cambria Math"/>
                <a:cs typeface="Cambria Math"/>
              </a:rPr>
              <a:t> </a:t>
            </a:r>
            <a:r>
              <a:rPr sz="2750" spc="-40" dirty="0">
                <a:latin typeface="Cambria Math"/>
                <a:cs typeface="Cambria Math"/>
              </a:rPr>
              <a:t>j </a:t>
            </a:r>
            <a:r>
              <a:rPr sz="2600" dirty="0">
                <a:latin typeface="Cambria Math"/>
                <a:cs typeface="Cambria Math"/>
              </a:rPr>
              <a:t>= 13.</a:t>
            </a:r>
            <a:endParaRPr sz="26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0" y="3291840"/>
            <a:ext cx="5943600" cy="7772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000" y="5396484"/>
            <a:ext cx="5181600" cy="806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37420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Pascal’s</a:t>
            </a:r>
            <a:r>
              <a:rPr sz="4500" spc="-1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4607A"/>
                </a:solidFill>
                <a:latin typeface="Calibri"/>
                <a:cs typeface="Calibri"/>
              </a:rPr>
              <a:t>Triangle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827" y="1143000"/>
            <a:ext cx="7319772" cy="4495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2400" y="1078991"/>
            <a:ext cx="1981200" cy="1754505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294640">
              <a:lnSpc>
                <a:spcPct val="100299"/>
              </a:lnSpc>
              <a:spcBef>
                <a:spcPts val="240"/>
              </a:spcBef>
              <a:tabLst>
                <a:tab pos="1619885" algn="l"/>
              </a:tabLst>
            </a:pPr>
            <a:r>
              <a:rPr sz="1800" spc="-5" dirty="0">
                <a:latin typeface="Constantia"/>
                <a:cs typeface="Constantia"/>
              </a:rPr>
              <a:t>The 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th </a:t>
            </a:r>
            <a:r>
              <a:rPr sz="1800" spc="-20" dirty="0">
                <a:latin typeface="Constantia"/>
                <a:cs typeface="Constantia"/>
              </a:rPr>
              <a:t>row </a:t>
            </a:r>
            <a:r>
              <a:rPr sz="1800" spc="-5" dirty="0">
                <a:latin typeface="Constantia"/>
                <a:cs typeface="Constantia"/>
              </a:rPr>
              <a:t>in </a:t>
            </a:r>
            <a:r>
              <a:rPr sz="1800" dirty="0">
                <a:latin typeface="Constantia"/>
                <a:cs typeface="Constantia"/>
              </a:rPr>
              <a:t> the </a:t>
            </a:r>
            <a:r>
              <a:rPr sz="1800" spc="-5" dirty="0">
                <a:latin typeface="Constantia"/>
                <a:cs typeface="Constantia"/>
              </a:rPr>
              <a:t>triangle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consists </a:t>
            </a:r>
            <a:r>
              <a:rPr sz="1800" dirty="0">
                <a:latin typeface="Constantia"/>
                <a:cs typeface="Constantia"/>
              </a:rPr>
              <a:t>of the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binomial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oe</a:t>
            </a:r>
            <a:r>
              <a:rPr sz="1800" spc="-5" dirty="0">
                <a:latin typeface="Constantia"/>
                <a:cs typeface="Constantia"/>
              </a:rPr>
              <a:t>f</a:t>
            </a:r>
            <a:r>
              <a:rPr sz="1800" spc="40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5" dirty="0">
                <a:latin typeface="Constantia"/>
                <a:cs typeface="Constantia"/>
              </a:rPr>
              <a:t>ie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ts	,  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,….,</a:t>
            </a:r>
            <a:r>
              <a:rPr sz="1800" i="1" spc="-5" dirty="0">
                <a:latin typeface="Constantia"/>
                <a:cs typeface="Constantia"/>
              </a:rPr>
              <a:t>n</a:t>
            </a:r>
            <a:r>
              <a:rPr sz="1800" spc="-5" dirty="0"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600" y="1929383"/>
            <a:ext cx="353568" cy="457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3400" y="5934455"/>
            <a:ext cx="815340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58166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onstantia"/>
                <a:cs typeface="Constantia"/>
              </a:rPr>
              <a:t>By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Pascal’s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identity, </a:t>
            </a:r>
            <a:r>
              <a:rPr sz="1800" spc="-5" dirty="0">
                <a:latin typeface="Constantia"/>
                <a:cs typeface="Constantia"/>
              </a:rPr>
              <a:t>adding </a:t>
            </a:r>
            <a:r>
              <a:rPr sz="1800" spc="-15" dirty="0">
                <a:latin typeface="Constantia"/>
                <a:cs typeface="Constantia"/>
              </a:rPr>
              <a:t>two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adjacent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bionomial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coefficients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results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binomial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next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row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between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these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two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coefficients.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2BD32-C53A-4DD9-ADA4-ABA3E3CF1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338" y="4943855"/>
            <a:ext cx="3867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2405</Words>
  <Application>Microsoft Office PowerPoint</Application>
  <PresentationFormat>On-screen Show (4:3)</PresentationFormat>
  <Paragraphs>189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MT</vt:lpstr>
      <vt:lpstr>Calibri</vt:lpstr>
      <vt:lpstr>Cambria</vt:lpstr>
      <vt:lpstr>Cambria Math</vt:lpstr>
      <vt:lpstr>Constantia</vt:lpstr>
      <vt:lpstr>Segoe UI Symbol</vt:lpstr>
      <vt:lpstr>Office Theme</vt:lpstr>
      <vt:lpstr>PowerPoint Presentation</vt:lpstr>
      <vt:lpstr>Section Summary</vt:lpstr>
      <vt:lpstr>Binomial Theorem</vt:lpstr>
      <vt:lpstr>Powers of Binomial Expressions</vt:lpstr>
      <vt:lpstr>Using the Binomial Theorem Example:</vt:lpstr>
      <vt:lpstr>PowerPoint Presentation</vt:lpstr>
      <vt:lpstr>Using the Binomial Theorem</vt:lpstr>
      <vt:lpstr>Using the Binomial Theorem</vt:lpstr>
      <vt:lpstr>Pascal’s Triangle</vt:lpstr>
      <vt:lpstr>A Useful Identity Corollary 1: With n ≥0,</vt:lpstr>
      <vt:lpstr>Pascal’s Triangle</vt:lpstr>
      <vt:lpstr>Chapter 10</vt:lpstr>
      <vt:lpstr>Chapter Summary</vt:lpstr>
      <vt:lpstr>Section 10.1</vt:lpstr>
      <vt:lpstr>Section Summary</vt:lpstr>
      <vt:lpstr>Graphs</vt:lpstr>
      <vt:lpstr>Some Terminology</vt:lpstr>
      <vt:lpstr>Directed Graphs</vt:lpstr>
      <vt:lpstr>Some Terminology (continued)</vt:lpstr>
      <vt:lpstr>Graph Terminology: Summary</vt:lpstr>
      <vt:lpstr>Other Applications of Graphs</vt:lpstr>
      <vt:lpstr>Graph Models:  Computer Networks</vt:lpstr>
      <vt:lpstr>Graph Models: Computer Networks (continued)</vt:lpstr>
      <vt:lpstr>Graph Models:  Computer Networks</vt:lpstr>
      <vt:lpstr>Graph Models:  Computer Networks</vt:lpstr>
      <vt:lpstr>Graph Models: Social Networks</vt:lpstr>
      <vt:lpstr>Graph Models: Social Networks</vt:lpstr>
      <vt:lpstr>PowerPoint Presentation</vt:lpstr>
      <vt:lpstr>Applications to Information Networks</vt:lpstr>
      <vt:lpstr>Transportation Graphs</vt:lpstr>
      <vt:lpstr>Software Design Applications</vt:lpstr>
      <vt:lpstr>Software Design Applications</vt:lpstr>
      <vt:lpstr>Software Design Applications</vt:lpstr>
      <vt:lpstr>Biological Applications</vt:lpstr>
      <vt:lpstr>Biological Applications</vt:lpstr>
      <vt:lpstr>Biological Applications Example: This is a module of the protein interaction graph of  proteins that degrade RNA in a human cell.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Musawar Ali</cp:lastModifiedBy>
  <cp:revision>37</cp:revision>
  <dcterms:created xsi:type="dcterms:W3CDTF">2021-11-11T10:19:54Z</dcterms:created>
  <dcterms:modified xsi:type="dcterms:W3CDTF">2021-11-30T14:36:25Z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2021-11-11T00:00:00Z</vt:filetime>
  </property>
</Properties>
</file>