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8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519" r:id="rId24"/>
    <p:sldId id="520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1640" y="375665"/>
            <a:ext cx="83007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5306" y="3244088"/>
            <a:ext cx="753338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399" y="1949322"/>
            <a:ext cx="8077200" cy="427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.png"/><Relationship Id="rId7" Type="http://schemas.openxmlformats.org/officeDocument/2006/relationships/image" Target="../media/image26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1224" y="1661160"/>
            <a:ext cx="6969252" cy="15331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58153" y="3244088"/>
            <a:ext cx="178053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Section</a:t>
            </a:r>
            <a:r>
              <a:rPr sz="2600" spc="-10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 Math"/>
                <a:cs typeface="Cambria Math"/>
              </a:rPr>
              <a:t>10.2</a:t>
            </a:r>
            <a:endParaRPr sz="26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4378"/>
            <a:ext cx="65398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Directed</a:t>
            </a:r>
            <a:r>
              <a:rPr sz="4500" spc="-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r>
              <a:rPr sz="45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(</a:t>
            </a:r>
            <a:r>
              <a:rPr sz="4500" i="1" spc="-10" dirty="0">
                <a:solidFill>
                  <a:srgbClr val="04607A"/>
                </a:solidFill>
                <a:latin typeface="Calibri"/>
                <a:cs typeface="Calibri"/>
              </a:rPr>
              <a:t>continued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)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1310081"/>
            <a:ext cx="7252334" cy="8166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25"/>
              </a:spcBef>
            </a:pPr>
            <a:r>
              <a:rPr sz="2600" b="1" spc="-5" dirty="0">
                <a:latin typeface="Constantia"/>
                <a:cs typeface="Constantia"/>
              </a:rPr>
              <a:t>Theorem</a:t>
            </a:r>
            <a:r>
              <a:rPr sz="2600" b="1" spc="-6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ambria"/>
                <a:cs typeface="Cambria"/>
              </a:rPr>
              <a:t>3</a:t>
            </a:r>
            <a:r>
              <a:rPr sz="2600" dirty="0">
                <a:latin typeface="Constantia"/>
                <a:cs typeface="Constantia"/>
              </a:rPr>
              <a:t>: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Let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G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=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spc="-95" dirty="0">
                <a:latin typeface="Constantia"/>
                <a:cs typeface="Constantia"/>
              </a:rPr>
              <a:t>(</a:t>
            </a:r>
            <a:r>
              <a:rPr sz="2600" i="1" spc="-95" dirty="0">
                <a:latin typeface="Constantia"/>
                <a:cs typeface="Constantia"/>
              </a:rPr>
              <a:t>V,</a:t>
            </a:r>
            <a:r>
              <a:rPr sz="2600" i="1" spc="-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directed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edges.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Then: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259" y="4082034"/>
            <a:ext cx="7541259" cy="200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i="1" spc="-10" dirty="0">
                <a:latin typeface="Constantia"/>
                <a:cs typeface="Constantia"/>
              </a:rPr>
              <a:t>Proof</a:t>
            </a:r>
            <a:r>
              <a:rPr sz="2600" spc="-10" dirty="0">
                <a:latin typeface="Constantia"/>
                <a:cs typeface="Constantia"/>
              </a:rPr>
              <a:t>: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5" dirty="0">
                <a:latin typeface="Constantia"/>
                <a:cs typeface="Constantia"/>
              </a:rPr>
              <a:t>first </a:t>
            </a:r>
            <a:r>
              <a:rPr sz="2600" dirty="0">
                <a:latin typeface="Constantia"/>
                <a:cs typeface="Constantia"/>
              </a:rPr>
              <a:t>sum </a:t>
            </a:r>
            <a:r>
              <a:rPr sz="2600" spc="-10" dirty="0">
                <a:latin typeface="Constantia"/>
                <a:cs typeface="Constantia"/>
              </a:rPr>
              <a:t>counts </a:t>
            </a:r>
            <a:r>
              <a:rPr sz="2600" spc="-5" dirty="0">
                <a:latin typeface="Constantia"/>
                <a:cs typeface="Constantia"/>
              </a:rPr>
              <a:t>the number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10" dirty="0">
                <a:latin typeface="Constantia"/>
                <a:cs typeface="Constantia"/>
              </a:rPr>
              <a:t>outgoing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5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5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</a:t>
            </a:r>
            <a:r>
              <a:rPr sz="2600" spc="-4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10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oun</a:t>
            </a:r>
            <a:r>
              <a:rPr sz="2600" spc="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  </a:t>
            </a:r>
            <a:r>
              <a:rPr sz="2600" spc="-5" dirty="0">
                <a:latin typeface="Constantia"/>
                <a:cs typeface="Constantia"/>
              </a:rPr>
              <a:t>number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incoming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edges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over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vertices.</a:t>
            </a:r>
            <a:r>
              <a:rPr sz="2600" spc="-30" dirty="0">
                <a:latin typeface="Constantia"/>
                <a:cs typeface="Constantia"/>
              </a:rPr>
              <a:t> It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follows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 </a:t>
            </a:r>
            <a:r>
              <a:rPr sz="2600" spc="-5" dirty="0">
                <a:latin typeface="Constantia"/>
                <a:cs typeface="Constantia"/>
              </a:rPr>
              <a:t>both </a:t>
            </a:r>
            <a:r>
              <a:rPr sz="2600" dirty="0">
                <a:latin typeface="Constantia"/>
                <a:cs typeface="Constantia"/>
              </a:rPr>
              <a:t>sums equal the </a:t>
            </a:r>
            <a:r>
              <a:rPr sz="2600" spc="-5" dirty="0">
                <a:latin typeface="Constantia"/>
                <a:cs typeface="Constantia"/>
              </a:rPr>
              <a:t>number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10" dirty="0">
                <a:latin typeface="Constantia"/>
                <a:cs typeface="Constantia"/>
              </a:rPr>
              <a:t>edges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graph.</a:t>
            </a:r>
            <a:endParaRPr sz="2600" dirty="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000" y="2590800"/>
            <a:ext cx="5538215" cy="8366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9100" y="34239"/>
            <a:ext cx="789178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01041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Special </a:t>
            </a:r>
            <a:r>
              <a:rPr sz="3600" spc="-35" dirty="0">
                <a:solidFill>
                  <a:srgbClr val="04607A"/>
                </a:solidFill>
                <a:latin typeface="Calibri"/>
                <a:cs typeface="Calibri"/>
              </a:rPr>
              <a:t>Types </a:t>
            </a: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of Simple </a:t>
            </a:r>
            <a:r>
              <a:rPr sz="3600" spc="-15" dirty="0">
                <a:solidFill>
                  <a:srgbClr val="04607A"/>
                </a:solidFill>
                <a:latin typeface="Calibri"/>
                <a:cs typeface="Calibri"/>
              </a:rPr>
              <a:t>Graphs: </a:t>
            </a:r>
            <a:r>
              <a:rPr sz="3600" spc="-80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04607A"/>
                </a:solidFill>
                <a:latin typeface="Calibri"/>
                <a:cs typeface="Calibri"/>
              </a:rPr>
              <a:t>Complete</a:t>
            </a:r>
            <a:r>
              <a:rPr sz="3600" spc="-2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endParaRPr sz="3600" dirty="0">
              <a:latin typeface="Calibri"/>
              <a:cs typeface="Calibri"/>
            </a:endParaRPr>
          </a:p>
          <a:p>
            <a:pPr marL="403225" marR="30480" algn="just">
              <a:lnSpc>
                <a:spcPct val="100000"/>
              </a:lnSpc>
              <a:spcBef>
                <a:spcPts val="425"/>
              </a:spcBef>
            </a:pPr>
            <a:r>
              <a:rPr dirty="0">
                <a:solidFill>
                  <a:srgbClr val="000000"/>
                </a:solidFill>
              </a:rPr>
              <a:t>A </a:t>
            </a:r>
            <a:r>
              <a:rPr i="1" spc="-15" dirty="0">
                <a:solidFill>
                  <a:srgbClr val="000000"/>
                </a:solidFill>
                <a:latin typeface="Constantia"/>
                <a:cs typeface="Constantia"/>
              </a:rPr>
              <a:t>complete graph </a:t>
            </a:r>
            <a:r>
              <a:rPr i="1" dirty="0">
                <a:solidFill>
                  <a:srgbClr val="000000"/>
                </a:solidFill>
                <a:latin typeface="Constantia"/>
                <a:cs typeface="Constantia"/>
              </a:rPr>
              <a:t>on n </a:t>
            </a:r>
            <a:r>
              <a:rPr i="1" spc="-10" dirty="0">
                <a:solidFill>
                  <a:srgbClr val="000000"/>
                </a:solidFill>
                <a:latin typeface="Constantia"/>
                <a:cs typeface="Constantia"/>
              </a:rPr>
              <a:t>vertices</a:t>
            </a:r>
            <a:r>
              <a:rPr spc="-10" dirty="0">
                <a:solidFill>
                  <a:srgbClr val="000000"/>
                </a:solidFill>
              </a:rPr>
              <a:t>, denoted by </a:t>
            </a:r>
            <a:r>
              <a:rPr i="1" dirty="0">
                <a:solidFill>
                  <a:srgbClr val="000000"/>
                </a:solidFill>
                <a:latin typeface="Constantia"/>
                <a:cs typeface="Constantia"/>
              </a:rPr>
              <a:t>K</a:t>
            </a:r>
            <a:r>
              <a:rPr sz="2550" i="1" baseline="-21241" dirty="0">
                <a:solidFill>
                  <a:srgbClr val="000000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00000"/>
                </a:solidFill>
              </a:rPr>
              <a:t>, </a:t>
            </a:r>
            <a:r>
              <a:rPr sz="2600" spc="-5" dirty="0">
                <a:solidFill>
                  <a:srgbClr val="000000"/>
                </a:solidFill>
              </a:rPr>
              <a:t>is the </a:t>
            </a:r>
            <a:r>
              <a:rPr sz="2600" spc="-640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simple</a:t>
            </a:r>
            <a:r>
              <a:rPr sz="2600" spc="-145" dirty="0">
                <a:solidFill>
                  <a:srgbClr val="000000"/>
                </a:solidFill>
              </a:rPr>
              <a:t> </a:t>
            </a:r>
            <a:r>
              <a:rPr sz="2600" spc="-10" dirty="0">
                <a:solidFill>
                  <a:srgbClr val="000000"/>
                </a:solidFill>
              </a:rPr>
              <a:t>graph</a:t>
            </a:r>
            <a:r>
              <a:rPr sz="2600" spc="-60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that</a:t>
            </a:r>
            <a:r>
              <a:rPr sz="2600" spc="-140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contains</a:t>
            </a:r>
            <a:r>
              <a:rPr sz="2600" spc="-125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exactly</a:t>
            </a:r>
            <a:r>
              <a:rPr sz="2600" spc="-140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one</a:t>
            </a:r>
            <a:r>
              <a:rPr sz="2600" spc="-140" dirty="0">
                <a:solidFill>
                  <a:srgbClr val="000000"/>
                </a:solidFill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edge</a:t>
            </a:r>
            <a:r>
              <a:rPr sz="2600" spc="-60" dirty="0">
                <a:solidFill>
                  <a:srgbClr val="000000"/>
                </a:solidFill>
              </a:rPr>
              <a:t> </a:t>
            </a:r>
            <a:r>
              <a:rPr sz="2600" spc="-10" dirty="0">
                <a:solidFill>
                  <a:srgbClr val="000000"/>
                </a:solidFill>
              </a:rPr>
              <a:t>between </a:t>
            </a:r>
            <a:r>
              <a:rPr sz="2600" spc="-64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each</a:t>
            </a:r>
            <a:r>
              <a:rPr sz="2600" spc="-70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pair</a:t>
            </a:r>
            <a:r>
              <a:rPr sz="2600" spc="-150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of</a:t>
            </a:r>
            <a:r>
              <a:rPr sz="2600" spc="-10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distinct</a:t>
            </a:r>
            <a:r>
              <a:rPr sz="2600" spc="-155" dirty="0">
                <a:solidFill>
                  <a:srgbClr val="000000"/>
                </a:solidFill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vertices.</a:t>
            </a:r>
            <a:endParaRPr sz="2600" dirty="0">
              <a:latin typeface="Constantia"/>
              <a:cs typeface="Constantia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048000"/>
            <a:ext cx="91440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9100" y="232917"/>
            <a:ext cx="8373109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49110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Special</a:t>
            </a:r>
            <a:r>
              <a:rPr sz="36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35" dirty="0">
                <a:solidFill>
                  <a:srgbClr val="04607A"/>
                </a:solidFill>
                <a:latin typeface="Calibri"/>
                <a:cs typeface="Calibri"/>
              </a:rPr>
              <a:t>Types</a:t>
            </a:r>
            <a:r>
              <a:rPr sz="3600" spc="-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of</a:t>
            </a:r>
            <a:r>
              <a:rPr sz="3600" spc="-2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Simple</a:t>
            </a:r>
            <a:r>
              <a:rPr sz="36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04607A"/>
                </a:solidFill>
                <a:latin typeface="Calibri"/>
                <a:cs typeface="Calibri"/>
              </a:rPr>
              <a:t>Graphs: </a:t>
            </a:r>
            <a:r>
              <a:rPr sz="3600" spc="-80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4607A"/>
                </a:solidFill>
                <a:latin typeface="Calibri"/>
                <a:cs typeface="Calibri"/>
              </a:rPr>
              <a:t>Cycles</a:t>
            </a:r>
            <a:r>
              <a:rPr sz="3600" spc="-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and</a:t>
            </a:r>
            <a:r>
              <a:rPr sz="3600" spc="-2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Wheels</a:t>
            </a:r>
            <a:endParaRPr sz="3600" dirty="0">
              <a:latin typeface="Calibri"/>
              <a:cs typeface="Calibri"/>
            </a:endParaRPr>
          </a:p>
          <a:p>
            <a:pPr marL="174625" marR="30480">
              <a:lnSpc>
                <a:spcPts val="3120"/>
              </a:lnSpc>
              <a:spcBef>
                <a:spcPts val="550"/>
              </a:spcBef>
              <a:tabLst>
                <a:tab pos="2726690" algn="l"/>
              </a:tabLst>
            </a:pPr>
            <a:r>
              <a:rPr dirty="0">
                <a:solidFill>
                  <a:srgbClr val="000000"/>
                </a:solidFill>
              </a:rPr>
              <a:t>A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i="1" spc="-10" dirty="0">
                <a:solidFill>
                  <a:srgbClr val="000000"/>
                </a:solidFill>
                <a:latin typeface="Constantia"/>
                <a:cs typeface="Constantia"/>
              </a:rPr>
              <a:t>cycle</a:t>
            </a:r>
            <a:r>
              <a:rPr i="1" spc="3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i="1" spc="10" dirty="0">
                <a:solidFill>
                  <a:srgbClr val="000000"/>
                </a:solidFill>
                <a:latin typeface="Constantia"/>
                <a:cs typeface="Constantia"/>
              </a:rPr>
              <a:t>C</a:t>
            </a:r>
            <a:r>
              <a:rPr sz="2550" i="1" spc="15" baseline="-21241" dirty="0">
                <a:solidFill>
                  <a:srgbClr val="000000"/>
                </a:solidFill>
                <a:latin typeface="Constantia"/>
                <a:cs typeface="Constantia"/>
              </a:rPr>
              <a:t>n</a:t>
            </a:r>
            <a:r>
              <a:rPr sz="2550" i="1" baseline="-2124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000000"/>
                </a:solidFill>
              </a:rPr>
              <a:t>for</a:t>
            </a:r>
            <a:r>
              <a:rPr sz="2600" spc="-95" dirty="0">
                <a:solidFill>
                  <a:srgbClr val="000000"/>
                </a:solidFill>
              </a:rPr>
              <a:t> </a:t>
            </a:r>
            <a:r>
              <a:rPr sz="2600" i="1" dirty="0">
                <a:solidFill>
                  <a:srgbClr val="000000"/>
                </a:solidFill>
                <a:latin typeface="Constantia"/>
                <a:cs typeface="Constantia"/>
              </a:rPr>
              <a:t>n</a:t>
            </a:r>
            <a:r>
              <a:rPr sz="2600" i="1" spc="3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000000"/>
                </a:solidFill>
              </a:rPr>
              <a:t>≥	</a:t>
            </a:r>
            <a:r>
              <a:rPr sz="2600" dirty="0">
                <a:solidFill>
                  <a:srgbClr val="000000"/>
                </a:solidFill>
                <a:latin typeface="Cambria"/>
                <a:cs typeface="Cambria"/>
              </a:rPr>
              <a:t>3</a:t>
            </a:r>
            <a:r>
              <a:rPr sz="26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solidFill>
                  <a:srgbClr val="000000"/>
                </a:solidFill>
              </a:rPr>
              <a:t>consists</a:t>
            </a:r>
            <a:r>
              <a:rPr sz="2600" spc="-140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of</a:t>
            </a:r>
            <a:r>
              <a:rPr sz="2600" spc="30" dirty="0">
                <a:solidFill>
                  <a:srgbClr val="000000"/>
                </a:solidFill>
              </a:rPr>
              <a:t> </a:t>
            </a:r>
            <a:r>
              <a:rPr sz="2600" i="1" dirty="0">
                <a:solidFill>
                  <a:srgbClr val="000000"/>
                </a:solidFill>
                <a:latin typeface="Constantia"/>
                <a:cs typeface="Constantia"/>
              </a:rPr>
              <a:t>n</a:t>
            </a:r>
            <a:r>
              <a:rPr sz="2600" i="1" spc="-4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vertices</a:t>
            </a:r>
            <a:r>
              <a:rPr sz="2600" spc="-80" dirty="0">
                <a:solidFill>
                  <a:srgbClr val="000000"/>
                </a:solidFill>
              </a:rPr>
              <a:t> </a:t>
            </a:r>
            <a:r>
              <a:rPr sz="2600" i="1" spc="5" dirty="0">
                <a:solidFill>
                  <a:srgbClr val="000000"/>
                </a:solidFill>
                <a:latin typeface="Constantia"/>
                <a:cs typeface="Constantia"/>
              </a:rPr>
              <a:t>v</a:t>
            </a:r>
            <a:r>
              <a:rPr sz="2550" spc="7" baseline="-21241" dirty="0">
                <a:solidFill>
                  <a:srgbClr val="000000"/>
                </a:solidFill>
                <a:latin typeface="Cambria"/>
                <a:cs typeface="Cambria"/>
              </a:rPr>
              <a:t>1</a:t>
            </a:r>
            <a:r>
              <a:rPr sz="2600" spc="5" dirty="0">
                <a:solidFill>
                  <a:srgbClr val="000000"/>
                </a:solidFill>
              </a:rPr>
              <a:t>,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i="1" spc="5" dirty="0">
                <a:solidFill>
                  <a:srgbClr val="000000"/>
                </a:solidFill>
                <a:latin typeface="Constantia"/>
                <a:cs typeface="Constantia"/>
              </a:rPr>
              <a:t>v</a:t>
            </a:r>
            <a:r>
              <a:rPr sz="2550" spc="7" baseline="-21241" dirty="0">
                <a:solidFill>
                  <a:srgbClr val="000000"/>
                </a:solidFill>
                <a:latin typeface="Cambria"/>
                <a:cs typeface="Cambria"/>
              </a:rPr>
              <a:t>2</a:t>
            </a:r>
            <a:r>
              <a:rPr sz="2550" spc="359" baseline="-2124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i="1" spc="-60" dirty="0">
                <a:solidFill>
                  <a:srgbClr val="000000"/>
                </a:solidFill>
                <a:latin typeface="Constantia"/>
                <a:cs typeface="Constantia"/>
              </a:rPr>
              <a:t>,</a:t>
            </a:r>
            <a:r>
              <a:rPr sz="2750" spc="-60" dirty="0">
                <a:solidFill>
                  <a:srgbClr val="000000"/>
                </a:solidFill>
                <a:latin typeface="Cambria Math"/>
                <a:cs typeface="Cambria Math"/>
              </a:rPr>
              <a:t>⋯</a:t>
            </a:r>
            <a:r>
              <a:rPr sz="2750" spc="-1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600" i="1" dirty="0">
                <a:solidFill>
                  <a:srgbClr val="000000"/>
                </a:solidFill>
                <a:latin typeface="Constantia"/>
                <a:cs typeface="Constantia"/>
              </a:rPr>
              <a:t>,</a:t>
            </a:r>
            <a:r>
              <a:rPr sz="2600" i="1" spc="2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00"/>
                </a:solidFill>
                <a:latin typeface="Constantia"/>
                <a:cs typeface="Constantia"/>
              </a:rPr>
              <a:t>v</a:t>
            </a:r>
            <a:r>
              <a:rPr sz="2550" baseline="-21241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2600" dirty="0">
                <a:solidFill>
                  <a:srgbClr val="000000"/>
                </a:solidFill>
              </a:rPr>
              <a:t>,</a:t>
            </a:r>
            <a:r>
              <a:rPr sz="2600" spc="-80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and </a:t>
            </a:r>
            <a:r>
              <a:rPr sz="2600" spc="-635" dirty="0">
                <a:solidFill>
                  <a:srgbClr val="000000"/>
                </a:solidFill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edges</a:t>
            </a:r>
            <a:r>
              <a:rPr sz="2600" spc="-5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{</a:t>
            </a:r>
            <a:r>
              <a:rPr sz="2600" i="1" dirty="0">
                <a:solidFill>
                  <a:srgbClr val="000000"/>
                </a:solidFill>
                <a:latin typeface="Constantia"/>
                <a:cs typeface="Constantia"/>
              </a:rPr>
              <a:t>v</a:t>
            </a:r>
            <a:r>
              <a:rPr sz="2550" baseline="-21241" dirty="0">
                <a:solidFill>
                  <a:srgbClr val="000000"/>
                </a:solidFill>
                <a:latin typeface="Cambria"/>
                <a:cs typeface="Cambria"/>
              </a:rPr>
              <a:t>1</a:t>
            </a:r>
            <a:r>
              <a:rPr sz="2600" i="1" dirty="0">
                <a:solidFill>
                  <a:srgbClr val="000000"/>
                </a:solidFill>
                <a:latin typeface="Constantia"/>
                <a:cs typeface="Constantia"/>
              </a:rPr>
              <a:t>,</a:t>
            </a:r>
            <a:r>
              <a:rPr sz="2600" i="1" spc="-1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00"/>
                </a:solidFill>
                <a:latin typeface="Constantia"/>
                <a:cs typeface="Constantia"/>
              </a:rPr>
              <a:t>v</a:t>
            </a:r>
            <a:r>
              <a:rPr sz="2550" baseline="-21241" dirty="0">
                <a:solidFill>
                  <a:srgbClr val="000000"/>
                </a:solidFill>
                <a:latin typeface="Cambria"/>
                <a:cs typeface="Cambria"/>
              </a:rPr>
              <a:t>2</a:t>
            </a:r>
            <a:r>
              <a:rPr sz="2600" dirty="0">
                <a:solidFill>
                  <a:srgbClr val="000000"/>
                </a:solidFill>
              </a:rPr>
              <a:t>}</a:t>
            </a:r>
            <a:r>
              <a:rPr sz="2600" i="1" dirty="0">
                <a:solidFill>
                  <a:srgbClr val="000000"/>
                </a:solidFill>
                <a:latin typeface="Constantia"/>
                <a:cs typeface="Constantia"/>
              </a:rPr>
              <a:t>, </a:t>
            </a:r>
            <a:r>
              <a:rPr sz="2600" dirty="0">
                <a:solidFill>
                  <a:srgbClr val="000000"/>
                </a:solidFill>
              </a:rPr>
              <a:t>{</a:t>
            </a:r>
            <a:r>
              <a:rPr sz="2600" i="1" dirty="0">
                <a:solidFill>
                  <a:srgbClr val="000000"/>
                </a:solidFill>
                <a:latin typeface="Constantia"/>
                <a:cs typeface="Constantia"/>
              </a:rPr>
              <a:t>v</a:t>
            </a:r>
            <a:r>
              <a:rPr sz="2550" baseline="-21241" dirty="0">
                <a:solidFill>
                  <a:srgbClr val="000000"/>
                </a:solidFill>
                <a:latin typeface="Cambria"/>
                <a:cs typeface="Cambria"/>
              </a:rPr>
              <a:t>2</a:t>
            </a:r>
            <a:r>
              <a:rPr sz="2600" i="1" dirty="0">
                <a:solidFill>
                  <a:srgbClr val="000000"/>
                </a:solidFill>
                <a:latin typeface="Constantia"/>
                <a:cs typeface="Constantia"/>
              </a:rPr>
              <a:t>,</a:t>
            </a:r>
            <a:r>
              <a:rPr sz="2600" i="1" spc="-1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00"/>
                </a:solidFill>
                <a:latin typeface="Constantia"/>
                <a:cs typeface="Constantia"/>
              </a:rPr>
              <a:t>v</a:t>
            </a:r>
            <a:r>
              <a:rPr sz="2550" baseline="-21241" dirty="0">
                <a:solidFill>
                  <a:srgbClr val="000000"/>
                </a:solidFill>
                <a:latin typeface="Cambria"/>
                <a:cs typeface="Cambria"/>
              </a:rPr>
              <a:t>3</a:t>
            </a:r>
            <a:r>
              <a:rPr sz="2600" dirty="0">
                <a:solidFill>
                  <a:srgbClr val="000000"/>
                </a:solidFill>
              </a:rPr>
              <a:t>}</a:t>
            </a:r>
            <a:r>
              <a:rPr sz="2600" spc="-45" dirty="0">
                <a:solidFill>
                  <a:srgbClr val="000000"/>
                </a:solidFill>
              </a:rPr>
              <a:t> </a:t>
            </a:r>
            <a:r>
              <a:rPr sz="2600" i="1" spc="-60" dirty="0">
                <a:solidFill>
                  <a:srgbClr val="000000"/>
                </a:solidFill>
                <a:latin typeface="Constantia"/>
                <a:cs typeface="Constantia"/>
              </a:rPr>
              <a:t>,</a:t>
            </a:r>
            <a:r>
              <a:rPr sz="2750" spc="-60" dirty="0">
                <a:solidFill>
                  <a:srgbClr val="000000"/>
                </a:solidFill>
                <a:latin typeface="Cambria Math"/>
                <a:cs typeface="Cambria Math"/>
              </a:rPr>
              <a:t>⋯</a:t>
            </a:r>
            <a:r>
              <a:rPr sz="2750" spc="-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600" i="1" dirty="0">
                <a:solidFill>
                  <a:srgbClr val="000000"/>
                </a:solidFill>
                <a:latin typeface="Constantia"/>
                <a:cs typeface="Constantia"/>
              </a:rPr>
              <a:t>,</a:t>
            </a:r>
            <a:r>
              <a:rPr sz="2600" i="1" spc="-1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spc="5" dirty="0">
                <a:solidFill>
                  <a:srgbClr val="000000"/>
                </a:solidFill>
              </a:rPr>
              <a:t>{</a:t>
            </a:r>
            <a:r>
              <a:rPr sz="2600" i="1" spc="5" dirty="0">
                <a:solidFill>
                  <a:srgbClr val="000000"/>
                </a:solidFill>
                <a:latin typeface="Constantia"/>
                <a:cs typeface="Constantia"/>
              </a:rPr>
              <a:t>v</a:t>
            </a:r>
            <a:r>
              <a:rPr sz="2550" i="1" spc="7" baseline="-21241" dirty="0">
                <a:solidFill>
                  <a:srgbClr val="000000"/>
                </a:solidFill>
                <a:latin typeface="Constantia"/>
                <a:cs typeface="Constantia"/>
              </a:rPr>
              <a:t>n-</a:t>
            </a:r>
            <a:r>
              <a:rPr sz="2550" spc="7" baseline="-21241" dirty="0">
                <a:solidFill>
                  <a:srgbClr val="000000"/>
                </a:solidFill>
                <a:latin typeface="Cambria"/>
                <a:cs typeface="Cambria"/>
              </a:rPr>
              <a:t>1</a:t>
            </a:r>
            <a:r>
              <a:rPr sz="2600" i="1" spc="5" dirty="0">
                <a:solidFill>
                  <a:srgbClr val="000000"/>
                </a:solidFill>
                <a:latin typeface="Constantia"/>
                <a:cs typeface="Constantia"/>
              </a:rPr>
              <a:t>, </a:t>
            </a:r>
            <a:r>
              <a:rPr sz="2600" i="1" dirty="0">
                <a:solidFill>
                  <a:srgbClr val="000000"/>
                </a:solidFill>
                <a:latin typeface="Constantia"/>
                <a:cs typeface="Constantia"/>
              </a:rPr>
              <a:t>v</a:t>
            </a:r>
            <a:r>
              <a:rPr sz="2550" i="1" baseline="-21241" dirty="0">
                <a:solidFill>
                  <a:srgbClr val="000000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00000"/>
                </a:solidFill>
              </a:rPr>
              <a:t>}</a:t>
            </a:r>
            <a:r>
              <a:rPr sz="2600" i="1" dirty="0">
                <a:solidFill>
                  <a:srgbClr val="000000"/>
                </a:solidFill>
                <a:latin typeface="Constantia"/>
                <a:cs typeface="Constantia"/>
              </a:rPr>
              <a:t>,</a:t>
            </a:r>
            <a:r>
              <a:rPr sz="2600" i="1" spc="-1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000000"/>
                </a:solidFill>
              </a:rPr>
              <a:t>{</a:t>
            </a:r>
            <a:r>
              <a:rPr sz="2600" i="1" dirty="0">
                <a:solidFill>
                  <a:srgbClr val="000000"/>
                </a:solidFill>
                <a:latin typeface="Constantia"/>
                <a:cs typeface="Constantia"/>
              </a:rPr>
              <a:t>v</a:t>
            </a:r>
            <a:r>
              <a:rPr sz="2550" i="1" baseline="-21241" dirty="0">
                <a:solidFill>
                  <a:srgbClr val="000000"/>
                </a:solidFill>
                <a:latin typeface="Constantia"/>
                <a:cs typeface="Constantia"/>
              </a:rPr>
              <a:t>n</a:t>
            </a:r>
            <a:r>
              <a:rPr sz="2600" i="1" dirty="0">
                <a:solidFill>
                  <a:srgbClr val="000000"/>
                </a:solidFill>
                <a:latin typeface="Constantia"/>
                <a:cs typeface="Constantia"/>
              </a:rPr>
              <a:t>, v</a:t>
            </a:r>
            <a:r>
              <a:rPr sz="2550" baseline="-21241" dirty="0">
                <a:solidFill>
                  <a:srgbClr val="000000"/>
                </a:solidFill>
                <a:latin typeface="Cambria"/>
                <a:cs typeface="Cambria"/>
              </a:rPr>
              <a:t>1</a:t>
            </a:r>
            <a:r>
              <a:rPr sz="2600" dirty="0">
                <a:solidFill>
                  <a:srgbClr val="000000"/>
                </a:solidFill>
              </a:rPr>
              <a:t>}</a:t>
            </a:r>
            <a:r>
              <a:rPr sz="2600" i="1" dirty="0">
                <a:solidFill>
                  <a:srgbClr val="000000"/>
                </a:solidFill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259" y="3677488"/>
            <a:ext cx="836231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99"/>
              </a:lnSpc>
              <a:spcBef>
                <a:spcPts val="100"/>
              </a:spcBef>
              <a:tabLst>
                <a:tab pos="1402080" algn="l"/>
              </a:tabLst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wheel</a:t>
            </a:r>
            <a:r>
              <a:rPr sz="2400" i="1" spc="6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W</a:t>
            </a:r>
            <a:r>
              <a:rPr sz="2400" i="1" baseline="-20833" dirty="0">
                <a:latin typeface="Constantia"/>
                <a:cs typeface="Constantia"/>
              </a:rPr>
              <a:t>n</a:t>
            </a:r>
            <a:r>
              <a:rPr sz="2400" i="1" spc="-15" baseline="-20833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obtained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adding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additional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vertex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cycle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C</a:t>
            </a:r>
            <a:r>
              <a:rPr sz="2400" i="1" spc="-7" baseline="-20833" dirty="0">
                <a:latin typeface="Constantia"/>
                <a:cs typeface="Constantia"/>
              </a:rPr>
              <a:t>n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n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≥	</a:t>
            </a:r>
            <a:r>
              <a:rPr sz="2400" dirty="0">
                <a:latin typeface="Cambria"/>
                <a:cs typeface="Cambria"/>
              </a:rPr>
              <a:t>3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connecting </a:t>
            </a:r>
            <a:r>
              <a:rPr sz="2400" spc="-5" dirty="0">
                <a:latin typeface="Constantia"/>
                <a:cs typeface="Constantia"/>
              </a:rPr>
              <a:t>this new </a:t>
            </a:r>
            <a:r>
              <a:rPr sz="2400" spc="-15" dirty="0">
                <a:latin typeface="Constantia"/>
                <a:cs typeface="Constantia"/>
              </a:rPr>
              <a:t>vertex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dirty="0">
                <a:latin typeface="Constantia"/>
                <a:cs typeface="Constantia"/>
              </a:rPr>
              <a:t>each of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i="1" dirty="0">
                <a:latin typeface="Constantia"/>
                <a:cs typeface="Constantia"/>
              </a:rPr>
              <a:t>n 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vertices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C</a:t>
            </a:r>
            <a:r>
              <a:rPr sz="2400" i="1" spc="-7" baseline="-20833" dirty="0">
                <a:latin typeface="Constantia"/>
                <a:cs typeface="Constantia"/>
              </a:rPr>
              <a:t>n</a:t>
            </a:r>
            <a:r>
              <a:rPr sz="2400" i="1" spc="322" baseline="-20833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new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edges</a:t>
            </a:r>
            <a:r>
              <a:rPr sz="2400" i="1" spc="-10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7700" y="2438400"/>
            <a:ext cx="7848600" cy="1219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6655" y="5181600"/>
            <a:ext cx="786688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2872" y="31191"/>
            <a:ext cx="79432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Special </a:t>
            </a:r>
            <a:r>
              <a:rPr sz="4000" spc="-40" dirty="0">
                <a:solidFill>
                  <a:srgbClr val="04607A"/>
                </a:solidFill>
                <a:latin typeface="Calibri"/>
                <a:cs typeface="Calibri"/>
              </a:rPr>
              <a:t>Types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of </a:t>
            </a:r>
            <a:r>
              <a:rPr sz="4000" spc="-20" dirty="0">
                <a:solidFill>
                  <a:srgbClr val="04607A"/>
                </a:solidFill>
                <a:latin typeface="Calibri"/>
                <a:cs typeface="Calibri"/>
              </a:rPr>
              <a:t>Graphs </a:t>
            </a:r>
            <a:r>
              <a:rPr sz="4000" dirty="0">
                <a:solidFill>
                  <a:srgbClr val="04607A"/>
                </a:solidFill>
                <a:latin typeface="Calibri"/>
                <a:cs typeface="Calibri"/>
              </a:rPr>
              <a:t>and 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Computer </a:t>
            </a:r>
            <a:r>
              <a:rPr sz="4000" spc="-89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Network</a:t>
            </a: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Architecture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312" y="1403045"/>
            <a:ext cx="737044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ts val="2375"/>
              </a:lnSpc>
              <a:spcBef>
                <a:spcPts val="95"/>
              </a:spcBef>
            </a:pPr>
            <a:r>
              <a:rPr sz="2200" spc="-25" dirty="0">
                <a:latin typeface="Constantia"/>
                <a:cs typeface="Constantia"/>
              </a:rPr>
              <a:t>Various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special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graphs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play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important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role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design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endParaRPr sz="2200" dirty="0">
              <a:latin typeface="Constantia"/>
              <a:cs typeface="Constantia"/>
            </a:endParaRPr>
          </a:p>
          <a:p>
            <a:pPr marL="12700">
              <a:lnSpc>
                <a:spcPts val="2375"/>
              </a:lnSpc>
            </a:pPr>
            <a:r>
              <a:rPr sz="2200" spc="-15" dirty="0">
                <a:latin typeface="Constantia"/>
                <a:cs typeface="Constantia"/>
              </a:rPr>
              <a:t>computer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networks.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912" y="3683889"/>
            <a:ext cx="8150225" cy="23729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11785" marR="30480" indent="-274320">
              <a:lnSpc>
                <a:spcPct val="80100"/>
              </a:lnSpc>
              <a:spcBef>
                <a:spcPts val="62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311785" algn="l"/>
                <a:tab pos="312420" algn="l"/>
              </a:tabLst>
            </a:pPr>
            <a:r>
              <a:rPr sz="2200" spc="-5" dirty="0">
                <a:latin typeface="Constantia"/>
                <a:cs typeface="Constantia"/>
              </a:rPr>
              <a:t>Some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local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area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networks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use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i="1" spc="-20" dirty="0">
                <a:latin typeface="Constantia"/>
                <a:cs typeface="Constantia"/>
              </a:rPr>
              <a:t>star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topology</a:t>
            </a:r>
            <a:r>
              <a:rPr sz="2200" spc="-10" dirty="0">
                <a:latin typeface="Constantia"/>
                <a:cs typeface="Constantia"/>
              </a:rPr>
              <a:t>,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which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complete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bipartite graph </a:t>
            </a:r>
            <a:r>
              <a:rPr sz="2200" i="1" dirty="0">
                <a:latin typeface="Constantia"/>
                <a:cs typeface="Constantia"/>
              </a:rPr>
              <a:t>K</a:t>
            </a:r>
            <a:r>
              <a:rPr sz="2175" baseline="-21072" dirty="0">
                <a:latin typeface="Cambria Math"/>
                <a:cs typeface="Cambria Math"/>
              </a:rPr>
              <a:t>1</a:t>
            </a:r>
            <a:r>
              <a:rPr sz="2175" baseline="-21072" dirty="0">
                <a:latin typeface="Constantia"/>
                <a:cs typeface="Constantia"/>
              </a:rPr>
              <a:t>,</a:t>
            </a:r>
            <a:r>
              <a:rPr sz="2175" i="1" baseline="-21072" dirty="0">
                <a:latin typeface="Constantia"/>
                <a:cs typeface="Constantia"/>
              </a:rPr>
              <a:t>n </a:t>
            </a:r>
            <a:r>
              <a:rPr sz="2200" i="1" spc="-5" dirty="0">
                <a:latin typeface="Constantia"/>
                <a:cs typeface="Constantia"/>
              </a:rPr>
              <a:t>,</a:t>
            </a:r>
            <a:r>
              <a:rPr sz="2200" spc="-5" dirty="0">
                <a:latin typeface="Constantia"/>
                <a:cs typeface="Constantia"/>
              </a:rPr>
              <a:t>as </a:t>
            </a:r>
            <a:r>
              <a:rPr sz="2200" spc="-15" dirty="0">
                <a:latin typeface="Constantia"/>
                <a:cs typeface="Constantia"/>
              </a:rPr>
              <a:t>shown </a:t>
            </a:r>
            <a:r>
              <a:rPr sz="2200" spc="-5" dirty="0">
                <a:latin typeface="Constantia"/>
                <a:cs typeface="Constantia"/>
              </a:rPr>
              <a:t>in (a). </a:t>
            </a:r>
            <a:r>
              <a:rPr sz="2200" spc="-10" dirty="0">
                <a:latin typeface="Constantia"/>
                <a:cs typeface="Constantia"/>
              </a:rPr>
              <a:t>All </a:t>
            </a:r>
            <a:r>
              <a:rPr sz="2200" spc="-15" dirty="0">
                <a:latin typeface="Constantia"/>
                <a:cs typeface="Constantia"/>
              </a:rPr>
              <a:t>devices are connected </a:t>
            </a:r>
            <a:r>
              <a:rPr sz="2200" spc="-20" dirty="0">
                <a:latin typeface="Constantia"/>
                <a:cs typeface="Constantia"/>
              </a:rPr>
              <a:t>to 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central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control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device.</a:t>
            </a:r>
            <a:endParaRPr sz="2200" dirty="0">
              <a:latin typeface="Constantia"/>
              <a:cs typeface="Constantia"/>
            </a:endParaRPr>
          </a:p>
          <a:p>
            <a:pPr marL="311785" marR="183515" indent="-274320">
              <a:lnSpc>
                <a:spcPts val="2110"/>
              </a:lnSpc>
              <a:spcBef>
                <a:spcPts val="509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311785" algn="l"/>
                <a:tab pos="312420" algn="l"/>
              </a:tabLst>
            </a:pPr>
            <a:r>
              <a:rPr sz="2200" spc="-5" dirty="0">
                <a:latin typeface="Constantia"/>
                <a:cs typeface="Constantia"/>
              </a:rPr>
              <a:t>Other local </a:t>
            </a:r>
            <a:r>
              <a:rPr sz="2200" spc="-15" dirty="0">
                <a:latin typeface="Constantia"/>
                <a:cs typeface="Constantia"/>
              </a:rPr>
              <a:t>networks </a:t>
            </a:r>
            <a:r>
              <a:rPr sz="2200" spc="-20" dirty="0">
                <a:latin typeface="Constantia"/>
                <a:cs typeface="Constantia"/>
              </a:rPr>
              <a:t>are </a:t>
            </a:r>
            <a:r>
              <a:rPr sz="2200" spc="-10" dirty="0">
                <a:latin typeface="Constantia"/>
                <a:cs typeface="Constantia"/>
              </a:rPr>
              <a:t>based </a:t>
            </a:r>
            <a:r>
              <a:rPr sz="2200" spc="-5" dirty="0">
                <a:latin typeface="Constantia"/>
                <a:cs typeface="Constantia"/>
              </a:rPr>
              <a:t>on a </a:t>
            </a:r>
            <a:r>
              <a:rPr sz="2200" i="1" spc="-5" dirty="0">
                <a:latin typeface="Constantia"/>
                <a:cs typeface="Constantia"/>
              </a:rPr>
              <a:t>ring </a:t>
            </a:r>
            <a:r>
              <a:rPr sz="2200" i="1" spc="-10" dirty="0">
                <a:latin typeface="Constantia"/>
                <a:cs typeface="Constantia"/>
              </a:rPr>
              <a:t>topology</a:t>
            </a:r>
            <a:r>
              <a:rPr sz="2200" spc="-10" dirty="0">
                <a:latin typeface="Constantia"/>
                <a:cs typeface="Constantia"/>
              </a:rPr>
              <a:t>, </a:t>
            </a:r>
            <a:r>
              <a:rPr sz="2200" spc="-15" dirty="0">
                <a:latin typeface="Constantia"/>
                <a:cs typeface="Constantia"/>
              </a:rPr>
              <a:t>where </a:t>
            </a:r>
            <a:r>
              <a:rPr sz="2200" spc="-5" dirty="0">
                <a:latin typeface="Constantia"/>
                <a:cs typeface="Constantia"/>
              </a:rPr>
              <a:t>each 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device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connected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exactly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two</a:t>
            </a:r>
            <a:r>
              <a:rPr sz="2200" spc="4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others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using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C</a:t>
            </a:r>
            <a:r>
              <a:rPr sz="2175" i="1" baseline="-21072" dirty="0">
                <a:latin typeface="Constantia"/>
                <a:cs typeface="Constantia"/>
              </a:rPr>
              <a:t>n</a:t>
            </a:r>
            <a:r>
              <a:rPr sz="2175" i="1" spc="-7" baseline="-21072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,</a:t>
            </a:r>
            <a:r>
              <a:rPr sz="2200" dirty="0">
                <a:latin typeface="Constantia"/>
                <a:cs typeface="Constantia"/>
              </a:rPr>
              <a:t>as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illustrated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(b).</a:t>
            </a:r>
            <a:r>
              <a:rPr sz="2200" spc="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Messages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may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sent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around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ring.</a:t>
            </a:r>
            <a:endParaRPr sz="2200" dirty="0">
              <a:latin typeface="Constantia"/>
              <a:cs typeface="Constantia"/>
            </a:endParaRPr>
          </a:p>
          <a:p>
            <a:pPr marL="311785" marR="505459" indent="-274320">
              <a:lnSpc>
                <a:spcPts val="2110"/>
              </a:lnSpc>
              <a:spcBef>
                <a:spcPts val="54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311785" algn="l"/>
                <a:tab pos="312420" algn="l"/>
              </a:tabLst>
            </a:pPr>
            <a:r>
              <a:rPr sz="2200" spc="-10" dirty="0">
                <a:latin typeface="Constantia"/>
                <a:cs typeface="Constantia"/>
              </a:rPr>
              <a:t>Others, </a:t>
            </a:r>
            <a:r>
              <a:rPr sz="2200" spc="-5" dirty="0">
                <a:latin typeface="Constantia"/>
                <a:cs typeface="Constantia"/>
              </a:rPr>
              <a:t>as </a:t>
            </a:r>
            <a:r>
              <a:rPr sz="2200" spc="-15" dirty="0">
                <a:latin typeface="Constantia"/>
                <a:cs typeface="Constantia"/>
              </a:rPr>
              <a:t>illustrated </a:t>
            </a:r>
            <a:r>
              <a:rPr sz="2200" spc="-5" dirty="0">
                <a:latin typeface="Constantia"/>
                <a:cs typeface="Constantia"/>
              </a:rPr>
              <a:t>in </a:t>
            </a:r>
            <a:r>
              <a:rPr sz="2200" spc="-10" dirty="0">
                <a:latin typeface="Constantia"/>
                <a:cs typeface="Constantia"/>
              </a:rPr>
              <a:t>(c), use </a:t>
            </a:r>
            <a:r>
              <a:rPr sz="2200" spc="-5" dirty="0">
                <a:latin typeface="Constantia"/>
                <a:cs typeface="Constantia"/>
              </a:rPr>
              <a:t>a </a:t>
            </a:r>
            <a:r>
              <a:rPr sz="2200" i="1" dirty="0">
                <a:latin typeface="Constantia"/>
                <a:cs typeface="Constantia"/>
              </a:rPr>
              <a:t>W</a:t>
            </a:r>
            <a:r>
              <a:rPr sz="2175" i="1" baseline="-21072" dirty="0">
                <a:latin typeface="Constantia"/>
                <a:cs typeface="Constantia"/>
              </a:rPr>
              <a:t>n </a:t>
            </a:r>
            <a:r>
              <a:rPr sz="2200" spc="-5" dirty="0">
                <a:latin typeface="Constantia"/>
                <a:cs typeface="Constantia"/>
              </a:rPr>
              <a:t>– </a:t>
            </a:r>
            <a:r>
              <a:rPr sz="2200" spc="-10" dirty="0">
                <a:latin typeface="Constantia"/>
                <a:cs typeface="Constantia"/>
              </a:rPr>
              <a:t>based </a:t>
            </a:r>
            <a:r>
              <a:rPr sz="2200" spc="-25" dirty="0">
                <a:latin typeface="Constantia"/>
                <a:cs typeface="Constantia"/>
              </a:rPr>
              <a:t>topology, 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combining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features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star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topology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ring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topology.</a:t>
            </a:r>
            <a:endParaRPr sz="2200" dirty="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209800"/>
            <a:ext cx="90678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731900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Special</a:t>
            </a:r>
            <a:r>
              <a:rPr sz="4500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40" dirty="0">
                <a:solidFill>
                  <a:srgbClr val="04607A"/>
                </a:solidFill>
                <a:latin typeface="Calibri"/>
                <a:cs typeface="Calibri"/>
              </a:rPr>
              <a:t>Types</a:t>
            </a: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of</a:t>
            </a:r>
            <a:r>
              <a:rPr sz="4500" spc="-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Simple</a:t>
            </a:r>
            <a:r>
              <a:rPr sz="4500" spc="-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Graphs:</a:t>
            </a:r>
            <a:endParaRPr sz="4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i="1" spc="-5" dirty="0">
                <a:solidFill>
                  <a:srgbClr val="04607A"/>
                </a:solidFill>
                <a:latin typeface="Calibri"/>
                <a:cs typeface="Calibri"/>
              </a:rPr>
              <a:t>n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-Cubes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925" marR="1778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An </a:t>
            </a:r>
            <a:r>
              <a:rPr sz="2600" i="1" dirty="0">
                <a:latin typeface="Constantia"/>
                <a:cs typeface="Constantia"/>
              </a:rPr>
              <a:t>n-dimensional </a:t>
            </a:r>
            <a:r>
              <a:rPr sz="2600" i="1" spc="-15" dirty="0">
                <a:latin typeface="Constantia"/>
                <a:cs typeface="Constantia"/>
              </a:rPr>
              <a:t>hypercube</a:t>
            </a:r>
            <a:r>
              <a:rPr sz="2600" spc="-15" dirty="0"/>
              <a:t>, </a:t>
            </a:r>
            <a:r>
              <a:rPr sz="2600" dirty="0"/>
              <a:t>or </a:t>
            </a:r>
            <a:r>
              <a:rPr sz="2600" i="1" spc="-5" dirty="0">
                <a:latin typeface="Constantia"/>
                <a:cs typeface="Constantia"/>
              </a:rPr>
              <a:t>n-cube, </a:t>
            </a:r>
            <a:r>
              <a:rPr sz="2600" b="1" i="1" spc="5" dirty="0">
                <a:latin typeface="Constantia"/>
                <a:cs typeface="Constantia"/>
              </a:rPr>
              <a:t>Q</a:t>
            </a:r>
            <a:r>
              <a:rPr sz="2550" b="1" i="1" spc="7" baseline="-21241" dirty="0">
                <a:latin typeface="Constantia"/>
                <a:cs typeface="Constantia"/>
              </a:rPr>
              <a:t>n</a:t>
            </a:r>
            <a:r>
              <a:rPr sz="2600" spc="5" dirty="0"/>
              <a:t>, </a:t>
            </a:r>
            <a:r>
              <a:rPr sz="2600" spc="-5" dirty="0"/>
              <a:t>is </a:t>
            </a:r>
            <a:r>
              <a:rPr sz="2600" dirty="0"/>
              <a:t>a </a:t>
            </a:r>
            <a:r>
              <a:rPr sz="2600" spc="-15" dirty="0"/>
              <a:t>graph </a:t>
            </a:r>
            <a:r>
              <a:rPr sz="2600" spc="-640" dirty="0"/>
              <a:t> </a:t>
            </a:r>
            <a:r>
              <a:rPr sz="2600" dirty="0"/>
              <a:t>with</a:t>
            </a:r>
            <a:r>
              <a:rPr sz="2600" spc="-55" dirty="0"/>
              <a:t> </a:t>
            </a:r>
            <a:r>
              <a:rPr sz="2600" spc="5" dirty="0">
                <a:latin typeface="Cambria"/>
                <a:cs typeface="Cambria"/>
              </a:rPr>
              <a:t>2</a:t>
            </a:r>
            <a:r>
              <a:rPr sz="2550" i="1" spc="7" baseline="26143" dirty="0">
                <a:latin typeface="Constantia"/>
                <a:cs typeface="Constantia"/>
              </a:rPr>
              <a:t>n</a:t>
            </a:r>
            <a:r>
              <a:rPr sz="2550" i="1" spc="262" baseline="26143" dirty="0">
                <a:latin typeface="Constantia"/>
                <a:cs typeface="Constantia"/>
              </a:rPr>
              <a:t> </a:t>
            </a:r>
            <a:r>
              <a:rPr sz="2600" spc="-15" dirty="0"/>
              <a:t>vertices</a:t>
            </a:r>
            <a:r>
              <a:rPr sz="2600" spc="-114" dirty="0"/>
              <a:t> </a:t>
            </a:r>
            <a:r>
              <a:rPr sz="2600" spc="-10" dirty="0"/>
              <a:t>representing</a:t>
            </a:r>
            <a:r>
              <a:rPr sz="2600" spc="-70" dirty="0"/>
              <a:t> </a:t>
            </a:r>
            <a:r>
              <a:rPr sz="2600" dirty="0"/>
              <a:t>all</a:t>
            </a:r>
            <a:r>
              <a:rPr sz="2600" spc="-15" dirty="0"/>
              <a:t> </a:t>
            </a:r>
            <a:r>
              <a:rPr sz="2600" spc="-5" dirty="0"/>
              <a:t>bit</a:t>
            </a:r>
            <a:r>
              <a:rPr sz="2600" spc="-125" dirty="0"/>
              <a:t> </a:t>
            </a:r>
            <a:r>
              <a:rPr sz="2600" dirty="0"/>
              <a:t>strings</a:t>
            </a:r>
            <a:r>
              <a:rPr sz="2600" spc="-125" dirty="0"/>
              <a:t> </a:t>
            </a:r>
            <a:r>
              <a:rPr sz="2600" dirty="0"/>
              <a:t>of</a:t>
            </a:r>
            <a:r>
              <a:rPr sz="2600" spc="55" dirty="0"/>
              <a:t> </a:t>
            </a:r>
            <a:r>
              <a:rPr sz="2600" dirty="0"/>
              <a:t>length</a:t>
            </a:r>
            <a:r>
              <a:rPr sz="2600" spc="-50" dirty="0"/>
              <a:t> 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dirty="0"/>
              <a:t>, </a:t>
            </a:r>
            <a:r>
              <a:rPr sz="2600" spc="-635" dirty="0"/>
              <a:t> </a:t>
            </a:r>
            <a:r>
              <a:rPr sz="2600" spc="-10" dirty="0"/>
              <a:t>where</a:t>
            </a:r>
            <a:r>
              <a:rPr sz="2600" spc="-95" dirty="0"/>
              <a:t> </a:t>
            </a:r>
            <a:r>
              <a:rPr sz="2600" spc="-10" dirty="0"/>
              <a:t>there</a:t>
            </a:r>
            <a:r>
              <a:rPr sz="2600" spc="-55" dirty="0"/>
              <a:t> </a:t>
            </a:r>
            <a:r>
              <a:rPr sz="2600" spc="-5" dirty="0"/>
              <a:t>is</a:t>
            </a:r>
            <a:r>
              <a:rPr sz="2600" spc="-110" dirty="0"/>
              <a:t> </a:t>
            </a:r>
            <a:r>
              <a:rPr sz="2600" dirty="0"/>
              <a:t>an</a:t>
            </a:r>
            <a:r>
              <a:rPr sz="2600" spc="-110" dirty="0"/>
              <a:t> </a:t>
            </a:r>
            <a:r>
              <a:rPr sz="2600" spc="-15" dirty="0"/>
              <a:t>edge</a:t>
            </a:r>
            <a:r>
              <a:rPr sz="2600" spc="-45" dirty="0"/>
              <a:t> </a:t>
            </a:r>
            <a:r>
              <a:rPr sz="2600" spc="-10" dirty="0"/>
              <a:t>between</a:t>
            </a:r>
            <a:r>
              <a:rPr sz="2600" spc="-80" dirty="0"/>
              <a:t> </a:t>
            </a:r>
            <a:r>
              <a:rPr sz="2600" spc="-20" dirty="0"/>
              <a:t>two</a:t>
            </a:r>
            <a:r>
              <a:rPr sz="2600" spc="-170" dirty="0"/>
              <a:t> </a:t>
            </a:r>
            <a:r>
              <a:rPr sz="2600" spc="-15" dirty="0"/>
              <a:t>vertices</a:t>
            </a:r>
            <a:r>
              <a:rPr sz="2600" spc="-90" dirty="0"/>
              <a:t> </a:t>
            </a:r>
            <a:r>
              <a:rPr sz="2600" dirty="0"/>
              <a:t>that</a:t>
            </a:r>
            <a:r>
              <a:rPr sz="2600" spc="-135" dirty="0"/>
              <a:t> </a:t>
            </a:r>
            <a:r>
              <a:rPr sz="2600" spc="-10" dirty="0"/>
              <a:t>differ </a:t>
            </a:r>
            <a:r>
              <a:rPr sz="2600" spc="-635" dirty="0"/>
              <a:t> </a:t>
            </a:r>
            <a:r>
              <a:rPr sz="2600" spc="-5" dirty="0"/>
              <a:t>in</a:t>
            </a:r>
            <a:r>
              <a:rPr sz="2600" spc="-110" dirty="0"/>
              <a:t> </a:t>
            </a:r>
            <a:r>
              <a:rPr sz="2600" spc="-5" dirty="0"/>
              <a:t>exactly</a:t>
            </a:r>
            <a:r>
              <a:rPr sz="2600" spc="-140" dirty="0"/>
              <a:t> </a:t>
            </a:r>
            <a:r>
              <a:rPr sz="2600" dirty="0"/>
              <a:t>one</a:t>
            </a:r>
            <a:r>
              <a:rPr sz="2600" spc="-60" dirty="0"/>
              <a:t> </a:t>
            </a:r>
            <a:r>
              <a:rPr sz="2600" spc="-5" dirty="0"/>
              <a:t>bit</a:t>
            </a:r>
            <a:r>
              <a:rPr sz="2600" spc="-110" dirty="0"/>
              <a:t> </a:t>
            </a:r>
            <a:r>
              <a:rPr sz="2600" dirty="0"/>
              <a:t>position.</a:t>
            </a:r>
            <a:endParaRPr sz="26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3707891"/>
            <a:ext cx="8382000" cy="26167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5719" y="714578"/>
            <a:ext cx="381063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Bipartite</a:t>
            </a:r>
            <a:r>
              <a:rPr sz="4500" spc="-6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459" y="1632330"/>
            <a:ext cx="7600315" cy="264033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63500" marR="55880" algn="just">
              <a:lnSpc>
                <a:spcPts val="2110"/>
              </a:lnSpc>
              <a:spcBef>
                <a:spcPts val="605"/>
              </a:spcBef>
            </a:pPr>
            <a:r>
              <a:rPr sz="2200" b="1" dirty="0">
                <a:latin typeface="Constantia"/>
                <a:cs typeface="Constantia"/>
              </a:rPr>
              <a:t>Definition:</a:t>
            </a:r>
            <a:r>
              <a:rPr sz="2200" b="1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simple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graph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G</a:t>
            </a:r>
            <a:r>
              <a:rPr sz="2200" i="1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bipartite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if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V</a:t>
            </a:r>
            <a:r>
              <a:rPr sz="2200" i="1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can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be 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partitioned </a:t>
            </a:r>
            <a:r>
              <a:rPr sz="2200" spc="-15" dirty="0">
                <a:latin typeface="Constantia"/>
                <a:cs typeface="Constantia"/>
              </a:rPr>
              <a:t>into </a:t>
            </a:r>
            <a:r>
              <a:rPr sz="2200" spc="-25" dirty="0">
                <a:latin typeface="Constantia"/>
                <a:cs typeface="Constantia"/>
              </a:rPr>
              <a:t>two </a:t>
            </a:r>
            <a:r>
              <a:rPr sz="2200" spc="-10" dirty="0">
                <a:latin typeface="Constantia"/>
                <a:cs typeface="Constantia"/>
              </a:rPr>
              <a:t>disjoint </a:t>
            </a:r>
            <a:r>
              <a:rPr sz="2200" spc="-5" dirty="0">
                <a:latin typeface="Constantia"/>
                <a:cs typeface="Constantia"/>
              </a:rPr>
              <a:t>subsets </a:t>
            </a:r>
            <a:r>
              <a:rPr sz="2200" i="1" dirty="0">
                <a:latin typeface="Constantia"/>
                <a:cs typeface="Constantia"/>
              </a:rPr>
              <a:t>V</a:t>
            </a:r>
            <a:r>
              <a:rPr sz="2175" i="1" baseline="-21072" dirty="0">
                <a:latin typeface="Constantia"/>
                <a:cs typeface="Constantia"/>
              </a:rPr>
              <a:t>1 </a:t>
            </a:r>
            <a:r>
              <a:rPr sz="2200" spc="-5" dirty="0">
                <a:latin typeface="Constantia"/>
                <a:cs typeface="Constantia"/>
              </a:rPr>
              <a:t>and </a:t>
            </a:r>
            <a:r>
              <a:rPr sz="2200" i="1" dirty="0">
                <a:latin typeface="Constantia"/>
                <a:cs typeface="Constantia"/>
              </a:rPr>
              <a:t>V</a:t>
            </a:r>
            <a:r>
              <a:rPr sz="2175" i="1" baseline="-21072" dirty="0">
                <a:latin typeface="Constantia"/>
                <a:cs typeface="Constantia"/>
              </a:rPr>
              <a:t>2 </a:t>
            </a:r>
            <a:r>
              <a:rPr sz="2200" spc="-5" dirty="0">
                <a:latin typeface="Constantia"/>
                <a:cs typeface="Constantia"/>
              </a:rPr>
              <a:t>such </a:t>
            </a:r>
            <a:r>
              <a:rPr sz="2200" spc="-10" dirty="0">
                <a:latin typeface="Constantia"/>
                <a:cs typeface="Constantia"/>
              </a:rPr>
              <a:t>that every 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edge </a:t>
            </a:r>
            <a:r>
              <a:rPr sz="2200" spc="-15" dirty="0">
                <a:latin typeface="Constantia"/>
                <a:cs typeface="Constantia"/>
              </a:rPr>
              <a:t>connects </a:t>
            </a:r>
            <a:r>
              <a:rPr sz="2200" spc="-5" dirty="0">
                <a:latin typeface="Constantia"/>
                <a:cs typeface="Constantia"/>
              </a:rPr>
              <a:t>a </a:t>
            </a:r>
            <a:r>
              <a:rPr sz="2200" spc="-20" dirty="0">
                <a:latin typeface="Constantia"/>
                <a:cs typeface="Constantia"/>
              </a:rPr>
              <a:t>vertex </a:t>
            </a:r>
            <a:r>
              <a:rPr sz="2200" spc="-5" dirty="0">
                <a:latin typeface="Constantia"/>
                <a:cs typeface="Constantia"/>
              </a:rPr>
              <a:t>in </a:t>
            </a:r>
            <a:r>
              <a:rPr sz="2200" i="1" dirty="0">
                <a:latin typeface="Constantia"/>
                <a:cs typeface="Constantia"/>
              </a:rPr>
              <a:t>V</a:t>
            </a:r>
            <a:r>
              <a:rPr sz="2175" i="1" baseline="-21072" dirty="0">
                <a:latin typeface="Constantia"/>
                <a:cs typeface="Constantia"/>
              </a:rPr>
              <a:t>1 </a:t>
            </a:r>
            <a:r>
              <a:rPr sz="2200" spc="-10" dirty="0">
                <a:latin typeface="Constantia"/>
                <a:cs typeface="Constantia"/>
              </a:rPr>
              <a:t>and </a:t>
            </a:r>
            <a:r>
              <a:rPr sz="2200" spc="-5" dirty="0">
                <a:latin typeface="Constantia"/>
                <a:cs typeface="Constantia"/>
              </a:rPr>
              <a:t>a </a:t>
            </a:r>
            <a:r>
              <a:rPr sz="2200" spc="-25" dirty="0">
                <a:latin typeface="Constantia"/>
                <a:cs typeface="Constantia"/>
              </a:rPr>
              <a:t>vertex </a:t>
            </a:r>
            <a:r>
              <a:rPr sz="2200" spc="-5" dirty="0">
                <a:latin typeface="Constantia"/>
                <a:cs typeface="Constantia"/>
              </a:rPr>
              <a:t>in </a:t>
            </a:r>
            <a:r>
              <a:rPr sz="2200" i="1" spc="-5" dirty="0">
                <a:latin typeface="Constantia"/>
                <a:cs typeface="Constantia"/>
              </a:rPr>
              <a:t>V</a:t>
            </a:r>
            <a:r>
              <a:rPr sz="2175" i="1" spc="-7" baseline="-21072" dirty="0">
                <a:latin typeface="Constantia"/>
                <a:cs typeface="Constantia"/>
              </a:rPr>
              <a:t>2</a:t>
            </a:r>
            <a:r>
              <a:rPr sz="2200" spc="-5" dirty="0">
                <a:latin typeface="Constantia"/>
                <a:cs typeface="Constantia"/>
              </a:rPr>
              <a:t>. In </a:t>
            </a:r>
            <a:r>
              <a:rPr sz="2200" dirty="0">
                <a:latin typeface="Constantia"/>
                <a:cs typeface="Constantia"/>
              </a:rPr>
              <a:t>other </a:t>
            </a:r>
            <a:r>
              <a:rPr sz="2200" spc="-25" dirty="0">
                <a:latin typeface="Constantia"/>
                <a:cs typeface="Constantia"/>
              </a:rPr>
              <a:t>words,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there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no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edges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which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connect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two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vertices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V</a:t>
            </a:r>
            <a:r>
              <a:rPr sz="2175" i="1" baseline="-21072" dirty="0">
                <a:latin typeface="Constantia"/>
                <a:cs typeface="Constantia"/>
              </a:rPr>
              <a:t>1</a:t>
            </a:r>
            <a:r>
              <a:rPr sz="2175" i="1" spc="217" baseline="-21072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or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V</a:t>
            </a:r>
            <a:r>
              <a:rPr sz="2175" i="1" spc="-7" baseline="-21072" dirty="0">
                <a:latin typeface="Constantia"/>
                <a:cs typeface="Constantia"/>
              </a:rPr>
              <a:t>2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Constantia"/>
              <a:cs typeface="Constantia"/>
            </a:endParaRPr>
          </a:p>
          <a:p>
            <a:pPr marL="406400" marR="53975" indent="-343535" algn="just">
              <a:lnSpc>
                <a:spcPct val="80000"/>
              </a:lnSpc>
              <a:buClr>
                <a:srgbClr val="0AD0D9"/>
              </a:buClr>
              <a:buSzPct val="93181"/>
              <a:buFont typeface="Segoe UI Symbol"/>
              <a:buChar char="⚫"/>
              <a:tabLst>
                <a:tab pos="407034" algn="l"/>
              </a:tabLst>
            </a:pPr>
            <a:r>
              <a:rPr sz="2200" spc="-30" dirty="0">
                <a:latin typeface="Constantia"/>
                <a:cs typeface="Constantia"/>
              </a:rPr>
              <a:t>It </a:t>
            </a:r>
            <a:r>
              <a:rPr sz="2200" spc="-5" dirty="0">
                <a:latin typeface="Constantia"/>
                <a:cs typeface="Constantia"/>
              </a:rPr>
              <a:t>is </a:t>
            </a:r>
            <a:r>
              <a:rPr sz="2200" spc="-10" dirty="0">
                <a:latin typeface="Constantia"/>
                <a:cs typeface="Constantia"/>
              </a:rPr>
              <a:t>not </a:t>
            </a:r>
            <a:r>
              <a:rPr sz="2200" spc="-15" dirty="0">
                <a:latin typeface="Constantia"/>
                <a:cs typeface="Constantia"/>
              </a:rPr>
              <a:t>hard </a:t>
            </a:r>
            <a:r>
              <a:rPr sz="2200" spc="-20" dirty="0">
                <a:latin typeface="Constantia"/>
                <a:cs typeface="Constantia"/>
              </a:rPr>
              <a:t>to </a:t>
            </a:r>
            <a:r>
              <a:rPr sz="2200" spc="-15" dirty="0">
                <a:latin typeface="Constantia"/>
                <a:cs typeface="Constantia"/>
              </a:rPr>
              <a:t>show </a:t>
            </a:r>
            <a:r>
              <a:rPr sz="2200" spc="-10" dirty="0">
                <a:latin typeface="Constantia"/>
                <a:cs typeface="Constantia"/>
              </a:rPr>
              <a:t>that an equivalent </a:t>
            </a:r>
            <a:r>
              <a:rPr sz="2200" spc="-5" dirty="0">
                <a:latin typeface="Constantia"/>
                <a:cs typeface="Constantia"/>
              </a:rPr>
              <a:t>definition </a:t>
            </a:r>
            <a:r>
              <a:rPr sz="2200" spc="-10" dirty="0">
                <a:latin typeface="Constantia"/>
                <a:cs typeface="Constantia"/>
              </a:rPr>
              <a:t>of </a:t>
            </a:r>
            <a:r>
              <a:rPr sz="2200" spc="-5" dirty="0">
                <a:latin typeface="Constantia"/>
                <a:cs typeface="Constantia"/>
              </a:rPr>
              <a:t>a 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bipartite </a:t>
            </a:r>
            <a:r>
              <a:rPr sz="2200" spc="-20" dirty="0">
                <a:latin typeface="Constantia"/>
                <a:cs typeface="Constantia"/>
              </a:rPr>
              <a:t>graph </a:t>
            </a:r>
            <a:r>
              <a:rPr sz="2200" spc="-5" dirty="0">
                <a:latin typeface="Constantia"/>
                <a:cs typeface="Constantia"/>
              </a:rPr>
              <a:t>is a </a:t>
            </a:r>
            <a:r>
              <a:rPr sz="2200" spc="-15" dirty="0">
                <a:latin typeface="Constantia"/>
                <a:cs typeface="Constantia"/>
              </a:rPr>
              <a:t>graph where </a:t>
            </a:r>
            <a:r>
              <a:rPr sz="2200" spc="-5" dirty="0">
                <a:latin typeface="Constantia"/>
                <a:cs typeface="Constantia"/>
              </a:rPr>
              <a:t>it is possible </a:t>
            </a:r>
            <a:r>
              <a:rPr sz="2200" spc="-20" dirty="0">
                <a:latin typeface="Constantia"/>
                <a:cs typeface="Constantia"/>
              </a:rPr>
              <a:t>to </a:t>
            </a:r>
            <a:r>
              <a:rPr sz="2200" spc="-15" dirty="0">
                <a:latin typeface="Constantia"/>
                <a:cs typeface="Constantia"/>
              </a:rPr>
              <a:t>color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vertices red </a:t>
            </a:r>
            <a:r>
              <a:rPr sz="2200" spc="-5" dirty="0">
                <a:latin typeface="Constantia"/>
                <a:cs typeface="Constantia"/>
              </a:rPr>
              <a:t>or </a:t>
            </a:r>
            <a:r>
              <a:rPr sz="2200" spc="-10" dirty="0">
                <a:latin typeface="Constantia"/>
                <a:cs typeface="Constantia"/>
              </a:rPr>
              <a:t>blue so that </a:t>
            </a:r>
            <a:r>
              <a:rPr sz="2200" dirty="0">
                <a:latin typeface="Constantia"/>
                <a:cs typeface="Constantia"/>
              </a:rPr>
              <a:t>no </a:t>
            </a:r>
            <a:r>
              <a:rPr sz="2200" spc="-25" dirty="0">
                <a:latin typeface="Constantia"/>
                <a:cs typeface="Constantia"/>
              </a:rPr>
              <a:t>two </a:t>
            </a:r>
            <a:r>
              <a:rPr sz="2200" spc="-10" dirty="0">
                <a:latin typeface="Constantia"/>
                <a:cs typeface="Constantia"/>
              </a:rPr>
              <a:t>adjacent </a:t>
            </a:r>
            <a:r>
              <a:rPr sz="2200" spc="-20" dirty="0">
                <a:latin typeface="Constantia"/>
                <a:cs typeface="Constantia"/>
              </a:rPr>
              <a:t>vertices are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5" dirty="0">
                <a:latin typeface="Constantia"/>
                <a:cs typeface="Constantia"/>
              </a:rPr>
              <a:t> same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45" dirty="0">
                <a:latin typeface="Constantia"/>
                <a:cs typeface="Constantia"/>
              </a:rPr>
              <a:t>color.</a:t>
            </a:r>
            <a:endParaRPr sz="2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39344"/>
            <a:ext cx="65779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Bipartite</a:t>
            </a:r>
            <a:r>
              <a:rPr sz="45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(</a:t>
            </a:r>
            <a:r>
              <a:rPr sz="4500" i="1" spc="-10" dirty="0">
                <a:solidFill>
                  <a:srgbClr val="04607A"/>
                </a:solidFill>
                <a:latin typeface="Calibri"/>
                <a:cs typeface="Calibri"/>
              </a:rPr>
              <a:t>continued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)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359" y="1142961"/>
            <a:ext cx="8020684" cy="27578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  <a:tabLst>
                <a:tab pos="1744980" algn="l"/>
              </a:tabLst>
            </a:pPr>
            <a:r>
              <a:rPr sz="2800" b="1" spc="-10" dirty="0">
                <a:latin typeface="Constantia"/>
                <a:cs typeface="Constantia"/>
              </a:rPr>
              <a:t>Example</a:t>
            </a:r>
            <a:r>
              <a:rPr sz="2800" spc="-10" dirty="0">
                <a:latin typeface="Constantia"/>
                <a:cs typeface="Constantia"/>
              </a:rPr>
              <a:t>:	</a:t>
            </a:r>
            <a:r>
              <a:rPr sz="2800" spc="-20" dirty="0">
                <a:latin typeface="Constantia"/>
                <a:cs typeface="Constantia"/>
              </a:rPr>
              <a:t>Show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that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i="1" dirty="0">
                <a:latin typeface="Constantia"/>
                <a:cs typeface="Constantia"/>
              </a:rPr>
              <a:t>C</a:t>
            </a:r>
            <a:r>
              <a:rPr sz="2775" baseline="-21021" dirty="0">
                <a:latin typeface="Cambria"/>
                <a:cs typeface="Cambria"/>
              </a:rPr>
              <a:t>3</a:t>
            </a:r>
            <a:r>
              <a:rPr sz="2775" spc="419" baseline="-21021" dirty="0">
                <a:latin typeface="Cambria"/>
                <a:cs typeface="Cambr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not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bipartite.</a:t>
            </a:r>
            <a:endParaRPr sz="2800" dirty="0">
              <a:latin typeface="Constantia"/>
              <a:cs typeface="Constantia"/>
            </a:endParaRPr>
          </a:p>
          <a:p>
            <a:pPr marL="25400" marR="17780">
              <a:lnSpc>
                <a:spcPct val="100000"/>
              </a:lnSpc>
              <a:spcBef>
                <a:spcPts val="675"/>
              </a:spcBef>
              <a:tabLst>
                <a:tab pos="1728470" algn="l"/>
                <a:tab pos="2905760" algn="l"/>
              </a:tabLst>
            </a:pPr>
            <a:r>
              <a:rPr sz="2800" b="1" spc="-10" dirty="0">
                <a:latin typeface="Constantia"/>
                <a:cs typeface="Constantia"/>
              </a:rPr>
              <a:t>Solution</a:t>
            </a:r>
            <a:r>
              <a:rPr sz="2800" spc="-10" dirty="0">
                <a:latin typeface="Constantia"/>
                <a:cs typeface="Constantia"/>
              </a:rPr>
              <a:t>:	</a:t>
            </a:r>
            <a:r>
              <a:rPr sz="2800" spc="-5" dirty="0">
                <a:latin typeface="Constantia"/>
                <a:cs typeface="Constantia"/>
              </a:rPr>
              <a:t>If </a:t>
            </a:r>
            <a:r>
              <a:rPr sz="2800" spc="-40" dirty="0">
                <a:latin typeface="Constantia"/>
                <a:cs typeface="Constantia"/>
              </a:rPr>
              <a:t>we </a:t>
            </a:r>
            <a:r>
              <a:rPr sz="2800" spc="-10" dirty="0">
                <a:latin typeface="Constantia"/>
                <a:cs typeface="Constantia"/>
              </a:rPr>
              <a:t>divide the </a:t>
            </a:r>
            <a:r>
              <a:rPr sz="2800" spc="-25" dirty="0">
                <a:latin typeface="Constantia"/>
                <a:cs typeface="Constantia"/>
              </a:rPr>
              <a:t>vertex </a:t>
            </a:r>
            <a:r>
              <a:rPr sz="2800" spc="-5" dirty="0">
                <a:latin typeface="Constantia"/>
                <a:cs typeface="Constantia"/>
              </a:rPr>
              <a:t>set of </a:t>
            </a:r>
            <a:r>
              <a:rPr sz="2800" i="1" dirty="0">
                <a:latin typeface="Constantia"/>
                <a:cs typeface="Constantia"/>
              </a:rPr>
              <a:t>C</a:t>
            </a:r>
            <a:r>
              <a:rPr sz="2775" baseline="-21021" dirty="0">
                <a:latin typeface="Cambria Math"/>
                <a:cs typeface="Cambria Math"/>
              </a:rPr>
              <a:t>3 </a:t>
            </a:r>
            <a:r>
              <a:rPr sz="2800" spc="-15" dirty="0">
                <a:latin typeface="Constantia"/>
                <a:cs typeface="Constantia"/>
              </a:rPr>
              <a:t>into </a:t>
            </a:r>
            <a:r>
              <a:rPr sz="2800" spc="-30" dirty="0">
                <a:latin typeface="Constantia"/>
                <a:cs typeface="Constantia"/>
              </a:rPr>
              <a:t>two </a:t>
            </a:r>
            <a:r>
              <a:rPr sz="2800" spc="-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nonempty </a:t>
            </a:r>
            <a:r>
              <a:rPr sz="2800" spc="-10" dirty="0">
                <a:latin typeface="Constantia"/>
                <a:cs typeface="Constantia"/>
              </a:rPr>
              <a:t>sets, </a:t>
            </a:r>
            <a:r>
              <a:rPr sz="2800" spc="-5" dirty="0">
                <a:latin typeface="Constantia"/>
                <a:cs typeface="Constantia"/>
              </a:rPr>
              <a:t>one of </a:t>
            </a: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spc="-30" dirty="0">
                <a:latin typeface="Constantia"/>
                <a:cs typeface="Constantia"/>
              </a:rPr>
              <a:t>two </a:t>
            </a:r>
            <a:r>
              <a:rPr sz="2800" spc="-5" dirty="0">
                <a:latin typeface="Constantia"/>
                <a:cs typeface="Constantia"/>
              </a:rPr>
              <a:t>must </a:t>
            </a:r>
            <a:r>
              <a:rPr sz="2800" spc="-10" dirty="0">
                <a:latin typeface="Constantia"/>
                <a:cs typeface="Constantia"/>
              </a:rPr>
              <a:t>contain </a:t>
            </a:r>
            <a:r>
              <a:rPr sz="2800" spc="-30" dirty="0">
                <a:latin typeface="Constantia"/>
                <a:cs typeface="Constantia"/>
              </a:rPr>
              <a:t>two </a:t>
            </a:r>
            <a:r>
              <a:rPr sz="2800" spc="-2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vertices.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But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in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i="1" dirty="0">
                <a:latin typeface="Constantia"/>
                <a:cs typeface="Constantia"/>
              </a:rPr>
              <a:t>C</a:t>
            </a:r>
            <a:r>
              <a:rPr sz="2775" baseline="-21021" dirty="0">
                <a:latin typeface="Cambria Math"/>
                <a:cs typeface="Cambria Math"/>
              </a:rPr>
              <a:t>3	</a:t>
            </a:r>
            <a:r>
              <a:rPr sz="2800" spc="-10" dirty="0">
                <a:latin typeface="Constantia"/>
                <a:cs typeface="Constantia"/>
              </a:rPr>
              <a:t>every</a:t>
            </a:r>
            <a:r>
              <a:rPr sz="2800" spc="-160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vertex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connected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to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every </a:t>
            </a:r>
            <a:r>
              <a:rPr sz="2800" spc="-6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other </a:t>
            </a:r>
            <a:r>
              <a:rPr sz="2800" spc="-20" dirty="0">
                <a:latin typeface="Constantia"/>
                <a:cs typeface="Constantia"/>
              </a:rPr>
              <a:t>vertex. </a:t>
            </a:r>
            <a:r>
              <a:rPr sz="2800" spc="-15" dirty="0">
                <a:latin typeface="Constantia"/>
                <a:cs typeface="Constantia"/>
              </a:rPr>
              <a:t>Therefore, </a:t>
            </a: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spc="-30" dirty="0">
                <a:latin typeface="Constantia"/>
                <a:cs typeface="Constantia"/>
              </a:rPr>
              <a:t>two </a:t>
            </a:r>
            <a:r>
              <a:rPr sz="2800" spc="-20" dirty="0">
                <a:latin typeface="Constantia"/>
                <a:cs typeface="Constantia"/>
              </a:rPr>
              <a:t>vertices </a:t>
            </a:r>
            <a:r>
              <a:rPr sz="2800" spc="-5" dirty="0">
                <a:latin typeface="Constantia"/>
                <a:cs typeface="Constantia"/>
              </a:rPr>
              <a:t>in </a:t>
            </a: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spc="-5" dirty="0">
                <a:latin typeface="Constantia"/>
                <a:cs typeface="Constantia"/>
              </a:rPr>
              <a:t>same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partition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are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connected. </a:t>
            </a:r>
            <a:r>
              <a:rPr sz="2800" spc="-25" dirty="0">
                <a:latin typeface="Constantia"/>
                <a:cs typeface="Constantia"/>
              </a:rPr>
              <a:t>Hence,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i="1" dirty="0">
                <a:latin typeface="Constantia"/>
                <a:cs typeface="Constantia"/>
              </a:rPr>
              <a:t>C</a:t>
            </a:r>
            <a:r>
              <a:rPr sz="2775" baseline="-21021" dirty="0">
                <a:latin typeface="Cambria Math"/>
                <a:cs typeface="Cambria Math"/>
              </a:rPr>
              <a:t>3</a:t>
            </a:r>
            <a:r>
              <a:rPr sz="2775" spc="442" baseline="-21021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not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bipartite.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92807" y="4023359"/>
            <a:ext cx="4808220" cy="2626360"/>
            <a:chOff x="1892807" y="4023359"/>
            <a:chExt cx="4808220" cy="26263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5771" y="4023359"/>
              <a:ext cx="4715256" cy="26258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34561" y="4115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5761" y="5410961"/>
              <a:ext cx="4267200" cy="457200"/>
            </a:xfrm>
            <a:custGeom>
              <a:avLst/>
              <a:gdLst/>
              <a:ahLst/>
              <a:cxnLst/>
              <a:rect l="l" t="t" r="r" b="b"/>
              <a:pathLst>
                <a:path w="4267200" h="457200">
                  <a:moveTo>
                    <a:pt x="3733800" y="228600"/>
                  </a:moveTo>
                  <a:lnTo>
                    <a:pt x="3739217" y="182533"/>
                  </a:lnTo>
                  <a:lnTo>
                    <a:pt x="3754754" y="139624"/>
                  </a:lnTo>
                  <a:lnTo>
                    <a:pt x="3779341" y="100793"/>
                  </a:lnTo>
                  <a:lnTo>
                    <a:pt x="3811904" y="66960"/>
                  </a:lnTo>
                  <a:lnTo>
                    <a:pt x="3851374" y="39045"/>
                  </a:lnTo>
                  <a:lnTo>
                    <a:pt x="3896677" y="17966"/>
                  </a:lnTo>
                  <a:lnTo>
                    <a:pt x="3946743" y="4644"/>
                  </a:lnTo>
                  <a:lnTo>
                    <a:pt x="4000500" y="0"/>
                  </a:lnTo>
                  <a:lnTo>
                    <a:pt x="4054256" y="4644"/>
                  </a:lnTo>
                  <a:lnTo>
                    <a:pt x="4104322" y="17966"/>
                  </a:lnTo>
                  <a:lnTo>
                    <a:pt x="4149625" y="39045"/>
                  </a:lnTo>
                  <a:lnTo>
                    <a:pt x="4189095" y="66960"/>
                  </a:lnTo>
                  <a:lnTo>
                    <a:pt x="4221658" y="100793"/>
                  </a:lnTo>
                  <a:lnTo>
                    <a:pt x="4246245" y="139624"/>
                  </a:lnTo>
                  <a:lnTo>
                    <a:pt x="4261782" y="182533"/>
                  </a:lnTo>
                  <a:lnTo>
                    <a:pt x="4267200" y="228600"/>
                  </a:lnTo>
                  <a:lnTo>
                    <a:pt x="4261782" y="274670"/>
                  </a:lnTo>
                  <a:lnTo>
                    <a:pt x="4246245" y="317580"/>
                  </a:lnTo>
                  <a:lnTo>
                    <a:pt x="4221658" y="356411"/>
                  </a:lnTo>
                  <a:lnTo>
                    <a:pt x="4189095" y="390244"/>
                  </a:lnTo>
                  <a:lnTo>
                    <a:pt x="4149625" y="418158"/>
                  </a:lnTo>
                  <a:lnTo>
                    <a:pt x="4104322" y="439235"/>
                  </a:lnTo>
                  <a:lnTo>
                    <a:pt x="4054256" y="452555"/>
                  </a:lnTo>
                  <a:lnTo>
                    <a:pt x="4000500" y="457200"/>
                  </a:lnTo>
                  <a:lnTo>
                    <a:pt x="3946743" y="452555"/>
                  </a:lnTo>
                  <a:lnTo>
                    <a:pt x="3896677" y="439235"/>
                  </a:lnTo>
                  <a:lnTo>
                    <a:pt x="3851374" y="418158"/>
                  </a:lnTo>
                  <a:lnTo>
                    <a:pt x="3811904" y="390244"/>
                  </a:lnTo>
                  <a:lnTo>
                    <a:pt x="3779341" y="356411"/>
                  </a:lnTo>
                  <a:lnTo>
                    <a:pt x="3754754" y="317580"/>
                  </a:lnTo>
                  <a:lnTo>
                    <a:pt x="3739217" y="274670"/>
                  </a:lnTo>
                  <a:lnTo>
                    <a:pt x="3733800" y="228600"/>
                  </a:lnTo>
                  <a:close/>
                </a:path>
                <a:path w="4267200" h="457200">
                  <a:moveTo>
                    <a:pt x="0" y="228600"/>
                  </a:moveTo>
                  <a:lnTo>
                    <a:pt x="5417" y="182533"/>
                  </a:lnTo>
                  <a:lnTo>
                    <a:pt x="20954" y="139624"/>
                  </a:lnTo>
                  <a:lnTo>
                    <a:pt x="45541" y="100793"/>
                  </a:lnTo>
                  <a:lnTo>
                    <a:pt x="78104" y="66960"/>
                  </a:lnTo>
                  <a:lnTo>
                    <a:pt x="117574" y="39045"/>
                  </a:lnTo>
                  <a:lnTo>
                    <a:pt x="162877" y="17966"/>
                  </a:lnTo>
                  <a:lnTo>
                    <a:pt x="212943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4" y="66960"/>
                  </a:lnTo>
                  <a:lnTo>
                    <a:pt x="487858" y="100793"/>
                  </a:lnTo>
                  <a:lnTo>
                    <a:pt x="512444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70"/>
                  </a:lnTo>
                  <a:lnTo>
                    <a:pt x="512445" y="317580"/>
                  </a:lnTo>
                  <a:lnTo>
                    <a:pt x="487858" y="356411"/>
                  </a:lnTo>
                  <a:lnTo>
                    <a:pt x="455295" y="390244"/>
                  </a:lnTo>
                  <a:lnTo>
                    <a:pt x="415825" y="418158"/>
                  </a:lnTo>
                  <a:lnTo>
                    <a:pt x="370522" y="439235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43" y="452555"/>
                  </a:lnTo>
                  <a:lnTo>
                    <a:pt x="162877" y="439235"/>
                  </a:lnTo>
                  <a:lnTo>
                    <a:pt x="117574" y="418158"/>
                  </a:lnTo>
                  <a:lnTo>
                    <a:pt x="78105" y="390244"/>
                  </a:lnTo>
                  <a:lnTo>
                    <a:pt x="45541" y="356411"/>
                  </a:lnTo>
                  <a:lnTo>
                    <a:pt x="20955" y="317580"/>
                  </a:lnTo>
                  <a:lnTo>
                    <a:pt x="5417" y="274670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39344"/>
            <a:ext cx="65779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Bipartite</a:t>
            </a:r>
            <a:r>
              <a:rPr sz="45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(</a:t>
            </a:r>
            <a:r>
              <a:rPr sz="4500" i="1" spc="-10" dirty="0">
                <a:solidFill>
                  <a:srgbClr val="04607A"/>
                </a:solidFill>
                <a:latin typeface="Calibri"/>
                <a:cs typeface="Calibri"/>
              </a:rPr>
              <a:t>continued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)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359" y="1167345"/>
            <a:ext cx="8315325" cy="156908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35"/>
              </a:spcBef>
              <a:tabLst>
                <a:tab pos="1376680" algn="l"/>
              </a:tabLst>
            </a:pPr>
            <a:r>
              <a:rPr sz="2200" b="1" spc="-10" dirty="0">
                <a:latin typeface="Constantia"/>
                <a:cs typeface="Constantia"/>
              </a:rPr>
              <a:t>Example</a:t>
            </a:r>
            <a:r>
              <a:rPr sz="2200" spc="-10" dirty="0">
                <a:latin typeface="Constantia"/>
                <a:cs typeface="Constantia"/>
              </a:rPr>
              <a:t>:	</a:t>
            </a:r>
            <a:r>
              <a:rPr sz="2200" spc="-20" dirty="0">
                <a:latin typeface="Constantia"/>
                <a:cs typeface="Constantia"/>
              </a:rPr>
              <a:t>Show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that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C</a:t>
            </a:r>
            <a:r>
              <a:rPr sz="2175" baseline="-21072" dirty="0">
                <a:latin typeface="Cambria"/>
                <a:cs typeface="Cambria"/>
              </a:rPr>
              <a:t>6</a:t>
            </a:r>
            <a:r>
              <a:rPr sz="2175" spc="322" baseline="-21072" dirty="0">
                <a:latin typeface="Cambria"/>
                <a:cs typeface="Cambr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bipartite.</a:t>
            </a:r>
            <a:endParaRPr sz="2200" dirty="0">
              <a:latin typeface="Constantia"/>
              <a:cs typeface="Constantia"/>
            </a:endParaRPr>
          </a:p>
          <a:p>
            <a:pPr marL="2540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latin typeface="Constantia"/>
                <a:cs typeface="Constantia"/>
              </a:rPr>
              <a:t>Solution</a:t>
            </a:r>
            <a:r>
              <a:rPr sz="2200" spc="-5" dirty="0">
                <a:latin typeface="Constantia"/>
                <a:cs typeface="Constantia"/>
              </a:rPr>
              <a:t>: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85" dirty="0">
                <a:latin typeface="Constantia"/>
                <a:cs typeface="Constantia"/>
              </a:rPr>
              <a:t>We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can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partition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vertex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set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into</a:t>
            </a:r>
            <a:endParaRPr sz="2200" dirty="0">
              <a:latin typeface="Constantia"/>
              <a:cs typeface="Constantia"/>
            </a:endParaRPr>
          </a:p>
          <a:p>
            <a:pPr marL="25400" marR="17780">
              <a:lnSpc>
                <a:spcPct val="100000"/>
              </a:lnSpc>
              <a:spcBef>
                <a:spcPts val="525"/>
              </a:spcBef>
            </a:pPr>
            <a:r>
              <a:rPr sz="2200" i="1" dirty="0">
                <a:latin typeface="Constantia"/>
                <a:cs typeface="Constantia"/>
              </a:rPr>
              <a:t>V</a:t>
            </a:r>
            <a:r>
              <a:rPr sz="2175" baseline="-21072" dirty="0">
                <a:latin typeface="Cambria"/>
                <a:cs typeface="Cambria"/>
              </a:rPr>
              <a:t>1</a:t>
            </a:r>
            <a:r>
              <a:rPr sz="2175" spc="337" baseline="-21072" dirty="0">
                <a:latin typeface="Cambria"/>
                <a:cs typeface="Cambr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 </a:t>
            </a:r>
            <a:r>
              <a:rPr sz="2200" dirty="0">
                <a:latin typeface="Constantia"/>
                <a:cs typeface="Constantia"/>
              </a:rPr>
              <a:t>{</a:t>
            </a:r>
            <a:r>
              <a:rPr sz="2200" i="1" dirty="0">
                <a:latin typeface="Constantia"/>
                <a:cs typeface="Constantia"/>
              </a:rPr>
              <a:t>v</a:t>
            </a:r>
            <a:r>
              <a:rPr sz="2175" baseline="-21072" dirty="0">
                <a:latin typeface="Cambria"/>
                <a:cs typeface="Cambria"/>
              </a:rPr>
              <a:t>1</a:t>
            </a:r>
            <a:r>
              <a:rPr sz="2200" dirty="0">
                <a:latin typeface="Constantia"/>
                <a:cs typeface="Constantia"/>
              </a:rPr>
              <a:t>, </a:t>
            </a:r>
            <a:r>
              <a:rPr sz="2200" i="1" dirty="0">
                <a:latin typeface="Constantia"/>
                <a:cs typeface="Constantia"/>
              </a:rPr>
              <a:t>v</a:t>
            </a:r>
            <a:r>
              <a:rPr sz="2175" baseline="-21072" dirty="0">
                <a:latin typeface="Cambria"/>
                <a:cs typeface="Cambria"/>
              </a:rPr>
              <a:t>3</a:t>
            </a:r>
            <a:r>
              <a:rPr sz="2200" dirty="0">
                <a:latin typeface="Constantia"/>
                <a:cs typeface="Constantia"/>
              </a:rPr>
              <a:t>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v</a:t>
            </a:r>
            <a:r>
              <a:rPr sz="2175" baseline="-21072" dirty="0">
                <a:latin typeface="Cambria"/>
                <a:cs typeface="Cambria"/>
              </a:rPr>
              <a:t>5</a:t>
            </a:r>
            <a:r>
              <a:rPr sz="2200" dirty="0">
                <a:latin typeface="Constantia"/>
                <a:cs typeface="Constantia"/>
              </a:rPr>
              <a:t>}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V</a:t>
            </a:r>
            <a:r>
              <a:rPr sz="2175" baseline="-21072" dirty="0">
                <a:latin typeface="Cambria"/>
                <a:cs typeface="Cambria"/>
              </a:rPr>
              <a:t>2</a:t>
            </a:r>
            <a:r>
              <a:rPr sz="2175" spc="352" baseline="-21072" dirty="0">
                <a:latin typeface="Cambria"/>
                <a:cs typeface="Cambr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{</a:t>
            </a:r>
            <a:r>
              <a:rPr sz="2200" i="1" dirty="0">
                <a:latin typeface="Constantia"/>
                <a:cs typeface="Constantia"/>
              </a:rPr>
              <a:t>v</a:t>
            </a:r>
            <a:r>
              <a:rPr sz="2175" baseline="-21072" dirty="0">
                <a:latin typeface="Cambria"/>
                <a:cs typeface="Cambria"/>
              </a:rPr>
              <a:t>2</a:t>
            </a:r>
            <a:r>
              <a:rPr sz="2200" dirty="0">
                <a:latin typeface="Constantia"/>
                <a:cs typeface="Constantia"/>
              </a:rPr>
              <a:t>, </a:t>
            </a:r>
            <a:r>
              <a:rPr sz="2200" i="1" dirty="0">
                <a:latin typeface="Constantia"/>
                <a:cs typeface="Constantia"/>
              </a:rPr>
              <a:t>v</a:t>
            </a:r>
            <a:r>
              <a:rPr sz="2175" baseline="-21072" dirty="0">
                <a:latin typeface="Cambria"/>
                <a:cs typeface="Cambria"/>
              </a:rPr>
              <a:t>4</a:t>
            </a:r>
            <a:r>
              <a:rPr sz="2200" dirty="0">
                <a:latin typeface="Constantia"/>
                <a:cs typeface="Constantia"/>
              </a:rPr>
              <a:t>,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v</a:t>
            </a:r>
            <a:r>
              <a:rPr sz="2175" baseline="-21072" dirty="0">
                <a:latin typeface="Cambria"/>
                <a:cs typeface="Cambria"/>
              </a:rPr>
              <a:t>6</a:t>
            </a:r>
            <a:r>
              <a:rPr sz="2200" dirty="0">
                <a:latin typeface="Constantia"/>
                <a:cs typeface="Constantia"/>
              </a:rPr>
              <a:t>}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so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that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every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edge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6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C</a:t>
            </a:r>
            <a:r>
              <a:rPr sz="2175" baseline="-21072" dirty="0">
                <a:latin typeface="Cambria"/>
                <a:cs typeface="Cambria"/>
              </a:rPr>
              <a:t>6</a:t>
            </a:r>
            <a:r>
              <a:rPr sz="2175" spc="247" baseline="-21072" dirty="0">
                <a:latin typeface="Cambria"/>
                <a:cs typeface="Cambr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connects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vertex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V</a:t>
            </a:r>
            <a:r>
              <a:rPr sz="2175" baseline="-21072" dirty="0">
                <a:latin typeface="Cambria"/>
                <a:cs typeface="Cambria"/>
              </a:rPr>
              <a:t>1</a:t>
            </a:r>
            <a:r>
              <a:rPr sz="2175" spc="262" baseline="-21072" dirty="0">
                <a:latin typeface="Cambria"/>
                <a:cs typeface="Cambr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V</a:t>
            </a:r>
            <a:r>
              <a:rPr sz="2175" baseline="-21072" dirty="0">
                <a:latin typeface="Cambria"/>
                <a:cs typeface="Cambria"/>
              </a:rPr>
              <a:t>2</a:t>
            </a:r>
            <a:r>
              <a:rPr sz="2175" spc="337" baseline="-21072" dirty="0">
                <a:latin typeface="Cambria"/>
                <a:cs typeface="Cambr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00" y="2895600"/>
            <a:ext cx="8305800" cy="1828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6800" y="5105400"/>
            <a:ext cx="60198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8066"/>
            <a:ext cx="381063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Bipartite</a:t>
            </a:r>
            <a:r>
              <a:rPr sz="4500" spc="-6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endParaRPr sz="45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4004" y="1792223"/>
            <a:ext cx="7355205" cy="2900680"/>
            <a:chOff x="794004" y="1792223"/>
            <a:chExt cx="7355205" cy="290068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8116" y="1802891"/>
              <a:ext cx="7211568" cy="28803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23544" y="1798319"/>
              <a:ext cx="7221220" cy="2889885"/>
            </a:xfrm>
            <a:custGeom>
              <a:avLst/>
              <a:gdLst/>
              <a:ahLst/>
              <a:cxnLst/>
              <a:rect l="l" t="t" r="r" b="b"/>
              <a:pathLst>
                <a:path w="7221220" h="2889885">
                  <a:moveTo>
                    <a:pt x="0" y="2889504"/>
                  </a:moveTo>
                  <a:lnTo>
                    <a:pt x="7220711" y="2889504"/>
                  </a:lnTo>
                  <a:lnTo>
                    <a:pt x="7220711" y="0"/>
                  </a:lnTo>
                  <a:lnTo>
                    <a:pt x="0" y="0"/>
                  </a:lnTo>
                  <a:lnTo>
                    <a:pt x="0" y="2889504"/>
                  </a:lnTo>
                  <a:close/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794509" y="1866137"/>
              <a:ext cx="1900555" cy="2193290"/>
            </a:xfrm>
            <a:custGeom>
              <a:avLst/>
              <a:gdLst/>
              <a:ahLst/>
              <a:cxnLst/>
              <a:rect l="l" t="t" r="r" b="b"/>
              <a:pathLst>
                <a:path w="1900554" h="2193290">
                  <a:moveTo>
                    <a:pt x="0" y="237744"/>
                  </a:moveTo>
                  <a:lnTo>
                    <a:pt x="4720" y="189825"/>
                  </a:lnTo>
                  <a:lnTo>
                    <a:pt x="18258" y="145196"/>
                  </a:lnTo>
                  <a:lnTo>
                    <a:pt x="39681" y="104812"/>
                  </a:lnTo>
                  <a:lnTo>
                    <a:pt x="68056" y="69627"/>
                  </a:lnTo>
                  <a:lnTo>
                    <a:pt x="102449" y="40598"/>
                  </a:lnTo>
                  <a:lnTo>
                    <a:pt x="141928" y="18680"/>
                  </a:lnTo>
                  <a:lnTo>
                    <a:pt x="185559" y="4829"/>
                  </a:lnTo>
                  <a:lnTo>
                    <a:pt x="232409" y="0"/>
                  </a:lnTo>
                  <a:lnTo>
                    <a:pt x="279260" y="4829"/>
                  </a:lnTo>
                  <a:lnTo>
                    <a:pt x="322891" y="18680"/>
                  </a:lnTo>
                  <a:lnTo>
                    <a:pt x="362370" y="40598"/>
                  </a:lnTo>
                  <a:lnTo>
                    <a:pt x="396763" y="69627"/>
                  </a:lnTo>
                  <a:lnTo>
                    <a:pt x="425138" y="104812"/>
                  </a:lnTo>
                  <a:lnTo>
                    <a:pt x="446561" y="145196"/>
                  </a:lnTo>
                  <a:lnTo>
                    <a:pt x="460099" y="189825"/>
                  </a:lnTo>
                  <a:lnTo>
                    <a:pt x="464819" y="237744"/>
                  </a:lnTo>
                  <a:lnTo>
                    <a:pt x="460099" y="285662"/>
                  </a:lnTo>
                  <a:lnTo>
                    <a:pt x="446561" y="330291"/>
                  </a:lnTo>
                  <a:lnTo>
                    <a:pt x="425138" y="370675"/>
                  </a:lnTo>
                  <a:lnTo>
                    <a:pt x="396763" y="405860"/>
                  </a:lnTo>
                  <a:lnTo>
                    <a:pt x="362370" y="434889"/>
                  </a:lnTo>
                  <a:lnTo>
                    <a:pt x="322891" y="456807"/>
                  </a:lnTo>
                  <a:lnTo>
                    <a:pt x="279260" y="470658"/>
                  </a:lnTo>
                  <a:lnTo>
                    <a:pt x="232409" y="475488"/>
                  </a:lnTo>
                  <a:lnTo>
                    <a:pt x="185559" y="470658"/>
                  </a:lnTo>
                  <a:lnTo>
                    <a:pt x="141928" y="456807"/>
                  </a:lnTo>
                  <a:lnTo>
                    <a:pt x="102449" y="434889"/>
                  </a:lnTo>
                  <a:lnTo>
                    <a:pt x="68056" y="405860"/>
                  </a:lnTo>
                  <a:lnTo>
                    <a:pt x="39681" y="370675"/>
                  </a:lnTo>
                  <a:lnTo>
                    <a:pt x="18258" y="330291"/>
                  </a:lnTo>
                  <a:lnTo>
                    <a:pt x="4720" y="285662"/>
                  </a:lnTo>
                  <a:lnTo>
                    <a:pt x="0" y="237744"/>
                  </a:lnTo>
                  <a:close/>
                </a:path>
                <a:path w="1900554" h="2193290">
                  <a:moveTo>
                    <a:pt x="1319783" y="1926336"/>
                  </a:moveTo>
                  <a:lnTo>
                    <a:pt x="1324130" y="1878389"/>
                  </a:lnTo>
                  <a:lnTo>
                    <a:pt x="1336660" y="1833265"/>
                  </a:lnTo>
                  <a:lnTo>
                    <a:pt x="1356614" y="1791716"/>
                  </a:lnTo>
                  <a:lnTo>
                    <a:pt x="1383227" y="1754494"/>
                  </a:lnTo>
                  <a:lnTo>
                    <a:pt x="1415739" y="1722352"/>
                  </a:lnTo>
                  <a:lnTo>
                    <a:pt x="1453388" y="1696042"/>
                  </a:lnTo>
                  <a:lnTo>
                    <a:pt x="1495410" y="1676318"/>
                  </a:lnTo>
                  <a:lnTo>
                    <a:pt x="1541046" y="1663932"/>
                  </a:lnTo>
                  <a:lnTo>
                    <a:pt x="1589531" y="1659636"/>
                  </a:lnTo>
                  <a:lnTo>
                    <a:pt x="1638017" y="1663932"/>
                  </a:lnTo>
                  <a:lnTo>
                    <a:pt x="1683653" y="1676318"/>
                  </a:lnTo>
                  <a:lnTo>
                    <a:pt x="1725676" y="1696042"/>
                  </a:lnTo>
                  <a:lnTo>
                    <a:pt x="1763324" y="1722352"/>
                  </a:lnTo>
                  <a:lnTo>
                    <a:pt x="1795836" y="1754494"/>
                  </a:lnTo>
                  <a:lnTo>
                    <a:pt x="1822450" y="1791715"/>
                  </a:lnTo>
                  <a:lnTo>
                    <a:pt x="1842403" y="1833265"/>
                  </a:lnTo>
                  <a:lnTo>
                    <a:pt x="1854933" y="1878389"/>
                  </a:lnTo>
                  <a:lnTo>
                    <a:pt x="1859279" y="1926336"/>
                  </a:lnTo>
                  <a:lnTo>
                    <a:pt x="1854933" y="1974282"/>
                  </a:lnTo>
                  <a:lnTo>
                    <a:pt x="1842403" y="2019406"/>
                  </a:lnTo>
                  <a:lnTo>
                    <a:pt x="1822449" y="2060955"/>
                  </a:lnTo>
                  <a:lnTo>
                    <a:pt x="1795836" y="2098177"/>
                  </a:lnTo>
                  <a:lnTo>
                    <a:pt x="1763324" y="2130319"/>
                  </a:lnTo>
                  <a:lnTo>
                    <a:pt x="1725675" y="2156629"/>
                  </a:lnTo>
                  <a:lnTo>
                    <a:pt x="1683653" y="2176353"/>
                  </a:lnTo>
                  <a:lnTo>
                    <a:pt x="1638017" y="2188739"/>
                  </a:lnTo>
                  <a:lnTo>
                    <a:pt x="1589531" y="2193036"/>
                  </a:lnTo>
                  <a:lnTo>
                    <a:pt x="1541046" y="2188739"/>
                  </a:lnTo>
                  <a:lnTo>
                    <a:pt x="1495410" y="2176353"/>
                  </a:lnTo>
                  <a:lnTo>
                    <a:pt x="1453388" y="2156629"/>
                  </a:lnTo>
                  <a:lnTo>
                    <a:pt x="1415739" y="2130319"/>
                  </a:lnTo>
                  <a:lnTo>
                    <a:pt x="1383227" y="2098177"/>
                  </a:lnTo>
                  <a:lnTo>
                    <a:pt x="1356614" y="2060955"/>
                  </a:lnTo>
                  <a:lnTo>
                    <a:pt x="1336660" y="2019406"/>
                  </a:lnTo>
                  <a:lnTo>
                    <a:pt x="1324130" y="1974282"/>
                  </a:lnTo>
                  <a:lnTo>
                    <a:pt x="1319783" y="1926336"/>
                  </a:lnTo>
                  <a:close/>
                </a:path>
                <a:path w="1900554" h="2193290">
                  <a:moveTo>
                    <a:pt x="1339595" y="394715"/>
                  </a:moveTo>
                  <a:lnTo>
                    <a:pt x="1345295" y="354772"/>
                  </a:lnTo>
                  <a:lnTo>
                    <a:pt x="1361640" y="317575"/>
                  </a:lnTo>
                  <a:lnTo>
                    <a:pt x="1387501" y="283920"/>
                  </a:lnTo>
                  <a:lnTo>
                    <a:pt x="1421749" y="254603"/>
                  </a:lnTo>
                  <a:lnTo>
                    <a:pt x="1463253" y="230417"/>
                  </a:lnTo>
                  <a:lnTo>
                    <a:pt x="1510885" y="212157"/>
                  </a:lnTo>
                  <a:lnTo>
                    <a:pt x="1563514" y="200618"/>
                  </a:lnTo>
                  <a:lnTo>
                    <a:pt x="1620012" y="196596"/>
                  </a:lnTo>
                  <a:lnTo>
                    <a:pt x="1676509" y="200618"/>
                  </a:lnTo>
                  <a:lnTo>
                    <a:pt x="1729138" y="212157"/>
                  </a:lnTo>
                  <a:lnTo>
                    <a:pt x="1776770" y="230417"/>
                  </a:lnTo>
                  <a:lnTo>
                    <a:pt x="1818274" y="254603"/>
                  </a:lnTo>
                  <a:lnTo>
                    <a:pt x="1852522" y="283920"/>
                  </a:lnTo>
                  <a:lnTo>
                    <a:pt x="1878383" y="317575"/>
                  </a:lnTo>
                  <a:lnTo>
                    <a:pt x="1894728" y="354772"/>
                  </a:lnTo>
                  <a:lnTo>
                    <a:pt x="1900427" y="394715"/>
                  </a:lnTo>
                  <a:lnTo>
                    <a:pt x="1894728" y="434659"/>
                  </a:lnTo>
                  <a:lnTo>
                    <a:pt x="1878383" y="471856"/>
                  </a:lnTo>
                  <a:lnTo>
                    <a:pt x="1852522" y="505511"/>
                  </a:lnTo>
                  <a:lnTo>
                    <a:pt x="1818274" y="534828"/>
                  </a:lnTo>
                  <a:lnTo>
                    <a:pt x="1776770" y="559014"/>
                  </a:lnTo>
                  <a:lnTo>
                    <a:pt x="1729138" y="577274"/>
                  </a:lnTo>
                  <a:lnTo>
                    <a:pt x="1676509" y="588813"/>
                  </a:lnTo>
                  <a:lnTo>
                    <a:pt x="1620012" y="592836"/>
                  </a:lnTo>
                  <a:lnTo>
                    <a:pt x="1563514" y="588813"/>
                  </a:lnTo>
                  <a:lnTo>
                    <a:pt x="1510885" y="577274"/>
                  </a:lnTo>
                  <a:lnTo>
                    <a:pt x="1463253" y="559014"/>
                  </a:lnTo>
                  <a:lnTo>
                    <a:pt x="1421749" y="534828"/>
                  </a:lnTo>
                  <a:lnTo>
                    <a:pt x="1387501" y="505511"/>
                  </a:lnTo>
                  <a:lnTo>
                    <a:pt x="1361640" y="471856"/>
                  </a:lnTo>
                  <a:lnTo>
                    <a:pt x="1345295" y="434659"/>
                  </a:lnTo>
                  <a:lnTo>
                    <a:pt x="1339595" y="394715"/>
                  </a:lnTo>
                  <a:close/>
                </a:path>
              </a:pathLst>
            </a:custGeom>
            <a:ln w="25908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806958" y="2370581"/>
              <a:ext cx="1518285" cy="1691639"/>
            </a:xfrm>
            <a:custGeom>
              <a:avLst/>
              <a:gdLst/>
              <a:ahLst/>
              <a:cxnLst/>
              <a:rect l="l" t="t" r="r" b="b"/>
              <a:pathLst>
                <a:path w="1518285" h="1691639">
                  <a:moveTo>
                    <a:pt x="1080516" y="1424939"/>
                  </a:moveTo>
                  <a:lnTo>
                    <a:pt x="1084959" y="1371183"/>
                  </a:lnTo>
                  <a:lnTo>
                    <a:pt x="1097702" y="1321117"/>
                  </a:lnTo>
                  <a:lnTo>
                    <a:pt x="1117866" y="1275814"/>
                  </a:lnTo>
                  <a:lnTo>
                    <a:pt x="1144571" y="1236345"/>
                  </a:lnTo>
                  <a:lnTo>
                    <a:pt x="1176938" y="1203781"/>
                  </a:lnTo>
                  <a:lnTo>
                    <a:pt x="1214086" y="1179194"/>
                  </a:lnTo>
                  <a:lnTo>
                    <a:pt x="1255136" y="1163657"/>
                  </a:lnTo>
                  <a:lnTo>
                    <a:pt x="1299210" y="1158239"/>
                  </a:lnTo>
                  <a:lnTo>
                    <a:pt x="1343283" y="1163657"/>
                  </a:lnTo>
                  <a:lnTo>
                    <a:pt x="1384333" y="1179194"/>
                  </a:lnTo>
                  <a:lnTo>
                    <a:pt x="1421481" y="1203781"/>
                  </a:lnTo>
                  <a:lnTo>
                    <a:pt x="1453848" y="1236345"/>
                  </a:lnTo>
                  <a:lnTo>
                    <a:pt x="1480553" y="1275814"/>
                  </a:lnTo>
                  <a:lnTo>
                    <a:pt x="1500717" y="1321117"/>
                  </a:lnTo>
                  <a:lnTo>
                    <a:pt x="1513460" y="1371183"/>
                  </a:lnTo>
                  <a:lnTo>
                    <a:pt x="1517904" y="1424939"/>
                  </a:lnTo>
                  <a:lnTo>
                    <a:pt x="1513460" y="1478696"/>
                  </a:lnTo>
                  <a:lnTo>
                    <a:pt x="1500717" y="1528762"/>
                  </a:lnTo>
                  <a:lnTo>
                    <a:pt x="1480553" y="1574065"/>
                  </a:lnTo>
                  <a:lnTo>
                    <a:pt x="1453848" y="1613534"/>
                  </a:lnTo>
                  <a:lnTo>
                    <a:pt x="1421481" y="1646098"/>
                  </a:lnTo>
                  <a:lnTo>
                    <a:pt x="1384333" y="1670684"/>
                  </a:lnTo>
                  <a:lnTo>
                    <a:pt x="1343283" y="1686222"/>
                  </a:lnTo>
                  <a:lnTo>
                    <a:pt x="1299210" y="1691639"/>
                  </a:lnTo>
                  <a:lnTo>
                    <a:pt x="1255136" y="1686222"/>
                  </a:lnTo>
                  <a:lnTo>
                    <a:pt x="1214086" y="1670685"/>
                  </a:lnTo>
                  <a:lnTo>
                    <a:pt x="1176938" y="1646098"/>
                  </a:lnTo>
                  <a:lnTo>
                    <a:pt x="1144571" y="1613535"/>
                  </a:lnTo>
                  <a:lnTo>
                    <a:pt x="1117866" y="1574065"/>
                  </a:lnTo>
                  <a:lnTo>
                    <a:pt x="1097702" y="1528762"/>
                  </a:lnTo>
                  <a:lnTo>
                    <a:pt x="1084959" y="1478696"/>
                  </a:lnTo>
                  <a:lnTo>
                    <a:pt x="1080516" y="1424939"/>
                  </a:lnTo>
                  <a:close/>
                </a:path>
                <a:path w="1518285" h="1691639">
                  <a:moveTo>
                    <a:pt x="77723" y="206501"/>
                  </a:moveTo>
                  <a:lnTo>
                    <a:pt x="82863" y="164885"/>
                  </a:lnTo>
                  <a:lnTo>
                    <a:pt x="97603" y="126122"/>
                  </a:lnTo>
                  <a:lnTo>
                    <a:pt x="120928" y="91045"/>
                  </a:lnTo>
                  <a:lnTo>
                    <a:pt x="151818" y="60483"/>
                  </a:lnTo>
                  <a:lnTo>
                    <a:pt x="189259" y="35267"/>
                  </a:lnTo>
                  <a:lnTo>
                    <a:pt x="232232" y="16228"/>
                  </a:lnTo>
                  <a:lnTo>
                    <a:pt x="279721" y="4195"/>
                  </a:lnTo>
                  <a:lnTo>
                    <a:pt x="330708" y="0"/>
                  </a:lnTo>
                  <a:lnTo>
                    <a:pt x="381687" y="4195"/>
                  </a:lnTo>
                  <a:lnTo>
                    <a:pt x="429172" y="16228"/>
                  </a:lnTo>
                  <a:lnTo>
                    <a:pt x="472145" y="35267"/>
                  </a:lnTo>
                  <a:lnTo>
                    <a:pt x="509587" y="60483"/>
                  </a:lnTo>
                  <a:lnTo>
                    <a:pt x="540481" y="91045"/>
                  </a:lnTo>
                  <a:lnTo>
                    <a:pt x="563808" y="126122"/>
                  </a:lnTo>
                  <a:lnTo>
                    <a:pt x="578551" y="164885"/>
                  </a:lnTo>
                  <a:lnTo>
                    <a:pt x="583692" y="206501"/>
                  </a:lnTo>
                  <a:lnTo>
                    <a:pt x="578551" y="248118"/>
                  </a:lnTo>
                  <a:lnTo>
                    <a:pt x="563808" y="286881"/>
                  </a:lnTo>
                  <a:lnTo>
                    <a:pt x="540481" y="321958"/>
                  </a:lnTo>
                  <a:lnTo>
                    <a:pt x="509587" y="352520"/>
                  </a:lnTo>
                  <a:lnTo>
                    <a:pt x="472145" y="377736"/>
                  </a:lnTo>
                  <a:lnTo>
                    <a:pt x="429172" y="396775"/>
                  </a:lnTo>
                  <a:lnTo>
                    <a:pt x="381687" y="408808"/>
                  </a:lnTo>
                  <a:lnTo>
                    <a:pt x="330708" y="413003"/>
                  </a:lnTo>
                  <a:lnTo>
                    <a:pt x="279721" y="408808"/>
                  </a:lnTo>
                  <a:lnTo>
                    <a:pt x="232232" y="396775"/>
                  </a:lnTo>
                  <a:lnTo>
                    <a:pt x="189259" y="377736"/>
                  </a:lnTo>
                  <a:lnTo>
                    <a:pt x="151818" y="352520"/>
                  </a:lnTo>
                  <a:lnTo>
                    <a:pt x="120928" y="321958"/>
                  </a:lnTo>
                  <a:lnTo>
                    <a:pt x="97603" y="286881"/>
                  </a:lnTo>
                  <a:lnTo>
                    <a:pt x="82863" y="248118"/>
                  </a:lnTo>
                  <a:lnTo>
                    <a:pt x="77723" y="206501"/>
                  </a:lnTo>
                  <a:close/>
                </a:path>
                <a:path w="1518285" h="1691639">
                  <a:moveTo>
                    <a:pt x="0" y="909827"/>
                  </a:moveTo>
                  <a:lnTo>
                    <a:pt x="4259" y="865723"/>
                  </a:lnTo>
                  <a:lnTo>
                    <a:pt x="16541" y="824213"/>
                  </a:lnTo>
                  <a:lnTo>
                    <a:pt x="36099" y="785988"/>
                  </a:lnTo>
                  <a:lnTo>
                    <a:pt x="62185" y="751743"/>
                  </a:lnTo>
                  <a:lnTo>
                    <a:pt x="94053" y="722171"/>
                  </a:lnTo>
                  <a:lnTo>
                    <a:pt x="130956" y="697963"/>
                  </a:lnTo>
                  <a:lnTo>
                    <a:pt x="172149" y="679814"/>
                  </a:lnTo>
                  <a:lnTo>
                    <a:pt x="216883" y="668417"/>
                  </a:lnTo>
                  <a:lnTo>
                    <a:pt x="264414" y="664463"/>
                  </a:lnTo>
                  <a:lnTo>
                    <a:pt x="311944" y="668417"/>
                  </a:lnTo>
                  <a:lnTo>
                    <a:pt x="356678" y="679814"/>
                  </a:lnTo>
                  <a:lnTo>
                    <a:pt x="397871" y="697963"/>
                  </a:lnTo>
                  <a:lnTo>
                    <a:pt x="434774" y="722171"/>
                  </a:lnTo>
                  <a:lnTo>
                    <a:pt x="466642" y="751743"/>
                  </a:lnTo>
                  <a:lnTo>
                    <a:pt x="492728" y="785988"/>
                  </a:lnTo>
                  <a:lnTo>
                    <a:pt x="512286" y="824213"/>
                  </a:lnTo>
                  <a:lnTo>
                    <a:pt x="524568" y="865723"/>
                  </a:lnTo>
                  <a:lnTo>
                    <a:pt x="528828" y="909827"/>
                  </a:lnTo>
                  <a:lnTo>
                    <a:pt x="524568" y="953932"/>
                  </a:lnTo>
                  <a:lnTo>
                    <a:pt x="512286" y="995442"/>
                  </a:lnTo>
                  <a:lnTo>
                    <a:pt x="492728" y="1033667"/>
                  </a:lnTo>
                  <a:lnTo>
                    <a:pt x="466642" y="1067912"/>
                  </a:lnTo>
                  <a:lnTo>
                    <a:pt x="434774" y="1097484"/>
                  </a:lnTo>
                  <a:lnTo>
                    <a:pt x="397871" y="1121692"/>
                  </a:lnTo>
                  <a:lnTo>
                    <a:pt x="356678" y="1139841"/>
                  </a:lnTo>
                  <a:lnTo>
                    <a:pt x="311944" y="1151238"/>
                  </a:lnTo>
                  <a:lnTo>
                    <a:pt x="264414" y="1155191"/>
                  </a:lnTo>
                  <a:lnTo>
                    <a:pt x="216883" y="1151238"/>
                  </a:lnTo>
                  <a:lnTo>
                    <a:pt x="172149" y="1139841"/>
                  </a:lnTo>
                  <a:lnTo>
                    <a:pt x="130956" y="1121692"/>
                  </a:lnTo>
                  <a:lnTo>
                    <a:pt x="94053" y="1097484"/>
                  </a:lnTo>
                  <a:lnTo>
                    <a:pt x="62185" y="1067912"/>
                  </a:lnTo>
                  <a:lnTo>
                    <a:pt x="36099" y="1033667"/>
                  </a:lnTo>
                  <a:lnTo>
                    <a:pt x="16541" y="995442"/>
                  </a:lnTo>
                  <a:lnTo>
                    <a:pt x="4259" y="953932"/>
                  </a:lnTo>
                  <a:lnTo>
                    <a:pt x="0" y="909827"/>
                  </a:lnTo>
                  <a:close/>
                </a:path>
              </a:pathLst>
            </a:custGeom>
            <a:ln w="25908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04282" y="1805177"/>
              <a:ext cx="688975" cy="513715"/>
            </a:xfrm>
            <a:custGeom>
              <a:avLst/>
              <a:gdLst/>
              <a:ahLst/>
              <a:cxnLst/>
              <a:rect l="l" t="t" r="r" b="b"/>
              <a:pathLst>
                <a:path w="688975" h="513714">
                  <a:moveTo>
                    <a:pt x="0" y="256794"/>
                  </a:moveTo>
                  <a:lnTo>
                    <a:pt x="4507" y="215132"/>
                  </a:lnTo>
                  <a:lnTo>
                    <a:pt x="17556" y="175613"/>
                  </a:lnTo>
                  <a:lnTo>
                    <a:pt x="38439" y="138766"/>
                  </a:lnTo>
                  <a:lnTo>
                    <a:pt x="66446" y="105119"/>
                  </a:lnTo>
                  <a:lnTo>
                    <a:pt x="100869" y="75199"/>
                  </a:lnTo>
                  <a:lnTo>
                    <a:pt x="141000" y="49536"/>
                  </a:lnTo>
                  <a:lnTo>
                    <a:pt x="186129" y="28656"/>
                  </a:lnTo>
                  <a:lnTo>
                    <a:pt x="235549" y="13088"/>
                  </a:lnTo>
                  <a:lnTo>
                    <a:pt x="288550" y="3360"/>
                  </a:lnTo>
                  <a:lnTo>
                    <a:pt x="344423" y="0"/>
                  </a:lnTo>
                  <a:lnTo>
                    <a:pt x="400297" y="3360"/>
                  </a:lnTo>
                  <a:lnTo>
                    <a:pt x="453298" y="13088"/>
                  </a:lnTo>
                  <a:lnTo>
                    <a:pt x="502718" y="28656"/>
                  </a:lnTo>
                  <a:lnTo>
                    <a:pt x="547847" y="49536"/>
                  </a:lnTo>
                  <a:lnTo>
                    <a:pt x="587978" y="75199"/>
                  </a:lnTo>
                  <a:lnTo>
                    <a:pt x="622401" y="105119"/>
                  </a:lnTo>
                  <a:lnTo>
                    <a:pt x="650408" y="138766"/>
                  </a:lnTo>
                  <a:lnTo>
                    <a:pt x="671291" y="175613"/>
                  </a:lnTo>
                  <a:lnTo>
                    <a:pt x="684340" y="215132"/>
                  </a:lnTo>
                  <a:lnTo>
                    <a:pt x="688847" y="256794"/>
                  </a:lnTo>
                  <a:lnTo>
                    <a:pt x="684340" y="298455"/>
                  </a:lnTo>
                  <a:lnTo>
                    <a:pt x="671291" y="337974"/>
                  </a:lnTo>
                  <a:lnTo>
                    <a:pt x="650408" y="374821"/>
                  </a:lnTo>
                  <a:lnTo>
                    <a:pt x="622401" y="408468"/>
                  </a:lnTo>
                  <a:lnTo>
                    <a:pt x="587978" y="438388"/>
                  </a:lnTo>
                  <a:lnTo>
                    <a:pt x="547847" y="464051"/>
                  </a:lnTo>
                  <a:lnTo>
                    <a:pt x="502718" y="484931"/>
                  </a:lnTo>
                  <a:lnTo>
                    <a:pt x="453298" y="500499"/>
                  </a:lnTo>
                  <a:lnTo>
                    <a:pt x="400297" y="510227"/>
                  </a:lnTo>
                  <a:lnTo>
                    <a:pt x="344423" y="513588"/>
                  </a:lnTo>
                  <a:lnTo>
                    <a:pt x="288550" y="510227"/>
                  </a:lnTo>
                  <a:lnTo>
                    <a:pt x="235549" y="500499"/>
                  </a:lnTo>
                  <a:lnTo>
                    <a:pt x="186129" y="484931"/>
                  </a:lnTo>
                  <a:lnTo>
                    <a:pt x="141000" y="464051"/>
                  </a:lnTo>
                  <a:lnTo>
                    <a:pt x="100869" y="438388"/>
                  </a:lnTo>
                  <a:lnTo>
                    <a:pt x="66446" y="408468"/>
                  </a:lnTo>
                  <a:lnTo>
                    <a:pt x="38439" y="374821"/>
                  </a:lnTo>
                  <a:lnTo>
                    <a:pt x="17556" y="337974"/>
                  </a:lnTo>
                  <a:lnTo>
                    <a:pt x="4507" y="298455"/>
                  </a:lnTo>
                  <a:lnTo>
                    <a:pt x="0" y="256794"/>
                  </a:lnTo>
                  <a:close/>
                </a:path>
              </a:pathLst>
            </a:custGeom>
            <a:ln w="25908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992118" y="1905761"/>
              <a:ext cx="3382010" cy="1379220"/>
            </a:xfrm>
            <a:custGeom>
              <a:avLst/>
              <a:gdLst/>
              <a:ahLst/>
              <a:cxnLst/>
              <a:rect l="l" t="t" r="r" b="b"/>
              <a:pathLst>
                <a:path w="3382009" h="1379220">
                  <a:moveTo>
                    <a:pt x="586740" y="1074420"/>
                  </a:moveTo>
                  <a:lnTo>
                    <a:pt x="590730" y="1024994"/>
                  </a:lnTo>
                  <a:lnTo>
                    <a:pt x="602284" y="978103"/>
                  </a:lnTo>
                  <a:lnTo>
                    <a:pt x="620772" y="934373"/>
                  </a:lnTo>
                  <a:lnTo>
                    <a:pt x="645566" y="894435"/>
                  </a:lnTo>
                  <a:lnTo>
                    <a:pt x="676036" y="858916"/>
                  </a:lnTo>
                  <a:lnTo>
                    <a:pt x="711555" y="828446"/>
                  </a:lnTo>
                  <a:lnTo>
                    <a:pt x="751493" y="803652"/>
                  </a:lnTo>
                  <a:lnTo>
                    <a:pt x="795223" y="785164"/>
                  </a:lnTo>
                  <a:lnTo>
                    <a:pt x="842114" y="773610"/>
                  </a:lnTo>
                  <a:lnTo>
                    <a:pt x="891540" y="769620"/>
                  </a:lnTo>
                  <a:lnTo>
                    <a:pt x="940965" y="773610"/>
                  </a:lnTo>
                  <a:lnTo>
                    <a:pt x="987856" y="785164"/>
                  </a:lnTo>
                  <a:lnTo>
                    <a:pt x="1031586" y="803652"/>
                  </a:lnTo>
                  <a:lnTo>
                    <a:pt x="1071524" y="828446"/>
                  </a:lnTo>
                  <a:lnTo>
                    <a:pt x="1107043" y="858916"/>
                  </a:lnTo>
                  <a:lnTo>
                    <a:pt x="1137513" y="894435"/>
                  </a:lnTo>
                  <a:lnTo>
                    <a:pt x="1162307" y="934373"/>
                  </a:lnTo>
                  <a:lnTo>
                    <a:pt x="1180795" y="978103"/>
                  </a:lnTo>
                  <a:lnTo>
                    <a:pt x="1192349" y="1024994"/>
                  </a:lnTo>
                  <a:lnTo>
                    <a:pt x="1196340" y="1074420"/>
                  </a:lnTo>
                  <a:lnTo>
                    <a:pt x="1192349" y="1123845"/>
                  </a:lnTo>
                  <a:lnTo>
                    <a:pt x="1180795" y="1170736"/>
                  </a:lnTo>
                  <a:lnTo>
                    <a:pt x="1162307" y="1214466"/>
                  </a:lnTo>
                  <a:lnTo>
                    <a:pt x="1137513" y="1254404"/>
                  </a:lnTo>
                  <a:lnTo>
                    <a:pt x="1107043" y="1289923"/>
                  </a:lnTo>
                  <a:lnTo>
                    <a:pt x="1071524" y="1320393"/>
                  </a:lnTo>
                  <a:lnTo>
                    <a:pt x="1031586" y="1345187"/>
                  </a:lnTo>
                  <a:lnTo>
                    <a:pt x="987856" y="1363675"/>
                  </a:lnTo>
                  <a:lnTo>
                    <a:pt x="940965" y="1375229"/>
                  </a:lnTo>
                  <a:lnTo>
                    <a:pt x="891540" y="1379220"/>
                  </a:lnTo>
                  <a:lnTo>
                    <a:pt x="842114" y="1375229"/>
                  </a:lnTo>
                  <a:lnTo>
                    <a:pt x="795223" y="1363675"/>
                  </a:lnTo>
                  <a:lnTo>
                    <a:pt x="751493" y="1345187"/>
                  </a:lnTo>
                  <a:lnTo>
                    <a:pt x="711555" y="1320393"/>
                  </a:lnTo>
                  <a:lnTo>
                    <a:pt x="676036" y="1289923"/>
                  </a:lnTo>
                  <a:lnTo>
                    <a:pt x="645566" y="1254404"/>
                  </a:lnTo>
                  <a:lnTo>
                    <a:pt x="620772" y="1214466"/>
                  </a:lnTo>
                  <a:lnTo>
                    <a:pt x="602284" y="1170736"/>
                  </a:lnTo>
                  <a:lnTo>
                    <a:pt x="590730" y="1123845"/>
                  </a:lnTo>
                  <a:lnTo>
                    <a:pt x="586740" y="1074420"/>
                  </a:lnTo>
                  <a:close/>
                </a:path>
                <a:path w="3382009" h="1379220">
                  <a:moveTo>
                    <a:pt x="0" y="957072"/>
                  </a:moveTo>
                  <a:lnTo>
                    <a:pt x="3683" y="905283"/>
                  </a:lnTo>
                  <a:lnTo>
                    <a:pt x="14303" y="856545"/>
                  </a:lnTo>
                  <a:lnTo>
                    <a:pt x="31213" y="811671"/>
                  </a:lnTo>
                  <a:lnTo>
                    <a:pt x="53768" y="771472"/>
                  </a:lnTo>
                  <a:lnTo>
                    <a:pt x="81321" y="736760"/>
                  </a:lnTo>
                  <a:lnTo>
                    <a:pt x="113227" y="708349"/>
                  </a:lnTo>
                  <a:lnTo>
                    <a:pt x="148839" y="687050"/>
                  </a:lnTo>
                  <a:lnTo>
                    <a:pt x="187512" y="673674"/>
                  </a:lnTo>
                  <a:lnTo>
                    <a:pt x="228600" y="669036"/>
                  </a:lnTo>
                  <a:lnTo>
                    <a:pt x="269687" y="673674"/>
                  </a:lnTo>
                  <a:lnTo>
                    <a:pt x="308360" y="687050"/>
                  </a:lnTo>
                  <a:lnTo>
                    <a:pt x="343972" y="708349"/>
                  </a:lnTo>
                  <a:lnTo>
                    <a:pt x="375878" y="736760"/>
                  </a:lnTo>
                  <a:lnTo>
                    <a:pt x="403431" y="771472"/>
                  </a:lnTo>
                  <a:lnTo>
                    <a:pt x="425986" y="811671"/>
                  </a:lnTo>
                  <a:lnTo>
                    <a:pt x="442896" y="856545"/>
                  </a:lnTo>
                  <a:lnTo>
                    <a:pt x="453516" y="905283"/>
                  </a:lnTo>
                  <a:lnTo>
                    <a:pt x="457200" y="957072"/>
                  </a:lnTo>
                  <a:lnTo>
                    <a:pt x="453516" y="1008860"/>
                  </a:lnTo>
                  <a:lnTo>
                    <a:pt x="442896" y="1057598"/>
                  </a:lnTo>
                  <a:lnTo>
                    <a:pt x="425986" y="1102472"/>
                  </a:lnTo>
                  <a:lnTo>
                    <a:pt x="403431" y="1142671"/>
                  </a:lnTo>
                  <a:lnTo>
                    <a:pt x="375878" y="1177383"/>
                  </a:lnTo>
                  <a:lnTo>
                    <a:pt x="343972" y="1205794"/>
                  </a:lnTo>
                  <a:lnTo>
                    <a:pt x="308360" y="1227093"/>
                  </a:lnTo>
                  <a:lnTo>
                    <a:pt x="269687" y="1240469"/>
                  </a:lnTo>
                  <a:lnTo>
                    <a:pt x="228600" y="1245108"/>
                  </a:lnTo>
                  <a:lnTo>
                    <a:pt x="187512" y="1240469"/>
                  </a:lnTo>
                  <a:lnTo>
                    <a:pt x="148839" y="1227093"/>
                  </a:lnTo>
                  <a:lnTo>
                    <a:pt x="113227" y="1205794"/>
                  </a:lnTo>
                  <a:lnTo>
                    <a:pt x="81321" y="1177383"/>
                  </a:lnTo>
                  <a:lnTo>
                    <a:pt x="53768" y="1142671"/>
                  </a:lnTo>
                  <a:lnTo>
                    <a:pt x="31213" y="1102472"/>
                  </a:lnTo>
                  <a:lnTo>
                    <a:pt x="14303" y="1057598"/>
                  </a:lnTo>
                  <a:lnTo>
                    <a:pt x="3683" y="1008860"/>
                  </a:lnTo>
                  <a:lnTo>
                    <a:pt x="0" y="957072"/>
                  </a:lnTo>
                  <a:close/>
                </a:path>
                <a:path w="3382009" h="1379220">
                  <a:moveTo>
                    <a:pt x="2699004" y="306324"/>
                  </a:moveTo>
                  <a:lnTo>
                    <a:pt x="2702704" y="261060"/>
                  </a:lnTo>
                  <a:lnTo>
                    <a:pt x="2713452" y="217858"/>
                  </a:lnTo>
                  <a:lnTo>
                    <a:pt x="2730722" y="177191"/>
                  </a:lnTo>
                  <a:lnTo>
                    <a:pt x="2753987" y="139533"/>
                  </a:lnTo>
                  <a:lnTo>
                    <a:pt x="2782718" y="105358"/>
                  </a:lnTo>
                  <a:lnTo>
                    <a:pt x="2816388" y="75140"/>
                  </a:lnTo>
                  <a:lnTo>
                    <a:pt x="2854471" y="49354"/>
                  </a:lnTo>
                  <a:lnTo>
                    <a:pt x="2896439" y="28472"/>
                  </a:lnTo>
                  <a:lnTo>
                    <a:pt x="2941764" y="12970"/>
                  </a:lnTo>
                  <a:lnTo>
                    <a:pt x="2989920" y="3321"/>
                  </a:lnTo>
                  <a:lnTo>
                    <a:pt x="3040380" y="0"/>
                  </a:lnTo>
                  <a:lnTo>
                    <a:pt x="3090839" y="3321"/>
                  </a:lnTo>
                  <a:lnTo>
                    <a:pt x="3138995" y="12970"/>
                  </a:lnTo>
                  <a:lnTo>
                    <a:pt x="3184320" y="28472"/>
                  </a:lnTo>
                  <a:lnTo>
                    <a:pt x="3226288" y="49354"/>
                  </a:lnTo>
                  <a:lnTo>
                    <a:pt x="3264371" y="75140"/>
                  </a:lnTo>
                  <a:lnTo>
                    <a:pt x="3298041" y="105358"/>
                  </a:lnTo>
                  <a:lnTo>
                    <a:pt x="3326772" y="139533"/>
                  </a:lnTo>
                  <a:lnTo>
                    <a:pt x="3350037" y="177191"/>
                  </a:lnTo>
                  <a:lnTo>
                    <a:pt x="3367307" y="217858"/>
                  </a:lnTo>
                  <a:lnTo>
                    <a:pt x="3378055" y="261060"/>
                  </a:lnTo>
                  <a:lnTo>
                    <a:pt x="3381756" y="306324"/>
                  </a:lnTo>
                  <a:lnTo>
                    <a:pt x="3378055" y="351587"/>
                  </a:lnTo>
                  <a:lnTo>
                    <a:pt x="3367307" y="394789"/>
                  </a:lnTo>
                  <a:lnTo>
                    <a:pt x="3350037" y="435456"/>
                  </a:lnTo>
                  <a:lnTo>
                    <a:pt x="3326772" y="473114"/>
                  </a:lnTo>
                  <a:lnTo>
                    <a:pt x="3298041" y="507289"/>
                  </a:lnTo>
                  <a:lnTo>
                    <a:pt x="3264371" y="537507"/>
                  </a:lnTo>
                  <a:lnTo>
                    <a:pt x="3226288" y="563293"/>
                  </a:lnTo>
                  <a:lnTo>
                    <a:pt x="3184320" y="584175"/>
                  </a:lnTo>
                  <a:lnTo>
                    <a:pt x="3138995" y="599677"/>
                  </a:lnTo>
                  <a:lnTo>
                    <a:pt x="3090839" y="609326"/>
                  </a:lnTo>
                  <a:lnTo>
                    <a:pt x="3040380" y="612648"/>
                  </a:lnTo>
                  <a:lnTo>
                    <a:pt x="2989920" y="609326"/>
                  </a:lnTo>
                  <a:lnTo>
                    <a:pt x="2941764" y="599677"/>
                  </a:lnTo>
                  <a:lnTo>
                    <a:pt x="2896439" y="584175"/>
                  </a:lnTo>
                  <a:lnTo>
                    <a:pt x="2854471" y="563293"/>
                  </a:lnTo>
                  <a:lnTo>
                    <a:pt x="2816388" y="537507"/>
                  </a:lnTo>
                  <a:lnTo>
                    <a:pt x="2782718" y="507289"/>
                  </a:lnTo>
                  <a:lnTo>
                    <a:pt x="2753987" y="473114"/>
                  </a:lnTo>
                  <a:lnTo>
                    <a:pt x="2730722" y="435456"/>
                  </a:lnTo>
                  <a:lnTo>
                    <a:pt x="2713452" y="394789"/>
                  </a:lnTo>
                  <a:lnTo>
                    <a:pt x="2702704" y="351587"/>
                  </a:lnTo>
                  <a:lnTo>
                    <a:pt x="2699004" y="306324"/>
                  </a:lnTo>
                  <a:close/>
                </a:path>
              </a:pathLst>
            </a:custGeom>
            <a:ln w="25908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09878" y="5045202"/>
            <a:ext cx="135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tantia"/>
                <a:cs typeface="Constantia"/>
              </a:rPr>
              <a:t>G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3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bipartite</a:t>
            </a:r>
            <a:endParaRPr sz="1800" dirty="0">
              <a:latin typeface="Constantia"/>
              <a:cs typeface="Constant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7405" y="4943347"/>
            <a:ext cx="464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tantia"/>
                <a:cs typeface="Constantia"/>
              </a:rPr>
              <a:t>H</a:t>
            </a:r>
            <a:r>
              <a:rPr sz="1800" i="1" spc="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s 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ot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</a:t>
            </a:r>
            <a:r>
              <a:rPr sz="1800" spc="-5" dirty="0">
                <a:latin typeface="Constantia"/>
                <a:cs typeface="Constantia"/>
              </a:rPr>
              <a:t>ip</a:t>
            </a:r>
            <a:r>
              <a:rPr sz="1800" spc="-10" dirty="0">
                <a:latin typeface="Constantia"/>
                <a:cs typeface="Constantia"/>
              </a:rPr>
              <a:t>a</a:t>
            </a:r>
            <a:r>
              <a:rPr sz="1800" dirty="0">
                <a:latin typeface="Constantia"/>
                <a:cs typeface="Constantia"/>
              </a:rPr>
              <a:t>rti</a:t>
            </a:r>
            <a:r>
              <a:rPr sz="1800" spc="-3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si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f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45" dirty="0">
                <a:latin typeface="Constantia"/>
                <a:cs typeface="Constantia"/>
              </a:rPr>
              <a:t>w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olor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a</a:t>
            </a:r>
            <a:r>
              <a:rPr sz="1800" i="1" spc="-1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ed,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then  the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adja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ent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55" dirty="0">
                <a:latin typeface="Constantia"/>
                <a:cs typeface="Constantia"/>
              </a:rPr>
              <a:t>v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ti</a:t>
            </a:r>
            <a:r>
              <a:rPr sz="1800" spc="-45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es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f</a:t>
            </a:r>
            <a:r>
              <a:rPr sz="1800" i="1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b</a:t>
            </a:r>
            <a:r>
              <a:rPr sz="1800" i="1" spc="3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mus</a:t>
            </a:r>
            <a:r>
              <a:rPr sz="1800" dirty="0">
                <a:latin typeface="Constantia"/>
                <a:cs typeface="Constantia"/>
              </a:rPr>
              <a:t>t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5" dirty="0">
                <a:latin typeface="Constantia"/>
                <a:cs typeface="Constantia"/>
              </a:rPr>
              <a:t>b</a:t>
            </a:r>
            <a:r>
              <a:rPr sz="1800" dirty="0">
                <a:latin typeface="Constantia"/>
                <a:cs typeface="Constantia"/>
              </a:rPr>
              <a:t>oth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bl</a:t>
            </a:r>
            <a:r>
              <a:rPr sz="1800" spc="-5" dirty="0">
                <a:latin typeface="Constantia"/>
                <a:cs typeface="Constantia"/>
              </a:rPr>
              <a:t>u</a:t>
            </a:r>
            <a:r>
              <a:rPr sz="1800" dirty="0">
                <a:latin typeface="Constantia"/>
                <a:cs typeface="Constantia"/>
              </a:rPr>
              <a:t>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378"/>
            <a:ext cx="73520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Bipartite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and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 Matchings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391" y="1004061"/>
            <a:ext cx="8058784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Bipartite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graphs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model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applications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involve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matching </a:t>
            </a:r>
            <a:r>
              <a:rPr sz="2400" spc="-5" dirty="0">
                <a:latin typeface="Constantia"/>
                <a:cs typeface="Constantia"/>
              </a:rPr>
              <a:t>the elements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one </a:t>
            </a:r>
            <a:r>
              <a:rPr sz="2400" dirty="0">
                <a:latin typeface="Constantia"/>
                <a:cs typeface="Constantia"/>
              </a:rPr>
              <a:t>set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elements in </a:t>
            </a:r>
            <a:r>
              <a:rPr sz="2400" spc="-25" dirty="0">
                <a:latin typeface="Constantia"/>
                <a:cs typeface="Constantia"/>
              </a:rPr>
              <a:t>another, 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example:</a:t>
            </a:r>
            <a:endParaRPr sz="2400" dirty="0">
              <a:latin typeface="Constantia"/>
              <a:cs typeface="Constantia"/>
            </a:endParaRPr>
          </a:p>
          <a:p>
            <a:pPr marL="286385" marR="106045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i="1" spc="-15" dirty="0">
                <a:latin typeface="Constantia"/>
                <a:cs typeface="Constantia"/>
              </a:rPr>
              <a:t>Job </a:t>
            </a:r>
            <a:r>
              <a:rPr sz="2400" i="1" spc="-10" dirty="0">
                <a:latin typeface="Constantia"/>
                <a:cs typeface="Constantia"/>
              </a:rPr>
              <a:t>assignments </a:t>
            </a:r>
            <a:r>
              <a:rPr sz="2400" dirty="0">
                <a:latin typeface="Constantia"/>
                <a:cs typeface="Constantia"/>
              </a:rPr>
              <a:t>- </a:t>
            </a:r>
            <a:r>
              <a:rPr sz="2400" spc="-15" dirty="0">
                <a:latin typeface="Constantia"/>
                <a:cs typeface="Constantia"/>
              </a:rPr>
              <a:t>vertices </a:t>
            </a:r>
            <a:r>
              <a:rPr sz="2400" spc="-10" dirty="0">
                <a:latin typeface="Constantia"/>
                <a:cs typeface="Constantia"/>
              </a:rPr>
              <a:t>represent </a:t>
            </a:r>
            <a:r>
              <a:rPr sz="2400" spc="-5" dirty="0">
                <a:latin typeface="Constantia"/>
                <a:cs typeface="Constantia"/>
              </a:rPr>
              <a:t>the jobs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employees,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link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employees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those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jobs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they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been trained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35" dirty="0">
                <a:latin typeface="Constantia"/>
                <a:cs typeface="Constantia"/>
              </a:rPr>
              <a:t>do.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5" dirty="0">
                <a:latin typeface="Constantia"/>
                <a:cs typeface="Constantia"/>
              </a:rPr>
              <a:t>common goal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match </a:t>
            </a:r>
            <a:r>
              <a:rPr sz="2400" spc="-5" dirty="0">
                <a:latin typeface="Constantia"/>
                <a:cs typeface="Constantia"/>
              </a:rPr>
              <a:t>jobs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5" dirty="0">
                <a:latin typeface="Constantia"/>
                <a:cs typeface="Constantia"/>
              </a:rPr>
              <a:t> employees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most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jobs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done.</a:t>
            </a:r>
            <a:endParaRPr sz="24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" y="3810000"/>
            <a:ext cx="8534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243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libri"/>
                <a:cs typeface="Calibri"/>
              </a:rPr>
              <a:t>Section</a:t>
            </a:r>
            <a:r>
              <a:rPr sz="5000" spc="-8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Summary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69537"/>
            <a:ext cx="6765290" cy="28790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Basic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Terminology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Some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Special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Types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Bipartite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Bipartite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Matchings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Some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Applications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Special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Types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New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79578"/>
            <a:ext cx="6185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Complete</a:t>
            </a:r>
            <a:r>
              <a:rPr sz="45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Bipartite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759" y="927861"/>
            <a:ext cx="810895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  <a:tabLst>
                <a:tab pos="1778000" algn="l"/>
              </a:tabLst>
            </a:pPr>
            <a:r>
              <a:rPr sz="2400" b="1" spc="5" dirty="0">
                <a:latin typeface="Constantia"/>
                <a:cs typeface="Constantia"/>
              </a:rPr>
              <a:t>Definition:	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i="1" spc="-15" dirty="0">
                <a:latin typeface="Constantia"/>
                <a:cs typeface="Constantia"/>
              </a:rPr>
              <a:t>complete </a:t>
            </a:r>
            <a:r>
              <a:rPr sz="2400" i="1" spc="-10" dirty="0">
                <a:latin typeface="Constantia"/>
                <a:cs typeface="Constantia"/>
              </a:rPr>
              <a:t>bipartite graph K</a:t>
            </a:r>
            <a:r>
              <a:rPr sz="2400" i="1" spc="-15" baseline="-20833" dirty="0">
                <a:latin typeface="Constantia"/>
                <a:cs typeface="Constantia"/>
              </a:rPr>
              <a:t>m,n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graph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dirty="0">
                <a:latin typeface="Constantia"/>
                <a:cs typeface="Constantia"/>
              </a:rPr>
              <a:t> has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vertex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partitioned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into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two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subsets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V</a:t>
            </a:r>
            <a:r>
              <a:rPr sz="2400" spc="-7" baseline="-20833" dirty="0">
                <a:latin typeface="Cambria Math"/>
                <a:cs typeface="Cambria Math"/>
              </a:rPr>
              <a:t>1</a:t>
            </a:r>
            <a:r>
              <a:rPr sz="2400" spc="307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m</a:t>
            </a:r>
            <a:r>
              <a:rPr sz="2400" i="1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V</a:t>
            </a:r>
            <a:r>
              <a:rPr sz="2400" spc="-7" baseline="-20833" dirty="0">
                <a:latin typeface="Cambria Math"/>
                <a:cs typeface="Cambria Math"/>
              </a:rPr>
              <a:t>2</a:t>
            </a:r>
            <a:r>
              <a:rPr sz="2400" baseline="-20833" dirty="0">
                <a:latin typeface="Cambria Math"/>
                <a:cs typeface="Cambria Math"/>
              </a:rPr>
              <a:t> </a:t>
            </a:r>
            <a:r>
              <a:rPr sz="2400" spc="-247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Constantia"/>
                <a:cs typeface="Constantia"/>
              </a:rPr>
              <a:t>z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n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such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ex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V</a:t>
            </a:r>
            <a:r>
              <a:rPr sz="2400" spc="-7" baseline="-20833" dirty="0">
                <a:latin typeface="Cambria Math"/>
                <a:cs typeface="Cambria Math"/>
              </a:rPr>
              <a:t>1 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every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vertex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V</a:t>
            </a:r>
            <a:r>
              <a:rPr sz="2400" spc="-7" baseline="-20833" dirty="0">
                <a:latin typeface="Cambria Math"/>
                <a:cs typeface="Cambria Math"/>
              </a:rPr>
              <a:t>2</a:t>
            </a:r>
            <a:r>
              <a:rPr sz="2400" i="1" spc="-5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Constantia"/>
                <a:cs typeface="Constantia"/>
              </a:rPr>
              <a:t>Example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85" dirty="0">
                <a:latin typeface="Constantia"/>
                <a:cs typeface="Constantia"/>
              </a:rPr>
              <a:t>We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display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four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complete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bipartite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graphs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here.</a:t>
            </a:r>
            <a:endParaRPr sz="24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" y="3276600"/>
            <a:ext cx="85344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79578"/>
            <a:ext cx="50482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New</a:t>
            </a:r>
            <a:r>
              <a:rPr sz="4500" spc="-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r>
              <a:rPr sz="45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25" dirty="0">
                <a:solidFill>
                  <a:srgbClr val="04607A"/>
                </a:solidFill>
                <a:latin typeface="Calibri"/>
                <a:cs typeface="Calibri"/>
              </a:rPr>
              <a:t>from</a:t>
            </a: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Old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759" y="968755"/>
            <a:ext cx="8309609" cy="12325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5400" marR="17780">
              <a:lnSpc>
                <a:spcPts val="2110"/>
              </a:lnSpc>
              <a:spcBef>
                <a:spcPts val="605"/>
              </a:spcBef>
              <a:tabLst>
                <a:tab pos="890905" algn="l"/>
                <a:tab pos="4309745" algn="l"/>
                <a:tab pos="5556250" algn="l"/>
              </a:tabLst>
            </a:pPr>
            <a:r>
              <a:rPr sz="2200" b="1" dirty="0">
                <a:latin typeface="Constantia"/>
                <a:cs typeface="Constantia"/>
              </a:rPr>
              <a:t>Definition:</a:t>
            </a:r>
            <a:r>
              <a:rPr sz="2200" b="1" spc="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subgraph</a:t>
            </a:r>
            <a:r>
              <a:rPr sz="2200" i="1" spc="-5" dirty="0">
                <a:latin typeface="Constantia"/>
                <a:cs typeface="Constantia"/>
              </a:rPr>
              <a:t> of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graph	</a:t>
            </a:r>
            <a:r>
              <a:rPr sz="2200" i="1" spc="-5" dirty="0">
                <a:latin typeface="Constantia"/>
                <a:cs typeface="Constantia"/>
              </a:rPr>
              <a:t>G</a:t>
            </a:r>
            <a:r>
              <a:rPr sz="2200" i="1" spc="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 (</a:t>
            </a:r>
            <a:r>
              <a:rPr sz="2200" i="1" spc="-5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i="1" spc="-5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)	is a </a:t>
            </a:r>
            <a:r>
              <a:rPr sz="2200" spc="-10" dirty="0">
                <a:latin typeface="Constantia"/>
                <a:cs typeface="Constantia"/>
              </a:rPr>
              <a:t>graph </a:t>
            </a:r>
            <a:r>
              <a:rPr sz="2200" spc="-5" dirty="0">
                <a:latin typeface="Constantia"/>
                <a:cs typeface="Constantia"/>
              </a:rPr>
              <a:t>(</a:t>
            </a:r>
            <a:r>
              <a:rPr sz="2200" i="1" spc="-5" dirty="0">
                <a:latin typeface="Constantia"/>
                <a:cs typeface="Constantia"/>
              </a:rPr>
              <a:t>W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i="1" spc="-5" dirty="0">
                <a:latin typeface="Constantia"/>
                <a:cs typeface="Constantia"/>
              </a:rPr>
              <a:t>F</a:t>
            </a:r>
            <a:r>
              <a:rPr sz="2200" spc="-5" dirty="0">
                <a:latin typeface="Constantia"/>
                <a:cs typeface="Constantia"/>
              </a:rPr>
              <a:t>), 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where	</a:t>
            </a:r>
            <a:r>
              <a:rPr sz="2200" i="1" spc="-5" dirty="0">
                <a:latin typeface="Constantia"/>
                <a:cs typeface="Constantia"/>
              </a:rPr>
              <a:t>W</a:t>
            </a:r>
            <a:r>
              <a:rPr sz="2200" i="1" spc="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⊂ </a:t>
            </a:r>
            <a:r>
              <a:rPr sz="2200" i="1" spc="-5" dirty="0">
                <a:latin typeface="Constantia"/>
                <a:cs typeface="Constantia"/>
              </a:rPr>
              <a:t>V</a:t>
            </a:r>
            <a:r>
              <a:rPr sz="2200" i="1" spc="-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and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F</a:t>
            </a:r>
            <a:r>
              <a:rPr sz="2200" i="1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⊂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ambria Math"/>
                <a:cs typeface="Cambria Math"/>
              </a:rPr>
              <a:t>. A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subgraph</a:t>
            </a:r>
            <a:r>
              <a:rPr sz="2200" spc="25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H</a:t>
            </a:r>
            <a:r>
              <a:rPr sz="2200" i="1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G</a:t>
            </a:r>
            <a:r>
              <a:rPr sz="2200" i="1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 </a:t>
            </a:r>
            <a:r>
              <a:rPr sz="2200" spc="-10" dirty="0">
                <a:latin typeface="Cambria Math"/>
                <a:cs typeface="Cambria Math"/>
              </a:rPr>
              <a:t>proper</a:t>
            </a:r>
            <a:r>
              <a:rPr sz="2200" spc="2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subgraph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G </a:t>
            </a:r>
            <a:r>
              <a:rPr sz="2200" i="1" spc="-5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if </a:t>
            </a:r>
            <a:r>
              <a:rPr sz="2200" i="1" spc="-5" dirty="0">
                <a:latin typeface="Constantia"/>
                <a:cs typeface="Constantia"/>
              </a:rPr>
              <a:t>H</a:t>
            </a:r>
            <a:r>
              <a:rPr sz="2200" i="1" spc="-3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≠</a:t>
            </a:r>
            <a:r>
              <a:rPr sz="2200" i="1" spc="5" dirty="0">
                <a:latin typeface="Constantia"/>
                <a:cs typeface="Constantia"/>
              </a:rPr>
              <a:t> </a:t>
            </a:r>
            <a:r>
              <a:rPr sz="2200" i="1" spc="-30" dirty="0">
                <a:latin typeface="Constantia"/>
                <a:cs typeface="Constantia"/>
              </a:rPr>
              <a:t>G.</a:t>
            </a:r>
            <a:endParaRPr sz="2200" dirty="0">
              <a:latin typeface="Constantia"/>
              <a:cs typeface="Constantia"/>
            </a:endParaRPr>
          </a:p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sz="2200" b="1" spc="-10" dirty="0">
                <a:latin typeface="Constantia"/>
                <a:cs typeface="Constantia"/>
              </a:rPr>
              <a:t>Example</a:t>
            </a:r>
            <a:r>
              <a:rPr sz="2200" spc="-10" dirty="0">
                <a:latin typeface="Constantia"/>
                <a:cs typeface="Constantia"/>
              </a:rPr>
              <a:t>: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Here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we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show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K</a:t>
            </a:r>
            <a:r>
              <a:rPr sz="2175" baseline="-21072" dirty="0">
                <a:latin typeface="Cambria"/>
                <a:cs typeface="Cambria"/>
              </a:rPr>
              <a:t>5</a:t>
            </a:r>
            <a:r>
              <a:rPr sz="2175" spc="315" baseline="-21072" dirty="0">
                <a:latin typeface="Cambria"/>
                <a:cs typeface="Cambr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one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its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subgraphs.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059" y="3637915"/>
            <a:ext cx="8204834" cy="19627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 marR="35560">
              <a:lnSpc>
                <a:spcPct val="80000"/>
              </a:lnSpc>
              <a:spcBef>
                <a:spcPts val="675"/>
              </a:spcBef>
              <a:tabLst>
                <a:tab pos="982980" algn="l"/>
                <a:tab pos="1194435" algn="l"/>
                <a:tab pos="1788795" algn="l"/>
                <a:tab pos="2900680" algn="l"/>
                <a:tab pos="3144520" algn="l"/>
                <a:tab pos="6151245" algn="l"/>
                <a:tab pos="6805295" algn="l"/>
                <a:tab pos="7311390" algn="l"/>
              </a:tabLst>
            </a:pPr>
            <a:r>
              <a:rPr sz="2400" b="1" spc="5" dirty="0">
                <a:latin typeface="Constantia"/>
                <a:cs typeface="Constantia"/>
              </a:rPr>
              <a:t>Definition:	</a:t>
            </a:r>
            <a:r>
              <a:rPr sz="2400" spc="5" dirty="0">
                <a:latin typeface="Constantia"/>
                <a:cs typeface="Constantia"/>
              </a:rPr>
              <a:t>Let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G</a:t>
            </a:r>
            <a:r>
              <a:rPr sz="2400" i="1" spc="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 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V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)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simple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graph.	The	</a:t>
            </a:r>
            <a:r>
              <a:rPr sz="2400" i="1" spc="-10" dirty="0">
                <a:latin typeface="Constantia"/>
                <a:cs typeface="Constantia"/>
              </a:rPr>
              <a:t>subgraph 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indu</a:t>
            </a:r>
            <a:r>
              <a:rPr sz="2400" i="1" spc="-25" dirty="0">
                <a:latin typeface="Constantia"/>
                <a:cs typeface="Constantia"/>
              </a:rPr>
              <a:t>c</a:t>
            </a:r>
            <a:r>
              <a:rPr sz="2400" i="1" spc="-5" dirty="0">
                <a:latin typeface="Constantia"/>
                <a:cs typeface="Constantia"/>
              </a:rPr>
              <a:t>e</a:t>
            </a:r>
            <a:r>
              <a:rPr sz="2400" i="1" dirty="0">
                <a:latin typeface="Constantia"/>
                <a:cs typeface="Constantia"/>
              </a:rPr>
              <a:t>d	</a:t>
            </a:r>
            <a:r>
              <a:rPr sz="2400" spc="-35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subset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W	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ex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set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V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aph	(</a:t>
            </a:r>
            <a:r>
              <a:rPr sz="2400" i="1" dirty="0">
                <a:latin typeface="Constantia"/>
                <a:cs typeface="Constantia"/>
              </a:rPr>
              <a:t>W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sz="2400" i="1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),  </a:t>
            </a:r>
            <a:r>
              <a:rPr sz="2400" spc="-15" dirty="0">
                <a:latin typeface="Constantia"/>
                <a:cs typeface="Constantia"/>
              </a:rPr>
              <a:t>where	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F	</a:t>
            </a:r>
            <a:r>
              <a:rPr sz="2400" spc="-10" dirty="0">
                <a:latin typeface="Constantia"/>
                <a:cs typeface="Constantia"/>
              </a:rPr>
              <a:t>contains </a:t>
            </a:r>
            <a:r>
              <a:rPr sz="2400" dirty="0">
                <a:latin typeface="Constantia"/>
                <a:cs typeface="Constantia"/>
              </a:rPr>
              <a:t>an </a:t>
            </a:r>
            <a:r>
              <a:rPr sz="2400" spc="-15" dirty="0">
                <a:latin typeface="Constantia"/>
                <a:cs typeface="Constantia"/>
              </a:rPr>
              <a:t>edge </a:t>
            </a:r>
            <a:r>
              <a:rPr sz="2400" spc="-5" dirty="0">
                <a:latin typeface="Constantia"/>
                <a:cs typeface="Constantia"/>
              </a:rPr>
              <a:t>in </a:t>
            </a:r>
            <a:r>
              <a:rPr sz="2400" i="1" dirty="0">
                <a:latin typeface="Constantia"/>
                <a:cs typeface="Constantia"/>
              </a:rPr>
              <a:t>E </a:t>
            </a:r>
            <a:r>
              <a:rPr sz="2400" spc="-5" dirty="0">
                <a:latin typeface="Constantia"/>
                <a:cs typeface="Constantia"/>
              </a:rPr>
              <a:t>if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only </a:t>
            </a:r>
            <a:r>
              <a:rPr sz="2400" spc="-5" dirty="0">
                <a:latin typeface="Constantia"/>
                <a:cs typeface="Constantia"/>
              </a:rPr>
              <a:t>if </a:t>
            </a:r>
            <a:r>
              <a:rPr sz="2400" spc="-10" dirty="0">
                <a:latin typeface="Constantia"/>
                <a:cs typeface="Constantia"/>
              </a:rPr>
              <a:t>both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endpoints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i="1" spc="-105" dirty="0">
                <a:latin typeface="Constantia"/>
                <a:cs typeface="Constantia"/>
              </a:rPr>
              <a:t>W.</a:t>
            </a:r>
            <a:endParaRPr sz="2400" dirty="0">
              <a:latin typeface="Constantia"/>
              <a:cs typeface="Constantia"/>
            </a:endParaRPr>
          </a:p>
          <a:p>
            <a:pPr marL="38100">
              <a:lnSpc>
                <a:spcPts val="2550"/>
              </a:lnSpc>
              <a:tabLst>
                <a:tab pos="3390900" algn="l"/>
              </a:tabLst>
            </a:pPr>
            <a:r>
              <a:rPr sz="2400" b="1" spc="-5" dirty="0">
                <a:latin typeface="Constantia"/>
                <a:cs typeface="Constantia"/>
              </a:rPr>
              <a:t>Example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Here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show	</a:t>
            </a:r>
            <a:r>
              <a:rPr sz="2400" i="1" spc="-5" dirty="0">
                <a:latin typeface="Constantia"/>
                <a:cs typeface="Constantia"/>
              </a:rPr>
              <a:t>K</a:t>
            </a:r>
            <a:r>
              <a:rPr sz="2400" spc="-7" baseline="-20833" dirty="0">
                <a:latin typeface="Cambria"/>
                <a:cs typeface="Cambria"/>
              </a:rPr>
              <a:t>5</a:t>
            </a:r>
            <a:r>
              <a:rPr sz="2400" spc="525" baseline="-20833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subgraph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induced </a:t>
            </a:r>
            <a:r>
              <a:rPr sz="2400" spc="-20" dirty="0">
                <a:latin typeface="Cambria"/>
                <a:cs typeface="Cambria"/>
              </a:rPr>
              <a:t>by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i="1" dirty="0">
                <a:latin typeface="Constantia"/>
                <a:cs typeface="Constantia"/>
              </a:rPr>
              <a:t>W</a:t>
            </a:r>
            <a:r>
              <a:rPr sz="2400" i="1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"/>
                <a:cs typeface="Cambria"/>
              </a:rPr>
              <a:t>=</a:t>
            </a:r>
          </a:p>
          <a:p>
            <a:pPr marL="38100">
              <a:lnSpc>
                <a:spcPts val="2910"/>
              </a:lnSpc>
            </a:pPr>
            <a:r>
              <a:rPr sz="2400" spc="-10" dirty="0">
                <a:latin typeface="Cambria"/>
                <a:cs typeface="Cambria"/>
              </a:rPr>
              <a:t>{</a:t>
            </a:r>
            <a:r>
              <a:rPr sz="2400" i="1" spc="-10" dirty="0">
                <a:latin typeface="Constantia"/>
                <a:cs typeface="Constantia"/>
              </a:rPr>
              <a:t>a,b,c,e</a:t>
            </a:r>
            <a:r>
              <a:rPr sz="2400" spc="-10" dirty="0">
                <a:latin typeface="Cambria"/>
                <a:cs typeface="Cambria"/>
              </a:rPr>
              <a:t>}</a:t>
            </a:r>
            <a:r>
              <a:rPr sz="2700" spc="-10" dirty="0">
                <a:latin typeface="Constantia"/>
                <a:cs typeface="Constantia"/>
              </a:rPr>
              <a:t>.</a:t>
            </a:r>
            <a:endParaRPr sz="2700" dirty="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0" y="2438400"/>
            <a:ext cx="7467600" cy="11430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57200" y="5585459"/>
            <a:ext cx="7924800" cy="1272540"/>
            <a:chOff x="457200" y="5585459"/>
            <a:chExt cx="7924800" cy="127254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5585459"/>
              <a:ext cx="7924800" cy="12725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29200" y="6172199"/>
              <a:ext cx="2362200" cy="533400"/>
            </a:xfrm>
            <a:custGeom>
              <a:avLst/>
              <a:gdLst/>
              <a:ahLst/>
              <a:cxnLst/>
              <a:rect l="l" t="t" r="r" b="b"/>
              <a:pathLst>
                <a:path w="2362200" h="533400">
                  <a:moveTo>
                    <a:pt x="2362200" y="5334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4378"/>
            <a:ext cx="781748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New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Graphs </a:t>
            </a:r>
            <a:r>
              <a:rPr sz="4500" spc="-25" dirty="0">
                <a:solidFill>
                  <a:srgbClr val="04607A"/>
                </a:solidFill>
                <a:latin typeface="Calibri"/>
                <a:cs typeface="Calibri"/>
              </a:rPr>
              <a:t>from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 Old</a:t>
            </a:r>
            <a:r>
              <a:rPr sz="4500" spc="-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(</a:t>
            </a:r>
            <a:r>
              <a:rPr sz="4500" i="1" spc="-10" dirty="0">
                <a:solidFill>
                  <a:srgbClr val="04607A"/>
                </a:solidFill>
                <a:latin typeface="Calibri"/>
                <a:cs typeface="Calibri"/>
              </a:rPr>
              <a:t>continued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)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359" y="1230833"/>
            <a:ext cx="8455025" cy="209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>
              <a:lnSpc>
                <a:spcPct val="100299"/>
              </a:lnSpc>
              <a:spcBef>
                <a:spcPts val="95"/>
              </a:spcBef>
              <a:tabLst>
                <a:tab pos="6438900" algn="l"/>
              </a:tabLst>
            </a:pPr>
            <a:r>
              <a:rPr sz="2600" b="1" spc="5" dirty="0">
                <a:latin typeface="Constantia"/>
                <a:cs typeface="Constantia"/>
              </a:rPr>
              <a:t>Definition</a:t>
            </a:r>
            <a:r>
              <a:rPr sz="2600" spc="5" dirty="0">
                <a:latin typeface="Constantia"/>
                <a:cs typeface="Constantia"/>
              </a:rPr>
              <a:t>: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union</a:t>
            </a:r>
            <a:r>
              <a:rPr sz="2600" i="1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simple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graphs	</a:t>
            </a:r>
            <a:r>
              <a:rPr sz="2600" i="1" spc="10" dirty="0">
                <a:latin typeface="Constantia"/>
                <a:cs typeface="Constantia"/>
              </a:rPr>
              <a:t>G</a:t>
            </a:r>
            <a:r>
              <a:rPr sz="2550" spc="15" baseline="-21241" dirty="0">
                <a:latin typeface="Cambria"/>
                <a:cs typeface="Cambria"/>
              </a:rPr>
              <a:t>1</a:t>
            </a:r>
            <a:r>
              <a:rPr sz="2550" spc="22" baseline="-21241" dirty="0">
                <a:latin typeface="Cambria"/>
                <a:cs typeface="Cambria"/>
              </a:rPr>
              <a:t> </a:t>
            </a:r>
            <a:r>
              <a:rPr sz="2600" i="1" dirty="0">
                <a:latin typeface="Constantia"/>
                <a:cs typeface="Constantia"/>
              </a:rPr>
              <a:t>= </a:t>
            </a:r>
            <a:r>
              <a:rPr sz="2600" spc="5" dirty="0">
                <a:latin typeface="Constantia"/>
                <a:cs typeface="Constantia"/>
              </a:rPr>
              <a:t>(</a:t>
            </a:r>
            <a:r>
              <a:rPr sz="2600" i="1" spc="5" dirty="0">
                <a:latin typeface="Constantia"/>
                <a:cs typeface="Constantia"/>
              </a:rPr>
              <a:t>V</a:t>
            </a:r>
            <a:r>
              <a:rPr sz="2550" spc="7" baseline="-21241" dirty="0">
                <a:latin typeface="Cambria"/>
                <a:cs typeface="Cambria"/>
              </a:rPr>
              <a:t>1</a:t>
            </a:r>
            <a:r>
              <a:rPr sz="2600" i="1" spc="5" dirty="0">
                <a:latin typeface="Constantia"/>
                <a:cs typeface="Constantia"/>
              </a:rPr>
              <a:t>, E</a:t>
            </a:r>
            <a:r>
              <a:rPr sz="2550" spc="7" baseline="-21241" dirty="0">
                <a:latin typeface="Cambria"/>
                <a:cs typeface="Cambria"/>
              </a:rPr>
              <a:t>1</a:t>
            </a:r>
            <a:r>
              <a:rPr sz="2600" spc="5" dirty="0">
                <a:latin typeface="Constantia"/>
                <a:cs typeface="Constantia"/>
              </a:rPr>
              <a:t>) 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G</a:t>
            </a:r>
            <a:r>
              <a:rPr sz="2550" spc="7" baseline="-21241" dirty="0">
                <a:latin typeface="Cambria"/>
                <a:cs typeface="Cambria"/>
              </a:rPr>
              <a:t>2</a:t>
            </a:r>
            <a:r>
              <a:rPr sz="2550" spc="359" baseline="-21241" dirty="0">
                <a:latin typeface="Cambria"/>
                <a:cs typeface="Cambria"/>
              </a:rPr>
              <a:t> </a:t>
            </a:r>
            <a:r>
              <a:rPr sz="2600" i="1" dirty="0">
                <a:latin typeface="Constantia"/>
                <a:cs typeface="Constantia"/>
              </a:rPr>
              <a:t>= </a:t>
            </a:r>
            <a:r>
              <a:rPr sz="2600" spc="5" dirty="0">
                <a:latin typeface="Constantia"/>
                <a:cs typeface="Constantia"/>
              </a:rPr>
              <a:t>(</a:t>
            </a:r>
            <a:r>
              <a:rPr sz="2600" i="1" spc="5" dirty="0">
                <a:latin typeface="Constantia"/>
                <a:cs typeface="Constantia"/>
              </a:rPr>
              <a:t>V</a:t>
            </a:r>
            <a:r>
              <a:rPr sz="2550" spc="7" baseline="-21241" dirty="0">
                <a:latin typeface="Cambria"/>
                <a:cs typeface="Cambria"/>
              </a:rPr>
              <a:t>2</a:t>
            </a:r>
            <a:r>
              <a:rPr sz="2600" i="1" spc="5" dirty="0">
                <a:latin typeface="Constantia"/>
                <a:cs typeface="Constantia"/>
              </a:rPr>
              <a:t>, E</a:t>
            </a:r>
            <a:r>
              <a:rPr sz="2550" spc="7" baseline="-21241" dirty="0">
                <a:latin typeface="Cambria"/>
                <a:cs typeface="Cambria"/>
              </a:rPr>
              <a:t>2</a:t>
            </a:r>
            <a:r>
              <a:rPr sz="2600" spc="5" dirty="0">
                <a:latin typeface="Constantia"/>
                <a:cs typeface="Constantia"/>
              </a:rPr>
              <a:t>)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simple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vertex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V</a:t>
            </a:r>
            <a:r>
              <a:rPr sz="2550" spc="7" baseline="-21241" dirty="0">
                <a:latin typeface="Cambria"/>
                <a:cs typeface="Cambria"/>
              </a:rPr>
              <a:t>1</a:t>
            </a:r>
            <a:r>
              <a:rPr sz="2550" spc="359" baseline="-21241" dirty="0">
                <a:latin typeface="Cambria"/>
                <a:cs typeface="Cambria"/>
              </a:rPr>
              <a:t> </a:t>
            </a:r>
            <a:r>
              <a:rPr sz="2600" dirty="0">
                <a:latin typeface="Cambria Math"/>
                <a:cs typeface="Cambria Math"/>
              </a:rPr>
              <a:t>⋃</a:t>
            </a:r>
            <a:r>
              <a:rPr sz="2600" spc="-5" dirty="0">
                <a:latin typeface="Cambria Math"/>
                <a:cs typeface="Cambria Math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V</a:t>
            </a:r>
            <a:r>
              <a:rPr sz="2550" spc="7" baseline="-21241" dirty="0">
                <a:latin typeface="Cambria Math"/>
                <a:cs typeface="Cambria Math"/>
              </a:rPr>
              <a:t>2 </a:t>
            </a:r>
            <a:r>
              <a:rPr sz="2550" spc="-540" baseline="-21241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5" dirty="0">
                <a:latin typeface="Constantia"/>
                <a:cs typeface="Constantia"/>
              </a:rPr>
              <a:t>edge </a:t>
            </a:r>
            <a:r>
              <a:rPr sz="2600" dirty="0">
                <a:latin typeface="Constantia"/>
                <a:cs typeface="Constantia"/>
              </a:rPr>
              <a:t>set </a:t>
            </a:r>
            <a:r>
              <a:rPr sz="2600" i="1" spc="10" dirty="0">
                <a:latin typeface="Constantia"/>
                <a:cs typeface="Constantia"/>
              </a:rPr>
              <a:t>E</a:t>
            </a:r>
            <a:r>
              <a:rPr sz="2550" spc="15" baseline="-21241" dirty="0">
                <a:latin typeface="Cambria Math"/>
                <a:cs typeface="Cambria Math"/>
              </a:rPr>
              <a:t>1 </a:t>
            </a:r>
            <a:r>
              <a:rPr sz="2600" dirty="0">
                <a:latin typeface="Cambria Math"/>
                <a:cs typeface="Cambria Math"/>
              </a:rPr>
              <a:t>⋃ </a:t>
            </a:r>
            <a:r>
              <a:rPr sz="2600" i="1" spc="5" dirty="0">
                <a:latin typeface="Constantia"/>
                <a:cs typeface="Constantia"/>
              </a:rPr>
              <a:t>E</a:t>
            </a:r>
            <a:r>
              <a:rPr sz="2550" spc="7" baseline="-21241" dirty="0">
                <a:latin typeface="Cambria Math"/>
                <a:cs typeface="Cambria Math"/>
              </a:rPr>
              <a:t>2</a:t>
            </a:r>
            <a:r>
              <a:rPr sz="2600" spc="5" dirty="0">
                <a:latin typeface="Cambria Math"/>
                <a:cs typeface="Cambria Math"/>
              </a:rPr>
              <a:t>. </a:t>
            </a:r>
            <a:r>
              <a:rPr sz="2600" spc="-5" dirty="0">
                <a:latin typeface="Constantia"/>
                <a:cs typeface="Constantia"/>
              </a:rPr>
              <a:t>The union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i="1" spc="5" dirty="0">
                <a:latin typeface="Constantia"/>
                <a:cs typeface="Constantia"/>
              </a:rPr>
              <a:t>G</a:t>
            </a:r>
            <a:r>
              <a:rPr sz="2550" spc="7" baseline="-21241" dirty="0">
                <a:latin typeface="Cambria Math"/>
                <a:cs typeface="Cambria Math"/>
              </a:rPr>
              <a:t>1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i="1" spc="5" dirty="0">
                <a:latin typeface="Constantia"/>
                <a:cs typeface="Constantia"/>
              </a:rPr>
              <a:t>G</a:t>
            </a:r>
            <a:r>
              <a:rPr sz="2550" spc="7" baseline="-21241" dirty="0">
                <a:latin typeface="Cambria Math"/>
                <a:cs typeface="Cambria Math"/>
              </a:rPr>
              <a:t>2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10" dirty="0">
                <a:latin typeface="Constantia"/>
                <a:cs typeface="Constantia"/>
              </a:rPr>
              <a:t>denoted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G</a:t>
            </a:r>
            <a:r>
              <a:rPr sz="2550" spc="7" baseline="-21241" dirty="0">
                <a:latin typeface="Cambria Math"/>
                <a:cs typeface="Cambria Math"/>
              </a:rPr>
              <a:t>1</a:t>
            </a:r>
            <a:r>
              <a:rPr sz="2550" spc="292" baseline="-21241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⋃ </a:t>
            </a:r>
            <a:r>
              <a:rPr sz="2600" i="1" spc="5" dirty="0">
                <a:latin typeface="Constantia"/>
                <a:cs typeface="Constantia"/>
              </a:rPr>
              <a:t>G</a:t>
            </a:r>
            <a:r>
              <a:rPr sz="2550" spc="7" baseline="-21241" dirty="0">
                <a:latin typeface="Cambria Math"/>
                <a:cs typeface="Cambria Math"/>
              </a:rPr>
              <a:t>2</a:t>
            </a:r>
            <a:r>
              <a:rPr sz="2600" spc="5" dirty="0">
                <a:latin typeface="Cambria Math"/>
                <a:cs typeface="Cambria Math"/>
              </a:rPr>
              <a:t>.</a:t>
            </a:r>
            <a:endParaRPr sz="2600" dirty="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spc="-5" dirty="0">
                <a:latin typeface="Cambria Math"/>
                <a:cs typeface="Cambria Math"/>
              </a:rPr>
              <a:t>:</a:t>
            </a:r>
            <a:endParaRPr sz="2600" dirty="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1104" y="3429000"/>
            <a:ext cx="84582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lex Graph Operations - Techie Me">
            <a:extLst>
              <a:ext uri="{FF2B5EF4-FFF2-40B4-BE49-F238E27FC236}">
                <a16:creationId xmlns:a16="http://schemas.microsoft.com/office/drawing/2014/main" id="{913F3CBD-1100-4C0F-8F42-73127866D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8" y="457200"/>
            <a:ext cx="9144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ample of union of Absorption cayley graphs and unitary addition graph...  | Download Scientific Diagram">
            <a:extLst>
              <a:ext uri="{FF2B5EF4-FFF2-40B4-BE49-F238E27FC236}">
                <a16:creationId xmlns:a16="http://schemas.microsoft.com/office/drawing/2014/main" id="{4D790857-42BA-466F-A7A6-E36A4990E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420256"/>
            <a:ext cx="6172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539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vi Graph -- from Wolfram MathWorld">
            <a:extLst>
              <a:ext uri="{FF2B5EF4-FFF2-40B4-BE49-F238E27FC236}">
                <a16:creationId xmlns:a16="http://schemas.microsoft.com/office/drawing/2014/main" id="{063964FD-C94F-43D2-B615-5A8224A7F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78" y="1447800"/>
            <a:ext cx="7549443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58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6628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Basic</a:t>
            </a:r>
            <a:r>
              <a:rPr sz="5000" spc="-9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40" dirty="0">
                <a:solidFill>
                  <a:srgbClr val="04607A"/>
                </a:solidFill>
                <a:latin typeface="Calibri"/>
                <a:cs typeface="Calibri"/>
              </a:rPr>
              <a:t>Terminology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1891411"/>
            <a:ext cx="7664450" cy="411670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19050">
              <a:lnSpc>
                <a:spcPct val="80000"/>
              </a:lnSpc>
              <a:spcBef>
                <a:spcPts val="620"/>
              </a:spcBef>
              <a:tabLst>
                <a:tab pos="3700145" algn="l"/>
                <a:tab pos="4161154" algn="l"/>
              </a:tabLst>
            </a:pPr>
            <a:r>
              <a:rPr sz="2200" b="1" dirty="0">
                <a:latin typeface="Constantia"/>
                <a:cs typeface="Constantia"/>
              </a:rPr>
              <a:t>Definition</a:t>
            </a:r>
            <a:r>
              <a:rPr sz="2200" b="1" spc="-15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1</a:t>
            </a:r>
            <a:r>
              <a:rPr sz="2200" spc="-5" dirty="0">
                <a:latin typeface="Constantia"/>
                <a:cs typeface="Constantia"/>
              </a:rPr>
              <a:t>.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80" dirty="0">
                <a:latin typeface="Constantia"/>
                <a:cs typeface="Constantia"/>
              </a:rPr>
              <a:t>Two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vertices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u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v</a:t>
            </a:r>
            <a:r>
              <a:rPr sz="2200" i="1" spc="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	an </a:t>
            </a:r>
            <a:r>
              <a:rPr sz="2200" spc="-15" dirty="0">
                <a:latin typeface="Constantia"/>
                <a:cs typeface="Constantia"/>
              </a:rPr>
              <a:t>undirected </a:t>
            </a:r>
            <a:r>
              <a:rPr sz="2200" spc="-10" dirty="0">
                <a:latin typeface="Constantia"/>
                <a:cs typeface="Constantia"/>
              </a:rPr>
              <a:t>graph </a:t>
            </a:r>
            <a:r>
              <a:rPr sz="2200" i="1" spc="-5" dirty="0">
                <a:latin typeface="Constantia"/>
                <a:cs typeface="Constantia"/>
              </a:rPr>
              <a:t>G </a:t>
            </a:r>
            <a:r>
              <a:rPr sz="2200" spc="-20" dirty="0">
                <a:latin typeface="Constantia"/>
                <a:cs typeface="Constantia"/>
              </a:rPr>
              <a:t>are 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called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adjacent</a:t>
            </a:r>
            <a:r>
              <a:rPr sz="2200" i="1" spc="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(or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neighbors</a:t>
            </a:r>
            <a:r>
              <a:rPr sz="2200" spc="-10" dirty="0">
                <a:latin typeface="Constantia"/>
                <a:cs typeface="Constantia"/>
              </a:rPr>
              <a:t>)	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G</a:t>
            </a:r>
            <a:r>
              <a:rPr sz="2200" i="1" spc="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there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edge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e</a:t>
            </a:r>
            <a:r>
              <a:rPr sz="2200" i="1" spc="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between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u </a:t>
            </a:r>
            <a:r>
              <a:rPr sz="2200" spc="-5" dirty="0">
                <a:latin typeface="Constantia"/>
                <a:cs typeface="Constantia"/>
              </a:rPr>
              <a:t>and </a:t>
            </a:r>
            <a:r>
              <a:rPr sz="2200" i="1" spc="-5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. Such an </a:t>
            </a:r>
            <a:r>
              <a:rPr sz="2200" spc="-15" dirty="0">
                <a:latin typeface="Constantia"/>
                <a:cs typeface="Constantia"/>
              </a:rPr>
              <a:t>edge </a:t>
            </a:r>
            <a:r>
              <a:rPr sz="2200" i="1" spc="-5" dirty="0">
                <a:latin typeface="Constantia"/>
                <a:cs typeface="Constantia"/>
              </a:rPr>
              <a:t>e </a:t>
            </a:r>
            <a:r>
              <a:rPr sz="2200" spc="-5" dirty="0">
                <a:latin typeface="Constantia"/>
                <a:cs typeface="Constantia"/>
              </a:rPr>
              <a:t>is called </a:t>
            </a:r>
            <a:r>
              <a:rPr sz="2200" i="1" spc="-5" dirty="0">
                <a:latin typeface="Constantia"/>
                <a:cs typeface="Constantia"/>
              </a:rPr>
              <a:t>incident </a:t>
            </a:r>
            <a:r>
              <a:rPr sz="2200" i="1" spc="-15" dirty="0">
                <a:latin typeface="Constantia"/>
                <a:cs typeface="Constantia"/>
              </a:rPr>
              <a:t>with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20" dirty="0">
                <a:latin typeface="Constantia"/>
                <a:cs typeface="Constantia"/>
              </a:rPr>
              <a:t>vertices </a:t>
            </a:r>
            <a:r>
              <a:rPr sz="2200" i="1" spc="-5" dirty="0">
                <a:latin typeface="Constantia"/>
                <a:cs typeface="Constantia"/>
              </a:rPr>
              <a:t>u </a:t>
            </a:r>
            <a:r>
              <a:rPr sz="2200" spc="-5" dirty="0">
                <a:latin typeface="Constantia"/>
                <a:cs typeface="Constantia"/>
              </a:rPr>
              <a:t>and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v</a:t>
            </a:r>
            <a:r>
              <a:rPr sz="2200" i="1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e</a:t>
            </a:r>
            <a:r>
              <a:rPr sz="2200" i="1" spc="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said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connect u</a:t>
            </a:r>
            <a:r>
              <a:rPr sz="2200" i="1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600" dirty="0">
              <a:latin typeface="Constantia"/>
              <a:cs typeface="Constantia"/>
            </a:endParaRPr>
          </a:p>
          <a:p>
            <a:pPr marL="12700" marR="5080">
              <a:lnSpc>
                <a:spcPct val="80000"/>
              </a:lnSpc>
            </a:pPr>
            <a:r>
              <a:rPr sz="2200" b="1" dirty="0">
                <a:latin typeface="Constantia"/>
                <a:cs typeface="Constantia"/>
              </a:rPr>
              <a:t>Definition</a:t>
            </a:r>
            <a:r>
              <a:rPr sz="2200" b="1" spc="-25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2</a:t>
            </a:r>
            <a:r>
              <a:rPr sz="2200" spc="-5" dirty="0">
                <a:latin typeface="Constantia"/>
                <a:cs typeface="Constantia"/>
              </a:rPr>
              <a:t>.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set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all neighbors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vertex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v</a:t>
            </a:r>
            <a:r>
              <a:rPr sz="2200" i="1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G</a:t>
            </a:r>
            <a:r>
              <a:rPr sz="2200" i="1" spc="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(</a:t>
            </a:r>
            <a:r>
              <a:rPr sz="2200" i="1" spc="-10" dirty="0">
                <a:latin typeface="Constantia"/>
                <a:cs typeface="Constantia"/>
              </a:rPr>
              <a:t>V</a:t>
            </a:r>
            <a:r>
              <a:rPr sz="2200" spc="-10" dirty="0">
                <a:latin typeface="Constantia"/>
                <a:cs typeface="Constantia"/>
              </a:rPr>
              <a:t>,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),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denoted </a:t>
            </a:r>
            <a:r>
              <a:rPr sz="2200" spc="-15" dirty="0">
                <a:latin typeface="Constantia"/>
                <a:cs typeface="Constantia"/>
              </a:rPr>
              <a:t>by </a:t>
            </a:r>
            <a:r>
              <a:rPr sz="2200" i="1" spc="-5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(</a:t>
            </a:r>
            <a:r>
              <a:rPr sz="2200" i="1" spc="-5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), is called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i="1" spc="-10" dirty="0">
                <a:latin typeface="Constantia"/>
                <a:cs typeface="Constantia"/>
              </a:rPr>
              <a:t>neighborhood </a:t>
            </a:r>
            <a:r>
              <a:rPr sz="2200" spc="-5" dirty="0">
                <a:latin typeface="Constantia"/>
                <a:cs typeface="Constantia"/>
              </a:rPr>
              <a:t>of </a:t>
            </a:r>
            <a:r>
              <a:rPr sz="2200" i="1" spc="-5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. If </a:t>
            </a:r>
            <a:r>
              <a:rPr sz="2200" i="1" spc="-5" dirty="0">
                <a:latin typeface="Constantia"/>
                <a:cs typeface="Constantia"/>
              </a:rPr>
              <a:t>A </a:t>
            </a:r>
            <a:r>
              <a:rPr sz="2200" spc="-5" dirty="0">
                <a:latin typeface="Constantia"/>
                <a:cs typeface="Constantia"/>
              </a:rPr>
              <a:t>is a subset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 </a:t>
            </a:r>
            <a:r>
              <a:rPr sz="2200" i="1" spc="-5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, </a:t>
            </a:r>
            <a:r>
              <a:rPr sz="2200" spc="-30" dirty="0">
                <a:latin typeface="Constantia"/>
                <a:cs typeface="Constantia"/>
              </a:rPr>
              <a:t>we </a:t>
            </a:r>
            <a:r>
              <a:rPr sz="2200" spc="-10" dirty="0">
                <a:latin typeface="Constantia"/>
                <a:cs typeface="Constantia"/>
              </a:rPr>
              <a:t>denote </a:t>
            </a:r>
            <a:r>
              <a:rPr sz="2200" spc="-15" dirty="0">
                <a:latin typeface="Constantia"/>
                <a:cs typeface="Constantia"/>
              </a:rPr>
              <a:t>by </a:t>
            </a:r>
            <a:r>
              <a:rPr sz="2200" i="1" spc="-10" dirty="0">
                <a:latin typeface="Constantia"/>
                <a:cs typeface="Constantia"/>
              </a:rPr>
              <a:t>N</a:t>
            </a:r>
            <a:r>
              <a:rPr sz="2200" spc="-10" dirty="0">
                <a:latin typeface="Constantia"/>
                <a:cs typeface="Constantia"/>
              </a:rPr>
              <a:t>(</a:t>
            </a:r>
            <a:r>
              <a:rPr sz="2200" i="1" spc="-10" dirty="0">
                <a:latin typeface="Constantia"/>
                <a:cs typeface="Constantia"/>
              </a:rPr>
              <a:t>A</a:t>
            </a:r>
            <a:r>
              <a:rPr sz="2200" spc="-10" dirty="0">
                <a:latin typeface="Constantia"/>
                <a:cs typeface="Constantia"/>
              </a:rPr>
              <a:t>) </a:t>
            </a:r>
            <a:r>
              <a:rPr sz="2200" spc="-5" dirty="0">
                <a:latin typeface="Constantia"/>
                <a:cs typeface="Constantia"/>
              </a:rPr>
              <a:t>the set of all </a:t>
            </a:r>
            <a:r>
              <a:rPr sz="2200" spc="-15" dirty="0">
                <a:latin typeface="Constantia"/>
                <a:cs typeface="Constantia"/>
              </a:rPr>
              <a:t>vertices </a:t>
            </a:r>
            <a:r>
              <a:rPr sz="2200" spc="-5" dirty="0">
                <a:latin typeface="Constantia"/>
                <a:cs typeface="Constantia"/>
              </a:rPr>
              <a:t>in </a:t>
            </a:r>
            <a:r>
              <a:rPr sz="2200" i="1" spc="-5" dirty="0">
                <a:latin typeface="Constantia"/>
                <a:cs typeface="Constantia"/>
              </a:rPr>
              <a:t>G </a:t>
            </a:r>
            <a:r>
              <a:rPr sz="2200" spc="-5" dirty="0">
                <a:latin typeface="Constantia"/>
                <a:cs typeface="Constantia"/>
              </a:rPr>
              <a:t>that </a:t>
            </a:r>
            <a:r>
              <a:rPr sz="2200" spc="-15" dirty="0">
                <a:latin typeface="Constantia"/>
                <a:cs typeface="Constantia"/>
              </a:rPr>
              <a:t>are </a:t>
            </a:r>
            <a:r>
              <a:rPr sz="2200" spc="-10" dirty="0">
                <a:latin typeface="Constantia"/>
                <a:cs typeface="Constantia"/>
              </a:rPr>
              <a:t> adjacent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at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least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one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vertex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. </a:t>
            </a:r>
            <a:r>
              <a:rPr sz="2200" spc="-20" dirty="0">
                <a:latin typeface="Constantia"/>
                <a:cs typeface="Constantia"/>
              </a:rPr>
              <a:t>So,</a:t>
            </a:r>
            <a:endParaRPr sz="22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 dirty="0">
              <a:latin typeface="Constantia"/>
              <a:cs typeface="Constantia"/>
            </a:endParaRPr>
          </a:p>
          <a:p>
            <a:pPr marL="12700" marR="12700">
              <a:lnSpc>
                <a:spcPct val="80000"/>
              </a:lnSpc>
            </a:pPr>
            <a:r>
              <a:rPr sz="2200" b="1" dirty="0">
                <a:latin typeface="Constantia"/>
                <a:cs typeface="Constantia"/>
              </a:rPr>
              <a:t>Definition </a:t>
            </a:r>
            <a:r>
              <a:rPr sz="2200" b="1" spc="-5" dirty="0">
                <a:latin typeface="Cambria"/>
                <a:cs typeface="Cambria"/>
              </a:rPr>
              <a:t>3</a:t>
            </a:r>
            <a:r>
              <a:rPr sz="2200" spc="-5" dirty="0">
                <a:latin typeface="Constantia"/>
                <a:cs typeface="Constantia"/>
              </a:rPr>
              <a:t>.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i="1" spc="-10" dirty="0">
                <a:latin typeface="Constantia"/>
                <a:cs typeface="Constantia"/>
              </a:rPr>
              <a:t>degree </a:t>
            </a:r>
            <a:r>
              <a:rPr sz="2200" i="1" spc="-5" dirty="0">
                <a:latin typeface="Constantia"/>
                <a:cs typeface="Constantia"/>
              </a:rPr>
              <a:t>of a </a:t>
            </a:r>
            <a:r>
              <a:rPr sz="2200" i="1" spc="-20" dirty="0">
                <a:latin typeface="Constantia"/>
                <a:cs typeface="Constantia"/>
              </a:rPr>
              <a:t>vertex </a:t>
            </a:r>
            <a:r>
              <a:rPr sz="2200" i="1" spc="-5" dirty="0">
                <a:latin typeface="Constantia"/>
                <a:cs typeface="Constantia"/>
              </a:rPr>
              <a:t>in a </a:t>
            </a:r>
            <a:r>
              <a:rPr sz="2200" i="1" spc="-15" dirty="0">
                <a:latin typeface="Constantia"/>
                <a:cs typeface="Constantia"/>
              </a:rPr>
              <a:t>undirected </a:t>
            </a:r>
            <a:r>
              <a:rPr sz="2200" i="1" spc="-10" dirty="0">
                <a:latin typeface="Constantia"/>
                <a:cs typeface="Constantia"/>
              </a:rPr>
              <a:t>graph </a:t>
            </a:r>
            <a:r>
              <a:rPr sz="2200" spc="-5" dirty="0">
                <a:latin typeface="Constantia"/>
                <a:cs typeface="Constantia"/>
              </a:rPr>
              <a:t>is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number of </a:t>
            </a:r>
            <a:r>
              <a:rPr sz="2200" spc="-10" dirty="0">
                <a:latin typeface="Constantia"/>
                <a:cs typeface="Constantia"/>
              </a:rPr>
              <a:t>edges </a:t>
            </a:r>
            <a:r>
              <a:rPr sz="2200" spc="-5" dirty="0">
                <a:latin typeface="Constantia"/>
                <a:cs typeface="Constantia"/>
              </a:rPr>
              <a:t>incident </a:t>
            </a:r>
            <a:r>
              <a:rPr sz="2200" dirty="0">
                <a:latin typeface="Constantia"/>
                <a:cs typeface="Constantia"/>
              </a:rPr>
              <a:t>with </a:t>
            </a:r>
            <a:r>
              <a:rPr sz="2200" spc="-5" dirty="0">
                <a:latin typeface="Constantia"/>
                <a:cs typeface="Constantia"/>
              </a:rPr>
              <a:t>it, </a:t>
            </a:r>
            <a:r>
              <a:rPr sz="2200" spc="-20" dirty="0">
                <a:latin typeface="Constantia"/>
                <a:cs typeface="Constantia"/>
              </a:rPr>
              <a:t>except </a:t>
            </a:r>
            <a:r>
              <a:rPr sz="2200" spc="-5" dirty="0">
                <a:latin typeface="Constantia"/>
                <a:cs typeface="Constantia"/>
              </a:rPr>
              <a:t>that a loop at a </a:t>
            </a:r>
            <a:r>
              <a:rPr sz="2200" spc="-15" dirty="0">
                <a:latin typeface="Constantia"/>
                <a:cs typeface="Constantia"/>
              </a:rPr>
              <a:t>vertex </a:t>
            </a:r>
            <a:r>
              <a:rPr sz="2200" spc="-10" dirty="0">
                <a:latin typeface="Constantia"/>
                <a:cs typeface="Constantia"/>
              </a:rPr>
              <a:t> contributes </a:t>
            </a:r>
            <a:r>
              <a:rPr sz="2200" spc="-20" dirty="0">
                <a:latin typeface="Constantia"/>
                <a:cs typeface="Constantia"/>
              </a:rPr>
              <a:t>two to </a:t>
            </a:r>
            <a:r>
              <a:rPr sz="2200" spc="-5" dirty="0">
                <a:latin typeface="Constantia"/>
                <a:cs typeface="Constantia"/>
              </a:rPr>
              <a:t>the </a:t>
            </a:r>
            <a:r>
              <a:rPr sz="2200" spc="-10" dirty="0">
                <a:latin typeface="Constantia"/>
                <a:cs typeface="Constantia"/>
              </a:rPr>
              <a:t>degree </a:t>
            </a:r>
            <a:r>
              <a:rPr sz="2200" spc="-5" dirty="0">
                <a:latin typeface="Constantia"/>
                <a:cs typeface="Constantia"/>
              </a:rPr>
              <a:t>of that </a:t>
            </a:r>
            <a:r>
              <a:rPr sz="2200" spc="-15" dirty="0">
                <a:latin typeface="Constantia"/>
                <a:cs typeface="Constantia"/>
              </a:rPr>
              <a:t>vertex. </a:t>
            </a:r>
            <a:r>
              <a:rPr sz="2200" spc="-10" dirty="0">
                <a:latin typeface="Constantia"/>
                <a:cs typeface="Constantia"/>
              </a:rPr>
              <a:t>The degree </a:t>
            </a:r>
            <a:r>
              <a:rPr sz="2200" spc="-5" dirty="0">
                <a:latin typeface="Constantia"/>
                <a:cs typeface="Constantia"/>
              </a:rPr>
              <a:t>of the 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vertex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v</a:t>
            </a:r>
            <a:r>
              <a:rPr sz="2200" i="1" spc="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denoted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deg(</a:t>
            </a:r>
            <a:r>
              <a:rPr sz="2200" i="1" spc="-10" dirty="0">
                <a:latin typeface="Constantia"/>
                <a:cs typeface="Constantia"/>
              </a:rPr>
              <a:t>v</a:t>
            </a:r>
            <a:r>
              <a:rPr sz="2200" spc="-10" dirty="0">
                <a:latin typeface="Constantia"/>
                <a:cs typeface="Constantia"/>
              </a:rPr>
              <a:t>).</a:t>
            </a:r>
            <a:endParaRPr sz="22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400" y="4285488"/>
            <a:ext cx="2217420" cy="2834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511"/>
            <a:ext cx="8193405" cy="15220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4000" spc="-15" dirty="0">
                <a:solidFill>
                  <a:srgbClr val="04607A"/>
                </a:solidFill>
                <a:latin typeface="Calibri"/>
                <a:cs typeface="Calibri"/>
              </a:rPr>
              <a:t>Degrees</a:t>
            </a:r>
            <a:r>
              <a:rPr sz="400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and</a:t>
            </a:r>
            <a:r>
              <a:rPr sz="400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Neighborhoods</a:t>
            </a:r>
            <a:r>
              <a:rPr sz="4000" spc="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of </a:t>
            </a:r>
            <a:r>
              <a:rPr sz="4000" spc="-30" dirty="0">
                <a:solidFill>
                  <a:srgbClr val="04607A"/>
                </a:solidFill>
                <a:latin typeface="Calibri"/>
                <a:cs typeface="Calibri"/>
              </a:rPr>
              <a:t>Vertices</a:t>
            </a:r>
            <a:endParaRPr sz="4000" dirty="0">
              <a:latin typeface="Calibri"/>
              <a:cs typeface="Calibri"/>
            </a:endParaRPr>
          </a:p>
          <a:p>
            <a:pPr marL="73025" marR="262255">
              <a:lnSpc>
                <a:spcPct val="100000"/>
              </a:lnSpc>
              <a:spcBef>
                <a:spcPts val="459"/>
              </a:spcBef>
              <a:tabLst>
                <a:tab pos="1541145" algn="l"/>
                <a:tab pos="3383915" algn="l"/>
                <a:tab pos="4525010" algn="l"/>
              </a:tabLst>
            </a:pPr>
            <a:r>
              <a:rPr sz="2400" b="1" spc="-5" dirty="0">
                <a:solidFill>
                  <a:srgbClr val="000000"/>
                </a:solidFill>
                <a:latin typeface="Constantia"/>
                <a:cs typeface="Constantia"/>
              </a:rPr>
              <a:t>Example</a:t>
            </a:r>
            <a:r>
              <a:rPr sz="2400" spc="-5" dirty="0">
                <a:solidFill>
                  <a:srgbClr val="000000"/>
                </a:solidFill>
              </a:rPr>
              <a:t>:	</a:t>
            </a:r>
            <a:r>
              <a:rPr sz="2400" dirty="0">
                <a:solidFill>
                  <a:srgbClr val="000000"/>
                </a:solidFill>
              </a:rPr>
              <a:t>What</a:t>
            </a:r>
            <a:r>
              <a:rPr sz="2400" spc="-120" dirty="0">
                <a:solidFill>
                  <a:srgbClr val="000000"/>
                </a:solidFill>
              </a:rPr>
              <a:t> </a:t>
            </a:r>
            <a:r>
              <a:rPr sz="2400" spc="-15" dirty="0">
                <a:solidFill>
                  <a:srgbClr val="000000"/>
                </a:solidFill>
              </a:rPr>
              <a:t>are</a:t>
            </a:r>
            <a:r>
              <a:rPr sz="2400" spc="-8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the	</a:t>
            </a:r>
            <a:r>
              <a:rPr sz="2400" spc="-10" dirty="0">
                <a:solidFill>
                  <a:srgbClr val="000000"/>
                </a:solidFill>
              </a:rPr>
              <a:t>degrees	</a:t>
            </a:r>
            <a:r>
              <a:rPr sz="2400" dirty="0">
                <a:solidFill>
                  <a:srgbClr val="000000"/>
                </a:solidFill>
              </a:rPr>
              <a:t>and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neighborhoods</a:t>
            </a:r>
            <a:r>
              <a:rPr sz="2400" spc="-10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of</a:t>
            </a:r>
            <a:r>
              <a:rPr sz="2400" spc="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the </a:t>
            </a:r>
            <a:r>
              <a:rPr sz="2400" spc="-585" dirty="0">
                <a:solidFill>
                  <a:srgbClr val="000000"/>
                </a:solidFill>
              </a:rPr>
              <a:t> </a:t>
            </a:r>
            <a:r>
              <a:rPr sz="2400" spc="-15" dirty="0">
                <a:solidFill>
                  <a:srgbClr val="000000"/>
                </a:solidFill>
              </a:rPr>
              <a:t>vertices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in</a:t>
            </a:r>
            <a:r>
              <a:rPr sz="2400" spc="-7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the</a:t>
            </a:r>
            <a:r>
              <a:rPr sz="2400" spc="-1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graphs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i="1" dirty="0">
                <a:solidFill>
                  <a:srgbClr val="000000"/>
                </a:solidFill>
                <a:latin typeface="Constantia"/>
                <a:cs typeface="Constantia"/>
              </a:rPr>
              <a:t>G</a:t>
            </a:r>
            <a:r>
              <a:rPr sz="2400" i="1" spc="-3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00"/>
                </a:solidFill>
              </a:rPr>
              <a:t>and</a:t>
            </a:r>
            <a:r>
              <a:rPr sz="2400" spc="-5" dirty="0">
                <a:solidFill>
                  <a:srgbClr val="000000"/>
                </a:solidFill>
              </a:rPr>
              <a:t> </a:t>
            </a:r>
            <a:r>
              <a:rPr sz="2400" i="1" dirty="0">
                <a:solidFill>
                  <a:srgbClr val="000000"/>
                </a:solidFill>
                <a:latin typeface="Constantia"/>
                <a:cs typeface="Constantia"/>
              </a:rPr>
              <a:t>H</a:t>
            </a:r>
            <a:r>
              <a:rPr sz="2400" dirty="0">
                <a:solidFill>
                  <a:srgbClr val="000000"/>
                </a:solidFill>
              </a:rPr>
              <a:t>?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59" y="4033875"/>
            <a:ext cx="8549640" cy="25876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b="1" spc="-5" dirty="0">
                <a:latin typeface="Constantia"/>
                <a:cs typeface="Constantia"/>
              </a:rPr>
              <a:t>Solution</a:t>
            </a:r>
            <a:r>
              <a:rPr sz="2000" spc="-5" dirty="0">
                <a:latin typeface="Constantia"/>
                <a:cs typeface="Constantia"/>
              </a:rPr>
              <a:t>:</a:t>
            </a:r>
            <a:endParaRPr sz="20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433070" algn="l"/>
              </a:tabLst>
            </a:pPr>
            <a:r>
              <a:rPr sz="2000" i="1" spc="-5" dirty="0">
                <a:latin typeface="Constantia"/>
                <a:cs typeface="Constantia"/>
              </a:rPr>
              <a:t>G</a:t>
            </a:r>
            <a:r>
              <a:rPr sz="2000" spc="-5" dirty="0">
                <a:latin typeface="Constantia"/>
                <a:cs typeface="Constantia"/>
              </a:rPr>
              <a:t>:	</a:t>
            </a:r>
            <a:r>
              <a:rPr sz="2000" dirty="0">
                <a:latin typeface="Constantia"/>
                <a:cs typeface="Constantia"/>
              </a:rPr>
              <a:t>deg(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"/>
                <a:cs typeface="Cambria"/>
              </a:rPr>
              <a:t>2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deg(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deg(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deg(</a:t>
            </a:r>
            <a:r>
              <a:rPr sz="2000" i="1" dirty="0">
                <a:latin typeface="Constantia"/>
                <a:cs typeface="Constantia"/>
              </a:rPr>
              <a:t>f</a:t>
            </a:r>
            <a:r>
              <a:rPr sz="2000" i="1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"/>
                <a:cs typeface="Cambria"/>
              </a:rPr>
              <a:t>4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deg(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i="1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) =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"/>
                <a:cs typeface="Cambria"/>
              </a:rPr>
              <a:t>1,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onstantia"/>
                <a:cs typeface="Constantia"/>
              </a:rPr>
              <a:t>deg(</a:t>
            </a:r>
            <a:r>
              <a:rPr sz="2000" i="1" dirty="0">
                <a:latin typeface="Constantia"/>
                <a:cs typeface="Constantia"/>
              </a:rPr>
              <a:t>e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"/>
                <a:cs typeface="Cambria"/>
              </a:rPr>
              <a:t>3,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onstantia"/>
                <a:cs typeface="Constantia"/>
              </a:rPr>
              <a:t>deg(</a:t>
            </a:r>
            <a:r>
              <a:rPr sz="2000" i="1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"/>
                <a:cs typeface="Cambria"/>
              </a:rPr>
              <a:t>0.</a:t>
            </a:r>
            <a:endParaRPr sz="2000" dirty="0">
              <a:latin typeface="Cambria"/>
              <a:cs typeface="Cambria"/>
            </a:endParaRPr>
          </a:p>
          <a:p>
            <a:pPr marL="512445">
              <a:lnSpc>
                <a:spcPct val="100000"/>
              </a:lnSpc>
              <a:spcBef>
                <a:spcPts val="480"/>
              </a:spcBef>
            </a:pPr>
            <a:r>
              <a:rPr sz="2000" i="1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{</a:t>
            </a:r>
            <a:r>
              <a:rPr sz="2000" i="1" spc="-15" dirty="0">
                <a:latin typeface="Constantia"/>
                <a:cs typeface="Constantia"/>
              </a:rPr>
              <a:t>b,</a:t>
            </a:r>
            <a:r>
              <a:rPr sz="2000" i="1" dirty="0">
                <a:latin typeface="Constantia"/>
                <a:cs typeface="Constantia"/>
              </a:rPr>
              <a:t> f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},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{</a:t>
            </a:r>
            <a:r>
              <a:rPr sz="2000" i="1" dirty="0">
                <a:latin typeface="Constantia"/>
                <a:cs typeface="Constantia"/>
              </a:rPr>
              <a:t>a,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i="1" spc="-15" dirty="0">
                <a:latin typeface="Constantia"/>
                <a:cs typeface="Constantia"/>
              </a:rPr>
              <a:t>c,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e,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f </a:t>
            </a:r>
            <a:r>
              <a:rPr sz="2000" dirty="0">
                <a:latin typeface="Constantia"/>
                <a:cs typeface="Constantia"/>
              </a:rPr>
              <a:t>},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{</a:t>
            </a:r>
            <a:r>
              <a:rPr sz="2000" i="1" spc="-15" dirty="0">
                <a:latin typeface="Constantia"/>
                <a:cs typeface="Constantia"/>
              </a:rPr>
              <a:t>b,</a:t>
            </a:r>
            <a:r>
              <a:rPr sz="2000" i="1" dirty="0">
                <a:latin typeface="Constantia"/>
                <a:cs typeface="Constantia"/>
              </a:rPr>
              <a:t> d, </a:t>
            </a:r>
            <a:r>
              <a:rPr sz="2000" i="1" spc="-5" dirty="0">
                <a:latin typeface="Constantia"/>
                <a:cs typeface="Constantia"/>
              </a:rPr>
              <a:t>e,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f</a:t>
            </a:r>
            <a:r>
              <a:rPr sz="2000" i="1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},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{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},</a:t>
            </a:r>
          </a:p>
          <a:p>
            <a:pPr marL="554990">
              <a:lnSpc>
                <a:spcPct val="100000"/>
              </a:lnSpc>
              <a:spcBef>
                <a:spcPts val="495"/>
              </a:spcBef>
            </a:pPr>
            <a:r>
              <a:rPr sz="2000" i="1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e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{</a:t>
            </a:r>
            <a:r>
              <a:rPr sz="2000" i="1" spc="-15" dirty="0">
                <a:latin typeface="Constantia"/>
                <a:cs typeface="Constantia"/>
              </a:rPr>
              <a:t>b,</a:t>
            </a:r>
            <a:r>
              <a:rPr sz="2000" i="1" dirty="0">
                <a:latin typeface="Constantia"/>
                <a:cs typeface="Constantia"/>
              </a:rPr>
              <a:t> c</a:t>
            </a:r>
            <a:r>
              <a:rPr sz="2000" i="1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,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f </a:t>
            </a:r>
            <a:r>
              <a:rPr sz="2000" dirty="0">
                <a:latin typeface="Constantia"/>
                <a:cs typeface="Constantia"/>
              </a:rPr>
              <a:t>},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f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{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spc="-20" dirty="0">
                <a:latin typeface="Constantia"/>
                <a:cs typeface="Constantia"/>
              </a:rPr>
              <a:t>b,</a:t>
            </a:r>
            <a:r>
              <a:rPr sz="2000" i="1" spc="-5" dirty="0">
                <a:latin typeface="Constantia"/>
                <a:cs typeface="Constantia"/>
              </a:rPr>
              <a:t> </a:t>
            </a:r>
            <a:r>
              <a:rPr sz="2000" i="1" spc="-20" dirty="0">
                <a:latin typeface="Constantia"/>
                <a:cs typeface="Constantia"/>
              </a:rPr>
              <a:t>c,</a:t>
            </a:r>
            <a:r>
              <a:rPr sz="2000" i="1" dirty="0">
                <a:latin typeface="Constantia"/>
                <a:cs typeface="Constantia"/>
              </a:rPr>
              <a:t> e</a:t>
            </a:r>
            <a:r>
              <a:rPr sz="2000" dirty="0">
                <a:latin typeface="Constantia"/>
                <a:cs typeface="Constantia"/>
              </a:rPr>
              <a:t>},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Symbol"/>
                <a:cs typeface="Symbol"/>
              </a:rPr>
              <a:t>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nstantia"/>
                <a:cs typeface="Constantia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523240" algn="l"/>
              </a:tabLst>
            </a:pPr>
            <a:r>
              <a:rPr sz="2000" i="1" spc="-5" dirty="0">
                <a:latin typeface="Constantia"/>
                <a:cs typeface="Constantia"/>
              </a:rPr>
              <a:t>H</a:t>
            </a:r>
            <a:r>
              <a:rPr sz="2000" spc="-5" dirty="0">
                <a:latin typeface="Constantia"/>
                <a:cs typeface="Constantia"/>
              </a:rPr>
              <a:t>:	</a:t>
            </a:r>
            <a:r>
              <a:rPr sz="2000" dirty="0">
                <a:latin typeface="Constantia"/>
                <a:cs typeface="Constantia"/>
              </a:rPr>
              <a:t>deg(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"/>
                <a:cs typeface="Cambria"/>
              </a:rPr>
              <a:t>4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deg(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deg(</a:t>
            </a:r>
            <a:r>
              <a:rPr sz="2000" i="1" dirty="0">
                <a:latin typeface="Constantia"/>
                <a:cs typeface="Constantia"/>
              </a:rPr>
              <a:t>e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"/>
                <a:cs typeface="Cambria"/>
              </a:rPr>
              <a:t>6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spc="4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deg(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"/>
                <a:cs typeface="Cambria"/>
              </a:rPr>
              <a:t>1,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onstantia"/>
                <a:cs typeface="Constantia"/>
              </a:rPr>
              <a:t>deg(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"/>
                <a:cs typeface="Cambria"/>
              </a:rPr>
              <a:t>5.</a:t>
            </a:r>
          </a:p>
          <a:p>
            <a:pPr marL="568960">
              <a:lnSpc>
                <a:spcPct val="100000"/>
              </a:lnSpc>
              <a:spcBef>
                <a:spcPts val="480"/>
              </a:spcBef>
              <a:tabLst>
                <a:tab pos="2330450" algn="l"/>
              </a:tabLst>
            </a:pPr>
            <a:r>
              <a:rPr sz="2000" i="1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{</a:t>
            </a:r>
            <a:r>
              <a:rPr sz="2000" i="1" spc="-15" dirty="0">
                <a:latin typeface="Constantia"/>
                <a:cs typeface="Constantia"/>
              </a:rPr>
              <a:t>b,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d,</a:t>
            </a:r>
            <a:r>
              <a:rPr sz="2000" i="1" spc="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e</a:t>
            </a:r>
            <a:r>
              <a:rPr sz="2000" dirty="0">
                <a:latin typeface="Constantia"/>
                <a:cs typeface="Constantia"/>
              </a:rPr>
              <a:t>},	</a:t>
            </a:r>
            <a:r>
              <a:rPr sz="2000" i="1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 {</a:t>
            </a:r>
            <a:r>
              <a:rPr sz="2000" i="1" dirty="0">
                <a:latin typeface="Constantia"/>
                <a:cs typeface="Constantia"/>
              </a:rPr>
              <a:t>a,</a:t>
            </a:r>
            <a:r>
              <a:rPr sz="2000" i="1" spc="-15" dirty="0">
                <a:latin typeface="Constantia"/>
                <a:cs typeface="Constantia"/>
              </a:rPr>
              <a:t> </a:t>
            </a:r>
            <a:r>
              <a:rPr sz="2000" i="1" spc="-20" dirty="0">
                <a:latin typeface="Constantia"/>
                <a:cs typeface="Constantia"/>
              </a:rPr>
              <a:t>b,</a:t>
            </a:r>
            <a:r>
              <a:rPr sz="2000" i="1" dirty="0">
                <a:latin typeface="Constantia"/>
                <a:cs typeface="Constantia"/>
              </a:rPr>
              <a:t> </a:t>
            </a:r>
            <a:r>
              <a:rPr sz="2000" i="1" spc="-20" dirty="0">
                <a:latin typeface="Constantia"/>
                <a:cs typeface="Constantia"/>
              </a:rPr>
              <a:t>c,</a:t>
            </a:r>
            <a:r>
              <a:rPr sz="2000" i="1" dirty="0">
                <a:latin typeface="Constantia"/>
                <a:cs typeface="Constantia"/>
              </a:rPr>
              <a:t> d, e</a:t>
            </a:r>
            <a:r>
              <a:rPr sz="2000" dirty="0">
                <a:latin typeface="Constantia"/>
                <a:cs typeface="Constantia"/>
              </a:rPr>
              <a:t>},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{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},</a:t>
            </a:r>
            <a:r>
              <a:rPr sz="2000" spc="4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 {</a:t>
            </a:r>
            <a:r>
              <a:rPr sz="2000" i="1" dirty="0">
                <a:latin typeface="Constantia"/>
                <a:cs typeface="Constantia"/>
              </a:rPr>
              <a:t>a,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i="1" spc="-20" dirty="0">
                <a:latin typeface="Constantia"/>
                <a:cs typeface="Constantia"/>
              </a:rPr>
              <a:t>b,</a:t>
            </a:r>
            <a:r>
              <a:rPr sz="2000" i="1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e</a:t>
            </a:r>
            <a:r>
              <a:rPr sz="2000" spc="-5" dirty="0">
                <a:latin typeface="Constantia"/>
                <a:cs typeface="Constantia"/>
              </a:rPr>
              <a:t>},</a:t>
            </a:r>
            <a:endParaRPr sz="2000" dirty="0">
              <a:latin typeface="Constantia"/>
              <a:cs typeface="Constantia"/>
            </a:endParaRPr>
          </a:p>
          <a:p>
            <a:pPr marL="520065">
              <a:lnSpc>
                <a:spcPct val="100000"/>
              </a:lnSpc>
              <a:spcBef>
                <a:spcPts val="465"/>
              </a:spcBef>
            </a:pPr>
            <a:r>
              <a:rPr sz="2000" i="1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e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{</a:t>
            </a:r>
            <a:r>
              <a:rPr sz="2000" i="1" dirty="0">
                <a:latin typeface="Constantia"/>
                <a:cs typeface="Constantia"/>
              </a:rPr>
              <a:t>a,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,d</a:t>
            </a:r>
            <a:r>
              <a:rPr sz="2000" dirty="0">
                <a:latin typeface="Constantia"/>
                <a:cs typeface="Constantia"/>
              </a:rPr>
              <a:t>}.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963" y="1676400"/>
            <a:ext cx="8001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0700" y="103378"/>
            <a:ext cx="52362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Handshaking</a:t>
            </a:r>
            <a:r>
              <a:rPr sz="4500" spc="-1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Theorem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851661"/>
            <a:ext cx="8956675" cy="573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88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nstantia"/>
                <a:cs typeface="Constantia"/>
              </a:rPr>
              <a:t>Theorem</a:t>
            </a:r>
            <a:r>
              <a:rPr sz="2400" spc="-10" dirty="0">
                <a:latin typeface="Constantia"/>
                <a:cs typeface="Constantia"/>
              </a:rPr>
              <a:t>: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any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graph,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sum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degrees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vertices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equals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twice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G.</a:t>
            </a:r>
            <a:endParaRPr sz="2400" dirty="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spcBef>
                <a:spcPts val="580"/>
              </a:spcBef>
              <a:tabLst>
                <a:tab pos="7919720" algn="l"/>
              </a:tabLst>
            </a:pPr>
            <a:r>
              <a:rPr sz="2400" dirty="0">
                <a:latin typeface="Constantia"/>
                <a:cs typeface="Constantia"/>
              </a:rPr>
              <a:t>Speci</a:t>
            </a:r>
            <a:r>
              <a:rPr sz="2400" spc="60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ical</a:t>
            </a:r>
            <a:r>
              <a:rPr sz="2400" spc="-30" dirty="0">
                <a:latin typeface="Constantia"/>
                <a:cs typeface="Constantia"/>
              </a:rPr>
              <a:t>l</a:t>
            </a:r>
            <a:r>
              <a:rPr sz="2400" spc="-22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20" dirty="0">
                <a:latin typeface="Constantia"/>
                <a:cs typeface="Constantia"/>
              </a:rPr>
              <a:t>v</a:t>
            </a:r>
            <a:r>
              <a:rPr sz="2400" b="1" dirty="0">
                <a:latin typeface="Constantia"/>
                <a:cs typeface="Constantia"/>
              </a:rPr>
              <a:t>1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</a:t>
            </a:r>
            <a:r>
              <a:rPr sz="2400" b="1" dirty="0">
                <a:latin typeface="Constantia"/>
                <a:cs typeface="Constantia"/>
              </a:rPr>
              <a:t>2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5" dirty="0">
                <a:latin typeface="Constantia"/>
                <a:cs typeface="Constantia"/>
              </a:rPr>
              <a:t> …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v</a:t>
            </a:r>
            <a:r>
              <a:rPr sz="2400" b="1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he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	posi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20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  </a:t>
            </a:r>
            <a:r>
              <a:rPr sz="2400" spc="-40" dirty="0">
                <a:latin typeface="Constantia"/>
                <a:cs typeface="Constantia"/>
              </a:rPr>
              <a:t>integer,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endParaRPr sz="2400" dirty="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total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degree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deg(v1) +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deg(v2)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+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…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+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deg(vn)</a:t>
            </a:r>
            <a:endParaRPr sz="2400" dirty="0">
              <a:latin typeface="Constantia"/>
              <a:cs typeface="Constantia"/>
            </a:endParaRPr>
          </a:p>
          <a:p>
            <a:pPr marL="2985135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G)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5" dirty="0">
                <a:latin typeface="Constantia"/>
                <a:cs typeface="Constantia"/>
              </a:rPr>
              <a:t>PROOF:</a:t>
            </a:r>
            <a:endParaRPr sz="24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Each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</a:t>
            </a:r>
            <a:r>
              <a:rPr sz="2400" spc="-45" dirty="0">
                <a:latin typeface="Constantia"/>
                <a:cs typeface="Constantia"/>
              </a:rPr>
              <a:t> “e”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connects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points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vi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vj.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edge,</a:t>
            </a:r>
            <a:endParaRPr sz="2400" dirty="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400" spc="-10" dirty="0">
                <a:latin typeface="Constantia"/>
                <a:cs typeface="Constantia"/>
              </a:rPr>
              <a:t>therefore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contributes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degree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vi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degree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vj.</a:t>
            </a:r>
            <a:endParaRPr sz="2400" dirty="0">
              <a:latin typeface="Constantia"/>
              <a:cs typeface="Constantia"/>
            </a:endParaRPr>
          </a:p>
          <a:p>
            <a:pPr marL="287020" marR="80645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“e”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loop,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counted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twice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computing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degree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vertex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incident.</a:t>
            </a:r>
            <a:endParaRPr sz="2400" dirty="0">
              <a:latin typeface="Constantia"/>
              <a:cs typeface="Constantia"/>
            </a:endParaRPr>
          </a:p>
          <a:p>
            <a:pPr marL="234950" marR="127635" indent="-222885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dirty="0"/>
              <a:t>	</a:t>
            </a:r>
            <a:r>
              <a:rPr sz="2400" spc="-40" dirty="0">
                <a:latin typeface="Constantia"/>
                <a:cs typeface="Constantia"/>
              </a:rPr>
              <a:t>Accordingly,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contributes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total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degree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G.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Thus,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total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degree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5" dirty="0">
                <a:latin typeface="Constantia"/>
                <a:cs typeface="Constantia"/>
              </a:rPr>
              <a:t> 2.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G)</a:t>
            </a: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COROLLARY:</a:t>
            </a:r>
            <a:r>
              <a:rPr sz="2400" b="1" u="heavy" spc="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The</a:t>
            </a:r>
            <a:r>
              <a:rPr sz="2400" u="heavy" spc="-8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total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degree</a:t>
            </a:r>
            <a:r>
              <a:rPr sz="2400" u="heavy" spc="-1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of</a:t>
            </a:r>
            <a:r>
              <a:rPr sz="2400" u="heavy" spc="4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G is</a:t>
            </a:r>
            <a:r>
              <a:rPr sz="2400" u="heavy" spc="-114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an</a:t>
            </a:r>
            <a:r>
              <a:rPr sz="2400" u="heavy" spc="-10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even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number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42760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Degree</a:t>
            </a:r>
            <a:r>
              <a:rPr sz="4500" spc="-6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of</a:t>
            </a:r>
            <a:r>
              <a:rPr sz="4500" spc="-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30" dirty="0">
                <a:solidFill>
                  <a:srgbClr val="04607A"/>
                </a:solidFill>
                <a:latin typeface="Calibri"/>
                <a:cs typeface="Calibri"/>
              </a:rPr>
              <a:t>Vertices</a:t>
            </a:r>
            <a:endParaRPr sz="45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6800" y="3409188"/>
            <a:ext cx="7239000" cy="8580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8723" y="4549140"/>
            <a:ext cx="3199130" cy="646430"/>
          </a:xfrm>
          <a:prstGeom prst="rect">
            <a:avLst/>
          </a:prstGeom>
          <a:ln w="9144">
            <a:solidFill>
              <a:srgbClr val="0E6EC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 marR="367030">
              <a:lnSpc>
                <a:spcPct val="101099"/>
              </a:lnSpc>
              <a:spcBef>
                <a:spcPts val="229"/>
              </a:spcBef>
            </a:pPr>
            <a:r>
              <a:rPr sz="1800" spc="-5" dirty="0">
                <a:latin typeface="Constantia"/>
                <a:cs typeface="Constantia"/>
              </a:rPr>
              <a:t>mus</a:t>
            </a:r>
            <a:r>
              <a:rPr sz="1800" dirty="0">
                <a:latin typeface="Constantia"/>
                <a:cs typeface="Constantia"/>
              </a:rPr>
              <a:t>t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5" dirty="0">
                <a:latin typeface="Constantia"/>
                <a:cs typeface="Constantia"/>
              </a:rPr>
              <a:t>b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55" dirty="0">
                <a:latin typeface="Constantia"/>
                <a:cs typeface="Constantia"/>
              </a:rPr>
              <a:t>v</a:t>
            </a:r>
            <a:r>
              <a:rPr sz="1800" dirty="0">
                <a:latin typeface="Constantia"/>
                <a:cs typeface="Constantia"/>
              </a:rPr>
              <a:t>en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si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deg(</a:t>
            </a:r>
            <a:r>
              <a:rPr sz="1800" i="1" spc="5" dirty="0">
                <a:latin typeface="Constantia"/>
                <a:cs typeface="Constantia"/>
              </a:rPr>
              <a:t>v</a:t>
            </a:r>
            <a:r>
              <a:rPr sz="1800" dirty="0">
                <a:latin typeface="Constantia"/>
                <a:cs typeface="Constantia"/>
              </a:rPr>
              <a:t>) 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s  </a:t>
            </a:r>
            <a:r>
              <a:rPr sz="1800" spc="-15" dirty="0">
                <a:latin typeface="Constantia"/>
                <a:cs typeface="Constantia"/>
              </a:rPr>
              <a:t>even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for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each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v</a:t>
            </a:r>
            <a:r>
              <a:rPr sz="1800" i="1" spc="3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∈ </a:t>
            </a:r>
            <a:r>
              <a:rPr sz="1800" i="1" spc="-5" dirty="0">
                <a:latin typeface="Cambria"/>
                <a:cs typeface="Cambria"/>
              </a:rPr>
              <a:t>V</a:t>
            </a:r>
            <a:r>
              <a:rPr sz="1800" spc="-7" baseline="-20833" dirty="0">
                <a:latin typeface="Cambria Math"/>
                <a:cs typeface="Cambria Math"/>
              </a:rPr>
              <a:t>1</a:t>
            </a:r>
            <a:endParaRPr sz="1800" baseline="-20833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02914" y="4266310"/>
            <a:ext cx="688340" cy="288925"/>
          </a:xfrm>
          <a:custGeom>
            <a:avLst/>
            <a:gdLst/>
            <a:ahLst/>
            <a:cxnLst/>
            <a:rect l="l" t="t" r="r" b="b"/>
            <a:pathLst>
              <a:path w="688339" h="288925">
                <a:moveTo>
                  <a:pt x="652163" y="23268"/>
                </a:moveTo>
                <a:lnTo>
                  <a:pt x="0" y="276859"/>
                </a:lnTo>
                <a:lnTo>
                  <a:pt x="4572" y="288797"/>
                </a:lnTo>
                <a:lnTo>
                  <a:pt x="656888" y="35023"/>
                </a:lnTo>
                <a:lnTo>
                  <a:pt x="664689" y="25240"/>
                </a:lnTo>
                <a:lnTo>
                  <a:pt x="652163" y="23268"/>
                </a:lnTo>
                <a:close/>
              </a:path>
              <a:path w="688339" h="288925">
                <a:moveTo>
                  <a:pt x="679257" y="14731"/>
                </a:moveTo>
                <a:lnTo>
                  <a:pt x="674115" y="14731"/>
                </a:lnTo>
                <a:lnTo>
                  <a:pt x="678688" y="26543"/>
                </a:lnTo>
                <a:lnTo>
                  <a:pt x="656888" y="35023"/>
                </a:lnTo>
                <a:lnTo>
                  <a:pt x="616458" y="85725"/>
                </a:lnTo>
                <a:lnTo>
                  <a:pt x="614299" y="88518"/>
                </a:lnTo>
                <a:lnTo>
                  <a:pt x="614807" y="92456"/>
                </a:lnTo>
                <a:lnTo>
                  <a:pt x="617474" y="94741"/>
                </a:lnTo>
                <a:lnTo>
                  <a:pt x="620268" y="96900"/>
                </a:lnTo>
                <a:lnTo>
                  <a:pt x="624205" y="96393"/>
                </a:lnTo>
                <a:lnTo>
                  <a:pt x="626490" y="93725"/>
                </a:lnTo>
                <a:lnTo>
                  <a:pt x="688086" y="16128"/>
                </a:lnTo>
                <a:lnTo>
                  <a:pt x="679257" y="14731"/>
                </a:lnTo>
                <a:close/>
              </a:path>
              <a:path w="688339" h="288925">
                <a:moveTo>
                  <a:pt x="664689" y="25240"/>
                </a:moveTo>
                <a:lnTo>
                  <a:pt x="656888" y="35023"/>
                </a:lnTo>
                <a:lnTo>
                  <a:pt x="677708" y="26924"/>
                </a:lnTo>
                <a:lnTo>
                  <a:pt x="675386" y="26924"/>
                </a:lnTo>
                <a:lnTo>
                  <a:pt x="664689" y="25240"/>
                </a:lnTo>
                <a:close/>
              </a:path>
              <a:path w="688339" h="288925">
                <a:moveTo>
                  <a:pt x="671449" y="16763"/>
                </a:moveTo>
                <a:lnTo>
                  <a:pt x="664689" y="25240"/>
                </a:lnTo>
                <a:lnTo>
                  <a:pt x="675386" y="26924"/>
                </a:lnTo>
                <a:lnTo>
                  <a:pt x="671449" y="16763"/>
                </a:lnTo>
                <a:close/>
              </a:path>
              <a:path w="688339" h="288925">
                <a:moveTo>
                  <a:pt x="674902" y="16763"/>
                </a:moveTo>
                <a:lnTo>
                  <a:pt x="671449" y="16763"/>
                </a:lnTo>
                <a:lnTo>
                  <a:pt x="675386" y="26924"/>
                </a:lnTo>
                <a:lnTo>
                  <a:pt x="677708" y="26924"/>
                </a:lnTo>
                <a:lnTo>
                  <a:pt x="678688" y="26543"/>
                </a:lnTo>
                <a:lnTo>
                  <a:pt x="674902" y="16763"/>
                </a:lnTo>
                <a:close/>
              </a:path>
              <a:path w="688339" h="288925">
                <a:moveTo>
                  <a:pt x="674115" y="14731"/>
                </a:moveTo>
                <a:lnTo>
                  <a:pt x="652163" y="23268"/>
                </a:lnTo>
                <a:lnTo>
                  <a:pt x="664689" y="25240"/>
                </a:lnTo>
                <a:lnTo>
                  <a:pt x="671449" y="16763"/>
                </a:lnTo>
                <a:lnTo>
                  <a:pt x="674902" y="16763"/>
                </a:lnTo>
                <a:lnTo>
                  <a:pt x="674115" y="14731"/>
                </a:lnTo>
                <a:close/>
              </a:path>
              <a:path w="688339" h="288925">
                <a:moveTo>
                  <a:pt x="586739" y="0"/>
                </a:moveTo>
                <a:lnTo>
                  <a:pt x="583564" y="2412"/>
                </a:lnTo>
                <a:lnTo>
                  <a:pt x="582930" y="5841"/>
                </a:lnTo>
                <a:lnTo>
                  <a:pt x="582422" y="9397"/>
                </a:lnTo>
                <a:lnTo>
                  <a:pt x="584835" y="12572"/>
                </a:lnTo>
                <a:lnTo>
                  <a:pt x="588263" y="13207"/>
                </a:lnTo>
                <a:lnTo>
                  <a:pt x="652163" y="23268"/>
                </a:lnTo>
                <a:lnTo>
                  <a:pt x="674115" y="14731"/>
                </a:lnTo>
                <a:lnTo>
                  <a:pt x="679257" y="14731"/>
                </a:lnTo>
                <a:lnTo>
                  <a:pt x="590169" y="634"/>
                </a:lnTo>
                <a:lnTo>
                  <a:pt x="586739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6039" y="1453972"/>
            <a:ext cx="8295005" cy="236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>
              <a:lnSpc>
                <a:spcPts val="2735"/>
              </a:lnSpc>
              <a:spcBef>
                <a:spcPts val="100"/>
              </a:spcBef>
            </a:pPr>
            <a:r>
              <a:rPr sz="2400" b="1" spc="-5" dirty="0">
                <a:latin typeface="Constantia"/>
                <a:cs typeface="Constantia"/>
              </a:rPr>
              <a:t>Theorem:</a:t>
            </a:r>
            <a:r>
              <a:rPr sz="2400" b="1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undirected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graph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even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</a:p>
          <a:p>
            <a:pPr marL="756285">
              <a:lnSpc>
                <a:spcPts val="2735"/>
              </a:lnSpc>
            </a:pPr>
            <a:r>
              <a:rPr sz="2400" spc="-15" dirty="0">
                <a:latin typeface="Constantia"/>
                <a:cs typeface="Constantia"/>
              </a:rPr>
              <a:t>vertices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odd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degree.</a:t>
            </a:r>
            <a:endParaRPr sz="2400" dirty="0">
              <a:latin typeface="Constantia"/>
              <a:cs typeface="Constantia"/>
            </a:endParaRPr>
          </a:p>
          <a:p>
            <a:pPr marL="756285" marR="30480">
              <a:lnSpc>
                <a:spcPts val="2590"/>
              </a:lnSpc>
              <a:spcBef>
                <a:spcPts val="615"/>
              </a:spcBef>
            </a:pPr>
            <a:r>
              <a:rPr sz="2400" b="1" i="1" spc="-10" dirty="0">
                <a:latin typeface="Constantia"/>
                <a:cs typeface="Constantia"/>
              </a:rPr>
              <a:t>Proof</a:t>
            </a:r>
            <a:r>
              <a:rPr sz="2400" b="1" spc="-10" dirty="0">
                <a:latin typeface="Constantia"/>
                <a:cs typeface="Constantia"/>
              </a:rPr>
              <a:t>: </a:t>
            </a:r>
            <a:r>
              <a:rPr sz="2400" spc="5" dirty="0">
                <a:latin typeface="Constantia"/>
                <a:cs typeface="Constantia"/>
              </a:rPr>
              <a:t>Let </a:t>
            </a:r>
            <a:r>
              <a:rPr sz="2400" i="1" spc="-5" dirty="0">
                <a:latin typeface="Constantia"/>
                <a:cs typeface="Constantia"/>
              </a:rPr>
              <a:t>V</a:t>
            </a:r>
            <a:r>
              <a:rPr sz="2400" spc="-7" baseline="-20833" dirty="0">
                <a:latin typeface="Cambria"/>
                <a:cs typeface="Cambria"/>
              </a:rPr>
              <a:t>1 </a:t>
            </a:r>
            <a:r>
              <a:rPr sz="2400" spc="-5" dirty="0">
                <a:latin typeface="Constantia"/>
                <a:cs typeface="Constantia"/>
              </a:rPr>
              <a:t>be the </a:t>
            </a:r>
            <a:r>
              <a:rPr sz="2400" spc="-15" dirty="0">
                <a:latin typeface="Constantia"/>
                <a:cs typeface="Constantia"/>
              </a:rPr>
              <a:t>vertices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15" dirty="0">
                <a:latin typeface="Constantia"/>
                <a:cs typeface="Constantia"/>
              </a:rPr>
              <a:t>even </a:t>
            </a:r>
            <a:r>
              <a:rPr sz="2400" spc="-10" dirty="0">
                <a:latin typeface="Constantia"/>
                <a:cs typeface="Constantia"/>
              </a:rPr>
              <a:t>degree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i="1" spc="-5" dirty="0">
                <a:latin typeface="Constantia"/>
                <a:cs typeface="Constantia"/>
              </a:rPr>
              <a:t>V</a:t>
            </a:r>
            <a:r>
              <a:rPr sz="2400" spc="-7" baseline="-20833" dirty="0">
                <a:latin typeface="Cambria"/>
                <a:cs typeface="Cambria"/>
              </a:rPr>
              <a:t>2 </a:t>
            </a:r>
            <a:r>
              <a:rPr sz="2400" spc="-5" dirty="0">
                <a:latin typeface="Constantia"/>
                <a:cs typeface="Constantia"/>
              </a:rPr>
              <a:t>be the </a:t>
            </a:r>
            <a:r>
              <a:rPr sz="2400" spc="-5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vertices </a:t>
            </a:r>
            <a:r>
              <a:rPr sz="2400" dirty="0">
                <a:latin typeface="Constantia"/>
                <a:cs typeface="Constantia"/>
              </a:rPr>
              <a:t>of odd </a:t>
            </a:r>
            <a:r>
              <a:rPr sz="2400" spc="-10" dirty="0">
                <a:latin typeface="Constantia"/>
                <a:cs typeface="Constantia"/>
              </a:rPr>
              <a:t>degree </a:t>
            </a:r>
            <a:r>
              <a:rPr sz="2400" spc="-5" dirty="0">
                <a:latin typeface="Constantia"/>
                <a:cs typeface="Constantia"/>
              </a:rPr>
              <a:t>in </a:t>
            </a:r>
            <a:r>
              <a:rPr sz="2400" dirty="0">
                <a:latin typeface="Constantia"/>
                <a:cs typeface="Constantia"/>
              </a:rPr>
              <a:t>an </a:t>
            </a:r>
            <a:r>
              <a:rPr sz="2400" spc="-10" dirty="0">
                <a:latin typeface="Constantia"/>
                <a:cs typeface="Constantia"/>
              </a:rPr>
              <a:t>undirected </a:t>
            </a:r>
            <a:r>
              <a:rPr sz="2400" spc="-5" dirty="0">
                <a:latin typeface="Constantia"/>
                <a:cs typeface="Constantia"/>
              </a:rPr>
              <a:t>graph </a:t>
            </a:r>
            <a:r>
              <a:rPr sz="2400" i="1" dirty="0">
                <a:latin typeface="Constantia"/>
                <a:cs typeface="Constantia"/>
              </a:rPr>
              <a:t>G </a:t>
            </a:r>
            <a:r>
              <a:rPr sz="2400" dirty="0">
                <a:latin typeface="Constantia"/>
                <a:cs typeface="Constantia"/>
              </a:rPr>
              <a:t>= 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V</a:t>
            </a:r>
            <a:r>
              <a:rPr sz="2400" spc="-5" dirty="0">
                <a:latin typeface="Constantia"/>
                <a:cs typeface="Constantia"/>
              </a:rPr>
              <a:t>, </a:t>
            </a:r>
            <a:r>
              <a:rPr sz="2400" i="1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)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m</a:t>
            </a:r>
            <a:r>
              <a:rPr sz="2400" i="1" spc="-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edges.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Constantia"/>
              <a:cs typeface="Constantia"/>
            </a:endParaRPr>
          </a:p>
          <a:p>
            <a:pPr marL="25400">
              <a:lnSpc>
                <a:spcPct val="100000"/>
              </a:lnSpc>
            </a:pPr>
            <a:r>
              <a:rPr sz="1800" spc="-15" dirty="0">
                <a:latin typeface="Constantia"/>
                <a:cs typeface="Constantia"/>
              </a:rPr>
              <a:t>even</a:t>
            </a:r>
            <a:endParaRPr sz="1800" dirty="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600" y="3605910"/>
            <a:ext cx="349250" cy="103505"/>
          </a:xfrm>
          <a:custGeom>
            <a:avLst/>
            <a:gdLst/>
            <a:ahLst/>
            <a:cxnLst/>
            <a:rect l="l" t="t" r="r" b="b"/>
            <a:pathLst>
              <a:path w="349250" h="103504">
                <a:moveTo>
                  <a:pt x="323646" y="51688"/>
                </a:moveTo>
                <a:lnTo>
                  <a:pt x="253771" y="92456"/>
                </a:lnTo>
                <a:lnTo>
                  <a:pt x="252742" y="96265"/>
                </a:lnTo>
                <a:lnTo>
                  <a:pt x="256286" y="102362"/>
                </a:lnTo>
                <a:lnTo>
                  <a:pt x="260172" y="103377"/>
                </a:lnTo>
                <a:lnTo>
                  <a:pt x="337913" y="58038"/>
                </a:lnTo>
                <a:lnTo>
                  <a:pt x="336207" y="58038"/>
                </a:lnTo>
                <a:lnTo>
                  <a:pt x="336207" y="57150"/>
                </a:lnTo>
                <a:lnTo>
                  <a:pt x="333006" y="57150"/>
                </a:lnTo>
                <a:lnTo>
                  <a:pt x="323646" y="51688"/>
                </a:lnTo>
                <a:close/>
              </a:path>
              <a:path w="349250" h="103504">
                <a:moveTo>
                  <a:pt x="312762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12762" y="58038"/>
                </a:lnTo>
                <a:lnTo>
                  <a:pt x="323646" y="51688"/>
                </a:lnTo>
                <a:lnTo>
                  <a:pt x="312762" y="45338"/>
                </a:lnTo>
                <a:close/>
              </a:path>
              <a:path w="349250" h="103504">
                <a:moveTo>
                  <a:pt x="337913" y="45338"/>
                </a:moveTo>
                <a:lnTo>
                  <a:pt x="336207" y="45338"/>
                </a:lnTo>
                <a:lnTo>
                  <a:pt x="336207" y="58038"/>
                </a:lnTo>
                <a:lnTo>
                  <a:pt x="337913" y="58038"/>
                </a:lnTo>
                <a:lnTo>
                  <a:pt x="348805" y="51688"/>
                </a:lnTo>
                <a:lnTo>
                  <a:pt x="337913" y="45338"/>
                </a:lnTo>
                <a:close/>
              </a:path>
              <a:path w="349250" h="103504">
                <a:moveTo>
                  <a:pt x="333006" y="46227"/>
                </a:moveTo>
                <a:lnTo>
                  <a:pt x="323646" y="51688"/>
                </a:lnTo>
                <a:lnTo>
                  <a:pt x="333006" y="57150"/>
                </a:lnTo>
                <a:lnTo>
                  <a:pt x="333006" y="46227"/>
                </a:lnTo>
                <a:close/>
              </a:path>
              <a:path w="349250" h="103504">
                <a:moveTo>
                  <a:pt x="336207" y="46227"/>
                </a:moveTo>
                <a:lnTo>
                  <a:pt x="333006" y="46227"/>
                </a:lnTo>
                <a:lnTo>
                  <a:pt x="333006" y="57150"/>
                </a:lnTo>
                <a:lnTo>
                  <a:pt x="336207" y="57150"/>
                </a:lnTo>
                <a:lnTo>
                  <a:pt x="336207" y="46227"/>
                </a:lnTo>
                <a:close/>
              </a:path>
              <a:path w="349250" h="103504">
                <a:moveTo>
                  <a:pt x="260172" y="0"/>
                </a:moveTo>
                <a:lnTo>
                  <a:pt x="256286" y="1015"/>
                </a:lnTo>
                <a:lnTo>
                  <a:pt x="252742" y="7112"/>
                </a:lnTo>
                <a:lnTo>
                  <a:pt x="253771" y="10921"/>
                </a:lnTo>
                <a:lnTo>
                  <a:pt x="323646" y="51688"/>
                </a:lnTo>
                <a:lnTo>
                  <a:pt x="333006" y="46227"/>
                </a:lnTo>
                <a:lnTo>
                  <a:pt x="336207" y="46227"/>
                </a:lnTo>
                <a:lnTo>
                  <a:pt x="336207" y="45338"/>
                </a:lnTo>
                <a:lnTo>
                  <a:pt x="337913" y="45338"/>
                </a:lnTo>
                <a:lnTo>
                  <a:pt x="260172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962400" y="4549140"/>
            <a:ext cx="5029200" cy="1754505"/>
          </a:xfrm>
          <a:prstGeom prst="rect">
            <a:avLst/>
          </a:prstGeom>
          <a:ln w="9144">
            <a:solidFill>
              <a:srgbClr val="0E6EC5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337820">
              <a:lnSpc>
                <a:spcPct val="99800"/>
              </a:lnSpc>
              <a:spcBef>
                <a:spcPts val="280"/>
              </a:spcBef>
            </a:pPr>
            <a:r>
              <a:rPr sz="1800" spc="-5" dirty="0">
                <a:latin typeface="Constantia"/>
                <a:cs typeface="Constantia"/>
              </a:rPr>
              <a:t>This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sum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must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be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even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because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</a:t>
            </a:r>
            <a:r>
              <a:rPr sz="1800" i="1" spc="-5" dirty="0">
                <a:latin typeface="Constantia"/>
                <a:cs typeface="Constantia"/>
              </a:rPr>
              <a:t>m</a:t>
            </a:r>
            <a:r>
              <a:rPr sz="1800" i="1" spc="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even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 sum of the </a:t>
            </a:r>
            <a:r>
              <a:rPr sz="1800" spc="-5" dirty="0">
                <a:latin typeface="Constantia"/>
                <a:cs typeface="Constantia"/>
              </a:rPr>
              <a:t>degrees </a:t>
            </a:r>
            <a:r>
              <a:rPr sz="1800" dirty="0">
                <a:latin typeface="Constantia"/>
                <a:cs typeface="Constantia"/>
              </a:rPr>
              <a:t>of the </a:t>
            </a:r>
            <a:r>
              <a:rPr sz="1800" spc="-15" dirty="0">
                <a:latin typeface="Constantia"/>
                <a:cs typeface="Constantia"/>
              </a:rPr>
              <a:t>vertices </a:t>
            </a:r>
            <a:r>
              <a:rPr sz="1800" dirty="0">
                <a:latin typeface="Constantia"/>
                <a:cs typeface="Constantia"/>
              </a:rPr>
              <a:t>of </a:t>
            </a:r>
            <a:r>
              <a:rPr sz="1800" spc="-15" dirty="0">
                <a:latin typeface="Constantia"/>
                <a:cs typeface="Constantia"/>
              </a:rPr>
              <a:t>even 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degrees is </a:t>
            </a:r>
            <a:r>
              <a:rPr sz="1800" dirty="0">
                <a:latin typeface="Constantia"/>
                <a:cs typeface="Constantia"/>
              </a:rPr>
              <a:t>also </a:t>
            </a:r>
            <a:r>
              <a:rPr sz="1800" spc="-15" dirty="0">
                <a:latin typeface="Constantia"/>
                <a:cs typeface="Constantia"/>
              </a:rPr>
              <a:t>even. </a:t>
            </a:r>
            <a:r>
              <a:rPr sz="1800" dirty="0">
                <a:latin typeface="Constantia"/>
                <a:cs typeface="Constantia"/>
              </a:rPr>
              <a:t>Because this </a:t>
            </a:r>
            <a:r>
              <a:rPr sz="1800" spc="-5" dirty="0">
                <a:latin typeface="Constantia"/>
                <a:cs typeface="Constantia"/>
              </a:rPr>
              <a:t>is </a:t>
            </a:r>
            <a:r>
              <a:rPr sz="1800" dirty="0">
                <a:latin typeface="Constantia"/>
                <a:cs typeface="Constantia"/>
              </a:rPr>
              <a:t>the sum of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 </a:t>
            </a:r>
            <a:r>
              <a:rPr sz="1800" spc="-5" dirty="0">
                <a:latin typeface="Constantia"/>
                <a:cs typeface="Constantia"/>
              </a:rPr>
              <a:t>degrees </a:t>
            </a:r>
            <a:r>
              <a:rPr sz="1800" dirty="0">
                <a:latin typeface="Constantia"/>
                <a:cs typeface="Constantia"/>
              </a:rPr>
              <a:t>of all </a:t>
            </a:r>
            <a:r>
              <a:rPr sz="1800" spc="-15" dirty="0">
                <a:latin typeface="Constantia"/>
                <a:cs typeface="Constantia"/>
              </a:rPr>
              <a:t>vertices </a:t>
            </a:r>
            <a:r>
              <a:rPr sz="1800" dirty="0">
                <a:latin typeface="Constantia"/>
                <a:cs typeface="Constantia"/>
              </a:rPr>
              <a:t>of odd </a:t>
            </a:r>
            <a:r>
              <a:rPr sz="1800" spc="-10" dirty="0">
                <a:latin typeface="Constantia"/>
                <a:cs typeface="Constantia"/>
              </a:rPr>
              <a:t>degree </a:t>
            </a:r>
            <a:r>
              <a:rPr sz="1800" spc="-5" dirty="0">
                <a:latin typeface="Constantia"/>
                <a:cs typeface="Constantia"/>
              </a:rPr>
              <a:t>in </a:t>
            </a:r>
            <a:r>
              <a:rPr sz="1800" dirty="0">
                <a:latin typeface="Constantia"/>
                <a:cs typeface="Constantia"/>
              </a:rPr>
              <a:t>the 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graph, </a:t>
            </a:r>
            <a:r>
              <a:rPr sz="1800" spc="-5" dirty="0">
                <a:latin typeface="Constantia"/>
                <a:cs typeface="Constantia"/>
              </a:rPr>
              <a:t>there must </a:t>
            </a:r>
            <a:r>
              <a:rPr sz="1800" dirty="0">
                <a:latin typeface="Constantia"/>
                <a:cs typeface="Constantia"/>
              </a:rPr>
              <a:t>be an </a:t>
            </a:r>
            <a:r>
              <a:rPr sz="1800" spc="-15" dirty="0">
                <a:latin typeface="Constantia"/>
                <a:cs typeface="Constantia"/>
              </a:rPr>
              <a:t>even </a:t>
            </a:r>
            <a:r>
              <a:rPr sz="1800" spc="-5" dirty="0">
                <a:latin typeface="Constantia"/>
                <a:cs typeface="Constantia"/>
              </a:rPr>
              <a:t>number </a:t>
            </a:r>
            <a:r>
              <a:rPr sz="1800" dirty="0">
                <a:latin typeface="Constantia"/>
                <a:cs typeface="Constantia"/>
              </a:rPr>
              <a:t>of such 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vertices.</a:t>
            </a:r>
            <a:endParaRPr sz="1800" dirty="0">
              <a:latin typeface="Constantia"/>
              <a:cs typeface="Constant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53656" y="4267200"/>
            <a:ext cx="204343" cy="2265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4378"/>
            <a:ext cx="52362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Handshaking</a:t>
            </a:r>
            <a:r>
              <a:rPr sz="4500" spc="-1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Theorem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659" y="1232357"/>
            <a:ext cx="8245475" cy="478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onstantia"/>
                <a:cs typeface="Constantia"/>
              </a:rPr>
              <a:t>We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now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give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two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examples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illustrating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usefulness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endParaRPr sz="2400" dirty="0">
              <a:latin typeface="Constantia"/>
              <a:cs typeface="Constant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nstantia"/>
                <a:cs typeface="Constantia"/>
              </a:rPr>
              <a:t>handshaking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theorem.</a:t>
            </a:r>
            <a:endParaRPr sz="2400" dirty="0">
              <a:latin typeface="Constantia"/>
              <a:cs typeface="Constantia"/>
            </a:endParaRPr>
          </a:p>
          <a:p>
            <a:pPr marL="12700" algn="just">
              <a:lnSpc>
                <a:spcPts val="2870"/>
              </a:lnSpc>
              <a:spcBef>
                <a:spcPts val="600"/>
              </a:spcBef>
            </a:pPr>
            <a:r>
              <a:rPr sz="2400" b="1" spc="-5" dirty="0">
                <a:latin typeface="Constantia"/>
                <a:cs typeface="Constantia"/>
              </a:rPr>
              <a:t>Example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How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many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graph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"/>
                <a:cs typeface="Cambria"/>
              </a:rPr>
              <a:t>10</a:t>
            </a:r>
          </a:p>
          <a:p>
            <a:pPr marL="12700" algn="just">
              <a:lnSpc>
                <a:spcPts val="2870"/>
              </a:lnSpc>
            </a:pPr>
            <a:r>
              <a:rPr sz="2400" spc="-15" dirty="0">
                <a:latin typeface="Constantia"/>
                <a:cs typeface="Constantia"/>
              </a:rPr>
              <a:t>vertices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degree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six?</a:t>
            </a:r>
          </a:p>
          <a:p>
            <a:pPr marL="12700" marR="523875" algn="just">
              <a:lnSpc>
                <a:spcPct val="100400"/>
              </a:lnSpc>
              <a:spcBef>
                <a:spcPts val="565"/>
              </a:spcBef>
            </a:pPr>
            <a:r>
              <a:rPr sz="2400" b="1" spc="-5" dirty="0">
                <a:latin typeface="Constantia"/>
                <a:cs typeface="Constantia"/>
              </a:rPr>
              <a:t>Solution</a:t>
            </a:r>
            <a:r>
              <a:rPr sz="2400" spc="-5" dirty="0">
                <a:latin typeface="Constantia"/>
                <a:cs typeface="Constantia"/>
              </a:rPr>
              <a:t>: Because the </a:t>
            </a:r>
            <a:r>
              <a:rPr sz="2400" dirty="0">
                <a:latin typeface="Constantia"/>
                <a:cs typeface="Constantia"/>
              </a:rPr>
              <a:t>sum of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degrees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vertices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"/>
                <a:cs typeface="Cambria"/>
              </a:rPr>
              <a:t>6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"/>
                <a:cs typeface="Cambria"/>
              </a:rPr>
              <a:t>10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"/>
                <a:cs typeface="Cambria"/>
              </a:rPr>
              <a:t>60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handshaking</a:t>
            </a:r>
            <a:r>
              <a:rPr sz="2400" spc="-10" dirty="0">
                <a:latin typeface="Constantia"/>
                <a:cs typeface="Constantia"/>
              </a:rPr>
              <a:t> theorem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tells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"/>
                <a:cs typeface="Cambria"/>
              </a:rPr>
              <a:t>2</a:t>
            </a:r>
            <a:r>
              <a:rPr sz="2400" i="1" dirty="0">
                <a:latin typeface="Constantia"/>
                <a:cs typeface="Constantia"/>
              </a:rPr>
              <a:t>m</a:t>
            </a:r>
            <a:r>
              <a:rPr sz="2400" i="1" spc="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"/>
                <a:cs typeface="Cambria"/>
              </a:rPr>
              <a:t>60. </a:t>
            </a:r>
            <a:r>
              <a:rPr sz="2400" spc="-5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 number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edges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i="1" dirty="0">
                <a:latin typeface="Constantia"/>
                <a:cs typeface="Constantia"/>
              </a:rPr>
              <a:t>m</a:t>
            </a:r>
            <a:r>
              <a:rPr sz="2400" i="1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"/>
                <a:cs typeface="Cambria"/>
              </a:rPr>
              <a:t>=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30.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nstantia"/>
                <a:cs typeface="Constantia"/>
              </a:rPr>
              <a:t>E</a:t>
            </a:r>
            <a:r>
              <a:rPr sz="2400" b="1" spc="-15" dirty="0">
                <a:latin typeface="Constantia"/>
                <a:cs typeface="Constantia"/>
              </a:rPr>
              <a:t>x</a:t>
            </a:r>
            <a:r>
              <a:rPr sz="2400" b="1" dirty="0">
                <a:latin typeface="Constantia"/>
                <a:cs typeface="Constantia"/>
              </a:rPr>
              <a:t>am</a:t>
            </a:r>
            <a:r>
              <a:rPr sz="2400" b="1" spc="-10" dirty="0">
                <a:latin typeface="Constantia"/>
                <a:cs typeface="Constantia"/>
              </a:rPr>
              <a:t>p</a:t>
            </a:r>
            <a:r>
              <a:rPr sz="2400" b="1" spc="-5" dirty="0">
                <a:latin typeface="Constantia"/>
                <a:cs typeface="Constantia"/>
              </a:rPr>
              <a:t>l</a:t>
            </a:r>
            <a:r>
              <a:rPr sz="2400" b="1" spc="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: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aph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"/>
                <a:cs typeface="Cambria"/>
              </a:rPr>
              <a:t>5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5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ex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65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ee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3</a:t>
            </a:r>
            <a:r>
              <a:rPr sz="2400" dirty="0">
                <a:latin typeface="Constantia"/>
                <a:cs typeface="Constantia"/>
              </a:rPr>
              <a:t>?</a:t>
            </a:r>
          </a:p>
          <a:p>
            <a:pPr marL="12700" marR="15240">
              <a:lnSpc>
                <a:spcPct val="100800"/>
              </a:lnSpc>
              <a:spcBef>
                <a:spcPts val="530"/>
              </a:spcBef>
              <a:tabLst>
                <a:tab pos="6487795" algn="l"/>
              </a:tabLst>
            </a:pPr>
            <a:r>
              <a:rPr sz="2400" b="1" spc="-5" dirty="0">
                <a:latin typeface="Constantia"/>
                <a:cs typeface="Constantia"/>
              </a:rPr>
              <a:t>Solution</a:t>
            </a:r>
            <a:r>
              <a:rPr sz="2400" spc="-5" dirty="0">
                <a:latin typeface="Constantia"/>
                <a:cs typeface="Constantia"/>
              </a:rPr>
              <a:t>: This is not </a:t>
            </a:r>
            <a:r>
              <a:rPr sz="2400" dirty="0">
                <a:latin typeface="Constantia"/>
                <a:cs typeface="Constantia"/>
              </a:rPr>
              <a:t>possible </a:t>
            </a:r>
            <a:r>
              <a:rPr sz="2400" spc="-20" dirty="0">
                <a:latin typeface="Constantia"/>
                <a:cs typeface="Constantia"/>
              </a:rPr>
              <a:t>by </a:t>
            </a:r>
            <a:r>
              <a:rPr sz="2400" spc="-5" dirty="0">
                <a:latin typeface="Constantia"/>
                <a:cs typeface="Constantia"/>
              </a:rPr>
              <a:t>the handshaking </a:t>
            </a:r>
            <a:r>
              <a:rPr sz="2400" spc="-10" dirty="0">
                <a:latin typeface="Constantia"/>
                <a:cs typeface="Constantia"/>
              </a:rPr>
              <a:t>theorem, </a:t>
            </a:r>
            <a:r>
              <a:rPr sz="2400" spc="-5" dirty="0">
                <a:latin typeface="Constantia"/>
                <a:cs typeface="Constantia"/>
              </a:rPr>
              <a:t> because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sum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degrees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vertices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"/>
                <a:cs typeface="Cambria"/>
              </a:rPr>
              <a:t>3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mbria"/>
                <a:cs typeface="Cambria"/>
              </a:rPr>
              <a:t>5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=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15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odd.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34059" y="2618054"/>
            <a:ext cx="7788909" cy="37128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122555">
              <a:lnSpc>
                <a:spcPct val="90000"/>
              </a:lnSpc>
              <a:spcBef>
                <a:spcPts val="415"/>
              </a:spcBef>
              <a:tabLst>
                <a:tab pos="1333500" algn="l"/>
                <a:tab pos="3283585" algn="l"/>
              </a:tabLst>
            </a:pPr>
            <a:r>
              <a:rPr sz="2600" b="1" spc="5" dirty="0">
                <a:latin typeface="Constantia"/>
                <a:cs typeface="Constantia"/>
              </a:rPr>
              <a:t>Definition: </a:t>
            </a:r>
            <a:r>
              <a:rPr sz="2600" dirty="0">
                <a:latin typeface="Constantia"/>
                <a:cs typeface="Constantia"/>
              </a:rPr>
              <a:t>An </a:t>
            </a:r>
            <a:r>
              <a:rPr sz="2600" i="1" spc="-15" dirty="0">
                <a:latin typeface="Constantia"/>
                <a:cs typeface="Constantia"/>
              </a:rPr>
              <a:t>directed graph </a:t>
            </a:r>
            <a:r>
              <a:rPr sz="2600" i="1" dirty="0">
                <a:latin typeface="Constantia"/>
                <a:cs typeface="Constantia"/>
              </a:rPr>
              <a:t>G = </a:t>
            </a:r>
            <a:r>
              <a:rPr sz="2600" spc="-95" dirty="0">
                <a:latin typeface="Constantia"/>
                <a:cs typeface="Constantia"/>
              </a:rPr>
              <a:t>(</a:t>
            </a:r>
            <a:r>
              <a:rPr sz="2600" i="1" spc="-95" dirty="0">
                <a:latin typeface="Constantia"/>
                <a:cs typeface="Constantia"/>
              </a:rPr>
              <a:t>V, </a:t>
            </a:r>
            <a:r>
              <a:rPr sz="2600" i="1" dirty="0">
                <a:latin typeface="Constantia"/>
                <a:cs typeface="Constantia"/>
              </a:rPr>
              <a:t>E) </a:t>
            </a:r>
            <a:r>
              <a:rPr sz="2600" spc="-10" dirty="0">
                <a:latin typeface="Constantia"/>
                <a:cs typeface="Constantia"/>
              </a:rPr>
              <a:t>consists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i="1" spc="-135" dirty="0">
                <a:latin typeface="Constantia"/>
                <a:cs typeface="Constantia"/>
              </a:rPr>
              <a:t>V, </a:t>
            </a:r>
            <a:r>
              <a:rPr sz="2600" i="1" spc="-6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nonempty </a:t>
            </a:r>
            <a:r>
              <a:rPr sz="2600" dirty="0">
                <a:latin typeface="Constantia"/>
                <a:cs typeface="Constantia"/>
              </a:rPr>
              <a:t>set of </a:t>
            </a:r>
            <a:r>
              <a:rPr sz="2600" i="1" spc="-15" dirty="0">
                <a:latin typeface="Constantia"/>
                <a:cs typeface="Constantia"/>
              </a:rPr>
              <a:t>vertices </a:t>
            </a:r>
            <a:r>
              <a:rPr sz="2600" dirty="0">
                <a:latin typeface="Constantia"/>
                <a:cs typeface="Constantia"/>
              </a:rPr>
              <a:t>(or </a:t>
            </a:r>
            <a:r>
              <a:rPr sz="2600" i="1" dirty="0">
                <a:latin typeface="Constantia"/>
                <a:cs typeface="Constantia"/>
              </a:rPr>
              <a:t>nodes</a:t>
            </a:r>
            <a:r>
              <a:rPr sz="2600" dirty="0">
                <a:latin typeface="Constantia"/>
                <a:cs typeface="Constantia"/>
              </a:rPr>
              <a:t>), and </a:t>
            </a:r>
            <a:r>
              <a:rPr sz="2600" i="1" dirty="0">
                <a:latin typeface="Constantia"/>
                <a:cs typeface="Constantia"/>
              </a:rPr>
              <a:t>E, </a:t>
            </a:r>
            <a:r>
              <a:rPr sz="2600" dirty="0">
                <a:latin typeface="Constantia"/>
                <a:cs typeface="Constantia"/>
              </a:rPr>
              <a:t>a set of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i="1" spc="-15" dirty="0">
                <a:latin typeface="Constantia"/>
                <a:cs typeface="Constantia"/>
              </a:rPr>
              <a:t>directed </a:t>
            </a:r>
            <a:r>
              <a:rPr sz="2600" i="1" spc="-5" dirty="0">
                <a:latin typeface="Constantia"/>
                <a:cs typeface="Constantia"/>
              </a:rPr>
              <a:t>edges </a:t>
            </a:r>
            <a:r>
              <a:rPr sz="2600" dirty="0">
                <a:latin typeface="Constantia"/>
                <a:cs typeface="Constantia"/>
              </a:rPr>
              <a:t>or </a:t>
            </a:r>
            <a:r>
              <a:rPr sz="2600" i="1" spc="-15" dirty="0">
                <a:latin typeface="Constantia"/>
                <a:cs typeface="Constantia"/>
              </a:rPr>
              <a:t>arcs. </a:t>
            </a:r>
            <a:r>
              <a:rPr sz="2600" dirty="0">
                <a:latin typeface="Constantia"/>
                <a:cs typeface="Constantia"/>
              </a:rPr>
              <a:t>Each </a:t>
            </a:r>
            <a:r>
              <a:rPr sz="2600" spc="-15" dirty="0">
                <a:latin typeface="Constantia"/>
                <a:cs typeface="Constantia"/>
              </a:rPr>
              <a:t>edge </a:t>
            </a:r>
            <a:r>
              <a:rPr sz="2600" spc="-10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an </a:t>
            </a:r>
            <a:r>
              <a:rPr sz="2600" spc="-15" dirty="0">
                <a:latin typeface="Constantia"/>
                <a:cs typeface="Constantia"/>
              </a:rPr>
              <a:t>ordered </a:t>
            </a:r>
            <a:r>
              <a:rPr sz="2600" spc="-5" dirty="0">
                <a:latin typeface="Constantia"/>
                <a:cs typeface="Constantia"/>
              </a:rPr>
              <a:t>pair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erti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.	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ec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ed	ed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i="1" dirty="0">
                <a:latin typeface="Constantia"/>
                <a:cs typeface="Constantia"/>
              </a:rPr>
              <a:t>u</a:t>
            </a:r>
            <a:r>
              <a:rPr sz="2600" spc="5" dirty="0">
                <a:latin typeface="Constantia"/>
                <a:cs typeface="Constantia"/>
              </a:rPr>
              <a:t>,</a:t>
            </a:r>
            <a:r>
              <a:rPr sz="2600" i="1" spc="-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35" dirty="0">
                <a:latin typeface="Constantia"/>
                <a:cs typeface="Constantia"/>
              </a:rPr>
              <a:t> 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start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u 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12700" marR="5080">
              <a:lnSpc>
                <a:spcPct val="90000"/>
              </a:lnSpc>
              <a:spcBef>
                <a:spcPts val="625"/>
              </a:spcBef>
              <a:tabLst>
                <a:tab pos="1903095" algn="l"/>
              </a:tabLst>
            </a:pPr>
            <a:r>
              <a:rPr sz="2600" b="1" spc="5" dirty="0">
                <a:latin typeface="Constantia"/>
                <a:cs typeface="Constantia"/>
              </a:rPr>
              <a:t>Definition</a:t>
            </a:r>
            <a:r>
              <a:rPr sz="2600" spc="5" dirty="0">
                <a:latin typeface="Constantia"/>
                <a:cs typeface="Constantia"/>
              </a:rPr>
              <a:t>:	</a:t>
            </a:r>
            <a:r>
              <a:rPr sz="2600" spc="15" dirty="0">
                <a:latin typeface="Constantia"/>
                <a:cs typeface="Constantia"/>
              </a:rPr>
              <a:t>Let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i="1" dirty="0">
                <a:latin typeface="Constantia"/>
                <a:cs typeface="Constantia"/>
              </a:rPr>
              <a:t>u,v</a:t>
            </a:r>
            <a:r>
              <a:rPr sz="2600" dirty="0">
                <a:latin typeface="Constantia"/>
                <a:cs typeface="Constantia"/>
              </a:rPr>
              <a:t>) </a:t>
            </a:r>
            <a:r>
              <a:rPr sz="2600" spc="-5" dirty="0">
                <a:latin typeface="Constantia"/>
                <a:cs typeface="Constantia"/>
              </a:rPr>
              <a:t>be </a:t>
            </a:r>
            <a:r>
              <a:rPr sz="2600" dirty="0">
                <a:latin typeface="Constantia"/>
                <a:cs typeface="Constantia"/>
              </a:rPr>
              <a:t>an </a:t>
            </a:r>
            <a:r>
              <a:rPr sz="2600" spc="-15" dirty="0">
                <a:latin typeface="Constantia"/>
                <a:cs typeface="Constantia"/>
              </a:rPr>
              <a:t>edge </a:t>
            </a:r>
            <a:r>
              <a:rPr sz="2600" spc="-10" dirty="0">
                <a:latin typeface="Constantia"/>
                <a:cs typeface="Constantia"/>
              </a:rPr>
              <a:t>in </a:t>
            </a:r>
            <a:r>
              <a:rPr sz="2600" i="1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. </a:t>
            </a:r>
            <a:r>
              <a:rPr sz="2600" spc="-5" dirty="0">
                <a:latin typeface="Constantia"/>
                <a:cs typeface="Constantia"/>
              </a:rPr>
              <a:t>Then </a:t>
            </a:r>
            <a:r>
              <a:rPr sz="2600" i="1" dirty="0">
                <a:latin typeface="Constantia"/>
                <a:cs typeface="Constantia"/>
              </a:rPr>
              <a:t>u </a:t>
            </a:r>
            <a:r>
              <a:rPr sz="2600" spc="-5" dirty="0">
                <a:latin typeface="Constantia"/>
                <a:cs typeface="Constantia"/>
              </a:rPr>
              <a:t>is 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initial </a:t>
            </a:r>
            <a:r>
              <a:rPr sz="2600" i="1" spc="-20" dirty="0">
                <a:latin typeface="Constantia"/>
                <a:cs typeface="Constantia"/>
              </a:rPr>
              <a:t>vertex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this </a:t>
            </a:r>
            <a:r>
              <a:rPr sz="2600" spc="-15" dirty="0">
                <a:latin typeface="Constantia"/>
                <a:cs typeface="Constantia"/>
              </a:rPr>
              <a:t>edge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i="1" spc="-5" dirty="0">
                <a:latin typeface="Constantia"/>
                <a:cs typeface="Constantia"/>
              </a:rPr>
              <a:t>adjacent </a:t>
            </a:r>
            <a:r>
              <a:rPr sz="2600" i="1" spc="-25" dirty="0">
                <a:latin typeface="Constantia"/>
                <a:cs typeface="Constantia"/>
              </a:rPr>
              <a:t>to </a:t>
            </a:r>
            <a:r>
              <a:rPr sz="2600" i="1" dirty="0">
                <a:latin typeface="Constantia"/>
                <a:cs typeface="Constantia"/>
              </a:rPr>
              <a:t>v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i="1" dirty="0">
                <a:latin typeface="Constantia"/>
                <a:cs typeface="Constantia"/>
              </a:rPr>
              <a:t>v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 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terminal </a:t>
            </a:r>
            <a:r>
              <a:rPr sz="2600" dirty="0">
                <a:latin typeface="Constantia"/>
                <a:cs typeface="Constantia"/>
              </a:rPr>
              <a:t>(or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end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i="1" spc="-20" dirty="0">
                <a:latin typeface="Constantia"/>
                <a:cs typeface="Constantia"/>
              </a:rPr>
              <a:t>vertex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this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edge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adjacent </a:t>
            </a:r>
            <a:r>
              <a:rPr sz="2600" i="1" spc="-600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from </a:t>
            </a:r>
            <a:r>
              <a:rPr sz="2600" i="1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. </a:t>
            </a:r>
            <a:r>
              <a:rPr sz="2600" spc="-5" dirty="0">
                <a:latin typeface="Constantia"/>
                <a:cs typeface="Constantia"/>
              </a:rPr>
              <a:t>The initial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terminal </a:t>
            </a:r>
            <a:r>
              <a:rPr sz="2600" spc="-15" dirty="0">
                <a:latin typeface="Constantia"/>
                <a:cs typeface="Constantia"/>
              </a:rPr>
              <a:t>vertices </a:t>
            </a:r>
            <a:r>
              <a:rPr sz="2600" dirty="0">
                <a:latin typeface="Constantia"/>
                <a:cs typeface="Constantia"/>
              </a:rPr>
              <a:t>of a </a:t>
            </a:r>
            <a:r>
              <a:rPr sz="2600" spc="-5" dirty="0">
                <a:latin typeface="Constantia"/>
                <a:cs typeface="Constantia"/>
              </a:rPr>
              <a:t>loop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same.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771110"/>
            <a:ext cx="5605145" cy="1539240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5000" spc="-15" dirty="0">
                <a:solidFill>
                  <a:srgbClr val="04607A"/>
                </a:solidFill>
                <a:latin typeface="Calibri"/>
                <a:cs typeface="Calibri"/>
              </a:rPr>
              <a:t>Directed</a:t>
            </a:r>
            <a:r>
              <a:rPr sz="5000" spc="-6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20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endParaRPr sz="5000" dirty="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980"/>
              </a:spcBef>
            </a:pPr>
            <a:r>
              <a:rPr sz="2400" spc="-10" dirty="0">
                <a:solidFill>
                  <a:srgbClr val="000000"/>
                </a:solidFill>
              </a:rPr>
              <a:t>Recall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the</a:t>
            </a:r>
            <a:r>
              <a:rPr sz="2400" spc="-1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definition</a:t>
            </a:r>
            <a:r>
              <a:rPr sz="2400" spc="-1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of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spc="-13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directed</a:t>
            </a:r>
            <a:r>
              <a:rPr sz="2400" spc="-6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graph.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08178"/>
            <a:ext cx="65398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Directed</a:t>
            </a:r>
            <a:r>
              <a:rPr sz="4500" spc="-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r>
              <a:rPr sz="45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(</a:t>
            </a:r>
            <a:r>
              <a:rPr sz="4500" i="1" spc="-10" dirty="0">
                <a:solidFill>
                  <a:srgbClr val="04607A"/>
                </a:solidFill>
                <a:latin typeface="Calibri"/>
                <a:cs typeface="Calibri"/>
              </a:rPr>
              <a:t>continued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)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559" y="1156461"/>
            <a:ext cx="8194040" cy="2224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 marR="17780">
              <a:lnSpc>
                <a:spcPct val="100299"/>
              </a:lnSpc>
              <a:spcBef>
                <a:spcPts val="90"/>
              </a:spcBef>
              <a:tabLst>
                <a:tab pos="1518920" algn="l"/>
                <a:tab pos="6365875" algn="l"/>
              </a:tabLst>
            </a:pPr>
            <a:r>
              <a:rPr sz="2000" b="1" dirty="0">
                <a:latin typeface="Constantia"/>
                <a:cs typeface="Constantia"/>
              </a:rPr>
              <a:t>Definition</a:t>
            </a:r>
            <a:r>
              <a:rPr sz="2400" b="1" dirty="0">
                <a:latin typeface="Constantia"/>
                <a:cs typeface="Constantia"/>
              </a:rPr>
              <a:t>:	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in-degree</a:t>
            </a:r>
            <a:r>
              <a:rPr sz="2400" i="1" dirty="0">
                <a:latin typeface="Constantia"/>
                <a:cs typeface="Constantia"/>
              </a:rPr>
              <a:t> </a:t>
            </a:r>
            <a:r>
              <a:rPr sz="2400" i="1" spc="5" dirty="0">
                <a:latin typeface="Constantia"/>
                <a:cs typeface="Constantia"/>
              </a:rPr>
              <a:t>of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spc="-20" dirty="0">
                <a:latin typeface="Constantia"/>
                <a:cs typeface="Constantia"/>
              </a:rPr>
              <a:t>vertex</a:t>
            </a:r>
            <a:r>
              <a:rPr sz="2400" i="1" spc="10" dirty="0">
                <a:latin typeface="Constantia"/>
                <a:cs typeface="Constantia"/>
              </a:rPr>
              <a:t> </a:t>
            </a:r>
            <a:r>
              <a:rPr sz="2400" i="1" spc="-20" dirty="0">
                <a:latin typeface="Constantia"/>
                <a:cs typeface="Constantia"/>
              </a:rPr>
              <a:t>v</a:t>
            </a:r>
            <a:r>
              <a:rPr sz="2400" spc="-20" dirty="0">
                <a:latin typeface="Constantia"/>
                <a:cs typeface="Constantia"/>
              </a:rPr>
              <a:t>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denoted	</a:t>
            </a:r>
            <a:r>
              <a:rPr sz="2400" i="1" spc="-10" dirty="0">
                <a:latin typeface="Constantia"/>
                <a:cs typeface="Constantia"/>
              </a:rPr>
              <a:t>deg</a:t>
            </a:r>
            <a:r>
              <a:rPr sz="2475" spc="-15" baseline="23569" dirty="0">
                <a:latin typeface="Cambria Math"/>
                <a:cs typeface="Cambria Math"/>
              </a:rPr>
              <a:t>−</a:t>
            </a:r>
            <a:r>
              <a:rPr sz="2400" spc="-10" dirty="0">
                <a:latin typeface="Constantia"/>
                <a:cs typeface="Constantia"/>
              </a:rPr>
              <a:t>(</a:t>
            </a:r>
            <a:r>
              <a:rPr sz="2400" i="1" spc="-10" dirty="0">
                <a:latin typeface="Constantia"/>
                <a:cs typeface="Constantia"/>
              </a:rPr>
              <a:t>v</a:t>
            </a:r>
            <a:r>
              <a:rPr sz="2400" spc="-10" dirty="0">
                <a:latin typeface="Constantia"/>
                <a:cs typeface="Constantia"/>
              </a:rPr>
              <a:t>),</a:t>
            </a:r>
            <a:r>
              <a:rPr sz="2400" spc="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5" dirty="0">
                <a:latin typeface="Constantia"/>
                <a:cs typeface="Constantia"/>
              </a:rPr>
              <a:t> edges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terminate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v</a:t>
            </a:r>
            <a:r>
              <a:rPr sz="2400" spc="-5" dirty="0">
                <a:latin typeface="Constantia"/>
                <a:cs typeface="Constantia"/>
              </a:rPr>
              <a:t>.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out-degree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of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v</a:t>
            </a:r>
            <a:r>
              <a:rPr sz="2400" spc="-5" dirty="0">
                <a:latin typeface="Constantia"/>
                <a:cs typeface="Constantia"/>
              </a:rPr>
              <a:t>,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denoted </a:t>
            </a:r>
            <a:r>
              <a:rPr sz="2400" i="1" spc="-5" dirty="0">
                <a:latin typeface="Constantia"/>
                <a:cs typeface="Constantia"/>
              </a:rPr>
              <a:t>deg</a:t>
            </a:r>
            <a:r>
              <a:rPr sz="2400" i="1" spc="-7" baseline="24305" dirty="0">
                <a:latin typeface="Constantia"/>
                <a:cs typeface="Constantia"/>
              </a:rPr>
              <a:t>+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v</a:t>
            </a:r>
            <a:r>
              <a:rPr sz="2400" spc="-5" dirty="0">
                <a:latin typeface="Constantia"/>
                <a:cs typeface="Constantia"/>
              </a:rPr>
              <a:t>)</a:t>
            </a:r>
            <a:r>
              <a:rPr sz="2400" i="1" spc="-5" dirty="0">
                <a:latin typeface="Constantia"/>
                <a:cs typeface="Constantia"/>
              </a:rPr>
              <a:t>, </a:t>
            </a:r>
            <a:r>
              <a:rPr sz="2400" spc="-5" dirty="0">
                <a:latin typeface="Constantia"/>
                <a:cs typeface="Constantia"/>
              </a:rPr>
              <a:t>is the number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15" dirty="0">
                <a:latin typeface="Constantia"/>
                <a:cs typeface="Constantia"/>
              </a:rPr>
              <a:t>edges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i="1" dirty="0">
                <a:latin typeface="Constantia"/>
                <a:cs typeface="Constantia"/>
              </a:rPr>
              <a:t>v </a:t>
            </a:r>
            <a:r>
              <a:rPr sz="2400" dirty="0">
                <a:latin typeface="Constantia"/>
                <a:cs typeface="Constantia"/>
              </a:rPr>
              <a:t>as </a:t>
            </a:r>
            <a:r>
              <a:rPr sz="2400" spc="-5" dirty="0">
                <a:latin typeface="Constantia"/>
                <a:cs typeface="Constantia"/>
              </a:rPr>
              <a:t>their initial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vertex.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Note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loop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vertex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contributes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"/>
                <a:cs typeface="Cambria"/>
              </a:rPr>
              <a:t>1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both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</a:p>
          <a:p>
            <a:pPr marL="25400">
              <a:lnSpc>
                <a:spcPts val="2855"/>
              </a:lnSpc>
            </a:pP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5" dirty="0">
                <a:latin typeface="Constantia"/>
                <a:cs typeface="Constantia"/>
              </a:rPr>
              <a:t>deg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ou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5" dirty="0">
                <a:latin typeface="Constantia"/>
                <a:cs typeface="Constantia"/>
              </a:rPr>
              <a:t>deg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ex.</a:t>
            </a:r>
          </a:p>
          <a:p>
            <a:pPr marL="25400">
              <a:lnSpc>
                <a:spcPct val="100000"/>
              </a:lnSpc>
              <a:spcBef>
                <a:spcPts val="509"/>
              </a:spcBef>
            </a:pPr>
            <a:r>
              <a:rPr sz="2000" b="1" spc="-5" dirty="0">
                <a:latin typeface="Constantia"/>
                <a:cs typeface="Constantia"/>
              </a:rPr>
              <a:t>Example:</a:t>
            </a:r>
            <a:r>
              <a:rPr sz="2000" b="1" spc="4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graph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G</a:t>
            </a:r>
            <a:r>
              <a:rPr sz="2000" i="1" spc="-3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we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have</a:t>
            </a:r>
            <a:endParaRPr sz="20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0600" y="3439667"/>
            <a:ext cx="5867400" cy="20848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7236" y="5651398"/>
            <a:ext cx="8222615" cy="101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tantia"/>
                <a:cs typeface="Constantia"/>
              </a:rPr>
              <a:t>deg</a:t>
            </a:r>
            <a:r>
              <a:rPr sz="2100" spc="-7" baseline="23809" dirty="0">
                <a:latin typeface="Cambria Math"/>
                <a:cs typeface="Cambria Math"/>
              </a:rPr>
              <a:t>−</a:t>
            </a:r>
            <a:r>
              <a:rPr sz="2000" spc="-5" dirty="0">
                <a:latin typeface="Constantia"/>
                <a:cs typeface="Constantia"/>
              </a:rPr>
              <a:t>(</a:t>
            </a:r>
            <a:r>
              <a:rPr sz="2000" i="1" spc="-5" dirty="0">
                <a:latin typeface="Constantia"/>
                <a:cs typeface="Constantia"/>
              </a:rPr>
              <a:t>a</a:t>
            </a:r>
            <a:r>
              <a:rPr sz="2000" spc="-5" dirty="0">
                <a:latin typeface="Constantia"/>
                <a:cs typeface="Constantia"/>
              </a:rPr>
              <a:t>)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"/>
                <a:cs typeface="Cambria"/>
              </a:rPr>
              <a:t>2,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deg</a:t>
            </a:r>
            <a:r>
              <a:rPr sz="2100" spc="-15" baseline="23809" dirty="0">
                <a:latin typeface="Cambria Math"/>
                <a:cs typeface="Cambria Math"/>
              </a:rPr>
              <a:t>−</a:t>
            </a:r>
            <a:r>
              <a:rPr sz="2000" spc="-10" dirty="0">
                <a:latin typeface="Constantia"/>
                <a:cs typeface="Constantia"/>
              </a:rPr>
              <a:t>(</a:t>
            </a:r>
            <a:r>
              <a:rPr sz="2000" i="1" spc="-10" dirty="0">
                <a:latin typeface="Constantia"/>
                <a:cs typeface="Constantia"/>
              </a:rPr>
              <a:t>b</a:t>
            </a:r>
            <a:r>
              <a:rPr sz="2000" spc="-10" dirty="0">
                <a:latin typeface="Constantia"/>
                <a:cs typeface="Constantia"/>
              </a:rPr>
              <a:t>)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"/>
                <a:cs typeface="Cambria"/>
              </a:rPr>
              <a:t>2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deg</a:t>
            </a:r>
            <a:r>
              <a:rPr sz="2100" spc="-15" baseline="23809" dirty="0">
                <a:latin typeface="Cambria Math"/>
                <a:cs typeface="Cambria Math"/>
              </a:rPr>
              <a:t>−</a:t>
            </a:r>
            <a:r>
              <a:rPr sz="2000" spc="-10" dirty="0">
                <a:latin typeface="Constantia"/>
                <a:cs typeface="Constantia"/>
              </a:rPr>
              <a:t>(</a:t>
            </a:r>
            <a:r>
              <a:rPr sz="2000" i="1" spc="-10" dirty="0">
                <a:latin typeface="Constantia"/>
                <a:cs typeface="Constantia"/>
              </a:rPr>
              <a:t>c</a:t>
            </a:r>
            <a:r>
              <a:rPr sz="2000" spc="-10" dirty="0">
                <a:latin typeface="Constantia"/>
                <a:cs typeface="Constantia"/>
              </a:rPr>
              <a:t>)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 </a:t>
            </a:r>
            <a:r>
              <a:rPr sz="2000" spc="-5" dirty="0">
                <a:latin typeface="Cambria"/>
                <a:cs typeface="Cambria"/>
              </a:rPr>
              <a:t>3,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deg</a:t>
            </a:r>
            <a:r>
              <a:rPr sz="2100" spc="-15" baseline="23809" dirty="0">
                <a:latin typeface="Cambria Math"/>
                <a:cs typeface="Cambria Math"/>
              </a:rPr>
              <a:t>−</a:t>
            </a:r>
            <a:r>
              <a:rPr sz="2000" spc="-10" dirty="0">
                <a:latin typeface="Constantia"/>
                <a:cs typeface="Constantia"/>
              </a:rPr>
              <a:t>(</a:t>
            </a:r>
            <a:r>
              <a:rPr sz="2000" i="1" spc="-10" dirty="0">
                <a:latin typeface="Constantia"/>
                <a:cs typeface="Constantia"/>
              </a:rPr>
              <a:t>d</a:t>
            </a:r>
            <a:r>
              <a:rPr sz="2000" spc="-10" dirty="0">
                <a:latin typeface="Constantia"/>
                <a:cs typeface="Constantia"/>
              </a:rPr>
              <a:t>)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"/>
                <a:cs typeface="Cambria"/>
              </a:rPr>
              <a:t>2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deg</a:t>
            </a:r>
            <a:r>
              <a:rPr sz="2100" spc="-15" baseline="23809" dirty="0">
                <a:latin typeface="Cambria Math"/>
                <a:cs typeface="Cambria Math"/>
              </a:rPr>
              <a:t>−</a:t>
            </a:r>
            <a:r>
              <a:rPr sz="2000" spc="-10" dirty="0">
                <a:latin typeface="Constantia"/>
                <a:cs typeface="Constantia"/>
              </a:rPr>
              <a:t>(</a:t>
            </a:r>
            <a:r>
              <a:rPr sz="2000" i="1" spc="-10" dirty="0">
                <a:latin typeface="Constantia"/>
                <a:cs typeface="Constantia"/>
              </a:rPr>
              <a:t>e</a:t>
            </a:r>
            <a:r>
              <a:rPr sz="2000" spc="-10" dirty="0">
                <a:latin typeface="Constantia"/>
                <a:cs typeface="Constantia"/>
              </a:rPr>
              <a:t>)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 </a:t>
            </a:r>
            <a:r>
              <a:rPr sz="2000" spc="-5" dirty="0">
                <a:latin typeface="Cambria"/>
                <a:cs typeface="Cambria"/>
              </a:rPr>
              <a:t>3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deg</a:t>
            </a:r>
            <a:r>
              <a:rPr sz="2100" spc="-15" baseline="23809" dirty="0">
                <a:latin typeface="Cambria Math"/>
                <a:cs typeface="Cambria Math"/>
              </a:rPr>
              <a:t>−</a:t>
            </a:r>
            <a:r>
              <a:rPr sz="2000" spc="-10" dirty="0">
                <a:latin typeface="Constantia"/>
                <a:cs typeface="Constantia"/>
              </a:rPr>
              <a:t>(</a:t>
            </a:r>
            <a:r>
              <a:rPr sz="2000" i="1" spc="-10" dirty="0">
                <a:latin typeface="Constantia"/>
                <a:cs typeface="Constantia"/>
              </a:rPr>
              <a:t>f</a:t>
            </a:r>
            <a:r>
              <a:rPr sz="2000" spc="-10" dirty="0">
                <a:latin typeface="Constantia"/>
                <a:cs typeface="Constantia"/>
              </a:rPr>
              <a:t>)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"/>
                <a:cs typeface="Cambria"/>
              </a:rPr>
              <a:t>0</a:t>
            </a:r>
            <a:r>
              <a:rPr sz="2000" spc="-5" dirty="0">
                <a:latin typeface="Constantia"/>
                <a:cs typeface="Constantia"/>
              </a:rPr>
              <a:t>.</a:t>
            </a:r>
            <a:endParaRPr sz="20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Constantia"/>
              <a:cs typeface="Constantia"/>
            </a:endParaRPr>
          </a:p>
          <a:p>
            <a:pPr marL="82550">
              <a:lnSpc>
                <a:spcPct val="100000"/>
              </a:lnSpc>
            </a:pPr>
            <a:r>
              <a:rPr sz="2000" spc="5" dirty="0">
                <a:latin typeface="Constantia"/>
                <a:cs typeface="Constantia"/>
              </a:rPr>
              <a:t>deg</a:t>
            </a:r>
            <a:r>
              <a:rPr sz="1950" spc="7" baseline="25641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onstantia"/>
                <a:cs typeface="Constantia"/>
              </a:rPr>
              <a:t>(</a:t>
            </a:r>
            <a:r>
              <a:rPr sz="2000" i="1" spc="5" dirty="0">
                <a:latin typeface="Constantia"/>
                <a:cs typeface="Constantia"/>
              </a:rPr>
              <a:t>a</a:t>
            </a:r>
            <a:r>
              <a:rPr sz="2000" spc="5" dirty="0">
                <a:latin typeface="Constantia"/>
                <a:cs typeface="Constantia"/>
              </a:rPr>
              <a:t>)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"/>
                <a:cs typeface="Cambria"/>
              </a:rPr>
              <a:t>4,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deg</a:t>
            </a:r>
            <a:r>
              <a:rPr sz="1950" spc="7" baseline="25641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onstantia"/>
                <a:cs typeface="Constantia"/>
              </a:rPr>
              <a:t>(</a:t>
            </a:r>
            <a:r>
              <a:rPr sz="2000" i="1" spc="5" dirty="0">
                <a:latin typeface="Constantia"/>
                <a:cs typeface="Constantia"/>
              </a:rPr>
              <a:t>b</a:t>
            </a:r>
            <a:r>
              <a:rPr sz="2000" spc="5" dirty="0">
                <a:latin typeface="Constantia"/>
                <a:cs typeface="Constantia"/>
              </a:rPr>
              <a:t>)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"/>
                <a:cs typeface="Cambria"/>
              </a:rPr>
              <a:t>1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deg</a:t>
            </a:r>
            <a:r>
              <a:rPr sz="1950" baseline="25641" dirty="0">
                <a:latin typeface="Cambria Math"/>
                <a:cs typeface="Cambria Math"/>
              </a:rPr>
              <a:t>+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"/>
                <a:cs typeface="Cambria"/>
              </a:rPr>
              <a:t>2,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deg</a:t>
            </a:r>
            <a:r>
              <a:rPr sz="1950" spc="7" baseline="25641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onstantia"/>
                <a:cs typeface="Constantia"/>
              </a:rPr>
              <a:t>(</a:t>
            </a:r>
            <a:r>
              <a:rPr sz="2000" i="1" spc="5" dirty="0">
                <a:latin typeface="Constantia"/>
                <a:cs typeface="Constantia"/>
              </a:rPr>
              <a:t>d</a:t>
            </a:r>
            <a:r>
              <a:rPr sz="2000" spc="5" dirty="0">
                <a:latin typeface="Constantia"/>
                <a:cs typeface="Constantia"/>
              </a:rPr>
              <a:t>)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"/>
                <a:cs typeface="Cambria"/>
              </a:rPr>
              <a:t>2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deg</a:t>
            </a:r>
            <a:r>
              <a:rPr sz="1950" spc="7" baseline="25641" dirty="0">
                <a:latin typeface="Cambria Math"/>
                <a:cs typeface="Cambria Math"/>
              </a:rPr>
              <a:t>+</a:t>
            </a:r>
            <a:r>
              <a:rPr sz="1950" baseline="25641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e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 </a:t>
            </a:r>
            <a:r>
              <a:rPr sz="2000" spc="-5" dirty="0">
                <a:latin typeface="Cambria"/>
                <a:cs typeface="Cambria"/>
              </a:rPr>
              <a:t>3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deg</a:t>
            </a:r>
            <a:r>
              <a:rPr sz="1950" baseline="25641" dirty="0">
                <a:latin typeface="Cambria Math"/>
                <a:cs typeface="Cambria Math"/>
              </a:rPr>
              <a:t>+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f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"/>
                <a:cs typeface="Cambria"/>
              </a:rPr>
              <a:t>0</a:t>
            </a:r>
            <a:r>
              <a:rPr sz="2000" spc="-5" dirty="0">
                <a:latin typeface="Constantia"/>
                <a:cs typeface="Constantia"/>
              </a:rPr>
              <a:t>.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2706</TotalTime>
  <Words>2149</Words>
  <Application>Microsoft Office PowerPoint</Application>
  <PresentationFormat>On-screen Show (4:3)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Cambria</vt:lpstr>
      <vt:lpstr>Cambria Math</vt:lpstr>
      <vt:lpstr>Constantia</vt:lpstr>
      <vt:lpstr>Segoe UI Symbol</vt:lpstr>
      <vt:lpstr>Symbol</vt:lpstr>
      <vt:lpstr>Times New Roman</vt:lpstr>
      <vt:lpstr>Office Theme</vt:lpstr>
      <vt:lpstr>PowerPoint Presentation</vt:lpstr>
      <vt:lpstr>Section Summary</vt:lpstr>
      <vt:lpstr>Basic Terminology</vt:lpstr>
      <vt:lpstr>Degrees and Neighborhoods of Vertices Example: What are the degrees and neighborhoods of the  vertices in the graphs G and H?</vt:lpstr>
      <vt:lpstr>Handshaking Theorem</vt:lpstr>
      <vt:lpstr>Degree of Vertices</vt:lpstr>
      <vt:lpstr>Handshaking Theorem</vt:lpstr>
      <vt:lpstr>Directed Graphs Recall the definition of a directed graph.</vt:lpstr>
      <vt:lpstr>Directed Graphs (continued)</vt:lpstr>
      <vt:lpstr>Directed Graphs (continued)</vt:lpstr>
      <vt:lpstr>Special Types of Simple Graphs:  Complete Graphs A complete graph on n vertices, denoted by Kn, is the  simple graph that contains exactly one edge between  each pair of distinct vertices.</vt:lpstr>
      <vt:lpstr>Special Types of Simple Graphs:  Cycles and Wheels A cycle Cn for n ≥ 3 consists of n vertices v1, v2 ,⋯ , vn, and  edges {v1, v2}, {v2, v3} ,⋯ , {vn-1, vn}, {vn, v1}.</vt:lpstr>
      <vt:lpstr>Special Types of Graphs and Computer  Network Architecture</vt:lpstr>
      <vt:lpstr>Special Types of Simple Graphs: n-Cubes</vt:lpstr>
      <vt:lpstr>Bipartite Graphs</vt:lpstr>
      <vt:lpstr>Bipartite Graphs (continued)</vt:lpstr>
      <vt:lpstr>Bipartite Graphs (continued)</vt:lpstr>
      <vt:lpstr>Bipartite Graphs</vt:lpstr>
      <vt:lpstr>Bipartite Graphs and Matchings</vt:lpstr>
      <vt:lpstr>Complete Bipartite Graphs</vt:lpstr>
      <vt:lpstr>New Graphs from Old</vt:lpstr>
      <vt:lpstr>New Graphs from Old (continued)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Musawar Ali</cp:lastModifiedBy>
  <cp:revision>40</cp:revision>
  <dcterms:created xsi:type="dcterms:W3CDTF">2021-11-11T10:19:54Z</dcterms:created>
  <dcterms:modified xsi:type="dcterms:W3CDTF">2021-12-02T10:32:22Z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2021-11-11T00:00:00Z</vt:filetime>
  </property>
</Properties>
</file>