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81" r:id="rId2"/>
    <p:sldId id="382" r:id="rId3"/>
    <p:sldId id="383" r:id="rId4"/>
    <p:sldId id="384" r:id="rId5"/>
    <p:sldId id="529" r:id="rId6"/>
    <p:sldId id="385" r:id="rId7"/>
    <p:sldId id="386" r:id="rId8"/>
    <p:sldId id="387" r:id="rId9"/>
    <p:sldId id="388" r:id="rId10"/>
    <p:sldId id="389" r:id="rId11"/>
    <p:sldId id="523" r:id="rId12"/>
    <p:sldId id="524" r:id="rId13"/>
    <p:sldId id="525" r:id="rId14"/>
    <p:sldId id="390" r:id="rId15"/>
    <p:sldId id="526" r:id="rId16"/>
    <p:sldId id="527" r:id="rId17"/>
    <p:sldId id="528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521" r:id="rId26"/>
    <p:sldId id="522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14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1640" y="375665"/>
            <a:ext cx="830071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5306" y="3244088"/>
            <a:ext cx="7533386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3399" y="1949322"/>
            <a:ext cx="8077200" cy="4272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.png"/><Relationship Id="rId7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35.png"/><Relationship Id="rId4" Type="http://schemas.openxmlformats.org/officeDocument/2006/relationships/image" Target="../media/image3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2.png"/><Relationship Id="rId7" Type="http://schemas.openxmlformats.org/officeDocument/2006/relationships/image" Target="../media/image52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54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6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9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4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4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2.png"/><Relationship Id="rId7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2.png"/><Relationship Id="rId7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0831" y="2513076"/>
            <a:ext cx="7819644" cy="68122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651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Section</a:t>
            </a:r>
            <a:r>
              <a:rPr spc="-100" dirty="0"/>
              <a:t> </a:t>
            </a:r>
            <a:r>
              <a:rPr dirty="0">
                <a:latin typeface="Cambria Math"/>
                <a:cs typeface="Cambria Math"/>
              </a:rPr>
              <a:t>10.3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26465"/>
            <a:ext cx="610171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500" spc="-20" dirty="0">
                <a:solidFill>
                  <a:srgbClr val="04607A"/>
                </a:solidFill>
                <a:latin typeface="Calibri"/>
                <a:cs typeface="Calibri"/>
              </a:rPr>
              <a:t>Representation</a:t>
            </a:r>
            <a:r>
              <a:rPr sz="4500" spc="-6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of</a:t>
            </a:r>
            <a:r>
              <a:rPr sz="4500" spc="-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5" dirty="0">
                <a:solidFill>
                  <a:srgbClr val="04607A"/>
                </a:solidFill>
                <a:latin typeface="Calibri"/>
                <a:cs typeface="Calibri"/>
              </a:rPr>
              <a:t>Graphs: </a:t>
            </a:r>
            <a:r>
              <a:rPr sz="4500" spc="-100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Incidence</a:t>
            </a:r>
            <a:r>
              <a:rPr sz="4500" spc="-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Matrices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7559" y="1947799"/>
            <a:ext cx="7542530" cy="2007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 marR="325755">
              <a:lnSpc>
                <a:spcPct val="100000"/>
              </a:lnSpc>
              <a:spcBef>
                <a:spcPts val="105"/>
              </a:spcBef>
              <a:tabLst>
                <a:tab pos="2453640" algn="l"/>
                <a:tab pos="4464050" algn="l"/>
              </a:tabLst>
            </a:pPr>
            <a:r>
              <a:rPr sz="2600" b="1" spc="5" dirty="0">
                <a:latin typeface="Constantia"/>
                <a:cs typeface="Constantia"/>
              </a:rPr>
              <a:t>Definition</a:t>
            </a:r>
            <a:r>
              <a:rPr sz="2600" spc="5" dirty="0">
                <a:latin typeface="Constantia"/>
                <a:cs typeface="Constantia"/>
              </a:rPr>
              <a:t>: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10" dirty="0">
                <a:latin typeface="Constantia"/>
                <a:cs typeface="Constantia"/>
              </a:rPr>
              <a:t>Let	</a:t>
            </a:r>
            <a:r>
              <a:rPr sz="2600" i="1" dirty="0">
                <a:latin typeface="Constantia"/>
                <a:cs typeface="Constantia"/>
              </a:rPr>
              <a:t>G</a:t>
            </a:r>
            <a:r>
              <a:rPr sz="2600" i="1" spc="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i="1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)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undirected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graph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vertices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where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v</a:t>
            </a:r>
            <a:r>
              <a:rPr sz="2550" baseline="-21241" dirty="0">
                <a:latin typeface="Cambria Math"/>
                <a:cs typeface="Cambria Math"/>
              </a:rPr>
              <a:t>1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v</a:t>
            </a:r>
            <a:r>
              <a:rPr sz="2550" baseline="-21241" dirty="0">
                <a:latin typeface="Cambria Math"/>
                <a:cs typeface="Cambria Math"/>
              </a:rPr>
              <a:t>2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…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i="1" spc="-25" dirty="0">
                <a:latin typeface="Constantia"/>
                <a:cs typeface="Constantia"/>
              </a:rPr>
              <a:t>v</a:t>
            </a:r>
            <a:r>
              <a:rPr sz="2700" spc="-37" baseline="-20061" dirty="0">
                <a:latin typeface="Cambria Math"/>
                <a:cs typeface="Cambria Math"/>
              </a:rPr>
              <a:t>n	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edges</a:t>
            </a:r>
            <a:endParaRPr sz="2600" dirty="0">
              <a:latin typeface="Constantia"/>
              <a:cs typeface="Constantia"/>
            </a:endParaRPr>
          </a:p>
          <a:p>
            <a:pPr marL="25400" marR="17780">
              <a:lnSpc>
                <a:spcPct val="100000"/>
              </a:lnSpc>
              <a:tabLst>
                <a:tab pos="1791335" algn="l"/>
                <a:tab pos="4690745" algn="l"/>
              </a:tabLst>
            </a:pPr>
            <a:r>
              <a:rPr sz="2600" i="1" spc="5" dirty="0">
                <a:latin typeface="Constantia"/>
                <a:cs typeface="Constantia"/>
              </a:rPr>
              <a:t>e</a:t>
            </a:r>
            <a:r>
              <a:rPr sz="2550" spc="7" baseline="-21241" dirty="0">
                <a:latin typeface="Cambria Math"/>
                <a:cs typeface="Cambria Math"/>
              </a:rPr>
              <a:t>1</a:t>
            </a:r>
            <a:r>
              <a:rPr sz="2600" spc="5" dirty="0">
                <a:latin typeface="Constantia"/>
                <a:cs typeface="Constantia"/>
              </a:rPr>
              <a:t>,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e</a:t>
            </a:r>
            <a:r>
              <a:rPr sz="2550" baseline="-21241" dirty="0">
                <a:latin typeface="Cambria Math"/>
                <a:cs typeface="Cambria Math"/>
              </a:rPr>
              <a:t>2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…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i="1" spc="-25" dirty="0">
                <a:latin typeface="Constantia"/>
                <a:cs typeface="Constantia"/>
              </a:rPr>
              <a:t>e</a:t>
            </a:r>
            <a:r>
              <a:rPr sz="2700" spc="-37" baseline="-20061" dirty="0">
                <a:latin typeface="Cambria Math"/>
                <a:cs typeface="Cambria Math"/>
              </a:rPr>
              <a:t>m</a:t>
            </a:r>
            <a:r>
              <a:rPr sz="2600" spc="-25" dirty="0">
                <a:latin typeface="Constantia"/>
                <a:cs typeface="Constantia"/>
              </a:rPr>
              <a:t>.	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incidence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matrix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respect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ordering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4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V</a:t>
            </a:r>
            <a:r>
              <a:rPr sz="2600" i="1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E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n ×</a:t>
            </a:r>
            <a:r>
              <a:rPr sz="2600" i="1" spc="5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m	</a:t>
            </a:r>
            <a:r>
              <a:rPr sz="2600" spc="-5" dirty="0">
                <a:latin typeface="Constantia"/>
                <a:cs typeface="Constantia"/>
              </a:rPr>
              <a:t>matrix </a:t>
            </a:r>
            <a:r>
              <a:rPr sz="2600" b="1" dirty="0">
                <a:latin typeface="Constantia"/>
                <a:cs typeface="Constantia"/>
              </a:rPr>
              <a:t>M </a:t>
            </a:r>
            <a:r>
              <a:rPr sz="2600" dirty="0">
                <a:latin typeface="Constantia"/>
                <a:cs typeface="Constantia"/>
              </a:rPr>
              <a:t>= </a:t>
            </a:r>
            <a:r>
              <a:rPr sz="2600" spc="-5" dirty="0">
                <a:latin typeface="Constantia"/>
                <a:cs typeface="Constantia"/>
              </a:rPr>
              <a:t>[</a:t>
            </a:r>
            <a:r>
              <a:rPr sz="2600" i="1" spc="-5" dirty="0">
                <a:latin typeface="Constantia"/>
                <a:cs typeface="Constantia"/>
              </a:rPr>
              <a:t>m</a:t>
            </a:r>
            <a:r>
              <a:rPr sz="2550" i="1" spc="-7" baseline="-21241" dirty="0">
                <a:latin typeface="Constantia"/>
                <a:cs typeface="Constantia"/>
              </a:rPr>
              <a:t>ij</a:t>
            </a:r>
            <a:r>
              <a:rPr sz="2600" spc="-5" dirty="0">
                <a:latin typeface="Constantia"/>
                <a:cs typeface="Constantia"/>
              </a:rPr>
              <a:t>],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where</a:t>
            </a:r>
            <a:endParaRPr sz="2600" dirty="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15539" y="3962400"/>
            <a:ext cx="5084064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presentation of Graphs: Adjacency Matrix and Adjacency List - The Crazy  Programmer">
            <a:extLst>
              <a:ext uri="{FF2B5EF4-FFF2-40B4-BE49-F238E27FC236}">
                <a16:creationId xmlns:a16="http://schemas.microsoft.com/office/drawing/2014/main" id="{C3F2BD0E-E478-468D-9150-ED86D6C38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005013"/>
            <a:ext cx="50006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51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raphs | CodePath Android Cliffnotes">
            <a:extLst>
              <a:ext uri="{FF2B5EF4-FFF2-40B4-BE49-F238E27FC236}">
                <a16:creationId xmlns:a16="http://schemas.microsoft.com/office/drawing/2014/main" id="{55E0D7D0-DAFA-4392-AF76-878E7CC36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468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26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S 360: Lecture 15: Graph Theory">
            <a:extLst>
              <a:ext uri="{FF2B5EF4-FFF2-40B4-BE49-F238E27FC236}">
                <a16:creationId xmlns:a16="http://schemas.microsoft.com/office/drawing/2014/main" id="{97E4598B-57FA-4010-A692-695D8BEDC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054833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996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378"/>
            <a:ext cx="71799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9820" algn="l"/>
              </a:tabLst>
            </a:pP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Incidence	</a:t>
            </a: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Matrices</a:t>
            </a:r>
            <a:r>
              <a:rPr sz="4500" spc="-8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(</a:t>
            </a:r>
            <a:r>
              <a:rPr sz="4500" i="1" spc="-10" dirty="0">
                <a:solidFill>
                  <a:srgbClr val="04607A"/>
                </a:solidFill>
                <a:latin typeface="Calibri"/>
                <a:cs typeface="Calibri"/>
              </a:rPr>
              <a:t>continued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)</a:t>
            </a:r>
            <a:endParaRPr sz="450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1144524"/>
            <a:ext cx="3048000" cy="273710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8600" y="4483607"/>
            <a:ext cx="3794760" cy="237439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261103" y="1546860"/>
            <a:ext cx="2663952" cy="217474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52221" y="760582"/>
            <a:ext cx="8518525" cy="576326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35"/>
              </a:spcBef>
            </a:pPr>
            <a:r>
              <a:rPr sz="1800" b="1" spc="-5" dirty="0">
                <a:latin typeface="Constantia"/>
                <a:cs typeface="Constantia"/>
              </a:rPr>
              <a:t>Example</a:t>
            </a:r>
            <a:r>
              <a:rPr sz="1800" spc="-5" dirty="0">
                <a:latin typeface="Constantia"/>
                <a:cs typeface="Constantia"/>
              </a:rPr>
              <a:t>:</a:t>
            </a:r>
            <a:r>
              <a:rPr sz="1800" spc="434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Simple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Graph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and</a:t>
            </a:r>
            <a:r>
              <a:rPr sz="1800" spc="-5" dirty="0">
                <a:latin typeface="Constantia"/>
                <a:cs typeface="Constantia"/>
              </a:rPr>
              <a:t> Incidence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Matrix</a:t>
            </a:r>
            <a:endParaRPr sz="1800" dirty="0">
              <a:latin typeface="Constantia"/>
              <a:cs typeface="Constantia"/>
            </a:endParaRPr>
          </a:p>
          <a:p>
            <a:pPr marL="6802755" marR="231775">
              <a:lnSpc>
                <a:spcPct val="100000"/>
              </a:lnSpc>
              <a:spcBef>
                <a:spcPts val="935"/>
              </a:spcBef>
            </a:pPr>
            <a:r>
              <a:rPr sz="1800" i="1" dirty="0">
                <a:latin typeface="Constantia"/>
                <a:cs typeface="Constantia"/>
              </a:rPr>
              <a:t>The</a:t>
            </a:r>
            <a:r>
              <a:rPr sz="1800" i="1" spc="-40" dirty="0">
                <a:latin typeface="Constantia"/>
                <a:cs typeface="Constantia"/>
              </a:rPr>
              <a:t> </a:t>
            </a:r>
            <a:r>
              <a:rPr sz="1800" i="1" spc="-10" dirty="0">
                <a:latin typeface="Constantia"/>
                <a:cs typeface="Constantia"/>
              </a:rPr>
              <a:t>rows</a:t>
            </a:r>
            <a:r>
              <a:rPr sz="1800" i="1" spc="-50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going </a:t>
            </a:r>
            <a:r>
              <a:rPr sz="1800" i="1" spc="-409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from </a:t>
            </a:r>
            <a:r>
              <a:rPr sz="1800" i="1" spc="-15" dirty="0">
                <a:latin typeface="Constantia"/>
                <a:cs typeface="Constantia"/>
              </a:rPr>
              <a:t>top to </a:t>
            </a:r>
            <a:r>
              <a:rPr sz="1800" i="1" spc="-10" dirty="0">
                <a:latin typeface="Constantia"/>
                <a:cs typeface="Constantia"/>
              </a:rPr>
              <a:t> bottom </a:t>
            </a:r>
            <a:r>
              <a:rPr sz="1800" i="1" spc="-5" dirty="0">
                <a:latin typeface="Constantia"/>
                <a:cs typeface="Constantia"/>
              </a:rPr>
              <a:t> </a:t>
            </a:r>
            <a:r>
              <a:rPr sz="1800" i="1" spc="-10" dirty="0">
                <a:latin typeface="Constantia"/>
                <a:cs typeface="Constantia"/>
              </a:rPr>
              <a:t>represent </a:t>
            </a:r>
            <a:r>
              <a:rPr sz="1800" i="1" spc="5" dirty="0">
                <a:latin typeface="Constantia"/>
                <a:cs typeface="Constantia"/>
              </a:rPr>
              <a:t>v</a:t>
            </a:r>
            <a:r>
              <a:rPr sz="1800" spc="7" baseline="-20833" dirty="0">
                <a:latin typeface="Cambria Math"/>
                <a:cs typeface="Cambria Math"/>
              </a:rPr>
              <a:t>1 </a:t>
            </a:r>
            <a:r>
              <a:rPr sz="1800" spc="15" baseline="-20833" dirty="0">
                <a:latin typeface="Cambria Math"/>
                <a:cs typeface="Cambria Math"/>
              </a:rPr>
              <a:t> </a:t>
            </a:r>
            <a:r>
              <a:rPr sz="1800" i="1" spc="-10" dirty="0">
                <a:latin typeface="Constantia"/>
                <a:cs typeface="Constantia"/>
              </a:rPr>
              <a:t>through </a:t>
            </a:r>
            <a:r>
              <a:rPr sz="1800" i="1" spc="5" dirty="0">
                <a:latin typeface="Constantia"/>
                <a:cs typeface="Constantia"/>
              </a:rPr>
              <a:t>v</a:t>
            </a:r>
            <a:r>
              <a:rPr sz="1800" spc="7" baseline="-20833" dirty="0">
                <a:latin typeface="Cambria Math"/>
                <a:cs typeface="Cambria Math"/>
              </a:rPr>
              <a:t>5</a:t>
            </a:r>
            <a:r>
              <a:rPr sz="1800" spc="15" baseline="-20833" dirty="0">
                <a:latin typeface="Cambria Math"/>
                <a:cs typeface="Cambria Math"/>
              </a:rPr>
              <a:t> </a:t>
            </a:r>
            <a:r>
              <a:rPr sz="1800" i="1" dirty="0">
                <a:latin typeface="Constantia"/>
                <a:cs typeface="Constantia"/>
              </a:rPr>
              <a:t>and </a:t>
            </a:r>
            <a:r>
              <a:rPr sz="1800" i="1" spc="-409" dirty="0">
                <a:latin typeface="Constantia"/>
                <a:cs typeface="Constantia"/>
              </a:rPr>
              <a:t> </a:t>
            </a:r>
            <a:r>
              <a:rPr sz="1800" i="1" spc="-10" dirty="0">
                <a:latin typeface="Constantia"/>
                <a:cs typeface="Constantia"/>
              </a:rPr>
              <a:t>the </a:t>
            </a:r>
            <a:r>
              <a:rPr sz="1800" i="1" spc="-5" dirty="0">
                <a:latin typeface="Constantia"/>
                <a:cs typeface="Constantia"/>
              </a:rPr>
              <a:t>columns </a:t>
            </a:r>
            <a:r>
              <a:rPr sz="1800" i="1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going from </a:t>
            </a:r>
            <a:r>
              <a:rPr sz="1800" i="1" spc="-10" dirty="0">
                <a:latin typeface="Constantia"/>
                <a:cs typeface="Constantia"/>
              </a:rPr>
              <a:t>left </a:t>
            </a:r>
            <a:r>
              <a:rPr sz="1800" i="1" spc="-409" dirty="0">
                <a:latin typeface="Constantia"/>
                <a:cs typeface="Constantia"/>
              </a:rPr>
              <a:t> </a:t>
            </a:r>
            <a:r>
              <a:rPr sz="1800" i="1" spc="-15" dirty="0">
                <a:latin typeface="Constantia"/>
                <a:cs typeface="Constantia"/>
              </a:rPr>
              <a:t>to</a:t>
            </a:r>
            <a:r>
              <a:rPr sz="1800" i="1" spc="-10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right </a:t>
            </a:r>
            <a:r>
              <a:rPr sz="1800" i="1" dirty="0">
                <a:latin typeface="Constantia"/>
                <a:cs typeface="Constantia"/>
              </a:rPr>
              <a:t> </a:t>
            </a:r>
            <a:r>
              <a:rPr sz="1800" i="1" spc="-10" dirty="0">
                <a:latin typeface="Constantia"/>
                <a:cs typeface="Constantia"/>
              </a:rPr>
              <a:t>represent </a:t>
            </a:r>
            <a:r>
              <a:rPr sz="1800" i="1" dirty="0">
                <a:latin typeface="Constantia"/>
                <a:cs typeface="Constantia"/>
              </a:rPr>
              <a:t>e</a:t>
            </a:r>
            <a:r>
              <a:rPr sz="1800" baseline="-20833" dirty="0">
                <a:latin typeface="Cambria Math"/>
                <a:cs typeface="Cambria Math"/>
              </a:rPr>
              <a:t>1 </a:t>
            </a:r>
            <a:r>
              <a:rPr sz="1800" spc="7" baseline="-20833" dirty="0">
                <a:latin typeface="Cambria Math"/>
                <a:cs typeface="Cambria Math"/>
              </a:rPr>
              <a:t> </a:t>
            </a:r>
            <a:r>
              <a:rPr sz="1800" i="1" spc="-10" dirty="0">
                <a:latin typeface="Constantia"/>
                <a:cs typeface="Constantia"/>
              </a:rPr>
              <a:t>through</a:t>
            </a:r>
            <a:r>
              <a:rPr sz="1800" i="1" spc="-15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e</a:t>
            </a:r>
            <a:r>
              <a:rPr sz="1800" spc="-7" baseline="-20833" dirty="0">
                <a:latin typeface="Cambria Math"/>
                <a:cs typeface="Cambria Math"/>
              </a:rPr>
              <a:t>6</a:t>
            </a:r>
            <a:r>
              <a:rPr sz="1800" spc="-5" dirty="0">
                <a:latin typeface="Constantia"/>
                <a:cs typeface="Constantia"/>
              </a:rPr>
              <a:t>.</a:t>
            </a:r>
            <a:endParaRPr sz="1800" dirty="0">
              <a:latin typeface="Constantia"/>
              <a:cs typeface="Constantia"/>
            </a:endParaRPr>
          </a:p>
          <a:p>
            <a:pPr marL="95885">
              <a:lnSpc>
                <a:spcPts val="1745"/>
              </a:lnSpc>
              <a:spcBef>
                <a:spcPts val="930"/>
              </a:spcBef>
            </a:pPr>
            <a:r>
              <a:rPr sz="1800" b="1" spc="-5" dirty="0">
                <a:latin typeface="Constantia"/>
                <a:cs typeface="Constantia"/>
              </a:rPr>
              <a:t>Example</a:t>
            </a:r>
            <a:r>
              <a:rPr sz="1800" spc="-5" dirty="0">
                <a:latin typeface="Constantia"/>
                <a:cs typeface="Constantia"/>
              </a:rPr>
              <a:t>: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Pseudograph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and </a:t>
            </a:r>
            <a:r>
              <a:rPr sz="1800" spc="-10" dirty="0">
                <a:latin typeface="Constantia"/>
                <a:cs typeface="Constantia"/>
              </a:rPr>
              <a:t>Incidence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Matrix</a:t>
            </a:r>
            <a:endParaRPr sz="1800" dirty="0">
              <a:latin typeface="Constantia"/>
              <a:cs typeface="Constantia"/>
            </a:endParaRPr>
          </a:p>
          <a:p>
            <a:pPr marL="6802755">
              <a:lnSpc>
                <a:spcPts val="1745"/>
              </a:lnSpc>
            </a:pPr>
            <a:r>
              <a:rPr sz="1800" i="1" dirty="0">
                <a:latin typeface="Constantia"/>
                <a:cs typeface="Constantia"/>
              </a:rPr>
              <a:t>The</a:t>
            </a:r>
            <a:r>
              <a:rPr sz="1800" i="1" spc="-25" dirty="0">
                <a:latin typeface="Constantia"/>
                <a:cs typeface="Constantia"/>
              </a:rPr>
              <a:t> </a:t>
            </a:r>
            <a:r>
              <a:rPr sz="1800" i="1" spc="-10" dirty="0">
                <a:latin typeface="Constantia"/>
                <a:cs typeface="Constantia"/>
              </a:rPr>
              <a:t>rows</a:t>
            </a:r>
            <a:r>
              <a:rPr sz="1800" i="1" spc="-35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going</a:t>
            </a:r>
            <a:endParaRPr sz="1800" dirty="0">
              <a:latin typeface="Constantia"/>
              <a:cs typeface="Constantia"/>
            </a:endParaRPr>
          </a:p>
          <a:p>
            <a:pPr marL="6802755" marR="17780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latin typeface="Constantia"/>
                <a:cs typeface="Constantia"/>
              </a:rPr>
              <a:t>from </a:t>
            </a:r>
            <a:r>
              <a:rPr sz="1800" i="1" spc="-10" dirty="0">
                <a:latin typeface="Constantia"/>
                <a:cs typeface="Constantia"/>
              </a:rPr>
              <a:t>top </a:t>
            </a:r>
            <a:r>
              <a:rPr sz="1800" i="1" spc="-15" dirty="0">
                <a:latin typeface="Constantia"/>
                <a:cs typeface="Constantia"/>
              </a:rPr>
              <a:t>to </a:t>
            </a:r>
            <a:r>
              <a:rPr sz="1800" i="1" spc="-10" dirty="0">
                <a:latin typeface="Constantia"/>
                <a:cs typeface="Constantia"/>
              </a:rPr>
              <a:t> bottom represent </a:t>
            </a:r>
            <a:r>
              <a:rPr sz="1800" i="1" spc="-409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v</a:t>
            </a:r>
            <a:r>
              <a:rPr sz="1800" baseline="-20833" dirty="0">
                <a:latin typeface="Cambria Math"/>
                <a:cs typeface="Cambria Math"/>
              </a:rPr>
              <a:t>1</a:t>
            </a:r>
            <a:r>
              <a:rPr sz="1800" spc="217" baseline="-20833" dirty="0">
                <a:latin typeface="Cambria Math"/>
                <a:cs typeface="Cambria Math"/>
              </a:rPr>
              <a:t> </a:t>
            </a:r>
            <a:r>
              <a:rPr sz="1800" i="1" spc="-10" dirty="0">
                <a:latin typeface="Constantia"/>
                <a:cs typeface="Constantia"/>
              </a:rPr>
              <a:t>through</a:t>
            </a:r>
            <a:r>
              <a:rPr sz="1800" i="1" spc="-1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v</a:t>
            </a:r>
            <a:r>
              <a:rPr sz="1800" baseline="-20833" dirty="0">
                <a:latin typeface="Cambria Math"/>
                <a:cs typeface="Cambria Math"/>
              </a:rPr>
              <a:t>5</a:t>
            </a:r>
            <a:r>
              <a:rPr sz="1800" spc="217" baseline="-20833" dirty="0">
                <a:latin typeface="Cambria Math"/>
                <a:cs typeface="Cambria Math"/>
              </a:rPr>
              <a:t> </a:t>
            </a:r>
            <a:r>
              <a:rPr sz="1800" i="1" dirty="0">
                <a:latin typeface="Constantia"/>
                <a:cs typeface="Constantia"/>
              </a:rPr>
              <a:t>and </a:t>
            </a:r>
            <a:r>
              <a:rPr sz="1800" i="1" spc="-409" dirty="0">
                <a:latin typeface="Constantia"/>
                <a:cs typeface="Constantia"/>
              </a:rPr>
              <a:t> </a:t>
            </a:r>
            <a:r>
              <a:rPr sz="1800" i="1" spc="-10" dirty="0">
                <a:latin typeface="Constantia"/>
                <a:cs typeface="Constantia"/>
              </a:rPr>
              <a:t>the </a:t>
            </a:r>
            <a:r>
              <a:rPr sz="1800" i="1" spc="-5" dirty="0">
                <a:latin typeface="Constantia"/>
                <a:cs typeface="Constantia"/>
              </a:rPr>
              <a:t>columns </a:t>
            </a:r>
            <a:r>
              <a:rPr sz="1800" i="1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going from left </a:t>
            </a:r>
            <a:r>
              <a:rPr sz="1800" i="1" spc="-15" dirty="0">
                <a:latin typeface="Constantia"/>
                <a:cs typeface="Constantia"/>
              </a:rPr>
              <a:t>to </a:t>
            </a:r>
            <a:r>
              <a:rPr sz="1800" i="1" spc="-409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right </a:t>
            </a:r>
            <a:r>
              <a:rPr sz="1800" i="1" spc="-10" dirty="0">
                <a:latin typeface="Constantia"/>
                <a:cs typeface="Constantia"/>
              </a:rPr>
              <a:t>represent </a:t>
            </a:r>
            <a:r>
              <a:rPr sz="1800" i="1" dirty="0">
                <a:latin typeface="Constantia"/>
                <a:cs typeface="Constantia"/>
              </a:rPr>
              <a:t>e</a:t>
            </a:r>
            <a:r>
              <a:rPr sz="1800" baseline="-20833" dirty="0">
                <a:latin typeface="Cambria Math"/>
                <a:cs typeface="Cambria Math"/>
              </a:rPr>
              <a:t>1 </a:t>
            </a:r>
            <a:r>
              <a:rPr sz="1800" spc="-375" baseline="-20833" dirty="0">
                <a:latin typeface="Cambria Math"/>
                <a:cs typeface="Cambria Math"/>
              </a:rPr>
              <a:t> </a:t>
            </a:r>
            <a:r>
              <a:rPr sz="1800" i="1" spc="-10" dirty="0">
                <a:latin typeface="Constantia"/>
                <a:cs typeface="Constantia"/>
              </a:rPr>
              <a:t>through </a:t>
            </a:r>
            <a:r>
              <a:rPr sz="1800" i="1" spc="-5" dirty="0">
                <a:latin typeface="Constantia"/>
                <a:cs typeface="Constantia"/>
              </a:rPr>
              <a:t>e</a:t>
            </a:r>
            <a:r>
              <a:rPr sz="1800" spc="-7" baseline="-20833" dirty="0">
                <a:latin typeface="Cambria Math"/>
                <a:cs typeface="Cambria Math"/>
              </a:rPr>
              <a:t>8</a:t>
            </a:r>
            <a:r>
              <a:rPr sz="1800" spc="-5" dirty="0">
                <a:latin typeface="Constantia"/>
                <a:cs typeface="Constantia"/>
              </a:rPr>
              <a:t>.</a:t>
            </a:r>
            <a:endParaRPr sz="1800" dirty="0">
              <a:latin typeface="Constantia"/>
              <a:cs typeface="Constanti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261103" y="4828032"/>
            <a:ext cx="2663952" cy="17785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418CAC00-8ADC-40A6-9433-61374C1C5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581025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084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75A6F0F2-E130-4B15-836C-A4BABB856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2988"/>
            <a:ext cx="91440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236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10A0A847-68B1-4492-9BD3-306B9A178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476" y="685800"/>
            <a:ext cx="3959187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324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63440" y="2526792"/>
            <a:ext cx="3730752" cy="66751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651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Section</a:t>
            </a:r>
            <a:r>
              <a:rPr spc="-100" dirty="0"/>
              <a:t> </a:t>
            </a:r>
            <a:r>
              <a:rPr dirty="0">
                <a:latin typeface="Cambria Math"/>
                <a:cs typeface="Cambria Math"/>
              </a:rPr>
              <a:t>10.4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5243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>
                <a:solidFill>
                  <a:srgbClr val="04607A"/>
                </a:solidFill>
                <a:latin typeface="Calibri"/>
                <a:cs typeface="Calibri"/>
              </a:rPr>
              <a:t>Section</a:t>
            </a:r>
            <a:r>
              <a:rPr sz="5000" spc="-8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dirty="0">
                <a:solidFill>
                  <a:srgbClr val="04607A"/>
                </a:solidFill>
                <a:latin typeface="Calibri"/>
                <a:cs typeface="Calibri"/>
              </a:rPr>
              <a:t>Summary</a:t>
            </a:r>
            <a:endParaRPr sz="5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869537"/>
            <a:ext cx="5615940" cy="19272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Paths</a:t>
            </a:r>
            <a:endParaRPr sz="26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Connectedness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Undirected </a:t>
            </a:r>
            <a:r>
              <a:rPr sz="2600" spc="-5" dirty="0">
                <a:latin typeface="Constantia"/>
                <a:cs typeface="Constantia"/>
              </a:rPr>
              <a:t>Graphs</a:t>
            </a:r>
            <a:endParaRPr sz="26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Connectedness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Directed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Graphs</a:t>
            </a:r>
            <a:endParaRPr sz="26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Counting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Paths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between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Vertices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5243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>
                <a:solidFill>
                  <a:srgbClr val="04607A"/>
                </a:solidFill>
                <a:latin typeface="Calibri"/>
                <a:cs typeface="Calibri"/>
              </a:rPr>
              <a:t>Section</a:t>
            </a:r>
            <a:r>
              <a:rPr sz="5000" spc="-8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dirty="0">
                <a:solidFill>
                  <a:srgbClr val="04607A"/>
                </a:solidFill>
                <a:latin typeface="Calibri"/>
                <a:cs typeface="Calibri"/>
              </a:rPr>
              <a:t>Summary</a:t>
            </a:r>
            <a:endParaRPr sz="5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869537"/>
            <a:ext cx="3074035" cy="14522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Adjacency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Lists</a:t>
            </a: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Adjacency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Matrices</a:t>
            </a:r>
            <a:endParaRPr sz="26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Incidence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Matrices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143446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14" dirty="0">
                <a:solidFill>
                  <a:srgbClr val="04607A"/>
                </a:solidFill>
                <a:latin typeface="Calibri"/>
                <a:cs typeface="Calibri"/>
              </a:rPr>
              <a:t>P</a:t>
            </a:r>
            <a:r>
              <a:rPr sz="5000" spc="-50" dirty="0">
                <a:solidFill>
                  <a:srgbClr val="04607A"/>
                </a:solidFill>
                <a:latin typeface="Calibri"/>
                <a:cs typeface="Calibri"/>
              </a:rPr>
              <a:t>a</a:t>
            </a:r>
            <a:r>
              <a:rPr sz="5000" dirty="0">
                <a:solidFill>
                  <a:srgbClr val="04607A"/>
                </a:solidFill>
                <a:latin typeface="Calibri"/>
                <a:cs typeface="Calibri"/>
              </a:rPr>
              <a:t>ths</a:t>
            </a:r>
            <a:endParaRPr sz="5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59" y="1908175"/>
            <a:ext cx="7721600" cy="413385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227329">
              <a:lnSpc>
                <a:spcPct val="90000"/>
              </a:lnSpc>
              <a:spcBef>
                <a:spcPts val="415"/>
              </a:spcBef>
            </a:pPr>
            <a:r>
              <a:rPr sz="2600" b="1" dirty="0">
                <a:latin typeface="Constantia"/>
                <a:cs typeface="Constantia"/>
              </a:rPr>
              <a:t>Informal </a:t>
            </a:r>
            <a:r>
              <a:rPr sz="2600" b="1" spc="5" dirty="0">
                <a:latin typeface="Constantia"/>
                <a:cs typeface="Constantia"/>
              </a:rPr>
              <a:t>Definition: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i="1" spc="-15" dirty="0">
                <a:latin typeface="Constantia"/>
                <a:cs typeface="Constantia"/>
              </a:rPr>
              <a:t>path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sequence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15" dirty="0">
                <a:latin typeface="Constantia"/>
                <a:cs typeface="Constantia"/>
              </a:rPr>
              <a:t>edges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 </a:t>
            </a:r>
            <a:r>
              <a:rPr sz="2600" spc="-5" dirty="0">
                <a:latin typeface="Constantia"/>
                <a:cs typeface="Constantia"/>
              </a:rPr>
              <a:t>begins </a:t>
            </a:r>
            <a:r>
              <a:rPr sz="2600" dirty="0">
                <a:latin typeface="Constantia"/>
                <a:cs typeface="Constantia"/>
              </a:rPr>
              <a:t>at a </a:t>
            </a:r>
            <a:r>
              <a:rPr sz="2600" spc="-15" dirty="0">
                <a:latin typeface="Constantia"/>
                <a:cs typeface="Constantia"/>
              </a:rPr>
              <a:t>vertex </a:t>
            </a:r>
            <a:r>
              <a:rPr sz="2600" dirty="0">
                <a:latin typeface="Constantia"/>
                <a:cs typeface="Constantia"/>
              </a:rPr>
              <a:t>of a </a:t>
            </a:r>
            <a:r>
              <a:rPr sz="2600" spc="-10" dirty="0">
                <a:latin typeface="Constantia"/>
                <a:cs typeface="Constantia"/>
              </a:rPr>
              <a:t>graph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25" dirty="0">
                <a:latin typeface="Constantia"/>
                <a:cs typeface="Constantia"/>
              </a:rPr>
              <a:t>travels </a:t>
            </a:r>
            <a:r>
              <a:rPr sz="2600" spc="-10" dirty="0">
                <a:latin typeface="Constantia"/>
                <a:cs typeface="Constantia"/>
              </a:rPr>
              <a:t>from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vertex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vertex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along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edges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graph.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path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travels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along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edges,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visits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vertices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along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this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path,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endpoints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these.</a:t>
            </a:r>
          </a:p>
          <a:p>
            <a:pPr marL="12700" marR="213995">
              <a:lnSpc>
                <a:spcPct val="90000"/>
              </a:lnSpc>
              <a:spcBef>
                <a:spcPts val="625"/>
              </a:spcBef>
            </a:pPr>
            <a:r>
              <a:rPr sz="2600" b="1" spc="-5" dirty="0">
                <a:latin typeface="Constantia"/>
                <a:cs typeface="Constantia"/>
              </a:rPr>
              <a:t>Applications</a:t>
            </a:r>
            <a:r>
              <a:rPr sz="2600" spc="-5" dirty="0">
                <a:latin typeface="Constantia"/>
                <a:cs typeface="Constantia"/>
              </a:rPr>
              <a:t>: </a:t>
            </a:r>
            <a:r>
              <a:rPr sz="2600" spc="-10" dirty="0">
                <a:latin typeface="Constantia"/>
                <a:cs typeface="Constantia"/>
              </a:rPr>
              <a:t>Numerous </a:t>
            </a:r>
            <a:r>
              <a:rPr sz="2600" spc="-5" dirty="0">
                <a:latin typeface="Constantia"/>
                <a:cs typeface="Constantia"/>
              </a:rPr>
              <a:t>problems can </a:t>
            </a:r>
            <a:r>
              <a:rPr sz="2600" dirty="0">
                <a:latin typeface="Constantia"/>
                <a:cs typeface="Constantia"/>
              </a:rPr>
              <a:t>be </a:t>
            </a:r>
            <a:r>
              <a:rPr sz="2600" spc="-5" dirty="0">
                <a:latin typeface="Constantia"/>
                <a:cs typeface="Constantia"/>
              </a:rPr>
              <a:t>modeled </a:t>
            </a:r>
            <a:r>
              <a:rPr sz="2600" dirty="0">
                <a:latin typeface="Constantia"/>
                <a:cs typeface="Constantia"/>
              </a:rPr>
              <a:t> with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paths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formed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by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traveling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along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edges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graphs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such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as:</a:t>
            </a:r>
          </a:p>
          <a:p>
            <a:pPr marL="835660" indent="-457834">
              <a:lnSpc>
                <a:spcPts val="2735"/>
              </a:lnSpc>
              <a:spcBef>
                <a:spcPts val="29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835660" algn="l"/>
                <a:tab pos="836294" algn="l"/>
              </a:tabLst>
            </a:pPr>
            <a:r>
              <a:rPr sz="2400" spc="-5" dirty="0">
                <a:latin typeface="Constantia"/>
                <a:cs typeface="Constantia"/>
              </a:rPr>
              <a:t>determining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whether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message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sent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between</a:t>
            </a:r>
            <a:endParaRPr sz="2400" dirty="0">
              <a:latin typeface="Constantia"/>
              <a:cs typeface="Constantia"/>
            </a:endParaRPr>
          </a:p>
          <a:p>
            <a:pPr marL="835660">
              <a:lnSpc>
                <a:spcPts val="2735"/>
              </a:lnSpc>
            </a:pP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65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ompu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40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.</a:t>
            </a:r>
          </a:p>
          <a:p>
            <a:pPr marL="835660" indent="-457834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835660" algn="l"/>
                <a:tab pos="836294" algn="l"/>
              </a:tabLst>
            </a:pPr>
            <a:r>
              <a:rPr sz="2400" dirty="0">
                <a:latin typeface="Constantia"/>
                <a:cs typeface="Constantia"/>
              </a:rPr>
              <a:t>efficiently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planning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routes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mail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delivery.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84378"/>
            <a:ext cx="12941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95" dirty="0">
                <a:solidFill>
                  <a:srgbClr val="04607A"/>
                </a:solidFill>
                <a:latin typeface="Calibri"/>
                <a:cs typeface="Calibri"/>
              </a:rPr>
              <a:t>P</a:t>
            </a:r>
            <a:r>
              <a:rPr sz="4500" spc="-35" dirty="0">
                <a:solidFill>
                  <a:srgbClr val="04607A"/>
                </a:solidFill>
                <a:latin typeface="Calibri"/>
                <a:cs typeface="Calibri"/>
              </a:rPr>
              <a:t>a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ths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159" y="1167129"/>
            <a:ext cx="8093075" cy="44894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76200" marR="68580">
              <a:lnSpc>
                <a:spcPct val="80000"/>
              </a:lnSpc>
              <a:spcBef>
                <a:spcPts val="675"/>
              </a:spcBef>
              <a:tabLst>
                <a:tab pos="1513205" algn="l"/>
              </a:tabLst>
            </a:pPr>
            <a:r>
              <a:rPr sz="2400" b="1" spc="5" dirty="0">
                <a:latin typeface="Constantia"/>
                <a:cs typeface="Constantia"/>
              </a:rPr>
              <a:t>Definition: </a:t>
            </a:r>
            <a:r>
              <a:rPr sz="2400" spc="5" dirty="0">
                <a:latin typeface="Constantia"/>
                <a:cs typeface="Constantia"/>
              </a:rPr>
              <a:t>Let </a:t>
            </a:r>
            <a:r>
              <a:rPr sz="2400" i="1" dirty="0">
                <a:latin typeface="Constantia"/>
                <a:cs typeface="Constantia"/>
              </a:rPr>
              <a:t>n </a:t>
            </a:r>
            <a:r>
              <a:rPr sz="2400" spc="-5" dirty="0">
                <a:latin typeface="Constantia"/>
                <a:cs typeface="Constantia"/>
              </a:rPr>
              <a:t>be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15" dirty="0">
                <a:latin typeface="Constantia"/>
                <a:cs typeface="Constantia"/>
              </a:rPr>
              <a:t>nonnegative integer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i="1" dirty="0">
                <a:latin typeface="Constantia"/>
                <a:cs typeface="Constantia"/>
              </a:rPr>
              <a:t>G </a:t>
            </a:r>
            <a:r>
              <a:rPr sz="2400" dirty="0">
                <a:latin typeface="Constantia"/>
                <a:cs typeface="Constantia"/>
              </a:rPr>
              <a:t>an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undirected </a:t>
            </a:r>
            <a:r>
              <a:rPr sz="2400" spc="-5" dirty="0">
                <a:latin typeface="Constantia"/>
                <a:cs typeface="Constantia"/>
              </a:rPr>
              <a:t>graph.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i="1" spc="-15" dirty="0">
                <a:latin typeface="Constantia"/>
                <a:cs typeface="Constantia"/>
              </a:rPr>
              <a:t>path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i="1" spc="-5" dirty="0">
                <a:latin typeface="Constantia"/>
                <a:cs typeface="Constantia"/>
              </a:rPr>
              <a:t>length </a:t>
            </a:r>
            <a:r>
              <a:rPr sz="2400" i="1" dirty="0">
                <a:latin typeface="Constantia"/>
                <a:cs typeface="Constantia"/>
              </a:rPr>
              <a:t>n </a:t>
            </a:r>
            <a:r>
              <a:rPr sz="2400" spc="-10" dirty="0">
                <a:latin typeface="Constantia"/>
                <a:cs typeface="Constantia"/>
              </a:rPr>
              <a:t>from </a:t>
            </a:r>
            <a:r>
              <a:rPr sz="2400" i="1" dirty="0">
                <a:latin typeface="Constantia"/>
                <a:cs typeface="Constantia"/>
              </a:rPr>
              <a:t>u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i="1" dirty="0">
                <a:latin typeface="Constantia"/>
                <a:cs typeface="Constantia"/>
              </a:rPr>
              <a:t>v </a:t>
            </a:r>
            <a:r>
              <a:rPr sz="2400" spc="-5" dirty="0">
                <a:latin typeface="Constantia"/>
                <a:cs typeface="Constantia"/>
              </a:rPr>
              <a:t>in </a:t>
            </a:r>
            <a:r>
              <a:rPr sz="2400" i="1" dirty="0">
                <a:latin typeface="Constantia"/>
                <a:cs typeface="Constantia"/>
              </a:rPr>
              <a:t>G </a:t>
            </a:r>
            <a:r>
              <a:rPr sz="2400" spc="-5" dirty="0">
                <a:latin typeface="Constantia"/>
                <a:cs typeface="Constantia"/>
              </a:rPr>
              <a:t>is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</a:t>
            </a:r>
            <a:r>
              <a:rPr sz="2400" spc="5" dirty="0">
                <a:latin typeface="Constantia"/>
                <a:cs typeface="Constantia"/>
              </a:rPr>
              <a:t>q</a:t>
            </a:r>
            <a:r>
              <a:rPr sz="2400" spc="-5" dirty="0">
                <a:latin typeface="Constantia"/>
                <a:cs typeface="Constantia"/>
              </a:rPr>
              <a:t>uen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6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n</a:t>
            </a:r>
            <a:r>
              <a:rPr sz="2400" i="1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ed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e</a:t>
            </a:r>
            <a:r>
              <a:rPr sz="2400" spc="-7" baseline="-20833" dirty="0">
                <a:latin typeface="Cambria Math"/>
                <a:cs typeface="Cambria Math"/>
              </a:rPr>
              <a:t>1</a:t>
            </a:r>
            <a:r>
              <a:rPr sz="2400" i="1" dirty="0">
                <a:latin typeface="Constantia"/>
                <a:cs typeface="Constantia"/>
              </a:rPr>
              <a:t>, … , </a:t>
            </a:r>
            <a:r>
              <a:rPr sz="2400" i="1" spc="-15" dirty="0">
                <a:latin typeface="Constantia"/>
                <a:cs typeface="Constantia"/>
              </a:rPr>
              <a:t>e</a:t>
            </a:r>
            <a:r>
              <a:rPr sz="2400" i="1" spc="-7" baseline="-20833" dirty="0">
                <a:latin typeface="Constantia"/>
                <a:cs typeface="Constantia"/>
              </a:rPr>
              <a:t>n</a:t>
            </a:r>
            <a:r>
              <a:rPr sz="2400" i="1" spc="254" baseline="-20833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G</a:t>
            </a:r>
            <a:r>
              <a:rPr sz="2400" i="1" spc="1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hich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exists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  </a:t>
            </a:r>
            <a:r>
              <a:rPr sz="2400" spc="-10" dirty="0">
                <a:latin typeface="Constantia"/>
                <a:cs typeface="Constantia"/>
              </a:rPr>
              <a:t>sequence	</a:t>
            </a:r>
            <a:r>
              <a:rPr sz="2400" i="1" spc="-5" dirty="0">
                <a:latin typeface="Constantia"/>
                <a:cs typeface="Constantia"/>
              </a:rPr>
              <a:t>x</a:t>
            </a:r>
            <a:r>
              <a:rPr sz="2400" spc="-7" baseline="-20833" dirty="0">
                <a:latin typeface="Cambria Math"/>
                <a:cs typeface="Cambria Math"/>
              </a:rPr>
              <a:t>0</a:t>
            </a:r>
            <a:r>
              <a:rPr sz="2400" spc="315" baseline="-20833" dirty="0">
                <a:latin typeface="Cambria Math"/>
                <a:cs typeface="Cambria Math"/>
              </a:rPr>
              <a:t> </a:t>
            </a:r>
            <a:r>
              <a:rPr sz="2400" i="1" dirty="0">
                <a:latin typeface="Constantia"/>
                <a:cs typeface="Constantia"/>
              </a:rPr>
              <a:t>=</a:t>
            </a:r>
            <a:r>
              <a:rPr sz="2400" i="1" spc="-5" dirty="0">
                <a:latin typeface="Constantia"/>
                <a:cs typeface="Constantia"/>
              </a:rPr>
              <a:t> u,</a:t>
            </a:r>
            <a:r>
              <a:rPr sz="2400" i="1" dirty="0">
                <a:latin typeface="Constantia"/>
                <a:cs typeface="Constantia"/>
              </a:rPr>
              <a:t> x</a:t>
            </a:r>
            <a:r>
              <a:rPr sz="2400" baseline="-20833" dirty="0">
                <a:latin typeface="Cambria Math"/>
                <a:cs typeface="Cambria Math"/>
              </a:rPr>
              <a:t>1</a:t>
            </a:r>
            <a:r>
              <a:rPr sz="2400" i="1" dirty="0">
                <a:latin typeface="Constantia"/>
                <a:cs typeface="Constantia"/>
              </a:rPr>
              <a:t>,</a:t>
            </a:r>
            <a:r>
              <a:rPr sz="2400" i="1" spc="-5" dirty="0">
                <a:latin typeface="Constantia"/>
                <a:cs typeface="Constantia"/>
              </a:rPr>
              <a:t> …,</a:t>
            </a:r>
            <a:r>
              <a:rPr sz="2400" i="1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x</a:t>
            </a:r>
            <a:r>
              <a:rPr sz="2400" i="1" spc="-15" baseline="-20833" dirty="0">
                <a:latin typeface="Constantia"/>
                <a:cs typeface="Constantia"/>
              </a:rPr>
              <a:t>n-</a:t>
            </a:r>
            <a:r>
              <a:rPr sz="2400" spc="-15" baseline="-20833" dirty="0">
                <a:latin typeface="Cambria Math"/>
                <a:cs typeface="Cambria Math"/>
              </a:rPr>
              <a:t>1</a:t>
            </a:r>
            <a:r>
              <a:rPr sz="2400" i="1" spc="-10" dirty="0">
                <a:latin typeface="Constantia"/>
                <a:cs typeface="Constantia"/>
              </a:rPr>
              <a:t>, </a:t>
            </a:r>
            <a:r>
              <a:rPr sz="2400" i="1" spc="-5" dirty="0">
                <a:latin typeface="Constantia"/>
                <a:cs typeface="Constantia"/>
              </a:rPr>
              <a:t>x</a:t>
            </a:r>
            <a:r>
              <a:rPr sz="2400" i="1" spc="-7" baseline="-20833" dirty="0">
                <a:latin typeface="Constantia"/>
                <a:cs typeface="Constantia"/>
              </a:rPr>
              <a:t>n</a:t>
            </a:r>
            <a:r>
              <a:rPr sz="2400" i="1" spc="270" baseline="-20833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= v</a:t>
            </a:r>
            <a:r>
              <a:rPr sz="2400" i="1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vertices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such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e</a:t>
            </a:r>
            <a:r>
              <a:rPr sz="2400" i="1" spc="-15" baseline="-20833" dirty="0">
                <a:latin typeface="Constantia"/>
                <a:cs typeface="Constantia"/>
              </a:rPr>
              <a:t>i</a:t>
            </a:r>
            <a:r>
              <a:rPr sz="2400" i="1" spc="-7" baseline="-20833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has,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i</a:t>
            </a:r>
            <a:r>
              <a:rPr sz="2400" i="1" spc="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5" dirty="0">
                <a:latin typeface="Constantia"/>
                <a:cs typeface="Constantia"/>
              </a:rPr>
              <a:t> …,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endpoints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x</a:t>
            </a:r>
            <a:r>
              <a:rPr sz="2400" i="1" spc="-7" baseline="-20833" dirty="0">
                <a:latin typeface="Constantia"/>
                <a:cs typeface="Constantia"/>
              </a:rPr>
              <a:t>i</a:t>
            </a:r>
            <a:r>
              <a:rPr sz="2400" spc="-7" baseline="-20833" dirty="0">
                <a:latin typeface="Constantia"/>
                <a:cs typeface="Constantia"/>
              </a:rPr>
              <a:t>-</a:t>
            </a:r>
            <a:r>
              <a:rPr sz="2400" spc="-7" baseline="-20833" dirty="0">
                <a:latin typeface="Cambria Math"/>
                <a:cs typeface="Cambria Math"/>
              </a:rPr>
              <a:t>1</a:t>
            </a:r>
            <a:r>
              <a:rPr sz="2400" spc="307" baseline="-20833" dirty="0">
                <a:latin typeface="Cambria Math"/>
                <a:cs typeface="Cambria Math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x</a:t>
            </a:r>
            <a:r>
              <a:rPr sz="2400" i="1" spc="-7" baseline="-20833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.</a:t>
            </a:r>
            <a:endParaRPr sz="2400" dirty="0">
              <a:latin typeface="Constantia"/>
              <a:cs typeface="Constantia"/>
            </a:endParaRPr>
          </a:p>
          <a:p>
            <a:pPr marL="899160" marR="274955" indent="-457200" algn="just">
              <a:lnSpc>
                <a:spcPct val="8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899794" algn="l"/>
              </a:tabLst>
            </a:pPr>
            <a:r>
              <a:rPr sz="2400" dirty="0">
                <a:latin typeface="Constantia"/>
                <a:cs typeface="Constantia"/>
              </a:rPr>
              <a:t>When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graph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simple,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denote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path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by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its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vertex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sequence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x</a:t>
            </a:r>
            <a:r>
              <a:rPr sz="2400" spc="-7" baseline="-20833" dirty="0">
                <a:latin typeface="Cambria Math"/>
                <a:cs typeface="Cambria Math"/>
              </a:rPr>
              <a:t>0</a:t>
            </a:r>
            <a:r>
              <a:rPr sz="2400" i="1" spc="-5" dirty="0">
                <a:latin typeface="Constantia"/>
                <a:cs typeface="Constantia"/>
              </a:rPr>
              <a:t>,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x</a:t>
            </a:r>
            <a:r>
              <a:rPr sz="2400" spc="-7" baseline="-20833" dirty="0">
                <a:latin typeface="Cambria Math"/>
                <a:cs typeface="Cambria Math"/>
              </a:rPr>
              <a:t>1</a:t>
            </a:r>
            <a:r>
              <a:rPr sz="2400" i="1" spc="-5" dirty="0">
                <a:latin typeface="Constantia"/>
                <a:cs typeface="Constantia"/>
              </a:rPr>
              <a:t>,</a:t>
            </a:r>
            <a:r>
              <a:rPr sz="2400" i="1" dirty="0">
                <a:latin typeface="Constantia"/>
                <a:cs typeface="Constantia"/>
              </a:rPr>
              <a:t> …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,</a:t>
            </a:r>
            <a:r>
              <a:rPr sz="2400" i="1" spc="-15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x</a:t>
            </a:r>
            <a:r>
              <a:rPr sz="2400" i="1" spc="-15" baseline="-20833" dirty="0">
                <a:latin typeface="Constantia"/>
                <a:cs typeface="Constantia"/>
              </a:rPr>
              <a:t>n</a:t>
            </a:r>
            <a:r>
              <a:rPr sz="2400" spc="-10" dirty="0">
                <a:latin typeface="Constantia"/>
                <a:cs typeface="Constantia"/>
              </a:rPr>
              <a:t>(since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listing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vertices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uniquely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determines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path).</a:t>
            </a:r>
          </a:p>
          <a:p>
            <a:pPr marL="899160" marR="348615" indent="-457200" algn="just">
              <a:lnSpc>
                <a:spcPts val="2300"/>
              </a:lnSpc>
              <a:spcBef>
                <a:spcPts val="56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899794" algn="l"/>
              </a:tabLst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path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circuit</a:t>
            </a:r>
            <a:r>
              <a:rPr sz="2400" i="1" spc="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if</a:t>
            </a:r>
            <a:r>
              <a:rPr sz="2400" spc="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begins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ends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same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vertex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(</a:t>
            </a:r>
            <a:r>
              <a:rPr sz="2400" i="1" spc="-5" dirty="0">
                <a:latin typeface="Constantia"/>
                <a:cs typeface="Constantia"/>
              </a:rPr>
              <a:t>u</a:t>
            </a:r>
            <a:r>
              <a:rPr sz="2400" i="1" spc="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v</a:t>
            </a:r>
            <a:r>
              <a:rPr sz="2400" spc="-5" dirty="0">
                <a:latin typeface="Constantia"/>
                <a:cs typeface="Constantia"/>
              </a:rPr>
              <a:t>)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 </a:t>
            </a:r>
            <a:r>
              <a:rPr sz="2400" dirty="0">
                <a:latin typeface="Constantia"/>
                <a:cs typeface="Constantia"/>
              </a:rPr>
              <a:t>has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length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greater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zero.</a:t>
            </a:r>
            <a:endParaRPr sz="2400" dirty="0">
              <a:latin typeface="Constantia"/>
              <a:cs typeface="Constantia"/>
            </a:endParaRPr>
          </a:p>
          <a:p>
            <a:pPr marL="899160" indent="-457834" algn="just">
              <a:lnSpc>
                <a:spcPts val="2590"/>
              </a:lnSpc>
              <a:spcBef>
                <a:spcPts val="3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899794" algn="l"/>
              </a:tabLst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path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circuit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said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pass </a:t>
            </a:r>
            <a:r>
              <a:rPr sz="2400" i="1" spc="-15" dirty="0">
                <a:latin typeface="Constantia"/>
                <a:cs typeface="Constantia"/>
              </a:rPr>
              <a:t>through</a:t>
            </a:r>
            <a:r>
              <a:rPr sz="2400" i="1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vertices</a:t>
            </a:r>
            <a:endParaRPr sz="2400" dirty="0">
              <a:latin typeface="Constantia"/>
              <a:cs typeface="Constantia"/>
            </a:endParaRPr>
          </a:p>
          <a:p>
            <a:pPr marL="899160" algn="just">
              <a:lnSpc>
                <a:spcPts val="2590"/>
              </a:lnSpc>
            </a:pPr>
            <a:r>
              <a:rPr sz="2400" i="1" spc="-5" dirty="0">
                <a:latin typeface="Constantia"/>
                <a:cs typeface="Constantia"/>
              </a:rPr>
              <a:t>x</a:t>
            </a:r>
            <a:r>
              <a:rPr sz="2400" spc="-7" baseline="-20833" dirty="0">
                <a:latin typeface="Cambria Math"/>
                <a:cs typeface="Cambria Math"/>
              </a:rPr>
              <a:t>1</a:t>
            </a:r>
            <a:r>
              <a:rPr sz="2400" i="1" spc="-5" dirty="0">
                <a:latin typeface="Constantia"/>
                <a:cs typeface="Constantia"/>
              </a:rPr>
              <a:t>,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x</a:t>
            </a:r>
            <a:r>
              <a:rPr sz="2400" spc="-7" baseline="-20833" dirty="0">
                <a:latin typeface="Cambria Math"/>
                <a:cs typeface="Cambria Math"/>
              </a:rPr>
              <a:t>2</a:t>
            </a:r>
            <a:r>
              <a:rPr sz="2400" i="1" spc="-5" dirty="0">
                <a:latin typeface="Constantia"/>
                <a:cs typeface="Constantia"/>
              </a:rPr>
              <a:t>,</a:t>
            </a:r>
            <a:r>
              <a:rPr sz="2400" i="1" dirty="0">
                <a:latin typeface="Constantia"/>
                <a:cs typeface="Constantia"/>
              </a:rPr>
              <a:t> …</a:t>
            </a:r>
            <a:r>
              <a:rPr sz="2400" i="1" spc="-1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,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x</a:t>
            </a:r>
            <a:r>
              <a:rPr sz="2400" i="1" spc="-7" baseline="-20833" dirty="0">
                <a:latin typeface="Constantia"/>
                <a:cs typeface="Constantia"/>
              </a:rPr>
              <a:t>n-</a:t>
            </a:r>
            <a:r>
              <a:rPr sz="2400" spc="-7" baseline="-20833" dirty="0">
                <a:latin typeface="Cambria Math"/>
                <a:cs typeface="Cambria Math"/>
              </a:rPr>
              <a:t>1</a:t>
            </a:r>
            <a:r>
              <a:rPr sz="2400" spc="142" baseline="-20833" dirty="0">
                <a:latin typeface="Cambria Math"/>
                <a:cs typeface="Cambria Math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traverse</a:t>
            </a:r>
            <a:r>
              <a:rPr sz="2400" i="1" spc="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edges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e</a:t>
            </a:r>
            <a:r>
              <a:rPr sz="2400" spc="-7" baseline="-20833" dirty="0">
                <a:latin typeface="Cambria Math"/>
                <a:cs typeface="Cambria Math"/>
              </a:rPr>
              <a:t>1</a:t>
            </a:r>
            <a:r>
              <a:rPr sz="2400" i="1" spc="-5" dirty="0">
                <a:latin typeface="Constantia"/>
                <a:cs typeface="Constantia"/>
              </a:rPr>
              <a:t>, </a:t>
            </a:r>
            <a:r>
              <a:rPr sz="2400" i="1" dirty="0">
                <a:latin typeface="Constantia"/>
                <a:cs typeface="Constantia"/>
              </a:rPr>
              <a:t>…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,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e</a:t>
            </a:r>
            <a:r>
              <a:rPr sz="2400" i="1" spc="-15" baseline="-20833" dirty="0">
                <a:latin typeface="Constantia"/>
                <a:cs typeface="Constantia"/>
              </a:rPr>
              <a:t>n</a:t>
            </a:r>
            <a:r>
              <a:rPr sz="2400" spc="-10" dirty="0">
                <a:latin typeface="Constantia"/>
                <a:cs typeface="Constantia"/>
              </a:rPr>
              <a:t>.</a:t>
            </a:r>
            <a:endParaRPr sz="2400" dirty="0">
              <a:latin typeface="Constantia"/>
              <a:cs typeface="Constantia"/>
            </a:endParaRPr>
          </a:p>
          <a:p>
            <a:pPr marL="899160" indent="-457834" algn="just">
              <a:lnSpc>
                <a:spcPts val="2595"/>
              </a:lnSpc>
              <a:buClr>
                <a:srgbClr val="0E6EC5"/>
              </a:buClr>
              <a:buSzPct val="85416"/>
              <a:buFont typeface="Segoe UI Symbol"/>
              <a:buChar char="⚫"/>
              <a:tabLst>
                <a:tab pos="899794" algn="l"/>
              </a:tabLst>
            </a:pP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path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circuit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simple</a:t>
            </a:r>
            <a:r>
              <a:rPr sz="2400" i="1" spc="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if</a:t>
            </a:r>
            <a:r>
              <a:rPr sz="2400" spc="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does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contain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endParaRPr sz="2400" dirty="0">
              <a:latin typeface="Constantia"/>
              <a:cs typeface="Constantia"/>
            </a:endParaRPr>
          </a:p>
          <a:p>
            <a:pPr marL="899160" algn="just">
              <a:lnSpc>
                <a:spcPts val="2595"/>
              </a:lnSpc>
            </a:pPr>
            <a:r>
              <a:rPr sz="2400" dirty="0">
                <a:latin typeface="Constantia"/>
                <a:cs typeface="Constantia"/>
              </a:rPr>
              <a:t>same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edge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more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than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once.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31978"/>
            <a:ext cx="40614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0335" algn="l"/>
              </a:tabLst>
            </a:pPr>
            <a:r>
              <a:rPr sz="4500" spc="-95" dirty="0">
                <a:solidFill>
                  <a:srgbClr val="04607A"/>
                </a:solidFill>
                <a:latin typeface="Calibri"/>
                <a:cs typeface="Calibri"/>
              </a:rPr>
              <a:t>P</a:t>
            </a:r>
            <a:r>
              <a:rPr sz="4500" spc="-35" dirty="0">
                <a:solidFill>
                  <a:srgbClr val="04607A"/>
                </a:solidFill>
                <a:latin typeface="Calibri"/>
                <a:cs typeface="Calibri"/>
              </a:rPr>
              <a:t>a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ths	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(</a:t>
            </a:r>
            <a:r>
              <a:rPr sz="4500" i="1" spc="-40" dirty="0">
                <a:solidFill>
                  <a:srgbClr val="04607A"/>
                </a:solidFill>
                <a:latin typeface="Calibri"/>
                <a:cs typeface="Calibri"/>
              </a:rPr>
              <a:t>c</a:t>
            </a:r>
            <a:r>
              <a:rPr sz="4500" i="1" spc="-5" dirty="0">
                <a:solidFill>
                  <a:srgbClr val="04607A"/>
                </a:solidFill>
                <a:latin typeface="Calibri"/>
                <a:cs typeface="Calibri"/>
              </a:rPr>
              <a:t>o</a:t>
            </a:r>
            <a:r>
              <a:rPr sz="4500" i="1" spc="-55" dirty="0">
                <a:solidFill>
                  <a:srgbClr val="04607A"/>
                </a:solidFill>
                <a:latin typeface="Calibri"/>
                <a:cs typeface="Calibri"/>
              </a:rPr>
              <a:t>n</a:t>
            </a:r>
            <a:r>
              <a:rPr sz="4500" i="1" dirty="0">
                <a:solidFill>
                  <a:srgbClr val="04607A"/>
                </a:solidFill>
                <a:latin typeface="Calibri"/>
                <a:cs typeface="Calibri"/>
              </a:rPr>
              <a:t>tinue</a:t>
            </a:r>
            <a:r>
              <a:rPr sz="4500" i="1" spc="10" dirty="0">
                <a:solidFill>
                  <a:srgbClr val="04607A"/>
                </a:solidFill>
                <a:latin typeface="Calibri"/>
                <a:cs typeface="Calibri"/>
              </a:rPr>
              <a:t>d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)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59" y="3607207"/>
            <a:ext cx="7548880" cy="24072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600" b="1" spc="-5" dirty="0">
                <a:latin typeface="Constantia"/>
                <a:cs typeface="Constantia"/>
              </a:rPr>
              <a:t>Example</a:t>
            </a:r>
            <a:r>
              <a:rPr sz="2600" spc="-5" dirty="0">
                <a:latin typeface="Constantia"/>
                <a:cs typeface="Constantia"/>
              </a:rPr>
              <a:t>: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simple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graph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here:</a:t>
            </a:r>
            <a:endParaRPr sz="2600" dirty="0">
              <a:latin typeface="Constantia"/>
              <a:cs typeface="Constantia"/>
            </a:endParaRPr>
          </a:p>
          <a:p>
            <a:pPr marL="378460" indent="-247650">
              <a:lnSpc>
                <a:spcPct val="100000"/>
              </a:lnSpc>
              <a:spcBef>
                <a:spcPts val="32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379095" algn="l"/>
              </a:tabLst>
            </a:pP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c</a:t>
            </a:r>
            <a:r>
              <a:rPr sz="2400" spc="-5" dirty="0">
                <a:latin typeface="Constantia"/>
                <a:cs typeface="Constantia"/>
              </a:rPr>
              <a:t>,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f</a:t>
            </a:r>
            <a:r>
              <a:rPr sz="2400" spc="-5" dirty="0">
                <a:latin typeface="Constantia"/>
                <a:cs typeface="Constantia"/>
              </a:rPr>
              <a:t>,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e</a:t>
            </a:r>
            <a:r>
              <a:rPr sz="2400" i="1" spc="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simple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path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length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4</a:t>
            </a:r>
            <a:r>
              <a:rPr sz="2400" dirty="0">
                <a:latin typeface="Constantia"/>
                <a:cs typeface="Constantia"/>
              </a:rPr>
              <a:t>.</a:t>
            </a:r>
          </a:p>
          <a:p>
            <a:pPr marL="378460" indent="-247650">
              <a:lnSpc>
                <a:spcPct val="100000"/>
              </a:lnSpc>
              <a:spcBef>
                <a:spcPts val="26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379095" algn="l"/>
              </a:tabLst>
            </a:pPr>
            <a:r>
              <a:rPr sz="2400" i="1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e</a:t>
            </a:r>
            <a:r>
              <a:rPr sz="2400" spc="-5" dirty="0">
                <a:latin typeface="Constantia"/>
                <a:cs typeface="Constantia"/>
              </a:rPr>
              <a:t>,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c</a:t>
            </a:r>
            <a:r>
              <a:rPr sz="2400" spc="-5" dirty="0">
                <a:latin typeface="Constantia"/>
                <a:cs typeface="Constantia"/>
              </a:rPr>
              <a:t>,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path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because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e</a:t>
            </a:r>
            <a:r>
              <a:rPr sz="2400" i="1" spc="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connected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c</a:t>
            </a:r>
            <a:r>
              <a:rPr sz="2400" spc="-5" dirty="0">
                <a:latin typeface="Constantia"/>
                <a:cs typeface="Constantia"/>
              </a:rPr>
              <a:t>.</a:t>
            </a:r>
            <a:endParaRPr sz="2400" dirty="0">
              <a:latin typeface="Constantia"/>
              <a:cs typeface="Constantia"/>
            </a:endParaRPr>
          </a:p>
          <a:p>
            <a:pPr marL="378460" indent="-247650">
              <a:lnSpc>
                <a:spcPct val="100000"/>
              </a:lnSpc>
              <a:spcBef>
                <a:spcPts val="31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379095" algn="l"/>
              </a:tabLst>
            </a:pP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c</a:t>
            </a:r>
            <a:r>
              <a:rPr sz="2400" spc="-5" dirty="0">
                <a:latin typeface="Constantia"/>
                <a:cs typeface="Constantia"/>
              </a:rPr>
              <a:t>,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f</a:t>
            </a:r>
            <a:r>
              <a:rPr sz="2400" spc="-5" dirty="0">
                <a:latin typeface="Constantia"/>
                <a:cs typeface="Constantia"/>
              </a:rPr>
              <a:t>,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e</a:t>
            </a:r>
            <a:r>
              <a:rPr sz="2400" spc="-5" dirty="0">
                <a:latin typeface="Constantia"/>
                <a:cs typeface="Constantia"/>
              </a:rPr>
              <a:t>,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i="1" spc="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circuit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length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4</a:t>
            </a:r>
            <a:r>
              <a:rPr sz="2400" dirty="0">
                <a:latin typeface="Constantia"/>
                <a:cs typeface="Constantia"/>
              </a:rPr>
              <a:t>.</a:t>
            </a:r>
          </a:p>
          <a:p>
            <a:pPr marL="378460" marR="5080" indent="-247015">
              <a:lnSpc>
                <a:spcPts val="2570"/>
              </a:lnSpc>
              <a:spcBef>
                <a:spcPts val="63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379095" algn="l"/>
              </a:tabLst>
            </a:pP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e</a:t>
            </a:r>
            <a:r>
              <a:rPr sz="2400" spc="-5" dirty="0">
                <a:latin typeface="Constantia"/>
                <a:cs typeface="Constantia"/>
              </a:rPr>
              <a:t>,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path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length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5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5" dirty="0">
                <a:latin typeface="Constantia"/>
                <a:cs typeface="Constantia"/>
              </a:rPr>
              <a:t> but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simple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path.</a:t>
            </a: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9391" y="1371600"/>
            <a:ext cx="7815072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260349"/>
            <a:ext cx="76511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4607A"/>
                </a:solidFill>
                <a:latin typeface="Calibri"/>
                <a:cs typeface="Calibri"/>
              </a:rPr>
              <a:t>Connectedness</a:t>
            </a: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04607A"/>
                </a:solidFill>
                <a:latin typeface="Calibri"/>
                <a:cs typeface="Calibri"/>
              </a:rPr>
              <a:t>in</a:t>
            </a: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04607A"/>
                </a:solidFill>
                <a:latin typeface="Calibri"/>
                <a:cs typeface="Calibri"/>
              </a:rPr>
              <a:t>Undirected</a:t>
            </a: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04607A"/>
                </a:solidFill>
                <a:latin typeface="Calibri"/>
                <a:cs typeface="Calibri"/>
              </a:rPr>
              <a:t>Graphs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859" y="927861"/>
            <a:ext cx="8272145" cy="339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133350">
              <a:lnSpc>
                <a:spcPct val="100000"/>
              </a:lnSpc>
              <a:spcBef>
                <a:spcPts val="100"/>
              </a:spcBef>
              <a:tabLst>
                <a:tab pos="5292090" algn="l"/>
                <a:tab pos="5716270" algn="l"/>
              </a:tabLst>
            </a:pPr>
            <a:r>
              <a:rPr sz="2400" b="1" spc="5" dirty="0">
                <a:latin typeface="Constantia"/>
                <a:cs typeface="Constantia"/>
              </a:rPr>
              <a:t>Definition</a:t>
            </a:r>
            <a:r>
              <a:rPr sz="2400" spc="5" dirty="0">
                <a:latin typeface="Constantia"/>
                <a:cs typeface="Constantia"/>
              </a:rPr>
              <a:t>: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undirected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graph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called	</a:t>
            </a:r>
            <a:r>
              <a:rPr sz="2400" i="1" spc="-10" dirty="0">
                <a:latin typeface="Constantia"/>
                <a:cs typeface="Constantia"/>
              </a:rPr>
              <a:t>connected</a:t>
            </a:r>
            <a:r>
              <a:rPr sz="2400" i="1" spc="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if </a:t>
            </a:r>
            <a:r>
              <a:rPr sz="2400" spc="-10" dirty="0">
                <a:latin typeface="Constantia"/>
                <a:cs typeface="Constantia"/>
              </a:rPr>
              <a:t>there </a:t>
            </a:r>
            <a:r>
              <a:rPr sz="2400" spc="-5" dirty="0">
                <a:latin typeface="Constantia"/>
                <a:cs typeface="Constantia"/>
              </a:rPr>
              <a:t> is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path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between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every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pair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vertices.	</a:t>
            </a:r>
            <a:r>
              <a:rPr sz="2400" spc="-5" dirty="0">
                <a:latin typeface="Constantia"/>
                <a:cs typeface="Constantia"/>
              </a:rPr>
              <a:t>An </a:t>
            </a:r>
            <a:r>
              <a:rPr sz="2400" spc="-10" dirty="0">
                <a:latin typeface="Constantia"/>
                <a:cs typeface="Constantia"/>
              </a:rPr>
              <a:t>undirected </a:t>
            </a:r>
            <a:r>
              <a:rPr sz="2400" spc="-5" dirty="0">
                <a:latin typeface="Constantia"/>
                <a:cs typeface="Constantia"/>
              </a:rPr>
              <a:t>graph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ot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i="1" spc="-20" dirty="0">
                <a:latin typeface="Constantia"/>
                <a:cs typeface="Constantia"/>
              </a:rPr>
              <a:t>c</a:t>
            </a:r>
            <a:r>
              <a:rPr sz="2400" i="1" spc="-5" dirty="0">
                <a:latin typeface="Constantia"/>
                <a:cs typeface="Constantia"/>
              </a:rPr>
              <a:t>o</a:t>
            </a:r>
            <a:r>
              <a:rPr sz="2400" i="1" spc="5" dirty="0">
                <a:latin typeface="Constantia"/>
                <a:cs typeface="Constantia"/>
              </a:rPr>
              <a:t>n</a:t>
            </a:r>
            <a:r>
              <a:rPr sz="2400" i="1" dirty="0">
                <a:latin typeface="Constantia"/>
                <a:cs typeface="Constantia"/>
              </a:rPr>
              <a:t>nec</a:t>
            </a:r>
            <a:r>
              <a:rPr sz="2400" i="1" spc="-55" dirty="0">
                <a:latin typeface="Constantia"/>
                <a:cs typeface="Constantia"/>
              </a:rPr>
              <a:t>t</a:t>
            </a:r>
            <a:r>
              <a:rPr sz="2400" i="1" spc="-5" dirty="0">
                <a:latin typeface="Constantia"/>
                <a:cs typeface="Constantia"/>
              </a:rPr>
              <a:t>e</a:t>
            </a:r>
            <a:r>
              <a:rPr sz="2400" i="1" dirty="0">
                <a:latin typeface="Constantia"/>
                <a:cs typeface="Constantia"/>
              </a:rPr>
              <a:t>d</a:t>
            </a:r>
            <a:r>
              <a:rPr sz="2400" i="1" spc="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cal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ed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di</a:t>
            </a:r>
            <a:r>
              <a:rPr sz="2400" i="1" spc="-10" dirty="0">
                <a:latin typeface="Constantia"/>
                <a:cs typeface="Constantia"/>
              </a:rPr>
              <a:t>s</a:t>
            </a:r>
            <a:r>
              <a:rPr sz="2400" i="1" spc="-20" dirty="0">
                <a:latin typeface="Constantia"/>
                <a:cs typeface="Constantia"/>
              </a:rPr>
              <a:t>c</a:t>
            </a:r>
            <a:r>
              <a:rPr sz="2400" i="1" spc="-5" dirty="0">
                <a:latin typeface="Constantia"/>
                <a:cs typeface="Constantia"/>
              </a:rPr>
              <a:t>o</a:t>
            </a:r>
            <a:r>
              <a:rPr sz="2400" i="1" spc="5" dirty="0">
                <a:latin typeface="Constantia"/>
                <a:cs typeface="Constantia"/>
              </a:rPr>
              <a:t>n</a:t>
            </a:r>
            <a:r>
              <a:rPr sz="2400" i="1" dirty="0">
                <a:latin typeface="Constantia"/>
                <a:cs typeface="Constantia"/>
              </a:rPr>
              <a:t>nec</a:t>
            </a:r>
            <a:r>
              <a:rPr sz="2400" i="1" spc="-55" dirty="0">
                <a:latin typeface="Constantia"/>
                <a:cs typeface="Constantia"/>
              </a:rPr>
              <a:t>t</a:t>
            </a:r>
            <a:r>
              <a:rPr sz="2400" i="1" spc="-5" dirty="0">
                <a:latin typeface="Constantia"/>
                <a:cs typeface="Constantia"/>
              </a:rPr>
              <a:t>ed</a:t>
            </a:r>
            <a:r>
              <a:rPr sz="2400" dirty="0">
                <a:latin typeface="Constantia"/>
                <a:cs typeface="Constantia"/>
              </a:rPr>
              <a:t>.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70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50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65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e  </a:t>
            </a:r>
            <a:r>
              <a:rPr sz="2400" i="1" spc="-5" dirty="0">
                <a:latin typeface="Constantia"/>
                <a:cs typeface="Constantia"/>
              </a:rPr>
              <a:t>disconnect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graph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when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remove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vertices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edges,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both,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produce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disconnected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subgraph.</a:t>
            </a:r>
            <a:endParaRPr sz="2400" dirty="0">
              <a:latin typeface="Constantia"/>
              <a:cs typeface="Constantia"/>
            </a:endParaRPr>
          </a:p>
          <a:p>
            <a:pPr marL="63500" marR="30480">
              <a:lnSpc>
                <a:spcPct val="100000"/>
              </a:lnSpc>
              <a:spcBef>
                <a:spcPts val="580"/>
              </a:spcBef>
              <a:tabLst>
                <a:tab pos="5446395" algn="l"/>
              </a:tabLst>
            </a:pPr>
            <a:r>
              <a:rPr sz="2400" b="1" spc="-5" dirty="0">
                <a:latin typeface="Constantia"/>
                <a:cs typeface="Constantia"/>
              </a:rPr>
              <a:t>Example</a:t>
            </a:r>
            <a:r>
              <a:rPr sz="2400" spc="-5" dirty="0">
                <a:latin typeface="Constantia"/>
                <a:cs typeface="Constantia"/>
              </a:rPr>
              <a:t>: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G</a:t>
            </a:r>
            <a:r>
              <a:rPr sz="2400" spc="-15" baseline="-20833" dirty="0">
                <a:latin typeface="Cambria Math"/>
                <a:cs typeface="Cambria Math"/>
              </a:rPr>
              <a:t>1</a:t>
            </a:r>
            <a:r>
              <a:rPr sz="2400" spc="390" baseline="-20833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connected</a:t>
            </a:r>
            <a:r>
              <a:rPr sz="2400" spc="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because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there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path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between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any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pair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vertices,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easily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seen.	</a:t>
            </a:r>
            <a:r>
              <a:rPr sz="2400" spc="-35" dirty="0">
                <a:latin typeface="Constantia"/>
                <a:cs typeface="Constantia"/>
              </a:rPr>
              <a:t>However </a:t>
            </a:r>
            <a:r>
              <a:rPr sz="2400" i="1" spc="-10" dirty="0">
                <a:latin typeface="Constantia"/>
                <a:cs typeface="Constantia"/>
              </a:rPr>
              <a:t>G</a:t>
            </a:r>
            <a:r>
              <a:rPr sz="2400" spc="-15" baseline="-20833" dirty="0">
                <a:latin typeface="Cambria Math"/>
                <a:cs typeface="Cambria Math"/>
              </a:rPr>
              <a:t>2</a:t>
            </a:r>
            <a:r>
              <a:rPr sz="2400" spc="-7" baseline="-20833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 not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connected </a:t>
            </a:r>
            <a:r>
              <a:rPr sz="2400" spc="-5" dirty="0">
                <a:latin typeface="Constantia"/>
                <a:cs typeface="Constantia"/>
              </a:rPr>
              <a:t>because </a:t>
            </a:r>
            <a:r>
              <a:rPr sz="2400" spc="-10" dirty="0">
                <a:latin typeface="Constantia"/>
                <a:cs typeface="Constantia"/>
              </a:rPr>
              <a:t>there </a:t>
            </a:r>
            <a:r>
              <a:rPr sz="2400" spc="-5" dirty="0">
                <a:latin typeface="Constantia"/>
                <a:cs typeface="Constantia"/>
              </a:rPr>
              <a:t>is no </a:t>
            </a:r>
            <a:r>
              <a:rPr sz="2400" dirty="0">
                <a:latin typeface="Constantia"/>
                <a:cs typeface="Constantia"/>
              </a:rPr>
              <a:t>path </a:t>
            </a:r>
            <a:r>
              <a:rPr sz="2400" spc="-15" dirty="0">
                <a:latin typeface="Constantia"/>
                <a:cs typeface="Constantia"/>
              </a:rPr>
              <a:t>between vertices </a:t>
            </a:r>
            <a:r>
              <a:rPr sz="2400" i="1" dirty="0">
                <a:latin typeface="Constantia"/>
                <a:cs typeface="Constantia"/>
              </a:rPr>
              <a:t>a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i="1" spc="-5" dirty="0">
                <a:latin typeface="Constantia"/>
                <a:cs typeface="Constantia"/>
              </a:rPr>
              <a:t>f</a:t>
            </a:r>
            <a:r>
              <a:rPr sz="2400" spc="-5" dirty="0">
                <a:latin typeface="Constantia"/>
                <a:cs typeface="Constantia"/>
              </a:rPr>
              <a:t>,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example.</a:t>
            </a:r>
            <a:endParaRPr sz="2400" dirty="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4430267"/>
            <a:ext cx="8229600" cy="207568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93748" y="1661160"/>
            <a:ext cx="6586728" cy="15331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558153" y="3244088"/>
            <a:ext cx="178053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FFFFFF"/>
                </a:solidFill>
                <a:latin typeface="Constantia"/>
                <a:cs typeface="Constantia"/>
              </a:rPr>
              <a:t>Section</a:t>
            </a:r>
            <a:r>
              <a:rPr sz="2600" spc="-10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FFFF"/>
                </a:solidFill>
                <a:latin typeface="Cambria Math"/>
                <a:cs typeface="Cambria Math"/>
              </a:rPr>
              <a:t>10.5</a:t>
            </a:r>
            <a:endParaRPr sz="2600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05B464A-44D4-40DE-AF5B-0DEB64F658B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47638"/>
            <a:ext cx="6791325" cy="656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795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ulerian Cycle Animation">
            <a:extLst>
              <a:ext uri="{FF2B5EF4-FFF2-40B4-BE49-F238E27FC236}">
                <a16:creationId xmlns:a16="http://schemas.microsoft.com/office/drawing/2014/main" id="{447DC9D9-BA1A-40FE-B875-DC141D6C6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84785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198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5243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>
                <a:solidFill>
                  <a:srgbClr val="04607A"/>
                </a:solidFill>
                <a:latin typeface="Calibri"/>
                <a:cs typeface="Calibri"/>
              </a:rPr>
              <a:t>Section</a:t>
            </a:r>
            <a:r>
              <a:rPr sz="5000" spc="-8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dirty="0">
                <a:solidFill>
                  <a:srgbClr val="04607A"/>
                </a:solidFill>
                <a:latin typeface="Calibri"/>
                <a:cs typeface="Calibri"/>
              </a:rPr>
              <a:t>Summary</a:t>
            </a:r>
            <a:endParaRPr sz="5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869537"/>
            <a:ext cx="5109210" cy="14522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Euler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Paths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Circuits</a:t>
            </a:r>
            <a:endParaRPr sz="26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Hamilton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Paths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0" dirty="0">
                <a:latin typeface="Constantia"/>
                <a:cs typeface="Constantia"/>
              </a:rPr>
              <a:t> Circuits</a:t>
            </a:r>
            <a:endParaRPr sz="26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Applications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Hamilton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Circuits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69265"/>
            <a:ext cx="546290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Euler</a:t>
            </a:r>
            <a:r>
              <a:rPr sz="4500" spc="-3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25" dirty="0">
                <a:solidFill>
                  <a:srgbClr val="04607A"/>
                </a:solidFill>
                <a:latin typeface="Calibri"/>
                <a:cs typeface="Calibri"/>
              </a:rPr>
              <a:t>Paths</a:t>
            </a:r>
            <a:r>
              <a:rPr sz="4500" spc="-5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and</a:t>
            </a:r>
            <a:r>
              <a:rPr sz="4500" spc="-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Circuits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1177290"/>
            <a:ext cx="49161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town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K</a:t>
            </a:r>
            <a:r>
              <a:rPr sz="2200" spc="-10" dirty="0">
                <a:latin typeface="Cambria Math"/>
                <a:cs typeface="Cambria Math"/>
              </a:rPr>
              <a:t>ӧ</a:t>
            </a:r>
            <a:r>
              <a:rPr sz="2200" spc="-10" dirty="0">
                <a:latin typeface="Constantia"/>
                <a:cs typeface="Constantia"/>
              </a:rPr>
              <a:t>nigsberg,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Prussia</a:t>
            </a:r>
            <a:endParaRPr sz="22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latin typeface="Constantia"/>
                <a:cs typeface="Constantia"/>
              </a:rPr>
              <a:t>(now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Kalingrad,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Russia)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was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divided</a:t>
            </a:r>
            <a:r>
              <a:rPr sz="2200" spc="2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into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140" y="1847545"/>
            <a:ext cx="8180705" cy="2372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sz="2200" spc="-5" dirty="0">
                <a:latin typeface="Constantia"/>
                <a:cs typeface="Constantia"/>
              </a:rPr>
              <a:t>four</a:t>
            </a:r>
            <a:r>
              <a:rPr sz="2200" spc="-1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sections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by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branches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Pregel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0" dirty="0">
                <a:latin typeface="Constantia"/>
                <a:cs typeface="Constantia"/>
              </a:rPr>
              <a:t>river.</a:t>
            </a:r>
            <a:r>
              <a:rPr sz="2200" spc="-5" dirty="0">
                <a:latin typeface="Constantia"/>
                <a:cs typeface="Constantia"/>
              </a:rPr>
              <a:t> In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18</a:t>
            </a:r>
            <a:r>
              <a:rPr sz="2200" spc="-10" dirty="0">
                <a:latin typeface="Constantia"/>
                <a:cs typeface="Constantia"/>
              </a:rPr>
              <a:t>th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century</a:t>
            </a:r>
            <a:endParaRPr sz="2200" dirty="0">
              <a:latin typeface="Constantia"/>
              <a:cs typeface="Constantia"/>
            </a:endParaRPr>
          </a:p>
          <a:p>
            <a:pPr marL="12700">
              <a:lnSpc>
                <a:spcPts val="2375"/>
              </a:lnSpc>
            </a:pPr>
            <a:r>
              <a:rPr sz="2200" spc="-15" dirty="0">
                <a:latin typeface="Constantia"/>
                <a:cs typeface="Constantia"/>
              </a:rPr>
              <a:t>seven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bridges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connected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these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regions.</a:t>
            </a:r>
            <a:endParaRPr sz="2200" dirty="0">
              <a:latin typeface="Constantia"/>
              <a:cs typeface="Constantia"/>
            </a:endParaRPr>
          </a:p>
          <a:p>
            <a:pPr marL="286385" marR="17145" indent="-274320">
              <a:lnSpc>
                <a:spcPct val="8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15" dirty="0">
                <a:latin typeface="Constantia"/>
                <a:cs typeface="Constantia"/>
              </a:rPr>
              <a:t>People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wondered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whether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whether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it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was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possible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follow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path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that crosses </a:t>
            </a:r>
            <a:r>
              <a:rPr sz="2200" spc="-5" dirty="0">
                <a:latin typeface="Constantia"/>
                <a:cs typeface="Constantia"/>
              </a:rPr>
              <a:t>each </a:t>
            </a:r>
            <a:r>
              <a:rPr sz="2200" spc="-15" dirty="0">
                <a:latin typeface="Constantia"/>
                <a:cs typeface="Constantia"/>
              </a:rPr>
              <a:t>bridge </a:t>
            </a:r>
            <a:r>
              <a:rPr sz="2200" spc="-10" dirty="0">
                <a:latin typeface="Constantia"/>
                <a:cs typeface="Constantia"/>
              </a:rPr>
              <a:t>exactly </a:t>
            </a:r>
            <a:r>
              <a:rPr sz="2200" spc="-15" dirty="0">
                <a:latin typeface="Constantia"/>
                <a:cs typeface="Constantia"/>
              </a:rPr>
              <a:t>once </a:t>
            </a:r>
            <a:r>
              <a:rPr sz="2200" spc="-5" dirty="0">
                <a:latin typeface="Constantia"/>
                <a:cs typeface="Constantia"/>
              </a:rPr>
              <a:t>and </a:t>
            </a:r>
            <a:r>
              <a:rPr sz="2200" spc="-10" dirty="0">
                <a:latin typeface="Constantia"/>
                <a:cs typeface="Constantia"/>
              </a:rPr>
              <a:t>returns </a:t>
            </a:r>
            <a:r>
              <a:rPr sz="2200" spc="-20" dirty="0">
                <a:latin typeface="Constantia"/>
                <a:cs typeface="Constantia"/>
              </a:rPr>
              <a:t>to </a:t>
            </a:r>
            <a:r>
              <a:rPr sz="2200" spc="-10" dirty="0">
                <a:latin typeface="Constantia"/>
                <a:cs typeface="Constantia"/>
              </a:rPr>
              <a:t>the </a:t>
            </a:r>
            <a:r>
              <a:rPr sz="2200" spc="-5" dirty="0">
                <a:latin typeface="Constantia"/>
                <a:cs typeface="Constantia"/>
              </a:rPr>
              <a:t>starting 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point.</a:t>
            </a:r>
            <a:endParaRPr sz="2200" dirty="0">
              <a:latin typeface="Constantia"/>
              <a:cs typeface="Constantia"/>
            </a:endParaRPr>
          </a:p>
          <a:p>
            <a:pPr marL="286385" marR="5080" indent="-274320" algn="just">
              <a:lnSpc>
                <a:spcPct val="8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7020" algn="l"/>
              </a:tabLst>
            </a:pP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Swiss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mathematician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Leonard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Euler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proved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that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no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such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path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exists.</a:t>
            </a:r>
            <a:r>
              <a:rPr sz="2200" spc="53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This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result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often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considered</a:t>
            </a:r>
            <a:r>
              <a:rPr sz="2200" spc="-20" dirty="0">
                <a:latin typeface="Constantia"/>
                <a:cs typeface="Constantia"/>
              </a:rPr>
              <a:t> to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be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first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theorem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ever </a:t>
            </a:r>
            <a:r>
              <a:rPr sz="2200" spc="-545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proved</a:t>
            </a:r>
            <a:r>
              <a:rPr sz="2200" spc="-5" dirty="0">
                <a:latin typeface="Constantia"/>
                <a:cs typeface="Constantia"/>
              </a:rPr>
              <a:t> in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graph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35" dirty="0">
                <a:latin typeface="Constantia"/>
                <a:cs typeface="Constantia"/>
              </a:rPr>
              <a:t>theory.</a:t>
            </a:r>
            <a:endParaRPr sz="2200" dirty="0">
              <a:latin typeface="Constantia"/>
              <a:cs typeface="Constant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4191000"/>
            <a:ext cx="4343400" cy="176479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50252" y="201168"/>
            <a:ext cx="883920" cy="102107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13959" y="4732020"/>
            <a:ext cx="2153412" cy="163525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034021" y="1265046"/>
            <a:ext cx="142494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tantia"/>
                <a:cs typeface="Constantia"/>
              </a:rPr>
              <a:t>Leonard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Euler</a:t>
            </a:r>
            <a:endParaRPr sz="18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latin typeface="Constantia"/>
                <a:cs typeface="Constantia"/>
              </a:rPr>
              <a:t>(</a:t>
            </a:r>
            <a:r>
              <a:rPr sz="1800" spc="-5" dirty="0">
                <a:latin typeface="Cambria Math"/>
                <a:cs typeface="Cambria Math"/>
              </a:rPr>
              <a:t>1707-1783</a:t>
            </a:r>
            <a:r>
              <a:rPr sz="1800" spc="-5" dirty="0">
                <a:latin typeface="Constantia"/>
                <a:cs typeface="Constantia"/>
              </a:rPr>
              <a:t>)</a:t>
            </a:r>
            <a:endParaRPr sz="1800" dirty="0">
              <a:latin typeface="Constantia"/>
              <a:cs typeface="Constant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7244" y="6019901"/>
            <a:ext cx="302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nstantia"/>
                <a:cs typeface="Constantia"/>
              </a:rPr>
              <a:t>The</a:t>
            </a:r>
            <a:r>
              <a:rPr sz="1800" b="1" spc="-7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7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b="1" spc="-10" dirty="0">
                <a:latin typeface="Constantia"/>
                <a:cs typeface="Constantia"/>
              </a:rPr>
              <a:t>Bridges</a:t>
            </a:r>
            <a:r>
              <a:rPr sz="1800" b="1" spc="-85" dirty="0">
                <a:latin typeface="Constantia"/>
                <a:cs typeface="Constantia"/>
              </a:rPr>
              <a:t> </a:t>
            </a:r>
            <a:r>
              <a:rPr sz="1800" b="1" dirty="0">
                <a:latin typeface="Constantia"/>
                <a:cs typeface="Constantia"/>
              </a:rPr>
              <a:t>of</a:t>
            </a:r>
            <a:r>
              <a:rPr sz="1800" b="1" spc="15" dirty="0">
                <a:latin typeface="Constantia"/>
                <a:cs typeface="Constantia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K</a:t>
            </a:r>
            <a:r>
              <a:rPr sz="1800" spc="-5" dirty="0">
                <a:latin typeface="Cambria Math"/>
                <a:cs typeface="Cambria Math"/>
              </a:rPr>
              <a:t>ӧ</a:t>
            </a:r>
            <a:r>
              <a:rPr sz="1800" b="1" spc="-5" dirty="0">
                <a:latin typeface="Constantia"/>
                <a:cs typeface="Constantia"/>
              </a:rPr>
              <a:t>nigsberg</a:t>
            </a:r>
            <a:endParaRPr sz="1800" dirty="0">
              <a:latin typeface="Constantia"/>
              <a:cs typeface="Constant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19009" y="4895850"/>
            <a:ext cx="139065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1800" b="1" spc="-15" dirty="0">
                <a:latin typeface="Constantia"/>
                <a:cs typeface="Constantia"/>
              </a:rPr>
              <a:t>Multigraph </a:t>
            </a:r>
            <a:r>
              <a:rPr sz="1800" b="1" spc="-10" dirty="0">
                <a:latin typeface="Constantia"/>
                <a:cs typeface="Constantia"/>
              </a:rPr>
              <a:t> Model</a:t>
            </a:r>
            <a:r>
              <a:rPr sz="1800" b="1" spc="-100" dirty="0">
                <a:latin typeface="Constantia"/>
                <a:cs typeface="Constantia"/>
              </a:rPr>
              <a:t> </a:t>
            </a:r>
            <a:r>
              <a:rPr sz="1800" b="1" dirty="0">
                <a:latin typeface="Constantia"/>
                <a:cs typeface="Constantia"/>
              </a:rPr>
              <a:t>of</a:t>
            </a:r>
            <a:r>
              <a:rPr sz="1800" b="1" spc="-25" dirty="0">
                <a:latin typeface="Constantia"/>
                <a:cs typeface="Constantia"/>
              </a:rPr>
              <a:t> </a:t>
            </a:r>
            <a:r>
              <a:rPr sz="1800" b="1" spc="-10" dirty="0">
                <a:latin typeface="Constantia"/>
                <a:cs typeface="Constantia"/>
              </a:rPr>
              <a:t>the </a:t>
            </a:r>
            <a:r>
              <a:rPr sz="1800" b="1" spc="-415" dirty="0">
                <a:latin typeface="Constantia"/>
                <a:cs typeface="Constantia"/>
              </a:rPr>
              <a:t> </a:t>
            </a:r>
            <a:r>
              <a:rPr sz="1800" b="1" spc="-10" dirty="0">
                <a:latin typeface="Constantia"/>
                <a:cs typeface="Constantia"/>
              </a:rPr>
              <a:t>Bridges </a:t>
            </a:r>
            <a:r>
              <a:rPr sz="1800" b="1" dirty="0">
                <a:latin typeface="Constantia"/>
                <a:cs typeface="Constantia"/>
              </a:rPr>
              <a:t>of </a:t>
            </a:r>
            <a:r>
              <a:rPr sz="1800" b="1" spc="5" dirty="0">
                <a:latin typeface="Constantia"/>
                <a:cs typeface="Constantia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K</a:t>
            </a:r>
            <a:r>
              <a:rPr sz="1800" spc="-5" dirty="0">
                <a:latin typeface="Cambria Math"/>
                <a:cs typeface="Cambria Math"/>
              </a:rPr>
              <a:t>ӧ</a:t>
            </a:r>
            <a:r>
              <a:rPr sz="1800" b="1" spc="-5" dirty="0">
                <a:latin typeface="Constantia"/>
                <a:cs typeface="Constantia"/>
              </a:rPr>
              <a:t>nigsberg</a:t>
            </a:r>
            <a:endParaRPr sz="18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255778"/>
            <a:ext cx="54616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Euler</a:t>
            </a:r>
            <a:r>
              <a:rPr sz="4500" spc="-3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25" dirty="0">
                <a:solidFill>
                  <a:srgbClr val="04607A"/>
                </a:solidFill>
                <a:latin typeface="Calibri"/>
                <a:cs typeface="Calibri"/>
              </a:rPr>
              <a:t>Paths</a:t>
            </a:r>
            <a:r>
              <a:rPr sz="4500" spc="-5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and</a:t>
            </a:r>
            <a:r>
              <a:rPr sz="4500" spc="-3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Circuits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8959" y="1007110"/>
            <a:ext cx="8445500" cy="1769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Constantia"/>
                <a:cs typeface="Constantia"/>
              </a:rPr>
              <a:t>Definition</a:t>
            </a:r>
            <a:r>
              <a:rPr sz="2200" dirty="0">
                <a:latin typeface="Constantia"/>
                <a:cs typeface="Constantia"/>
              </a:rPr>
              <a:t>: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i="1" spc="-15" dirty="0">
                <a:latin typeface="Constantia"/>
                <a:cs typeface="Constantia"/>
              </a:rPr>
              <a:t>Euler</a:t>
            </a:r>
            <a:r>
              <a:rPr sz="2200" i="1" spc="10" dirty="0">
                <a:latin typeface="Constantia"/>
                <a:cs typeface="Constantia"/>
              </a:rPr>
              <a:t> </a:t>
            </a:r>
            <a:r>
              <a:rPr sz="2200" i="1" spc="-10" dirty="0">
                <a:latin typeface="Constantia"/>
                <a:cs typeface="Constantia"/>
              </a:rPr>
              <a:t>circuit</a:t>
            </a:r>
            <a:r>
              <a:rPr sz="2200" i="1" spc="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graph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G</a:t>
            </a:r>
            <a:r>
              <a:rPr sz="2200" i="1" spc="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simple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circuit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containing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every </a:t>
            </a:r>
            <a:r>
              <a:rPr sz="2200" spc="-15" dirty="0">
                <a:latin typeface="Constantia"/>
                <a:cs typeface="Constantia"/>
              </a:rPr>
              <a:t>edge </a:t>
            </a:r>
            <a:r>
              <a:rPr sz="2200" spc="-5" dirty="0">
                <a:latin typeface="Constantia"/>
                <a:cs typeface="Constantia"/>
              </a:rPr>
              <a:t>of </a:t>
            </a:r>
            <a:r>
              <a:rPr sz="2200" i="1" spc="-5" dirty="0">
                <a:latin typeface="Constantia"/>
                <a:cs typeface="Constantia"/>
              </a:rPr>
              <a:t>G</a:t>
            </a:r>
            <a:r>
              <a:rPr sz="2200" spc="-5" dirty="0">
                <a:latin typeface="Constantia"/>
                <a:cs typeface="Constantia"/>
              </a:rPr>
              <a:t>. An </a:t>
            </a:r>
            <a:r>
              <a:rPr sz="2200" i="1" spc="-10" dirty="0">
                <a:latin typeface="Constantia"/>
                <a:cs typeface="Constantia"/>
              </a:rPr>
              <a:t>Euler path </a:t>
            </a:r>
            <a:r>
              <a:rPr sz="2200" spc="-5" dirty="0">
                <a:latin typeface="Constantia"/>
                <a:cs typeface="Constantia"/>
              </a:rPr>
              <a:t>in </a:t>
            </a:r>
            <a:r>
              <a:rPr sz="2200" i="1" spc="-5" dirty="0">
                <a:latin typeface="Constantia"/>
                <a:cs typeface="Constantia"/>
              </a:rPr>
              <a:t>G </a:t>
            </a:r>
            <a:r>
              <a:rPr sz="2200" spc="-5" dirty="0">
                <a:latin typeface="Constantia"/>
                <a:cs typeface="Constantia"/>
              </a:rPr>
              <a:t>is a simple path </a:t>
            </a:r>
            <a:r>
              <a:rPr sz="2200" spc="-10" dirty="0">
                <a:latin typeface="Constantia"/>
                <a:cs typeface="Constantia"/>
              </a:rPr>
              <a:t>containing </a:t>
            </a:r>
            <a:r>
              <a:rPr sz="2200" spc="-5" dirty="0">
                <a:latin typeface="Constantia"/>
                <a:cs typeface="Constantia"/>
              </a:rPr>
              <a:t>every 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edge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5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G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 dirty="0">
              <a:latin typeface="Constantia"/>
              <a:cs typeface="Constantia"/>
            </a:endParaRPr>
          </a:p>
          <a:p>
            <a:pPr marL="25400" marR="207010">
              <a:lnSpc>
                <a:spcPct val="100000"/>
              </a:lnSpc>
              <a:spcBef>
                <a:spcPts val="530"/>
              </a:spcBef>
            </a:pPr>
            <a:r>
              <a:rPr sz="2200" b="1" spc="-10" dirty="0">
                <a:latin typeface="Constantia"/>
                <a:cs typeface="Constantia"/>
              </a:rPr>
              <a:t>Example</a:t>
            </a:r>
            <a:r>
              <a:rPr sz="2200" spc="-10" dirty="0">
                <a:latin typeface="Constantia"/>
                <a:cs typeface="Constantia"/>
              </a:rPr>
              <a:t>: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Which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3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undirected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graphs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i="1" dirty="0">
                <a:latin typeface="Constantia"/>
                <a:cs typeface="Constantia"/>
              </a:rPr>
              <a:t>G</a:t>
            </a:r>
            <a:r>
              <a:rPr sz="2175" baseline="-21072" dirty="0">
                <a:latin typeface="Cambria Math"/>
                <a:cs typeface="Cambria Math"/>
              </a:rPr>
              <a:t>1</a:t>
            </a:r>
            <a:r>
              <a:rPr sz="2200" dirty="0">
                <a:latin typeface="Constantia"/>
                <a:cs typeface="Constantia"/>
              </a:rPr>
              <a:t>, </a:t>
            </a:r>
            <a:r>
              <a:rPr sz="2200" i="1" dirty="0">
                <a:latin typeface="Constantia"/>
                <a:cs typeface="Constantia"/>
              </a:rPr>
              <a:t>G</a:t>
            </a:r>
            <a:r>
              <a:rPr sz="2175" baseline="-21072" dirty="0">
                <a:latin typeface="Cambria Math"/>
                <a:cs typeface="Cambria Math"/>
              </a:rPr>
              <a:t>2</a:t>
            </a:r>
            <a:r>
              <a:rPr sz="2200" dirty="0">
                <a:latin typeface="Constantia"/>
                <a:cs typeface="Constantia"/>
              </a:rPr>
              <a:t>,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i="1" dirty="0">
                <a:latin typeface="Constantia"/>
                <a:cs typeface="Constantia"/>
              </a:rPr>
              <a:t>G</a:t>
            </a:r>
            <a:r>
              <a:rPr sz="2175" baseline="-21072" dirty="0">
                <a:latin typeface="Cambria Math"/>
                <a:cs typeface="Cambria Math"/>
              </a:rPr>
              <a:t>3</a:t>
            </a:r>
            <a:r>
              <a:rPr sz="2175" spc="345" baseline="-21072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onstantia"/>
                <a:cs typeface="Constantia"/>
              </a:rPr>
              <a:t>has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Euler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circuit?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those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that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do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not,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which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has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Euler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path?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259" y="4604765"/>
            <a:ext cx="850074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  <a:tabLst>
                <a:tab pos="935355" algn="l"/>
                <a:tab pos="4753610" algn="l"/>
              </a:tabLst>
            </a:pPr>
            <a:r>
              <a:rPr sz="2000" b="1" spc="-5" dirty="0">
                <a:latin typeface="Constantia"/>
                <a:cs typeface="Constantia"/>
              </a:rPr>
              <a:t>Solution</a:t>
            </a:r>
            <a:r>
              <a:rPr sz="2000" spc="-5" dirty="0">
                <a:latin typeface="Constantia"/>
                <a:cs typeface="Constantia"/>
              </a:rPr>
              <a:t>: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graph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spc="5" dirty="0">
                <a:latin typeface="Constantia"/>
                <a:cs typeface="Constantia"/>
              </a:rPr>
              <a:t>G</a:t>
            </a:r>
            <a:r>
              <a:rPr sz="1950" spc="7" baseline="-21367" dirty="0">
                <a:latin typeface="Cambria Math"/>
                <a:cs typeface="Cambria Math"/>
              </a:rPr>
              <a:t>1</a:t>
            </a:r>
            <a:r>
              <a:rPr sz="1950" spc="300" baseline="-21367" dirty="0">
                <a:latin typeface="Cambria Math"/>
                <a:cs typeface="Cambria Math"/>
              </a:rPr>
              <a:t> </a:t>
            </a:r>
            <a:r>
              <a:rPr sz="2000" dirty="0">
                <a:latin typeface="Constantia"/>
                <a:cs typeface="Constantia"/>
              </a:rPr>
              <a:t>has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Euler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circuit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(e.g.,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e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c</a:t>
            </a:r>
            <a:r>
              <a:rPr sz="2000" spc="-5" dirty="0">
                <a:latin typeface="Constantia"/>
                <a:cs typeface="Constantia"/>
              </a:rPr>
              <a:t>, </a:t>
            </a:r>
            <a:r>
              <a:rPr sz="2000" i="1" dirty="0">
                <a:latin typeface="Constantia"/>
                <a:cs typeface="Constantia"/>
              </a:rPr>
              <a:t>d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e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). </a:t>
            </a:r>
            <a:r>
              <a:rPr sz="2000" spc="-5" dirty="0">
                <a:latin typeface="Constantia"/>
                <a:cs typeface="Constantia"/>
              </a:rPr>
              <a:t>But,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can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easi</a:t>
            </a:r>
            <a:r>
              <a:rPr sz="2000" spc="-25" dirty="0">
                <a:latin typeface="Constantia"/>
                <a:cs typeface="Constantia"/>
              </a:rPr>
              <a:t>l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4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eri</a:t>
            </a:r>
            <a:r>
              <a:rPr sz="2000" spc="45" dirty="0">
                <a:latin typeface="Constantia"/>
                <a:cs typeface="Constantia"/>
              </a:rPr>
              <a:t>f</a:t>
            </a:r>
            <a:r>
              <a:rPr sz="2000" spc="-5" dirty="0">
                <a:latin typeface="Constantia"/>
                <a:cs typeface="Constantia"/>
              </a:rPr>
              <a:t>ie</a:t>
            </a:r>
            <a:r>
              <a:rPr sz="2000" dirty="0">
                <a:latin typeface="Constantia"/>
                <a:cs typeface="Constantia"/>
              </a:rPr>
              <a:t>d</a:t>
            </a:r>
            <a:r>
              <a:rPr sz="2000" spc="-25" dirty="0">
                <a:latin typeface="Constantia"/>
                <a:cs typeface="Constantia"/>
              </a:rPr>
              <a:t> b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ins</a:t>
            </a:r>
            <a:r>
              <a:rPr sz="2000" spc="-10" dirty="0">
                <a:latin typeface="Constantia"/>
                <a:cs typeface="Constantia"/>
              </a:rPr>
              <a:t>p</a:t>
            </a:r>
            <a:r>
              <a:rPr sz="2000" dirty="0">
                <a:latin typeface="Constantia"/>
                <a:cs typeface="Constantia"/>
              </a:rPr>
              <a:t>ecti</a:t>
            </a:r>
            <a:r>
              <a:rPr sz="2000" spc="-10" dirty="0">
                <a:latin typeface="Constantia"/>
                <a:cs typeface="Constantia"/>
              </a:rPr>
              <a:t>o</a:t>
            </a:r>
            <a:r>
              <a:rPr sz="2000" spc="-5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neithe</a:t>
            </a:r>
            <a:r>
              <a:rPr sz="2000" dirty="0">
                <a:latin typeface="Constantia"/>
                <a:cs typeface="Constantia"/>
              </a:rPr>
              <a:t>r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G</a:t>
            </a:r>
            <a:r>
              <a:rPr sz="1950" spc="22" baseline="-21367" dirty="0">
                <a:latin typeface="Cambria Math"/>
                <a:cs typeface="Cambria Math"/>
              </a:rPr>
              <a:t>2</a:t>
            </a:r>
            <a:r>
              <a:rPr sz="1950" baseline="-21367" dirty="0">
                <a:latin typeface="Cambria Math"/>
                <a:cs typeface="Cambria Math"/>
              </a:rPr>
              <a:t>	</a:t>
            </a:r>
            <a:r>
              <a:rPr sz="2000" spc="-5" dirty="0">
                <a:latin typeface="Constantia"/>
                <a:cs typeface="Constantia"/>
              </a:rPr>
              <a:t>n</a:t>
            </a:r>
            <a:r>
              <a:rPr sz="2000" spc="-10" dirty="0">
                <a:latin typeface="Constantia"/>
                <a:cs typeface="Constantia"/>
              </a:rPr>
              <a:t>o</a:t>
            </a:r>
            <a:r>
              <a:rPr sz="2000" dirty="0">
                <a:latin typeface="Constantia"/>
                <a:cs typeface="Constantia"/>
              </a:rPr>
              <a:t>r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G</a:t>
            </a:r>
            <a:r>
              <a:rPr sz="1950" spc="22" baseline="-21367" dirty="0">
                <a:latin typeface="Cambria Math"/>
                <a:cs typeface="Cambria Math"/>
              </a:rPr>
              <a:t>3</a:t>
            </a:r>
            <a:r>
              <a:rPr sz="1950" baseline="-21367" dirty="0">
                <a:latin typeface="Cambria Math"/>
                <a:cs typeface="Cambria Math"/>
              </a:rPr>
              <a:t> </a:t>
            </a:r>
            <a:r>
              <a:rPr sz="1950" spc="-135" baseline="-21367" dirty="0">
                <a:latin typeface="Cambria Math"/>
                <a:cs typeface="Cambria Math"/>
              </a:rPr>
              <a:t> </a:t>
            </a:r>
            <a:r>
              <a:rPr sz="2000" dirty="0">
                <a:latin typeface="Constantia"/>
                <a:cs typeface="Constantia"/>
              </a:rPr>
              <a:t>has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E</a:t>
            </a:r>
            <a:r>
              <a:rPr sz="2000" spc="-5" dirty="0">
                <a:latin typeface="Constantia"/>
                <a:cs typeface="Constantia"/>
              </a:rPr>
              <a:t>ule</a:t>
            </a:r>
            <a:r>
              <a:rPr sz="2000" dirty="0">
                <a:latin typeface="Constantia"/>
                <a:cs typeface="Constantia"/>
              </a:rPr>
              <a:t>r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ci</a:t>
            </a:r>
            <a:r>
              <a:rPr sz="2000" spc="-30" dirty="0">
                <a:latin typeface="Constantia"/>
                <a:cs typeface="Constantia"/>
              </a:rPr>
              <a:t>r</a:t>
            </a:r>
            <a:r>
              <a:rPr sz="2000" spc="-5" dirty="0">
                <a:latin typeface="Constantia"/>
                <a:cs typeface="Constantia"/>
              </a:rPr>
              <a:t>cuit</a:t>
            </a:r>
            <a:r>
              <a:rPr sz="2000" dirty="0">
                <a:latin typeface="Constantia"/>
                <a:cs typeface="Constantia"/>
              </a:rPr>
              <a:t>.</a:t>
            </a:r>
            <a:r>
              <a:rPr sz="2000" spc="-25" dirty="0">
                <a:latin typeface="Constantia"/>
                <a:cs typeface="Constantia"/>
              </a:rPr>
              <a:t> N</a:t>
            </a:r>
            <a:r>
              <a:rPr sz="2000" dirty="0">
                <a:latin typeface="Constantia"/>
                <a:cs typeface="Constantia"/>
              </a:rPr>
              <a:t>o</a:t>
            </a:r>
            <a:r>
              <a:rPr sz="2000" spc="-30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  </a:t>
            </a:r>
            <a:r>
              <a:rPr sz="2000" spc="-5" dirty="0">
                <a:latin typeface="Constantia"/>
                <a:cs typeface="Constantia"/>
              </a:rPr>
              <a:t>that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i="1" spc="5" dirty="0">
                <a:latin typeface="Constantia"/>
                <a:cs typeface="Constantia"/>
              </a:rPr>
              <a:t>G</a:t>
            </a:r>
            <a:r>
              <a:rPr sz="1950" spc="7" baseline="-21367" dirty="0">
                <a:latin typeface="Cambria Math"/>
                <a:cs typeface="Cambria Math"/>
              </a:rPr>
              <a:t>3	</a:t>
            </a:r>
            <a:r>
              <a:rPr sz="2000" dirty="0">
                <a:latin typeface="Constantia"/>
                <a:cs typeface="Constantia"/>
              </a:rPr>
              <a:t>has an </a:t>
            </a:r>
            <a:r>
              <a:rPr sz="2000" spc="-10" dirty="0">
                <a:latin typeface="Constantia"/>
                <a:cs typeface="Constantia"/>
              </a:rPr>
              <a:t>Euler </a:t>
            </a:r>
            <a:r>
              <a:rPr sz="2000" dirty="0">
                <a:latin typeface="Constantia"/>
                <a:cs typeface="Constantia"/>
              </a:rPr>
              <a:t>path </a:t>
            </a:r>
            <a:r>
              <a:rPr sz="2000" spc="-10" dirty="0">
                <a:latin typeface="Constantia"/>
                <a:cs typeface="Constantia"/>
              </a:rPr>
              <a:t>(e.g.,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, </a:t>
            </a:r>
            <a:r>
              <a:rPr sz="2000" i="1" spc="-5" dirty="0">
                <a:latin typeface="Constantia"/>
                <a:cs typeface="Constantia"/>
              </a:rPr>
              <a:t>c</a:t>
            </a:r>
            <a:r>
              <a:rPr sz="2000" spc="-5" dirty="0">
                <a:latin typeface="Constantia"/>
                <a:cs typeface="Constantia"/>
              </a:rPr>
              <a:t>, </a:t>
            </a:r>
            <a:r>
              <a:rPr sz="2000" i="1" dirty="0">
                <a:latin typeface="Constantia"/>
                <a:cs typeface="Constantia"/>
              </a:rPr>
              <a:t>d</a:t>
            </a:r>
            <a:r>
              <a:rPr sz="2000" dirty="0">
                <a:latin typeface="Constantia"/>
                <a:cs typeface="Constantia"/>
              </a:rPr>
              <a:t>, </a:t>
            </a:r>
            <a:r>
              <a:rPr sz="2000" i="1" dirty="0">
                <a:latin typeface="Constantia"/>
                <a:cs typeface="Constantia"/>
              </a:rPr>
              <a:t>e</a:t>
            </a:r>
            <a:r>
              <a:rPr sz="2000" dirty="0">
                <a:latin typeface="Constantia"/>
                <a:cs typeface="Constantia"/>
              </a:rPr>
              <a:t>,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, </a:t>
            </a:r>
            <a:r>
              <a:rPr sz="2000" i="1" dirty="0">
                <a:latin typeface="Constantia"/>
                <a:cs typeface="Constantia"/>
              </a:rPr>
              <a:t>d, a</a:t>
            </a:r>
            <a:r>
              <a:rPr sz="2000" dirty="0">
                <a:latin typeface="Constantia"/>
                <a:cs typeface="Constantia"/>
              </a:rPr>
              <a:t>,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), </a:t>
            </a:r>
            <a:r>
              <a:rPr sz="2000" spc="-5" dirty="0">
                <a:latin typeface="Constantia"/>
                <a:cs typeface="Constantia"/>
              </a:rPr>
              <a:t>but </a:t>
            </a:r>
            <a:r>
              <a:rPr sz="2000" spc="-10" dirty="0">
                <a:latin typeface="Constantia"/>
                <a:cs typeface="Constantia"/>
              </a:rPr>
              <a:t>there </a:t>
            </a:r>
            <a:r>
              <a:rPr sz="2000" spc="-5" dirty="0">
                <a:latin typeface="Constantia"/>
                <a:cs typeface="Constantia"/>
              </a:rPr>
              <a:t>is </a:t>
            </a:r>
            <a:r>
              <a:rPr sz="2000" dirty="0">
                <a:latin typeface="Constantia"/>
                <a:cs typeface="Constantia"/>
              </a:rPr>
              <a:t>no </a:t>
            </a:r>
            <a:r>
              <a:rPr sz="2000" spc="-10" dirty="0">
                <a:latin typeface="Constantia"/>
                <a:cs typeface="Constantia"/>
              </a:rPr>
              <a:t>Euler </a:t>
            </a:r>
            <a:r>
              <a:rPr sz="2000" dirty="0">
                <a:latin typeface="Constantia"/>
                <a:cs typeface="Constantia"/>
              </a:rPr>
              <a:t>path </a:t>
            </a:r>
            <a:r>
              <a:rPr sz="2000" spc="-48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in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G</a:t>
            </a:r>
            <a:r>
              <a:rPr sz="1950" baseline="-21367" dirty="0">
                <a:latin typeface="Cambria Math"/>
                <a:cs typeface="Cambria Math"/>
              </a:rPr>
              <a:t>2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which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can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be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verified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by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inspection.</a:t>
            </a:r>
            <a:endParaRPr sz="2000" dirty="0">
              <a:latin typeface="Constantia"/>
              <a:cs typeface="Constant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2895600"/>
            <a:ext cx="8229600" cy="17007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26314"/>
            <a:ext cx="7675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4607A"/>
                </a:solidFill>
                <a:latin typeface="Calibri"/>
                <a:cs typeface="Calibri"/>
              </a:rPr>
              <a:t>Representing</a:t>
            </a:r>
            <a:r>
              <a:rPr sz="4000" spc="-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04607A"/>
                </a:solidFill>
                <a:latin typeface="Calibri"/>
                <a:cs typeface="Calibri"/>
              </a:rPr>
              <a:t>Graphs:</a:t>
            </a:r>
            <a:r>
              <a:rPr sz="4000" spc="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Adjacency</a:t>
            </a:r>
            <a:r>
              <a:rPr sz="4000" spc="-4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04607A"/>
                </a:solidFill>
                <a:latin typeface="Calibri"/>
                <a:cs typeface="Calibri"/>
              </a:rPr>
              <a:t>Lists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67000" y="2193035"/>
            <a:ext cx="4191000" cy="18455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84147" y="4122419"/>
            <a:ext cx="6512052" cy="273557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00660" y="1004061"/>
            <a:ext cx="8608695" cy="165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Constantia"/>
                <a:cs typeface="Constantia"/>
              </a:rPr>
              <a:t>Definition</a:t>
            </a:r>
            <a:r>
              <a:rPr sz="2400" spc="5" dirty="0">
                <a:latin typeface="Constantia"/>
                <a:cs typeface="Constantia"/>
              </a:rPr>
              <a:t>: </a:t>
            </a:r>
            <a:r>
              <a:rPr sz="2400" spc="-5" dirty="0">
                <a:latin typeface="Constantia"/>
                <a:cs typeface="Constantia"/>
              </a:rPr>
              <a:t>An </a:t>
            </a:r>
            <a:r>
              <a:rPr sz="2400" i="1" dirty="0">
                <a:latin typeface="Constantia"/>
                <a:cs typeface="Constantia"/>
              </a:rPr>
              <a:t>adjacency </a:t>
            </a:r>
            <a:r>
              <a:rPr sz="2400" i="1" spc="-5" dirty="0">
                <a:latin typeface="Constantia"/>
                <a:cs typeface="Constantia"/>
              </a:rPr>
              <a:t>list </a:t>
            </a:r>
            <a:r>
              <a:rPr sz="2400" spc="-5" dirty="0">
                <a:latin typeface="Constantia"/>
                <a:cs typeface="Constantia"/>
              </a:rPr>
              <a:t>can be used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0" dirty="0">
                <a:latin typeface="Constantia"/>
                <a:cs typeface="Constantia"/>
              </a:rPr>
              <a:t>represent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10" dirty="0">
                <a:latin typeface="Constantia"/>
                <a:cs typeface="Constantia"/>
              </a:rPr>
              <a:t>graph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multiple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edges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by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specifying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vertices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adjacent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each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vertex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graph.</a:t>
            </a:r>
            <a:endParaRPr sz="2400" dirty="0">
              <a:latin typeface="Constantia"/>
              <a:cs typeface="Constantia"/>
            </a:endParaRPr>
          </a:p>
          <a:p>
            <a:pPr marL="197485">
              <a:lnSpc>
                <a:spcPct val="100000"/>
              </a:lnSpc>
              <a:spcBef>
                <a:spcPts val="2035"/>
              </a:spcBef>
            </a:pPr>
            <a:r>
              <a:rPr sz="1800" b="1" spc="-10" dirty="0">
                <a:latin typeface="Constantia"/>
                <a:cs typeface="Constantia"/>
              </a:rPr>
              <a:t>Example</a:t>
            </a:r>
            <a:r>
              <a:rPr sz="1800" spc="-10" dirty="0">
                <a:latin typeface="Constantia"/>
                <a:cs typeface="Constantia"/>
              </a:rPr>
              <a:t>:</a:t>
            </a:r>
            <a:endParaRPr sz="18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12165"/>
            <a:ext cx="80937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4607A"/>
                </a:solidFill>
                <a:latin typeface="Calibri"/>
                <a:cs typeface="Calibri"/>
              </a:rPr>
              <a:t>Necessary</a:t>
            </a:r>
            <a:r>
              <a:rPr sz="3200" spc="-2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4607A"/>
                </a:solidFill>
                <a:latin typeface="Calibri"/>
                <a:cs typeface="Calibri"/>
              </a:rPr>
              <a:t>Conditions</a:t>
            </a:r>
            <a:r>
              <a:rPr sz="3200" spc="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04607A"/>
                </a:solidFill>
                <a:latin typeface="Calibri"/>
                <a:cs typeface="Calibri"/>
              </a:rPr>
              <a:t>for</a:t>
            </a:r>
            <a:r>
              <a:rPr sz="3200" spc="-1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4607A"/>
                </a:solidFill>
                <a:latin typeface="Calibri"/>
                <a:cs typeface="Calibri"/>
              </a:rPr>
              <a:t>Euler </a:t>
            </a:r>
            <a:r>
              <a:rPr sz="3200" spc="-10" dirty="0">
                <a:solidFill>
                  <a:srgbClr val="04607A"/>
                </a:solidFill>
                <a:latin typeface="Calibri"/>
                <a:cs typeface="Calibri"/>
              </a:rPr>
              <a:t>Circuits</a:t>
            </a:r>
            <a:r>
              <a:rPr sz="3200" spc="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4607A"/>
                </a:solidFill>
                <a:latin typeface="Calibri"/>
                <a:cs typeface="Calibri"/>
              </a:rPr>
              <a:t>and</a:t>
            </a:r>
            <a:r>
              <a:rPr sz="3200" spc="1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4607A"/>
                </a:solidFill>
                <a:latin typeface="Calibri"/>
                <a:cs typeface="Calibri"/>
              </a:rPr>
              <a:t>Paths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851661"/>
            <a:ext cx="8933815" cy="5879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1435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E</a:t>
            </a:r>
            <a:r>
              <a:rPr sz="2400" spc="-5" dirty="0">
                <a:latin typeface="Constantia"/>
                <a:cs typeface="Constantia"/>
              </a:rPr>
              <a:t>ule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ci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cui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begin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ex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nue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ed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  </a:t>
            </a:r>
            <a:r>
              <a:rPr sz="2400" spc="-5" dirty="0">
                <a:latin typeface="Constantia"/>
                <a:cs typeface="Constantia"/>
              </a:rPr>
              <a:t>incident </a:t>
            </a:r>
            <a:r>
              <a:rPr sz="2400" dirty="0">
                <a:latin typeface="Constantia"/>
                <a:cs typeface="Constantia"/>
              </a:rPr>
              <a:t>with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, </a:t>
            </a:r>
            <a:r>
              <a:rPr sz="2400" spc="-20" dirty="0">
                <a:latin typeface="Constantia"/>
                <a:cs typeface="Constantia"/>
              </a:rPr>
              <a:t>say </a:t>
            </a:r>
            <a:r>
              <a:rPr sz="2400" spc="-5" dirty="0">
                <a:latin typeface="Constantia"/>
                <a:cs typeface="Constantia"/>
              </a:rPr>
              <a:t>{</a:t>
            </a:r>
            <a:r>
              <a:rPr sz="2400" i="1" spc="-5" dirty="0">
                <a:latin typeface="Constantia"/>
                <a:cs typeface="Constantia"/>
              </a:rPr>
              <a:t>a</a:t>
            </a:r>
            <a:r>
              <a:rPr sz="2400" spc="-5" dirty="0">
                <a:latin typeface="Constantia"/>
                <a:cs typeface="Constantia"/>
              </a:rPr>
              <a:t>,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}.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5" dirty="0">
                <a:latin typeface="Constantia"/>
                <a:cs typeface="Constantia"/>
              </a:rPr>
              <a:t>edge </a:t>
            </a:r>
            <a:r>
              <a:rPr sz="2400" spc="-5" dirty="0">
                <a:latin typeface="Constantia"/>
                <a:cs typeface="Constantia"/>
              </a:rPr>
              <a:t>{</a:t>
            </a:r>
            <a:r>
              <a:rPr sz="2400" i="1" spc="-5" dirty="0">
                <a:latin typeface="Constantia"/>
                <a:cs typeface="Constantia"/>
              </a:rPr>
              <a:t>a</a:t>
            </a:r>
            <a:r>
              <a:rPr sz="2400" spc="-5" dirty="0">
                <a:latin typeface="Constantia"/>
                <a:cs typeface="Constantia"/>
              </a:rPr>
              <a:t>,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} </a:t>
            </a:r>
            <a:r>
              <a:rPr sz="2400" spc="-10" dirty="0">
                <a:latin typeface="Constantia"/>
                <a:cs typeface="Constantia"/>
              </a:rPr>
              <a:t>contributes </a:t>
            </a:r>
            <a:r>
              <a:rPr sz="2400" spc="-5" dirty="0">
                <a:latin typeface="Constantia"/>
                <a:cs typeface="Constantia"/>
              </a:rPr>
              <a:t>one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deg(</a:t>
            </a:r>
            <a:r>
              <a:rPr sz="2400" i="1" spc="-5" dirty="0">
                <a:latin typeface="Constantia"/>
                <a:cs typeface="Constantia"/>
              </a:rPr>
              <a:t>a</a:t>
            </a:r>
            <a:r>
              <a:rPr sz="2400" spc="-5" dirty="0">
                <a:latin typeface="Constantia"/>
                <a:cs typeface="Constantia"/>
              </a:rPr>
              <a:t>).</a:t>
            </a:r>
            <a:endParaRPr sz="2400" dirty="0">
              <a:latin typeface="Constantia"/>
              <a:cs typeface="Constantia"/>
            </a:endParaRPr>
          </a:p>
          <a:p>
            <a:pPr marL="287020" marR="100965" indent="-27432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Each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circuit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passes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through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vertex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contributes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two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vertex’s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degree.</a:t>
            </a:r>
            <a:endParaRPr sz="2400" dirty="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40" dirty="0">
                <a:latin typeface="Constantia"/>
                <a:cs typeface="Constantia"/>
              </a:rPr>
              <a:t>Finally,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circuit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terminates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where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started,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contributing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one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deg(</a:t>
            </a:r>
            <a:r>
              <a:rPr sz="2400" i="1" spc="-5" dirty="0">
                <a:latin typeface="Constantia"/>
                <a:cs typeface="Constantia"/>
              </a:rPr>
              <a:t>a</a:t>
            </a:r>
            <a:r>
              <a:rPr sz="2400" spc="-5" dirty="0">
                <a:latin typeface="Constantia"/>
                <a:cs typeface="Constantia"/>
              </a:rPr>
              <a:t>).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Therefore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deg(</a:t>
            </a:r>
            <a:r>
              <a:rPr sz="2400" i="1" spc="-5" dirty="0">
                <a:latin typeface="Constantia"/>
                <a:cs typeface="Constantia"/>
              </a:rPr>
              <a:t>a</a:t>
            </a:r>
            <a:r>
              <a:rPr sz="2400" spc="-5" dirty="0">
                <a:latin typeface="Constantia"/>
                <a:cs typeface="Constantia"/>
              </a:rPr>
              <a:t>)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must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even.</a:t>
            </a:r>
            <a:endParaRPr sz="2400" dirty="0">
              <a:latin typeface="Constantia"/>
              <a:cs typeface="Constantia"/>
            </a:endParaRPr>
          </a:p>
          <a:p>
            <a:pPr marL="287020" marR="47244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170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5" dirty="0">
                <a:latin typeface="Constantia"/>
                <a:cs typeface="Constantia"/>
              </a:rPr>
              <a:t>clu</a:t>
            </a:r>
            <a:r>
              <a:rPr sz="2400" spc="-10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4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other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ex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mus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also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  </a:t>
            </a:r>
            <a:r>
              <a:rPr sz="2400" spc="-15" dirty="0">
                <a:latin typeface="Constantia"/>
                <a:cs typeface="Constantia"/>
              </a:rPr>
              <a:t>even.</a:t>
            </a:r>
            <a:endParaRPr sz="2400" dirty="0">
              <a:latin typeface="Constantia"/>
              <a:cs typeface="Constantia"/>
            </a:endParaRPr>
          </a:p>
          <a:p>
            <a:pPr marL="287020" marR="196850" indent="-27432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  <a:tab pos="2580640" algn="l"/>
              </a:tabLst>
            </a:pPr>
            <a:r>
              <a:rPr sz="2400" spc="-5" dirty="0">
                <a:latin typeface="Constantia"/>
                <a:cs typeface="Constantia"/>
              </a:rPr>
              <a:t>By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same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reasoning,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initial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vertex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final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ex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E</a:t>
            </a:r>
            <a:r>
              <a:rPr sz="2400" spc="-5" dirty="0">
                <a:latin typeface="Constantia"/>
                <a:cs typeface="Constantia"/>
              </a:rPr>
              <a:t>ule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path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60" dirty="0">
                <a:latin typeface="Constantia"/>
                <a:cs typeface="Constantia"/>
              </a:rPr>
              <a:t>a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ee,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hile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4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other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ex  has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even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degree.	</a:t>
            </a:r>
            <a:r>
              <a:rPr sz="2400" spc="-25" dirty="0">
                <a:latin typeface="Constantia"/>
                <a:cs typeface="Constantia"/>
              </a:rPr>
              <a:t>So,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5" dirty="0">
                <a:latin typeface="Constantia"/>
                <a:cs typeface="Constantia"/>
              </a:rPr>
              <a:t>graph </a:t>
            </a:r>
            <a:r>
              <a:rPr sz="2400" dirty="0">
                <a:latin typeface="Constantia"/>
                <a:cs typeface="Constantia"/>
              </a:rPr>
              <a:t>with an </a:t>
            </a:r>
            <a:r>
              <a:rPr sz="2400" spc="-10" dirty="0">
                <a:latin typeface="Constantia"/>
                <a:cs typeface="Constantia"/>
              </a:rPr>
              <a:t>Euler </a:t>
            </a:r>
            <a:r>
              <a:rPr sz="2400" dirty="0">
                <a:latin typeface="Constantia"/>
                <a:cs typeface="Constantia"/>
              </a:rPr>
              <a:t>path has </a:t>
            </a:r>
            <a:r>
              <a:rPr sz="2400" spc="-10" dirty="0">
                <a:latin typeface="Constantia"/>
                <a:cs typeface="Constantia"/>
              </a:rPr>
              <a:t>exactly </a:t>
            </a:r>
            <a:r>
              <a:rPr sz="2400" spc="-25" dirty="0">
                <a:latin typeface="Constantia"/>
                <a:cs typeface="Constantia"/>
              </a:rPr>
              <a:t>two 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vertices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odd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degree.</a:t>
            </a:r>
            <a:endParaRPr sz="2400" dirty="0">
              <a:latin typeface="Constantia"/>
              <a:cs typeface="Constantia"/>
            </a:endParaRPr>
          </a:p>
          <a:p>
            <a:pPr marL="287020" marR="182245" indent="-27432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next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slide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will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show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these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necessary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conditions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also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sufficient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conditions.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86400" y="2891027"/>
            <a:ext cx="2286000" cy="13716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19100" y="489965"/>
            <a:ext cx="811403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04607A"/>
                </a:solidFill>
                <a:latin typeface="Calibri"/>
                <a:cs typeface="Calibri"/>
              </a:rPr>
              <a:t>Sufficient</a:t>
            </a:r>
            <a:r>
              <a:rPr sz="3200" spc="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4607A"/>
                </a:solidFill>
                <a:latin typeface="Calibri"/>
                <a:cs typeface="Calibri"/>
              </a:rPr>
              <a:t>Conditions</a:t>
            </a:r>
            <a:r>
              <a:rPr sz="3200" spc="3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04607A"/>
                </a:solidFill>
                <a:latin typeface="Calibri"/>
                <a:cs typeface="Calibri"/>
              </a:rPr>
              <a:t>for</a:t>
            </a:r>
            <a:r>
              <a:rPr sz="3200" spc="-1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4607A"/>
                </a:solidFill>
                <a:latin typeface="Calibri"/>
                <a:cs typeface="Calibri"/>
              </a:rPr>
              <a:t>Euler </a:t>
            </a:r>
            <a:r>
              <a:rPr sz="3200" spc="-10" dirty="0">
                <a:solidFill>
                  <a:srgbClr val="04607A"/>
                </a:solidFill>
                <a:latin typeface="Calibri"/>
                <a:cs typeface="Calibri"/>
              </a:rPr>
              <a:t>Circuits</a:t>
            </a:r>
            <a:r>
              <a:rPr sz="3200" spc="1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4607A"/>
                </a:solidFill>
                <a:latin typeface="Calibri"/>
                <a:cs typeface="Calibri"/>
              </a:rPr>
              <a:t>and</a:t>
            </a:r>
            <a:r>
              <a:rPr sz="3200" spc="1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4607A"/>
                </a:solidFill>
                <a:latin typeface="Calibri"/>
                <a:cs typeface="Calibri"/>
              </a:rPr>
              <a:t>Paths</a:t>
            </a:r>
            <a:endParaRPr sz="3200" dirty="0">
              <a:latin typeface="Calibri"/>
              <a:cs typeface="Calibri"/>
            </a:endParaRPr>
          </a:p>
          <a:p>
            <a:pPr marL="98425" marR="30480">
              <a:lnSpc>
                <a:spcPct val="80000"/>
              </a:lnSpc>
              <a:spcBef>
                <a:spcPts val="475"/>
              </a:spcBef>
            </a:pPr>
            <a:r>
              <a:rPr sz="2000" spc="-5" dirty="0">
                <a:solidFill>
                  <a:srgbClr val="000000"/>
                </a:solidFill>
              </a:rPr>
              <a:t>Suppose that </a:t>
            </a:r>
            <a:r>
              <a:rPr sz="2000" i="1" dirty="0">
                <a:solidFill>
                  <a:srgbClr val="000000"/>
                </a:solidFill>
                <a:latin typeface="Constantia"/>
                <a:cs typeface="Constantia"/>
              </a:rPr>
              <a:t>G </a:t>
            </a:r>
            <a:r>
              <a:rPr sz="2000" spc="-5" dirty="0">
                <a:solidFill>
                  <a:srgbClr val="000000"/>
                </a:solidFill>
              </a:rPr>
              <a:t>is </a:t>
            </a:r>
            <a:r>
              <a:rPr sz="2000" dirty="0">
                <a:solidFill>
                  <a:srgbClr val="000000"/>
                </a:solidFill>
              </a:rPr>
              <a:t>a </a:t>
            </a:r>
            <a:r>
              <a:rPr sz="2000" spc="-10" dirty="0">
                <a:solidFill>
                  <a:srgbClr val="000000"/>
                </a:solidFill>
              </a:rPr>
              <a:t>connected multigraph </a:t>
            </a:r>
            <a:r>
              <a:rPr sz="2000" spc="-5" dirty="0">
                <a:solidFill>
                  <a:srgbClr val="000000"/>
                </a:solidFill>
              </a:rPr>
              <a:t>with </a:t>
            </a:r>
            <a:r>
              <a:rPr sz="2000" dirty="0">
                <a:solidFill>
                  <a:srgbClr val="000000"/>
                </a:solidFill>
              </a:rPr>
              <a:t>≥ </a:t>
            </a:r>
            <a:r>
              <a:rPr sz="2000" dirty="0">
                <a:solidFill>
                  <a:srgbClr val="000000"/>
                </a:solidFill>
                <a:latin typeface="Cambria Math"/>
                <a:cs typeface="Cambria Math"/>
              </a:rPr>
              <a:t>2 </a:t>
            </a:r>
            <a:r>
              <a:rPr sz="2000" spc="-15" dirty="0">
                <a:solidFill>
                  <a:srgbClr val="000000"/>
                </a:solidFill>
              </a:rPr>
              <a:t>vertices, </a:t>
            </a:r>
            <a:r>
              <a:rPr sz="2000" dirty="0">
                <a:solidFill>
                  <a:srgbClr val="000000"/>
                </a:solidFill>
              </a:rPr>
              <a:t>all of </a:t>
            </a:r>
            <a:r>
              <a:rPr sz="2000" spc="-10" dirty="0">
                <a:solidFill>
                  <a:srgbClr val="000000"/>
                </a:solidFill>
              </a:rPr>
              <a:t>even </a:t>
            </a:r>
            <a:r>
              <a:rPr sz="2000" spc="-5" dirty="0">
                <a:solidFill>
                  <a:srgbClr val="000000"/>
                </a:solidFill>
              </a:rPr>
              <a:t> degree.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spc="5" dirty="0">
                <a:solidFill>
                  <a:srgbClr val="000000"/>
                </a:solidFill>
              </a:rPr>
              <a:t>Let </a:t>
            </a:r>
            <a:r>
              <a:rPr sz="2000" i="1" spc="10" dirty="0">
                <a:solidFill>
                  <a:srgbClr val="000000"/>
                </a:solidFill>
                <a:latin typeface="Constantia"/>
                <a:cs typeface="Constantia"/>
              </a:rPr>
              <a:t>x</a:t>
            </a:r>
            <a:r>
              <a:rPr sz="1950" spc="15" baseline="-21367" dirty="0">
                <a:solidFill>
                  <a:srgbClr val="000000"/>
                </a:solidFill>
                <a:latin typeface="Cambria Math"/>
                <a:cs typeface="Cambria Math"/>
              </a:rPr>
              <a:t>0 </a:t>
            </a:r>
            <a:r>
              <a:rPr sz="2000" dirty="0">
                <a:solidFill>
                  <a:srgbClr val="000000"/>
                </a:solidFill>
              </a:rPr>
              <a:t>= </a:t>
            </a:r>
            <a:r>
              <a:rPr sz="2000" i="1" dirty="0">
                <a:solidFill>
                  <a:srgbClr val="000000"/>
                </a:solidFill>
                <a:latin typeface="Constantia"/>
                <a:cs typeface="Constantia"/>
              </a:rPr>
              <a:t>a </a:t>
            </a:r>
            <a:r>
              <a:rPr sz="2000" dirty="0">
                <a:solidFill>
                  <a:srgbClr val="000000"/>
                </a:solidFill>
              </a:rPr>
              <a:t>be a </a:t>
            </a:r>
            <a:r>
              <a:rPr sz="2000" spc="-10" dirty="0">
                <a:solidFill>
                  <a:srgbClr val="000000"/>
                </a:solidFill>
              </a:rPr>
              <a:t>vertex </a:t>
            </a:r>
            <a:r>
              <a:rPr sz="2000" dirty="0">
                <a:solidFill>
                  <a:srgbClr val="000000"/>
                </a:solidFill>
              </a:rPr>
              <a:t>of </a:t>
            </a:r>
            <a:r>
              <a:rPr sz="2000" spc="-10" dirty="0">
                <a:solidFill>
                  <a:srgbClr val="000000"/>
                </a:solidFill>
              </a:rPr>
              <a:t>even </a:t>
            </a:r>
            <a:r>
              <a:rPr sz="2000" spc="-5" dirty="0">
                <a:solidFill>
                  <a:srgbClr val="000000"/>
                </a:solidFill>
              </a:rPr>
              <a:t>degree. Choose </a:t>
            </a:r>
            <a:r>
              <a:rPr sz="2000" dirty="0">
                <a:solidFill>
                  <a:srgbClr val="000000"/>
                </a:solidFill>
              </a:rPr>
              <a:t>an </a:t>
            </a:r>
            <a:r>
              <a:rPr sz="2000" spc="-10" dirty="0">
                <a:solidFill>
                  <a:srgbClr val="000000"/>
                </a:solidFill>
              </a:rPr>
              <a:t>edge </a:t>
            </a:r>
            <a:r>
              <a:rPr sz="2000" spc="5" dirty="0">
                <a:solidFill>
                  <a:srgbClr val="000000"/>
                </a:solidFill>
              </a:rPr>
              <a:t>{</a:t>
            </a:r>
            <a:r>
              <a:rPr sz="2000" i="1" spc="5" dirty="0">
                <a:solidFill>
                  <a:srgbClr val="000000"/>
                </a:solidFill>
                <a:latin typeface="Constantia"/>
                <a:cs typeface="Constantia"/>
              </a:rPr>
              <a:t>x</a:t>
            </a:r>
            <a:r>
              <a:rPr sz="1950" spc="7" baseline="-21367" dirty="0">
                <a:solidFill>
                  <a:srgbClr val="000000"/>
                </a:solidFill>
                <a:latin typeface="Cambria Math"/>
                <a:cs typeface="Cambria Math"/>
              </a:rPr>
              <a:t>0</a:t>
            </a:r>
            <a:r>
              <a:rPr sz="2000" spc="5" dirty="0">
                <a:solidFill>
                  <a:srgbClr val="000000"/>
                </a:solidFill>
                <a:latin typeface="Cambria Math"/>
                <a:cs typeface="Cambria Math"/>
              </a:rPr>
              <a:t>, </a:t>
            </a:r>
            <a:r>
              <a:rPr sz="2000" i="1" dirty="0">
                <a:solidFill>
                  <a:srgbClr val="000000"/>
                </a:solidFill>
                <a:latin typeface="Constantia"/>
                <a:cs typeface="Constantia"/>
              </a:rPr>
              <a:t>x</a:t>
            </a:r>
            <a:r>
              <a:rPr sz="1950" baseline="-21367" dirty="0">
                <a:solidFill>
                  <a:srgbClr val="000000"/>
                </a:solidFill>
                <a:latin typeface="Cambria Math"/>
                <a:cs typeface="Cambria Math"/>
              </a:rPr>
              <a:t>1</a:t>
            </a:r>
            <a:r>
              <a:rPr sz="2000" dirty="0">
                <a:solidFill>
                  <a:srgbClr val="000000"/>
                </a:solidFill>
                <a:latin typeface="Cambria Math"/>
                <a:cs typeface="Cambria Math"/>
              </a:rPr>
              <a:t>} </a:t>
            </a:r>
            <a:r>
              <a:rPr sz="2000" spc="5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 Math"/>
                <a:cs typeface="Cambria Math"/>
              </a:rPr>
              <a:t>incident </a:t>
            </a:r>
            <a:r>
              <a:rPr sz="2000" spc="-5" dirty="0">
                <a:solidFill>
                  <a:srgbClr val="000000"/>
                </a:solidFill>
                <a:latin typeface="Cambria Math"/>
                <a:cs typeface="Cambria Math"/>
              </a:rPr>
              <a:t>with </a:t>
            </a:r>
            <a:r>
              <a:rPr sz="2000" i="1" dirty="0">
                <a:solidFill>
                  <a:srgbClr val="000000"/>
                </a:solidFill>
                <a:latin typeface="Constantia"/>
                <a:cs typeface="Constantia"/>
              </a:rPr>
              <a:t>a </a:t>
            </a:r>
            <a:r>
              <a:rPr sz="2000" dirty="0">
                <a:solidFill>
                  <a:srgbClr val="000000"/>
                </a:solidFill>
                <a:latin typeface="Cambria Math"/>
                <a:cs typeface="Cambria Math"/>
              </a:rPr>
              <a:t>and </a:t>
            </a:r>
            <a:r>
              <a:rPr sz="2000" spc="-5" dirty="0">
                <a:solidFill>
                  <a:srgbClr val="000000"/>
                </a:solidFill>
                <a:latin typeface="Cambria Math"/>
                <a:cs typeface="Cambria Math"/>
              </a:rPr>
              <a:t>proceed to build </a:t>
            </a:r>
            <a:r>
              <a:rPr sz="2000" dirty="0">
                <a:solidFill>
                  <a:srgbClr val="000000"/>
                </a:solidFill>
                <a:latin typeface="Cambria Math"/>
                <a:cs typeface="Cambria Math"/>
              </a:rPr>
              <a:t>a simple path </a:t>
            </a:r>
            <a:r>
              <a:rPr sz="2000" dirty="0">
                <a:solidFill>
                  <a:srgbClr val="000000"/>
                </a:solidFill>
              </a:rPr>
              <a:t>{</a:t>
            </a:r>
            <a:r>
              <a:rPr sz="2000" i="1" dirty="0">
                <a:solidFill>
                  <a:srgbClr val="000000"/>
                </a:solidFill>
                <a:latin typeface="Constantia"/>
                <a:cs typeface="Constantia"/>
              </a:rPr>
              <a:t>x</a:t>
            </a:r>
            <a:r>
              <a:rPr sz="1950" baseline="-21367" dirty="0">
                <a:solidFill>
                  <a:srgbClr val="000000"/>
                </a:solidFill>
                <a:latin typeface="Cambria Math"/>
                <a:cs typeface="Cambria Math"/>
              </a:rPr>
              <a:t>0</a:t>
            </a:r>
            <a:r>
              <a:rPr sz="2000" dirty="0">
                <a:solidFill>
                  <a:srgbClr val="000000"/>
                </a:solidFill>
                <a:latin typeface="Cambria Math"/>
                <a:cs typeface="Cambria Math"/>
              </a:rPr>
              <a:t>, </a:t>
            </a:r>
            <a:r>
              <a:rPr sz="2000" i="1" dirty="0">
                <a:solidFill>
                  <a:srgbClr val="000000"/>
                </a:solidFill>
                <a:latin typeface="Constantia"/>
                <a:cs typeface="Constantia"/>
              </a:rPr>
              <a:t>x</a:t>
            </a:r>
            <a:r>
              <a:rPr sz="1950" baseline="-21367" dirty="0">
                <a:solidFill>
                  <a:srgbClr val="000000"/>
                </a:solidFill>
                <a:latin typeface="Cambria Math"/>
                <a:cs typeface="Cambria Math"/>
              </a:rPr>
              <a:t>1</a:t>
            </a:r>
            <a:r>
              <a:rPr sz="2000" dirty="0">
                <a:solidFill>
                  <a:srgbClr val="000000"/>
                </a:solidFill>
                <a:latin typeface="Cambria Math"/>
                <a:cs typeface="Cambria Math"/>
              </a:rPr>
              <a:t>}, </a:t>
            </a:r>
            <a:r>
              <a:rPr sz="2000" dirty="0">
                <a:solidFill>
                  <a:srgbClr val="000000"/>
                </a:solidFill>
              </a:rPr>
              <a:t>{</a:t>
            </a:r>
            <a:r>
              <a:rPr sz="2000" i="1" dirty="0">
                <a:solidFill>
                  <a:srgbClr val="000000"/>
                </a:solidFill>
                <a:latin typeface="Constantia"/>
                <a:cs typeface="Constantia"/>
              </a:rPr>
              <a:t>x</a:t>
            </a:r>
            <a:r>
              <a:rPr sz="1950" baseline="-21367" dirty="0">
                <a:solidFill>
                  <a:srgbClr val="000000"/>
                </a:solidFill>
                <a:latin typeface="Cambria Math"/>
                <a:cs typeface="Cambria Math"/>
              </a:rPr>
              <a:t>1</a:t>
            </a:r>
            <a:r>
              <a:rPr sz="2000" dirty="0">
                <a:solidFill>
                  <a:srgbClr val="000000"/>
                </a:solidFill>
                <a:latin typeface="Cambria Math"/>
                <a:cs typeface="Cambria Math"/>
              </a:rPr>
              <a:t>, </a:t>
            </a:r>
            <a:r>
              <a:rPr sz="2000" i="1" dirty="0">
                <a:solidFill>
                  <a:srgbClr val="000000"/>
                </a:solidFill>
                <a:latin typeface="Constantia"/>
                <a:cs typeface="Constantia"/>
              </a:rPr>
              <a:t>x</a:t>
            </a:r>
            <a:r>
              <a:rPr sz="1950" baseline="-21367" dirty="0">
                <a:solidFill>
                  <a:srgbClr val="000000"/>
                </a:solidFill>
                <a:latin typeface="Cambria Math"/>
                <a:cs typeface="Cambria Math"/>
              </a:rPr>
              <a:t>2</a:t>
            </a:r>
            <a:r>
              <a:rPr sz="2000" dirty="0">
                <a:solidFill>
                  <a:srgbClr val="000000"/>
                </a:solidFill>
                <a:latin typeface="Cambria Math"/>
                <a:cs typeface="Cambria Math"/>
              </a:rPr>
              <a:t>}, …, </a:t>
            </a:r>
            <a:r>
              <a:rPr sz="2000" spc="5" dirty="0">
                <a:solidFill>
                  <a:srgbClr val="000000"/>
                </a:solidFill>
              </a:rPr>
              <a:t>{</a:t>
            </a:r>
            <a:r>
              <a:rPr sz="2000" i="1" spc="5" dirty="0">
                <a:solidFill>
                  <a:srgbClr val="000000"/>
                </a:solidFill>
                <a:latin typeface="Constantia"/>
                <a:cs typeface="Constantia"/>
              </a:rPr>
              <a:t>x</a:t>
            </a:r>
            <a:r>
              <a:rPr sz="1950" i="1" spc="7" baseline="-21367" dirty="0">
                <a:solidFill>
                  <a:srgbClr val="000000"/>
                </a:solidFill>
                <a:latin typeface="Constantia"/>
                <a:cs typeface="Constantia"/>
              </a:rPr>
              <a:t>n</a:t>
            </a:r>
            <a:r>
              <a:rPr sz="1950" spc="7" baseline="-21367" dirty="0">
                <a:solidFill>
                  <a:srgbClr val="000000"/>
                </a:solidFill>
                <a:latin typeface="Cambria Math"/>
                <a:cs typeface="Cambria Math"/>
              </a:rPr>
              <a:t>-1</a:t>
            </a:r>
            <a:r>
              <a:rPr sz="2000" spc="5" dirty="0">
                <a:solidFill>
                  <a:srgbClr val="000000"/>
                </a:solidFill>
                <a:latin typeface="Cambria Math"/>
                <a:cs typeface="Cambria Math"/>
              </a:rPr>
              <a:t>, </a:t>
            </a:r>
            <a:r>
              <a:rPr sz="2000" spc="-430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i="1" spc="5" dirty="0">
                <a:solidFill>
                  <a:srgbClr val="000000"/>
                </a:solidFill>
                <a:latin typeface="Constantia"/>
                <a:cs typeface="Constantia"/>
              </a:rPr>
              <a:t>x</a:t>
            </a:r>
            <a:r>
              <a:rPr sz="1950" i="1" spc="7" baseline="-21367" dirty="0">
                <a:solidFill>
                  <a:srgbClr val="000000"/>
                </a:solidFill>
                <a:latin typeface="Constantia"/>
                <a:cs typeface="Constantia"/>
              </a:rPr>
              <a:t>n</a:t>
            </a:r>
            <a:r>
              <a:rPr sz="2000" spc="5" dirty="0">
                <a:solidFill>
                  <a:srgbClr val="000000"/>
                </a:solidFill>
                <a:latin typeface="Cambria Math"/>
                <a:cs typeface="Cambria Math"/>
              </a:rPr>
              <a:t>}</a:t>
            </a:r>
            <a:r>
              <a:rPr sz="2000" spc="-20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spc="-15" dirty="0">
                <a:solidFill>
                  <a:srgbClr val="000000"/>
                </a:solidFill>
                <a:latin typeface="Cambria Math"/>
                <a:cs typeface="Cambria Math"/>
              </a:rPr>
              <a:t>by</a:t>
            </a:r>
            <a:r>
              <a:rPr sz="2000" dirty="0">
                <a:solidFill>
                  <a:srgbClr val="000000"/>
                </a:solidFill>
                <a:latin typeface="Cambria Math"/>
                <a:cs typeface="Cambria Math"/>
              </a:rPr>
              <a:t> adding</a:t>
            </a:r>
            <a:r>
              <a:rPr sz="2000" spc="-25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 Math"/>
                <a:cs typeface="Cambria Math"/>
              </a:rPr>
              <a:t>edges</a:t>
            </a:r>
            <a:r>
              <a:rPr sz="2000" spc="-10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 Math"/>
                <a:cs typeface="Cambria Math"/>
              </a:rPr>
              <a:t>one</a:t>
            </a:r>
            <a:r>
              <a:rPr sz="2000" spc="-10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spc="-15" dirty="0">
                <a:solidFill>
                  <a:srgbClr val="000000"/>
                </a:solidFill>
                <a:latin typeface="Cambria Math"/>
                <a:cs typeface="Cambria Math"/>
              </a:rPr>
              <a:t>by</a:t>
            </a:r>
            <a:r>
              <a:rPr sz="2000" dirty="0">
                <a:solidFill>
                  <a:srgbClr val="000000"/>
                </a:solidFill>
                <a:latin typeface="Cambria Math"/>
                <a:cs typeface="Cambria Math"/>
              </a:rPr>
              <a:t> one</a:t>
            </a:r>
            <a:r>
              <a:rPr sz="2000" spc="430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 Math"/>
                <a:cs typeface="Cambria Math"/>
              </a:rPr>
              <a:t>until</a:t>
            </a:r>
            <a:r>
              <a:rPr sz="2000" spc="-35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 Math"/>
                <a:cs typeface="Cambria Math"/>
              </a:rPr>
              <a:t>another</a:t>
            </a:r>
            <a:r>
              <a:rPr sz="2000" spc="-35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 Math"/>
                <a:cs typeface="Cambria Math"/>
              </a:rPr>
              <a:t>edge</a:t>
            </a:r>
            <a:r>
              <a:rPr sz="2000" spc="-10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 Math"/>
                <a:cs typeface="Cambria Math"/>
              </a:rPr>
              <a:t>can</a:t>
            </a:r>
            <a:r>
              <a:rPr sz="2000" spc="-20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 Math"/>
                <a:cs typeface="Cambria Math"/>
              </a:rPr>
              <a:t>not</a:t>
            </a:r>
            <a:r>
              <a:rPr sz="2000" spc="-15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 Math"/>
                <a:cs typeface="Cambria Math"/>
              </a:rPr>
              <a:t>be</a:t>
            </a:r>
            <a:r>
              <a:rPr sz="2000" spc="-10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 Math"/>
                <a:cs typeface="Cambria Math"/>
              </a:rPr>
              <a:t>added.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140" y="3843654"/>
            <a:ext cx="8343900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78554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dirty="0">
                <a:latin typeface="Cambria Math"/>
                <a:cs typeface="Cambria Math"/>
              </a:rPr>
              <a:t>The path </a:t>
            </a:r>
            <a:r>
              <a:rPr sz="2000" spc="-5" dirty="0">
                <a:latin typeface="Cambria Math"/>
                <a:cs typeface="Cambria Math"/>
              </a:rPr>
              <a:t>begins </a:t>
            </a:r>
            <a:r>
              <a:rPr sz="2000" dirty="0">
                <a:latin typeface="Cambria Math"/>
                <a:cs typeface="Cambria Math"/>
              </a:rPr>
              <a:t>at </a:t>
            </a:r>
            <a:r>
              <a:rPr sz="2000" i="1" dirty="0">
                <a:latin typeface="Constantia"/>
                <a:cs typeface="Constantia"/>
              </a:rPr>
              <a:t>a </a:t>
            </a:r>
            <a:r>
              <a:rPr sz="2000" spc="-5" dirty="0">
                <a:latin typeface="Cambria Math"/>
                <a:cs typeface="Cambria Math"/>
              </a:rPr>
              <a:t>with </a:t>
            </a:r>
            <a:r>
              <a:rPr sz="2000" dirty="0">
                <a:latin typeface="Cambria Math"/>
                <a:cs typeface="Cambria Math"/>
              </a:rPr>
              <a:t>an edge of the 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form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{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x</a:t>
            </a:r>
            <a:r>
              <a:rPr sz="2000" spc="-5" dirty="0">
                <a:latin typeface="Cambria Math"/>
                <a:cs typeface="Cambria Math"/>
              </a:rPr>
              <a:t>};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we</a:t>
            </a:r>
            <a:r>
              <a:rPr sz="2000" spc="-5" dirty="0">
                <a:latin typeface="Cambria Math"/>
                <a:cs typeface="Cambria Math"/>
              </a:rPr>
              <a:t> show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that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it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must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terminate</a:t>
            </a:r>
            <a:endParaRPr sz="2000" dirty="0">
              <a:latin typeface="Cambria Math"/>
              <a:cs typeface="Cambria Math"/>
            </a:endParaRPr>
          </a:p>
          <a:p>
            <a:pPr marL="12700" marR="5080">
              <a:lnSpc>
                <a:spcPct val="80000"/>
              </a:lnSpc>
              <a:spcBef>
                <a:spcPts val="484"/>
              </a:spcBef>
            </a:pPr>
            <a:r>
              <a:rPr sz="2000" dirty="0">
                <a:latin typeface="Cambria Math"/>
                <a:cs typeface="Cambria Math"/>
              </a:rPr>
              <a:t>at </a:t>
            </a:r>
            <a:r>
              <a:rPr sz="2000" i="1" dirty="0">
                <a:latin typeface="Constantia"/>
                <a:cs typeface="Constantia"/>
              </a:rPr>
              <a:t>a </a:t>
            </a:r>
            <a:r>
              <a:rPr sz="2000" spc="-5" dirty="0">
                <a:latin typeface="Cambria Math"/>
                <a:cs typeface="Cambria Math"/>
              </a:rPr>
              <a:t>with </a:t>
            </a:r>
            <a:r>
              <a:rPr sz="2000" dirty="0">
                <a:latin typeface="Cambria Math"/>
                <a:cs typeface="Cambria Math"/>
              </a:rPr>
              <a:t>an edge of the </a:t>
            </a:r>
            <a:r>
              <a:rPr sz="2000" spc="-5" dirty="0">
                <a:latin typeface="Cambria Math"/>
                <a:cs typeface="Cambria Math"/>
              </a:rPr>
              <a:t>form</a:t>
            </a:r>
            <a:r>
              <a:rPr sz="2000" dirty="0">
                <a:latin typeface="Cambria Math"/>
                <a:cs typeface="Cambria Math"/>
              </a:rPr>
              <a:t> {</a:t>
            </a:r>
            <a:r>
              <a:rPr sz="2000" i="1" dirty="0">
                <a:latin typeface="Constantia"/>
                <a:cs typeface="Constantia"/>
              </a:rPr>
              <a:t>y</a:t>
            </a:r>
            <a:r>
              <a:rPr sz="2000" dirty="0">
                <a:latin typeface="Cambria Math"/>
                <a:cs typeface="Cambria Math"/>
              </a:rPr>
              <a:t>, </a:t>
            </a:r>
            <a:r>
              <a:rPr sz="2000" i="1" spc="-5" dirty="0">
                <a:latin typeface="Constantia"/>
                <a:cs typeface="Constantia"/>
              </a:rPr>
              <a:t>a</a:t>
            </a:r>
            <a:r>
              <a:rPr sz="2000" spc="-5" dirty="0">
                <a:latin typeface="Cambria Math"/>
                <a:cs typeface="Cambria Math"/>
              </a:rPr>
              <a:t>}.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Since </a:t>
            </a:r>
            <a:r>
              <a:rPr sz="2000" dirty="0">
                <a:latin typeface="Cambria Math"/>
                <a:cs typeface="Cambria Math"/>
              </a:rPr>
              <a:t>each </a:t>
            </a:r>
            <a:r>
              <a:rPr sz="2000" spc="-15" dirty="0">
                <a:latin typeface="Cambria Math"/>
                <a:cs typeface="Cambria Math"/>
              </a:rPr>
              <a:t>vertex </a:t>
            </a:r>
            <a:r>
              <a:rPr sz="2000" dirty="0">
                <a:latin typeface="Cambria Math"/>
                <a:cs typeface="Cambria Math"/>
              </a:rPr>
              <a:t>has an </a:t>
            </a:r>
            <a:r>
              <a:rPr sz="2000" spc="-20" dirty="0">
                <a:latin typeface="Cambria Math"/>
                <a:cs typeface="Cambria Math"/>
              </a:rPr>
              <a:t>even </a:t>
            </a:r>
            <a:r>
              <a:rPr sz="2000" spc="-5" dirty="0">
                <a:latin typeface="Cambria Math"/>
                <a:cs typeface="Cambria Math"/>
              </a:rPr>
              <a:t>degree, 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there </a:t>
            </a:r>
            <a:r>
              <a:rPr sz="2000" spc="-5" dirty="0">
                <a:latin typeface="Cambria Math"/>
                <a:cs typeface="Cambria Math"/>
              </a:rPr>
              <a:t>must be </a:t>
            </a:r>
            <a:r>
              <a:rPr sz="2000" dirty="0">
                <a:latin typeface="Cambria Math"/>
                <a:cs typeface="Cambria Math"/>
              </a:rPr>
              <a:t>an </a:t>
            </a:r>
            <a:r>
              <a:rPr sz="2000" spc="-20" dirty="0">
                <a:latin typeface="Cambria Math"/>
                <a:cs typeface="Cambria Math"/>
              </a:rPr>
              <a:t>even </a:t>
            </a:r>
            <a:r>
              <a:rPr sz="2000" spc="-5" dirty="0">
                <a:latin typeface="Cambria Math"/>
                <a:cs typeface="Cambria Math"/>
              </a:rPr>
              <a:t>number </a:t>
            </a:r>
            <a:r>
              <a:rPr sz="2000" dirty="0">
                <a:latin typeface="Cambria Math"/>
                <a:cs typeface="Cambria Math"/>
              </a:rPr>
              <a:t>of edges incident </a:t>
            </a:r>
            <a:r>
              <a:rPr sz="2000" spc="-5" dirty="0">
                <a:latin typeface="Cambria Math"/>
                <a:cs typeface="Cambria Math"/>
              </a:rPr>
              <a:t>with this </a:t>
            </a:r>
            <a:r>
              <a:rPr sz="2000" spc="-15" dirty="0">
                <a:latin typeface="Cambria Math"/>
                <a:cs typeface="Cambria Math"/>
              </a:rPr>
              <a:t>vertex. </a:t>
            </a:r>
            <a:r>
              <a:rPr sz="2000" dirty="0">
                <a:latin typeface="Cambria Math"/>
                <a:cs typeface="Cambria Math"/>
              </a:rPr>
              <a:t>Hence, 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every </a:t>
            </a:r>
            <a:r>
              <a:rPr sz="2000" spc="-5" dirty="0">
                <a:latin typeface="Cambria Math"/>
                <a:cs typeface="Cambria Math"/>
              </a:rPr>
              <a:t>time </a:t>
            </a:r>
            <a:r>
              <a:rPr sz="2000" spc="-15" dirty="0">
                <a:latin typeface="Cambria Math"/>
                <a:cs typeface="Cambria Math"/>
              </a:rPr>
              <a:t>we </a:t>
            </a:r>
            <a:r>
              <a:rPr sz="2000" spc="-5" dirty="0">
                <a:latin typeface="Cambria Math"/>
                <a:cs typeface="Cambria Math"/>
              </a:rPr>
              <a:t>enter </a:t>
            </a:r>
            <a:r>
              <a:rPr sz="2000" dirty="0">
                <a:latin typeface="Cambria Math"/>
                <a:cs typeface="Cambria Math"/>
              </a:rPr>
              <a:t>a </a:t>
            </a:r>
            <a:r>
              <a:rPr sz="2000" spc="-15" dirty="0">
                <a:latin typeface="Cambria Math"/>
                <a:cs typeface="Cambria Math"/>
              </a:rPr>
              <a:t>vertex </a:t>
            </a:r>
            <a:r>
              <a:rPr sz="2000" dirty="0">
                <a:latin typeface="Cambria Math"/>
                <a:cs typeface="Cambria Math"/>
              </a:rPr>
              <a:t>other than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dirty="0">
                <a:latin typeface="Cambria Math"/>
                <a:cs typeface="Cambria Math"/>
              </a:rPr>
              <a:t>, </a:t>
            </a:r>
            <a:r>
              <a:rPr sz="2000" spc="-15" dirty="0">
                <a:latin typeface="Cambria Math"/>
                <a:cs typeface="Cambria Math"/>
              </a:rPr>
              <a:t>we </a:t>
            </a:r>
            <a:r>
              <a:rPr sz="2000" dirty="0">
                <a:latin typeface="Cambria Math"/>
                <a:cs typeface="Cambria Math"/>
              </a:rPr>
              <a:t>can </a:t>
            </a:r>
            <a:r>
              <a:rPr sz="2000" spc="-20" dirty="0">
                <a:latin typeface="Cambria Math"/>
                <a:cs typeface="Cambria Math"/>
              </a:rPr>
              <a:t>leave </a:t>
            </a:r>
            <a:r>
              <a:rPr sz="2000" spc="5" dirty="0">
                <a:latin typeface="Cambria Math"/>
                <a:cs typeface="Cambria Math"/>
              </a:rPr>
              <a:t>it. </a:t>
            </a:r>
            <a:r>
              <a:rPr sz="2000" spc="-10" dirty="0">
                <a:latin typeface="Cambria Math"/>
                <a:cs typeface="Cambria Math"/>
              </a:rPr>
              <a:t>Therefore, </a:t>
            </a:r>
            <a:r>
              <a:rPr sz="2000" spc="-5" dirty="0">
                <a:latin typeface="Cambria Math"/>
                <a:cs typeface="Cambria Math"/>
              </a:rPr>
              <a:t>the </a:t>
            </a:r>
            <a:r>
              <a:rPr sz="2000" dirty="0">
                <a:latin typeface="Cambria Math"/>
                <a:cs typeface="Cambria Math"/>
              </a:rPr>
              <a:t>path </a:t>
            </a:r>
            <a:r>
              <a:rPr sz="2000" spc="-4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can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only </a:t>
            </a:r>
            <a:r>
              <a:rPr sz="2000" spc="-5" dirty="0">
                <a:latin typeface="Cambria Math"/>
                <a:cs typeface="Cambria Math"/>
              </a:rPr>
              <a:t>end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at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dirty="0">
                <a:latin typeface="Cambria Math"/>
                <a:cs typeface="Cambria Math"/>
              </a:rPr>
              <a:t>.</a:t>
            </a:r>
          </a:p>
          <a:p>
            <a:pPr marL="286385" marR="238125" indent="-274320">
              <a:lnSpc>
                <a:spcPts val="1920"/>
              </a:lnSpc>
              <a:spcBef>
                <a:spcPts val="459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dirty="0">
                <a:latin typeface="Constantia"/>
                <a:cs typeface="Constantia"/>
              </a:rPr>
              <a:t>If all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edges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have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been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used,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Euler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circuit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has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been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constructed. </a:t>
            </a:r>
            <a:r>
              <a:rPr sz="2000" spc="-48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Otherwise, consider the subgraph </a:t>
            </a:r>
            <a:r>
              <a:rPr sz="2000" i="1" dirty="0">
                <a:latin typeface="Constantia"/>
                <a:cs typeface="Constantia"/>
              </a:rPr>
              <a:t>H </a:t>
            </a:r>
            <a:r>
              <a:rPr sz="2000" spc="-5" dirty="0">
                <a:latin typeface="Constantia"/>
                <a:cs typeface="Constantia"/>
              </a:rPr>
              <a:t>obtained from </a:t>
            </a:r>
            <a:r>
              <a:rPr sz="2000" i="1" dirty="0">
                <a:latin typeface="Constantia"/>
                <a:cs typeface="Constantia"/>
              </a:rPr>
              <a:t>G </a:t>
            </a:r>
            <a:r>
              <a:rPr sz="2000" spc="-15" dirty="0">
                <a:latin typeface="Constantia"/>
                <a:cs typeface="Constantia"/>
              </a:rPr>
              <a:t>by </a:t>
            </a:r>
            <a:r>
              <a:rPr sz="2000" spc="-5" dirty="0">
                <a:latin typeface="Constantia"/>
                <a:cs typeface="Constantia"/>
              </a:rPr>
              <a:t>deleting the 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edges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already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used.</a:t>
            </a:r>
            <a:endParaRPr sz="2000" dirty="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0" y="2438400"/>
            <a:ext cx="4453255" cy="830580"/>
          </a:xfrm>
          <a:prstGeom prst="rect">
            <a:avLst/>
          </a:prstGeom>
          <a:ln w="9144">
            <a:solidFill>
              <a:srgbClr val="04607A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1440" marR="109855">
              <a:lnSpc>
                <a:spcPct val="98800"/>
              </a:lnSpc>
              <a:spcBef>
                <a:spcPts val="345"/>
              </a:spcBef>
            </a:pPr>
            <a:r>
              <a:rPr sz="1600" spc="-50" dirty="0">
                <a:latin typeface="Cambria Math"/>
                <a:cs typeface="Cambria Math"/>
              </a:rPr>
              <a:t>We</a:t>
            </a:r>
            <a:r>
              <a:rPr sz="1600" spc="-5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illustrate</a:t>
            </a:r>
            <a:r>
              <a:rPr sz="1600" spc="20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this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idea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in</a:t>
            </a:r>
            <a:r>
              <a:rPr sz="1600" spc="-10" dirty="0">
                <a:latin typeface="Cambria Math"/>
                <a:cs typeface="Cambria Math"/>
              </a:rPr>
              <a:t> the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graph</a:t>
            </a:r>
            <a:r>
              <a:rPr sz="1600" spc="1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G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here. </a:t>
            </a:r>
            <a:r>
              <a:rPr sz="1600" spc="-50" dirty="0">
                <a:latin typeface="Cambria Math"/>
                <a:cs typeface="Cambria Math"/>
              </a:rPr>
              <a:t>We </a:t>
            </a:r>
            <a:r>
              <a:rPr sz="1600" spc="-4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begin at </a:t>
            </a:r>
            <a:r>
              <a:rPr sz="1600" i="1" spc="-5" dirty="0">
                <a:latin typeface="Constantia"/>
                <a:cs typeface="Constantia"/>
              </a:rPr>
              <a:t>a </a:t>
            </a:r>
            <a:r>
              <a:rPr sz="1600" spc="-5" dirty="0">
                <a:latin typeface="Cambria Math"/>
                <a:cs typeface="Cambria Math"/>
              </a:rPr>
              <a:t>and choose </a:t>
            </a:r>
            <a:r>
              <a:rPr sz="1600" spc="-10" dirty="0">
                <a:latin typeface="Cambria Math"/>
                <a:cs typeface="Cambria Math"/>
              </a:rPr>
              <a:t>the </a:t>
            </a:r>
            <a:r>
              <a:rPr sz="1600" spc="-5" dirty="0">
                <a:latin typeface="Cambria Math"/>
                <a:cs typeface="Cambria Math"/>
              </a:rPr>
              <a:t>edges {</a:t>
            </a:r>
            <a:r>
              <a:rPr sz="1600" i="1" spc="-5" dirty="0">
                <a:latin typeface="Constantia"/>
                <a:cs typeface="Constantia"/>
              </a:rPr>
              <a:t>a</a:t>
            </a:r>
            <a:r>
              <a:rPr sz="1600" spc="-5" dirty="0">
                <a:latin typeface="Cambria Math"/>
                <a:cs typeface="Cambria Math"/>
              </a:rPr>
              <a:t>, </a:t>
            </a:r>
            <a:r>
              <a:rPr sz="1600" i="1" spc="-5" dirty="0">
                <a:latin typeface="Constantia"/>
                <a:cs typeface="Constantia"/>
              </a:rPr>
              <a:t>f</a:t>
            </a:r>
            <a:r>
              <a:rPr sz="1600" spc="-5" dirty="0">
                <a:latin typeface="Cambria Math"/>
                <a:cs typeface="Cambria Math"/>
              </a:rPr>
              <a:t>}, {</a:t>
            </a:r>
            <a:r>
              <a:rPr sz="1600" i="1" spc="-5" dirty="0">
                <a:latin typeface="Constantia"/>
                <a:cs typeface="Constantia"/>
              </a:rPr>
              <a:t>f, c</a:t>
            </a:r>
            <a:r>
              <a:rPr sz="1600" spc="-5" dirty="0">
                <a:latin typeface="Cambria Math"/>
                <a:cs typeface="Cambria Math"/>
              </a:rPr>
              <a:t>}, </a:t>
            </a:r>
            <a:r>
              <a:rPr sz="1600" dirty="0">
                <a:latin typeface="Cambria Math"/>
                <a:cs typeface="Cambria Math"/>
              </a:rPr>
              <a:t>{</a:t>
            </a:r>
            <a:r>
              <a:rPr sz="1600" i="1" dirty="0">
                <a:latin typeface="Constantia"/>
                <a:cs typeface="Constantia"/>
              </a:rPr>
              <a:t>c</a:t>
            </a:r>
            <a:r>
              <a:rPr sz="1600" dirty="0">
                <a:latin typeface="Cambria Math"/>
                <a:cs typeface="Cambria Math"/>
              </a:rPr>
              <a:t>, </a:t>
            </a:r>
            <a:r>
              <a:rPr sz="1600" i="1" spc="-5" dirty="0">
                <a:latin typeface="Constantia"/>
                <a:cs typeface="Constantia"/>
              </a:rPr>
              <a:t>b</a:t>
            </a:r>
            <a:r>
              <a:rPr sz="1600" spc="-5" dirty="0">
                <a:latin typeface="Cambria Math"/>
                <a:cs typeface="Cambria Math"/>
              </a:rPr>
              <a:t>}, </a:t>
            </a:r>
            <a:r>
              <a:rPr sz="1600" spc="-340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and</a:t>
            </a:r>
            <a:r>
              <a:rPr sz="1600" dirty="0">
                <a:latin typeface="Cambria Math"/>
                <a:cs typeface="Cambria Math"/>
              </a:rPr>
              <a:t> {</a:t>
            </a:r>
            <a:r>
              <a:rPr sz="1600" i="1" dirty="0">
                <a:latin typeface="Constantia"/>
                <a:cs typeface="Constantia"/>
              </a:rPr>
              <a:t>b</a:t>
            </a:r>
            <a:r>
              <a:rPr sz="1600" dirty="0">
                <a:latin typeface="Cambria Math"/>
                <a:cs typeface="Cambria Math"/>
              </a:rPr>
              <a:t>, </a:t>
            </a:r>
            <a:r>
              <a:rPr sz="1600" i="1" spc="-5" dirty="0">
                <a:latin typeface="Constantia"/>
                <a:cs typeface="Constantia"/>
              </a:rPr>
              <a:t>a</a:t>
            </a:r>
            <a:r>
              <a:rPr sz="1600" spc="-5" dirty="0">
                <a:latin typeface="Cambria Math"/>
                <a:cs typeface="Cambria Math"/>
              </a:rPr>
              <a:t>}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in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succession.</a:t>
            </a:r>
            <a:endParaRPr sz="1600" dirty="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8700" y="6326123"/>
            <a:ext cx="7086600" cy="338455"/>
          </a:xfrm>
          <a:prstGeom prst="rect">
            <a:avLst/>
          </a:prstGeom>
          <a:ln w="9144">
            <a:solidFill>
              <a:srgbClr val="04607A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1600" spc="-5" dirty="0">
                <a:latin typeface="Constantia"/>
                <a:cs typeface="Constantia"/>
              </a:rPr>
              <a:t>In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example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i="1" spc="-5" dirty="0">
                <a:latin typeface="Constantia"/>
                <a:cs typeface="Constantia"/>
              </a:rPr>
              <a:t>H</a:t>
            </a:r>
            <a:r>
              <a:rPr sz="1600" i="1" spc="-1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consists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of</a:t>
            </a:r>
            <a:r>
              <a:rPr sz="1600" spc="3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the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vertices</a:t>
            </a:r>
            <a:r>
              <a:rPr sz="1600" spc="-10" dirty="0">
                <a:latin typeface="Constantia"/>
                <a:cs typeface="Constantia"/>
              </a:rPr>
              <a:t> </a:t>
            </a:r>
            <a:r>
              <a:rPr sz="1600" i="1" spc="-5" dirty="0">
                <a:latin typeface="Constantia"/>
                <a:cs typeface="Constantia"/>
              </a:rPr>
              <a:t>c</a:t>
            </a:r>
            <a:r>
              <a:rPr sz="1600" spc="-5" dirty="0">
                <a:latin typeface="Constantia"/>
                <a:cs typeface="Constantia"/>
              </a:rPr>
              <a:t>,</a:t>
            </a:r>
            <a:r>
              <a:rPr sz="1600" spc="5" dirty="0">
                <a:latin typeface="Constantia"/>
                <a:cs typeface="Constantia"/>
              </a:rPr>
              <a:t> </a:t>
            </a:r>
            <a:r>
              <a:rPr sz="1600" i="1" spc="-5" dirty="0">
                <a:latin typeface="Constantia"/>
                <a:cs typeface="Constantia"/>
              </a:rPr>
              <a:t>d</a:t>
            </a:r>
            <a:r>
              <a:rPr sz="1600" spc="-5" dirty="0">
                <a:latin typeface="Constantia"/>
                <a:cs typeface="Constantia"/>
              </a:rPr>
              <a:t>,</a:t>
            </a:r>
            <a:r>
              <a:rPr sz="1600" spc="-10" dirty="0">
                <a:latin typeface="Constantia"/>
                <a:cs typeface="Constantia"/>
              </a:rPr>
              <a:t> </a:t>
            </a:r>
            <a:r>
              <a:rPr sz="1600" i="1" spc="-10" dirty="0">
                <a:latin typeface="Constantia"/>
                <a:cs typeface="Constantia"/>
              </a:rPr>
              <a:t>e</a:t>
            </a:r>
            <a:r>
              <a:rPr sz="1600" spc="-10" dirty="0">
                <a:latin typeface="Constantia"/>
                <a:cs typeface="Constantia"/>
              </a:rPr>
              <a:t>.</a:t>
            </a:r>
            <a:endParaRPr sz="1600" dirty="0">
              <a:latin typeface="Constantia"/>
              <a:cs typeface="Constanti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15128" y="2007107"/>
            <a:ext cx="3747516" cy="241249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73100" y="290322"/>
            <a:ext cx="6964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4607A"/>
                </a:solidFill>
                <a:latin typeface="Calibri"/>
                <a:cs typeface="Calibri"/>
              </a:rPr>
              <a:t>Sufficient</a:t>
            </a:r>
            <a:r>
              <a:rPr sz="2800" spc="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4607A"/>
                </a:solidFill>
                <a:latin typeface="Calibri"/>
                <a:cs typeface="Calibri"/>
              </a:rPr>
              <a:t>Conditions</a:t>
            </a:r>
            <a:r>
              <a:rPr sz="2800" spc="4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4607A"/>
                </a:solidFill>
                <a:latin typeface="Calibri"/>
                <a:cs typeface="Calibri"/>
              </a:rPr>
              <a:t>for</a:t>
            </a:r>
            <a:r>
              <a:rPr sz="2800" spc="-5" dirty="0">
                <a:solidFill>
                  <a:srgbClr val="04607A"/>
                </a:solidFill>
                <a:latin typeface="Calibri"/>
                <a:cs typeface="Calibri"/>
              </a:rPr>
              <a:t> Euler</a:t>
            </a:r>
            <a:r>
              <a:rPr sz="280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4607A"/>
                </a:solidFill>
                <a:latin typeface="Calibri"/>
                <a:cs typeface="Calibri"/>
              </a:rPr>
              <a:t>Circuits</a:t>
            </a:r>
            <a:r>
              <a:rPr sz="2800" spc="1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4607A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4607A"/>
                </a:solidFill>
                <a:latin typeface="Calibri"/>
                <a:cs typeface="Calibri"/>
              </a:rPr>
              <a:t>Paths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800" y="853439"/>
            <a:ext cx="8458200" cy="19659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8739" y="2891408"/>
            <a:ext cx="83940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2857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1400" spc="-5" dirty="0">
                <a:latin typeface="Constantia"/>
                <a:cs typeface="Constantia"/>
              </a:rPr>
              <a:t>Because</a:t>
            </a:r>
            <a:r>
              <a:rPr sz="1400" spc="-25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G</a:t>
            </a:r>
            <a:r>
              <a:rPr sz="1400" spc="-10" dirty="0">
                <a:latin typeface="Constantia"/>
                <a:cs typeface="Constantia"/>
              </a:rPr>
              <a:t> </a:t>
            </a:r>
            <a:r>
              <a:rPr sz="1400" spc="-5" dirty="0">
                <a:latin typeface="Constantia"/>
                <a:cs typeface="Constantia"/>
              </a:rPr>
              <a:t>is</a:t>
            </a:r>
            <a:r>
              <a:rPr sz="1400" spc="-65" dirty="0">
                <a:latin typeface="Constantia"/>
                <a:cs typeface="Constantia"/>
              </a:rPr>
              <a:t> </a:t>
            </a:r>
            <a:r>
              <a:rPr sz="1400" spc="-5" dirty="0">
                <a:latin typeface="Constantia"/>
                <a:cs typeface="Constantia"/>
              </a:rPr>
              <a:t>connected,</a:t>
            </a:r>
            <a:r>
              <a:rPr sz="1400" spc="35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H</a:t>
            </a:r>
            <a:r>
              <a:rPr sz="1400" spc="5" dirty="0">
                <a:latin typeface="Constantia"/>
                <a:cs typeface="Constantia"/>
              </a:rPr>
              <a:t> </a:t>
            </a:r>
            <a:r>
              <a:rPr sz="1400" spc="-5" dirty="0">
                <a:latin typeface="Constantia"/>
                <a:cs typeface="Constantia"/>
              </a:rPr>
              <a:t>must</a:t>
            </a:r>
            <a:r>
              <a:rPr sz="1400" spc="-45" dirty="0">
                <a:latin typeface="Constantia"/>
                <a:cs typeface="Constantia"/>
              </a:rPr>
              <a:t> </a:t>
            </a:r>
            <a:r>
              <a:rPr sz="1400" spc="-20" dirty="0">
                <a:latin typeface="Constantia"/>
                <a:cs typeface="Constantia"/>
              </a:rPr>
              <a:t>have</a:t>
            </a:r>
            <a:r>
              <a:rPr sz="1400" spc="-60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at</a:t>
            </a:r>
            <a:r>
              <a:rPr sz="1400" spc="-35" dirty="0">
                <a:latin typeface="Constantia"/>
                <a:cs typeface="Constantia"/>
              </a:rPr>
              <a:t> </a:t>
            </a:r>
            <a:r>
              <a:rPr sz="1400" spc="-5" dirty="0">
                <a:latin typeface="Constantia"/>
                <a:cs typeface="Constantia"/>
              </a:rPr>
              <a:t>least</a:t>
            </a:r>
            <a:r>
              <a:rPr sz="1400" spc="-65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one</a:t>
            </a:r>
            <a:r>
              <a:rPr sz="1400" spc="-75" dirty="0">
                <a:latin typeface="Constantia"/>
                <a:cs typeface="Constantia"/>
              </a:rPr>
              <a:t> </a:t>
            </a:r>
            <a:r>
              <a:rPr sz="1400" spc="-10" dirty="0">
                <a:latin typeface="Constantia"/>
                <a:cs typeface="Constantia"/>
              </a:rPr>
              <a:t>vertex</a:t>
            </a:r>
            <a:r>
              <a:rPr sz="1400" spc="-15" dirty="0">
                <a:latin typeface="Constantia"/>
                <a:cs typeface="Constantia"/>
              </a:rPr>
              <a:t> </a:t>
            </a:r>
            <a:r>
              <a:rPr sz="1400" spc="-5" dirty="0">
                <a:latin typeface="Constantia"/>
                <a:cs typeface="Constantia"/>
              </a:rPr>
              <a:t>in</a:t>
            </a:r>
            <a:r>
              <a:rPr sz="1400" spc="-65" dirty="0">
                <a:latin typeface="Constantia"/>
                <a:cs typeface="Constantia"/>
              </a:rPr>
              <a:t> </a:t>
            </a:r>
            <a:r>
              <a:rPr sz="1400" spc="-10" dirty="0">
                <a:latin typeface="Constantia"/>
                <a:cs typeface="Constantia"/>
              </a:rPr>
              <a:t>common</a:t>
            </a:r>
            <a:r>
              <a:rPr sz="1400" spc="-40" dirty="0">
                <a:latin typeface="Constantia"/>
                <a:cs typeface="Constantia"/>
              </a:rPr>
              <a:t> </a:t>
            </a:r>
            <a:r>
              <a:rPr sz="1400" spc="-5" dirty="0">
                <a:latin typeface="Constantia"/>
                <a:cs typeface="Constantia"/>
              </a:rPr>
              <a:t>with</a:t>
            </a:r>
            <a:r>
              <a:rPr sz="1400" spc="-35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the</a:t>
            </a:r>
            <a:r>
              <a:rPr sz="1400" spc="-60" dirty="0">
                <a:latin typeface="Constantia"/>
                <a:cs typeface="Constantia"/>
              </a:rPr>
              <a:t> </a:t>
            </a:r>
            <a:r>
              <a:rPr sz="1400" spc="-5" dirty="0">
                <a:latin typeface="Constantia"/>
                <a:cs typeface="Constantia"/>
              </a:rPr>
              <a:t>circuit</a:t>
            </a:r>
            <a:r>
              <a:rPr sz="1400" spc="-30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that</a:t>
            </a:r>
            <a:r>
              <a:rPr sz="1400" spc="-20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has</a:t>
            </a:r>
            <a:r>
              <a:rPr sz="1400" spc="-40" dirty="0">
                <a:latin typeface="Constantia"/>
                <a:cs typeface="Constantia"/>
              </a:rPr>
              <a:t> </a:t>
            </a:r>
            <a:r>
              <a:rPr sz="1400" spc="-5" dirty="0">
                <a:latin typeface="Constantia"/>
                <a:cs typeface="Constantia"/>
              </a:rPr>
              <a:t>been</a:t>
            </a:r>
            <a:r>
              <a:rPr sz="1400" spc="-55" dirty="0">
                <a:latin typeface="Constantia"/>
                <a:cs typeface="Constantia"/>
              </a:rPr>
              <a:t> </a:t>
            </a:r>
            <a:r>
              <a:rPr sz="1400" spc="-5" dirty="0">
                <a:latin typeface="Constantia"/>
                <a:cs typeface="Constantia"/>
              </a:rPr>
              <a:t>deleted.</a:t>
            </a:r>
            <a:endParaRPr sz="1400" dirty="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3836289"/>
            <a:ext cx="8542655" cy="85471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87020" marR="5080" indent="-274320">
              <a:lnSpc>
                <a:spcPct val="80100"/>
              </a:lnSpc>
              <a:spcBef>
                <a:spcPts val="475"/>
              </a:spcBef>
              <a:buClr>
                <a:srgbClr val="0AD0D9"/>
              </a:buClr>
              <a:buSzPct val="71875"/>
              <a:buFont typeface="Segoe UI Symbol"/>
              <a:buChar char="⚫"/>
              <a:tabLst>
                <a:tab pos="324485" algn="l"/>
                <a:tab pos="325120" algn="l"/>
              </a:tabLst>
            </a:pPr>
            <a:r>
              <a:rPr dirty="0"/>
              <a:t>	</a:t>
            </a:r>
            <a:r>
              <a:rPr sz="1600" spc="-15" dirty="0">
                <a:latin typeface="Constantia"/>
                <a:cs typeface="Constantia"/>
              </a:rPr>
              <a:t>Every vertex </a:t>
            </a:r>
            <a:r>
              <a:rPr sz="1600" spc="-5" dirty="0">
                <a:latin typeface="Constantia"/>
                <a:cs typeface="Constantia"/>
              </a:rPr>
              <a:t>in H </a:t>
            </a:r>
            <a:r>
              <a:rPr sz="1600" spc="-10" dirty="0">
                <a:latin typeface="Constantia"/>
                <a:cs typeface="Constantia"/>
              </a:rPr>
              <a:t>must </a:t>
            </a:r>
            <a:r>
              <a:rPr sz="1600" spc="-25" dirty="0">
                <a:latin typeface="Constantia"/>
                <a:cs typeface="Constantia"/>
              </a:rPr>
              <a:t>have </a:t>
            </a:r>
            <a:r>
              <a:rPr sz="1600" spc="-15" dirty="0">
                <a:latin typeface="Constantia"/>
                <a:cs typeface="Constantia"/>
              </a:rPr>
              <a:t>even </a:t>
            </a:r>
            <a:r>
              <a:rPr sz="1600" spc="-10" dirty="0">
                <a:latin typeface="Constantia"/>
                <a:cs typeface="Constantia"/>
              </a:rPr>
              <a:t>degree because </a:t>
            </a:r>
            <a:r>
              <a:rPr sz="1600" spc="-5" dirty="0">
                <a:latin typeface="Constantia"/>
                <a:cs typeface="Constantia"/>
              </a:rPr>
              <a:t>all </a:t>
            </a:r>
            <a:r>
              <a:rPr sz="1600" spc="-10" dirty="0">
                <a:latin typeface="Constantia"/>
                <a:cs typeface="Constantia"/>
              </a:rPr>
              <a:t>the </a:t>
            </a:r>
            <a:r>
              <a:rPr sz="1600" spc="-15" dirty="0">
                <a:latin typeface="Constantia"/>
                <a:cs typeface="Constantia"/>
              </a:rPr>
              <a:t>vertices </a:t>
            </a:r>
            <a:r>
              <a:rPr sz="1600" spc="-5" dirty="0">
                <a:latin typeface="Constantia"/>
                <a:cs typeface="Constantia"/>
              </a:rPr>
              <a:t>in </a:t>
            </a:r>
            <a:r>
              <a:rPr sz="1600" i="1" spc="-5" dirty="0">
                <a:latin typeface="Constantia"/>
                <a:cs typeface="Constantia"/>
              </a:rPr>
              <a:t>G </a:t>
            </a:r>
            <a:r>
              <a:rPr sz="1600" spc="-25" dirty="0">
                <a:latin typeface="Constantia"/>
                <a:cs typeface="Constantia"/>
              </a:rPr>
              <a:t>have </a:t>
            </a:r>
            <a:r>
              <a:rPr sz="1600" spc="-15" dirty="0">
                <a:latin typeface="Constantia"/>
                <a:cs typeface="Constantia"/>
              </a:rPr>
              <a:t>even </a:t>
            </a:r>
            <a:r>
              <a:rPr sz="1600" spc="-10" dirty="0">
                <a:latin typeface="Constantia"/>
                <a:cs typeface="Constantia"/>
              </a:rPr>
              <a:t>degree </a:t>
            </a:r>
            <a:r>
              <a:rPr sz="1600" spc="-5" dirty="0">
                <a:latin typeface="Constantia"/>
                <a:cs typeface="Constantia"/>
              </a:rPr>
              <a:t>and </a:t>
            </a:r>
            <a:r>
              <a:rPr sz="1600" spc="-10" dirty="0">
                <a:latin typeface="Constantia"/>
                <a:cs typeface="Constantia"/>
              </a:rPr>
              <a:t>for </a:t>
            </a:r>
            <a:r>
              <a:rPr sz="1600" spc="-39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each </a:t>
            </a:r>
            <a:r>
              <a:rPr sz="1600" spc="-10" dirty="0">
                <a:latin typeface="Constantia"/>
                <a:cs typeface="Constantia"/>
              </a:rPr>
              <a:t>vertex, </a:t>
            </a:r>
            <a:r>
              <a:rPr sz="1600" spc="-5" dirty="0">
                <a:latin typeface="Constantia"/>
                <a:cs typeface="Constantia"/>
              </a:rPr>
              <a:t>pairs of </a:t>
            </a:r>
            <a:r>
              <a:rPr sz="1600" spc="-10" dirty="0">
                <a:latin typeface="Constantia"/>
                <a:cs typeface="Constantia"/>
              </a:rPr>
              <a:t>edges incident with </a:t>
            </a:r>
            <a:r>
              <a:rPr sz="1600" spc="-5" dirty="0">
                <a:latin typeface="Constantia"/>
                <a:cs typeface="Constantia"/>
              </a:rPr>
              <a:t>this </a:t>
            </a:r>
            <a:r>
              <a:rPr sz="1600" spc="-15" dirty="0">
                <a:latin typeface="Constantia"/>
                <a:cs typeface="Constantia"/>
              </a:rPr>
              <a:t>vertex </a:t>
            </a:r>
            <a:r>
              <a:rPr sz="1600" spc="-25" dirty="0">
                <a:latin typeface="Constantia"/>
                <a:cs typeface="Constantia"/>
              </a:rPr>
              <a:t>have </a:t>
            </a:r>
            <a:r>
              <a:rPr sz="1600" spc="-5" dirty="0">
                <a:latin typeface="Constantia"/>
                <a:cs typeface="Constantia"/>
              </a:rPr>
              <a:t>been </a:t>
            </a:r>
            <a:r>
              <a:rPr sz="1600" spc="-10" dirty="0">
                <a:latin typeface="Constantia"/>
                <a:cs typeface="Constantia"/>
              </a:rPr>
              <a:t>deleted. Beginning with </a:t>
            </a:r>
            <a:r>
              <a:rPr sz="1600" spc="-5" dirty="0">
                <a:latin typeface="Constantia"/>
                <a:cs typeface="Constantia"/>
              </a:rPr>
              <a:t>the 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shared </a:t>
            </a:r>
            <a:r>
              <a:rPr sz="1600" spc="-15" dirty="0">
                <a:latin typeface="Constantia"/>
                <a:cs typeface="Constantia"/>
              </a:rPr>
              <a:t>vertex </a:t>
            </a:r>
            <a:r>
              <a:rPr sz="1600" spc="-10" dirty="0">
                <a:latin typeface="Constantia"/>
                <a:cs typeface="Constantia"/>
              </a:rPr>
              <a:t>construct </a:t>
            </a:r>
            <a:r>
              <a:rPr sz="1600" spc="-5" dirty="0">
                <a:latin typeface="Constantia"/>
                <a:cs typeface="Constantia"/>
              </a:rPr>
              <a:t>a path </a:t>
            </a:r>
            <a:r>
              <a:rPr sz="1600" spc="-10" dirty="0">
                <a:latin typeface="Constantia"/>
                <a:cs typeface="Constantia"/>
              </a:rPr>
              <a:t>ending </a:t>
            </a:r>
            <a:r>
              <a:rPr sz="1600" spc="-5" dirty="0">
                <a:latin typeface="Constantia"/>
                <a:cs typeface="Constantia"/>
              </a:rPr>
              <a:t>in </a:t>
            </a:r>
            <a:r>
              <a:rPr sz="1600" spc="-10" dirty="0">
                <a:latin typeface="Constantia"/>
                <a:cs typeface="Constantia"/>
              </a:rPr>
              <a:t>the </a:t>
            </a:r>
            <a:r>
              <a:rPr sz="1600" spc="-5" dirty="0">
                <a:latin typeface="Constantia"/>
                <a:cs typeface="Constantia"/>
              </a:rPr>
              <a:t>same </a:t>
            </a:r>
            <a:r>
              <a:rPr sz="1600" spc="-15" dirty="0">
                <a:latin typeface="Constantia"/>
                <a:cs typeface="Constantia"/>
              </a:rPr>
              <a:t>vertex </a:t>
            </a:r>
            <a:r>
              <a:rPr sz="1600" spc="-5" dirty="0">
                <a:latin typeface="Constantia"/>
                <a:cs typeface="Constantia"/>
              </a:rPr>
              <a:t>(as </a:t>
            </a:r>
            <a:r>
              <a:rPr sz="1600" spc="-10" dirty="0">
                <a:latin typeface="Constantia"/>
                <a:cs typeface="Constantia"/>
              </a:rPr>
              <a:t>was </a:t>
            </a:r>
            <a:r>
              <a:rPr sz="1600" spc="-5" dirty="0">
                <a:latin typeface="Constantia"/>
                <a:cs typeface="Constantia"/>
              </a:rPr>
              <a:t>done </a:t>
            </a:r>
            <a:r>
              <a:rPr sz="1600" spc="-10" dirty="0">
                <a:latin typeface="Constantia"/>
                <a:cs typeface="Constantia"/>
              </a:rPr>
              <a:t>before). </a:t>
            </a:r>
            <a:r>
              <a:rPr sz="1600" spc="-5" dirty="0">
                <a:latin typeface="Constantia"/>
                <a:cs typeface="Constantia"/>
              </a:rPr>
              <a:t>Then </a:t>
            </a:r>
            <a:r>
              <a:rPr sz="1600" spc="-15" dirty="0">
                <a:latin typeface="Constantia"/>
                <a:cs typeface="Constantia"/>
              </a:rPr>
              <a:t>splice </a:t>
            </a:r>
            <a:r>
              <a:rPr sz="1600" spc="-10" dirty="0">
                <a:latin typeface="Constantia"/>
                <a:cs typeface="Constantia"/>
              </a:rPr>
              <a:t>this </a:t>
            </a:r>
            <a:r>
              <a:rPr sz="1600" spc="-39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new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circuit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into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original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circuit.</a:t>
            </a:r>
            <a:endParaRPr sz="1600" dirty="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39" y="5458459"/>
            <a:ext cx="8502015" cy="8483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87020" marR="17145" indent="-274320">
              <a:lnSpc>
                <a:spcPct val="80000"/>
              </a:lnSpc>
              <a:spcBef>
                <a:spcPts val="459"/>
              </a:spcBef>
              <a:buClr>
                <a:srgbClr val="0AD0D9"/>
              </a:buClr>
              <a:buSzPct val="93333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1500" spc="-5" dirty="0">
                <a:latin typeface="Constantia"/>
                <a:cs typeface="Constantia"/>
              </a:rPr>
              <a:t>Continue</a:t>
            </a:r>
            <a:r>
              <a:rPr sz="1500" spc="-50" dirty="0">
                <a:latin typeface="Constantia"/>
                <a:cs typeface="Constantia"/>
              </a:rPr>
              <a:t> </a:t>
            </a:r>
            <a:r>
              <a:rPr sz="1500" spc="-5" dirty="0">
                <a:latin typeface="Constantia"/>
                <a:cs typeface="Constantia"/>
              </a:rPr>
              <a:t>this</a:t>
            </a:r>
            <a:r>
              <a:rPr sz="1500" spc="-40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process</a:t>
            </a:r>
            <a:r>
              <a:rPr sz="1500" spc="-70" dirty="0">
                <a:latin typeface="Constantia"/>
                <a:cs typeface="Constantia"/>
              </a:rPr>
              <a:t> </a:t>
            </a:r>
            <a:r>
              <a:rPr sz="1500" spc="-5" dirty="0">
                <a:latin typeface="Constantia"/>
                <a:cs typeface="Constantia"/>
              </a:rPr>
              <a:t>until</a:t>
            </a:r>
            <a:r>
              <a:rPr sz="1500" spc="-40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all</a:t>
            </a:r>
            <a:r>
              <a:rPr sz="1500" spc="-20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edges</a:t>
            </a:r>
            <a:r>
              <a:rPr sz="1500" spc="-45" dirty="0">
                <a:latin typeface="Constantia"/>
                <a:cs typeface="Constantia"/>
              </a:rPr>
              <a:t> </a:t>
            </a:r>
            <a:r>
              <a:rPr sz="1500" spc="-25" dirty="0">
                <a:latin typeface="Constantia"/>
                <a:cs typeface="Constantia"/>
              </a:rPr>
              <a:t>have</a:t>
            </a:r>
            <a:r>
              <a:rPr sz="1500" spc="-15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been</a:t>
            </a:r>
            <a:r>
              <a:rPr sz="1500" spc="-55" dirty="0">
                <a:latin typeface="Constantia"/>
                <a:cs typeface="Constantia"/>
              </a:rPr>
              <a:t> </a:t>
            </a:r>
            <a:r>
              <a:rPr sz="1500" spc="-5" dirty="0">
                <a:latin typeface="Constantia"/>
                <a:cs typeface="Constantia"/>
              </a:rPr>
              <a:t>used.</a:t>
            </a:r>
            <a:r>
              <a:rPr sz="1500" spc="-40" dirty="0">
                <a:latin typeface="Constantia"/>
                <a:cs typeface="Constantia"/>
              </a:rPr>
              <a:t> </a:t>
            </a:r>
            <a:r>
              <a:rPr sz="1500" spc="-5" dirty="0">
                <a:latin typeface="Constantia"/>
                <a:cs typeface="Constantia"/>
              </a:rPr>
              <a:t>This</a:t>
            </a:r>
            <a:r>
              <a:rPr sz="1500" spc="-40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produces</a:t>
            </a:r>
            <a:r>
              <a:rPr sz="1500" spc="-85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an</a:t>
            </a:r>
            <a:r>
              <a:rPr sz="1500" spc="-20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Euler</a:t>
            </a:r>
            <a:r>
              <a:rPr sz="1500" spc="-85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circuit.</a:t>
            </a:r>
            <a:r>
              <a:rPr sz="1500" spc="-15" dirty="0">
                <a:latin typeface="Constantia"/>
                <a:cs typeface="Constantia"/>
              </a:rPr>
              <a:t> </a:t>
            </a:r>
            <a:r>
              <a:rPr sz="1500" spc="-5" dirty="0">
                <a:latin typeface="Constantia"/>
                <a:cs typeface="Constantia"/>
              </a:rPr>
              <a:t>Since</a:t>
            </a:r>
            <a:r>
              <a:rPr sz="1500" spc="-100" dirty="0">
                <a:latin typeface="Constantia"/>
                <a:cs typeface="Constantia"/>
              </a:rPr>
              <a:t> </a:t>
            </a:r>
            <a:r>
              <a:rPr sz="1500" spc="-5" dirty="0">
                <a:latin typeface="Constantia"/>
                <a:cs typeface="Constantia"/>
              </a:rPr>
              <a:t>every</a:t>
            </a:r>
            <a:r>
              <a:rPr sz="1500" spc="-75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edge </a:t>
            </a:r>
            <a:r>
              <a:rPr sz="1500" spc="-360" dirty="0">
                <a:latin typeface="Constantia"/>
                <a:cs typeface="Constantia"/>
              </a:rPr>
              <a:t> </a:t>
            </a:r>
            <a:r>
              <a:rPr sz="1500" spc="-5" dirty="0">
                <a:latin typeface="Constantia"/>
                <a:cs typeface="Constantia"/>
              </a:rPr>
              <a:t>is</a:t>
            </a:r>
            <a:r>
              <a:rPr sz="1500" spc="-25" dirty="0">
                <a:latin typeface="Constantia"/>
                <a:cs typeface="Constantia"/>
              </a:rPr>
              <a:t> </a:t>
            </a:r>
            <a:r>
              <a:rPr sz="1500" spc="-5" dirty="0">
                <a:latin typeface="Constantia"/>
                <a:cs typeface="Constantia"/>
              </a:rPr>
              <a:t>included</a:t>
            </a:r>
            <a:r>
              <a:rPr sz="1500" spc="-55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and</a:t>
            </a:r>
            <a:r>
              <a:rPr sz="1500" spc="5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no</a:t>
            </a:r>
            <a:r>
              <a:rPr sz="1500" spc="-70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edge</a:t>
            </a:r>
            <a:r>
              <a:rPr sz="1500" spc="-55" dirty="0">
                <a:latin typeface="Constantia"/>
                <a:cs typeface="Constantia"/>
              </a:rPr>
              <a:t> </a:t>
            </a:r>
            <a:r>
              <a:rPr sz="1500" spc="-5" dirty="0">
                <a:latin typeface="Constantia"/>
                <a:cs typeface="Constantia"/>
              </a:rPr>
              <a:t>is</a:t>
            </a:r>
            <a:r>
              <a:rPr sz="1500" spc="-25" dirty="0">
                <a:latin typeface="Constantia"/>
                <a:cs typeface="Constantia"/>
              </a:rPr>
              <a:t> </a:t>
            </a:r>
            <a:r>
              <a:rPr sz="1500" spc="-5" dirty="0">
                <a:latin typeface="Constantia"/>
                <a:cs typeface="Constantia"/>
              </a:rPr>
              <a:t>included</a:t>
            </a:r>
            <a:r>
              <a:rPr sz="1500" spc="-15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more</a:t>
            </a:r>
            <a:r>
              <a:rPr sz="1500" spc="-55" dirty="0">
                <a:latin typeface="Constantia"/>
                <a:cs typeface="Constantia"/>
              </a:rPr>
              <a:t> </a:t>
            </a:r>
            <a:r>
              <a:rPr sz="1500" spc="-5" dirty="0">
                <a:latin typeface="Constantia"/>
                <a:cs typeface="Constantia"/>
              </a:rPr>
              <a:t>than</a:t>
            </a:r>
            <a:r>
              <a:rPr sz="1500" spc="-50" dirty="0">
                <a:latin typeface="Constantia"/>
                <a:cs typeface="Constantia"/>
              </a:rPr>
              <a:t> </a:t>
            </a:r>
            <a:r>
              <a:rPr sz="1500" spc="-5" dirty="0">
                <a:latin typeface="Constantia"/>
                <a:cs typeface="Constantia"/>
              </a:rPr>
              <a:t>once.</a:t>
            </a:r>
            <a:endParaRPr sz="1500" dirty="0">
              <a:latin typeface="Constantia"/>
              <a:cs typeface="Constantia"/>
            </a:endParaRPr>
          </a:p>
          <a:p>
            <a:pPr marL="287020" marR="5080" indent="-274320">
              <a:lnSpc>
                <a:spcPct val="80000"/>
              </a:lnSpc>
              <a:spcBef>
                <a:spcPts val="360"/>
              </a:spcBef>
              <a:buClr>
                <a:srgbClr val="0AD0D9"/>
              </a:buClr>
              <a:buSzPct val="93333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1500" spc="-5" dirty="0">
                <a:latin typeface="Constantia"/>
                <a:cs typeface="Constantia"/>
              </a:rPr>
              <a:t>Similar</a:t>
            </a:r>
            <a:r>
              <a:rPr sz="1500" spc="-50" dirty="0">
                <a:latin typeface="Constantia"/>
                <a:cs typeface="Constantia"/>
              </a:rPr>
              <a:t> </a:t>
            </a:r>
            <a:r>
              <a:rPr sz="1500" spc="-5" dirty="0">
                <a:latin typeface="Constantia"/>
                <a:cs typeface="Constantia"/>
              </a:rPr>
              <a:t>reasoning</a:t>
            </a:r>
            <a:r>
              <a:rPr sz="1500" spc="-50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can</a:t>
            </a:r>
            <a:r>
              <a:rPr sz="1500" spc="-20" dirty="0">
                <a:latin typeface="Constantia"/>
                <a:cs typeface="Constantia"/>
              </a:rPr>
              <a:t> </a:t>
            </a:r>
            <a:r>
              <a:rPr sz="1500" spc="-5" dirty="0">
                <a:latin typeface="Constantia"/>
                <a:cs typeface="Constantia"/>
              </a:rPr>
              <a:t>be</a:t>
            </a:r>
            <a:r>
              <a:rPr sz="1500" spc="-65" dirty="0">
                <a:latin typeface="Constantia"/>
                <a:cs typeface="Constantia"/>
              </a:rPr>
              <a:t> </a:t>
            </a:r>
            <a:r>
              <a:rPr sz="1500" spc="-5" dirty="0">
                <a:latin typeface="Constantia"/>
                <a:cs typeface="Constantia"/>
              </a:rPr>
              <a:t>used</a:t>
            </a:r>
            <a:r>
              <a:rPr sz="1500" spc="-25" dirty="0">
                <a:latin typeface="Constantia"/>
                <a:cs typeface="Constantia"/>
              </a:rPr>
              <a:t> </a:t>
            </a:r>
            <a:r>
              <a:rPr sz="1500" spc="-15" dirty="0">
                <a:latin typeface="Constantia"/>
                <a:cs typeface="Constantia"/>
              </a:rPr>
              <a:t>to</a:t>
            </a:r>
            <a:r>
              <a:rPr sz="1500" spc="-75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show</a:t>
            </a:r>
            <a:r>
              <a:rPr sz="1500" spc="-25" dirty="0">
                <a:latin typeface="Constantia"/>
                <a:cs typeface="Constantia"/>
              </a:rPr>
              <a:t> </a:t>
            </a:r>
            <a:r>
              <a:rPr sz="1500" spc="-5" dirty="0">
                <a:latin typeface="Constantia"/>
                <a:cs typeface="Constantia"/>
              </a:rPr>
              <a:t>that</a:t>
            </a:r>
            <a:r>
              <a:rPr sz="1500" spc="-70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a</a:t>
            </a:r>
            <a:r>
              <a:rPr sz="1500" spc="-80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graph</a:t>
            </a:r>
            <a:r>
              <a:rPr sz="1500" spc="-45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with</a:t>
            </a:r>
            <a:r>
              <a:rPr sz="1500" spc="-50" dirty="0">
                <a:latin typeface="Constantia"/>
                <a:cs typeface="Constantia"/>
              </a:rPr>
              <a:t> </a:t>
            </a:r>
            <a:r>
              <a:rPr sz="1500" spc="-5" dirty="0">
                <a:latin typeface="Constantia"/>
                <a:cs typeface="Constantia"/>
              </a:rPr>
              <a:t>exactly</a:t>
            </a:r>
            <a:r>
              <a:rPr sz="1500" spc="-50" dirty="0">
                <a:latin typeface="Constantia"/>
                <a:cs typeface="Constantia"/>
              </a:rPr>
              <a:t> </a:t>
            </a:r>
            <a:r>
              <a:rPr sz="1500" spc="-15" dirty="0">
                <a:latin typeface="Constantia"/>
                <a:cs typeface="Constantia"/>
              </a:rPr>
              <a:t>two</a:t>
            </a:r>
            <a:r>
              <a:rPr sz="1500" spc="-75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vertices</a:t>
            </a:r>
            <a:r>
              <a:rPr sz="1500" spc="-85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of</a:t>
            </a:r>
            <a:r>
              <a:rPr sz="1500" spc="-5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odd</a:t>
            </a:r>
            <a:r>
              <a:rPr sz="1500" spc="-45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degree</a:t>
            </a:r>
            <a:r>
              <a:rPr sz="1500" spc="-45" dirty="0">
                <a:latin typeface="Constantia"/>
                <a:cs typeface="Constantia"/>
              </a:rPr>
              <a:t> </a:t>
            </a:r>
            <a:r>
              <a:rPr sz="1500" spc="-5" dirty="0">
                <a:latin typeface="Constantia"/>
                <a:cs typeface="Constantia"/>
              </a:rPr>
              <a:t>must</a:t>
            </a:r>
            <a:r>
              <a:rPr sz="1500" spc="-40" dirty="0">
                <a:latin typeface="Constantia"/>
                <a:cs typeface="Constantia"/>
              </a:rPr>
              <a:t> </a:t>
            </a:r>
            <a:r>
              <a:rPr sz="1500" spc="-25" dirty="0">
                <a:latin typeface="Constantia"/>
                <a:cs typeface="Constantia"/>
              </a:rPr>
              <a:t>have </a:t>
            </a:r>
            <a:r>
              <a:rPr sz="1500" spc="-360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an</a:t>
            </a:r>
            <a:r>
              <a:rPr sz="1500" spc="-20" dirty="0">
                <a:latin typeface="Constantia"/>
                <a:cs typeface="Constantia"/>
              </a:rPr>
              <a:t> </a:t>
            </a:r>
            <a:r>
              <a:rPr sz="1500" spc="-5" dirty="0">
                <a:latin typeface="Constantia"/>
                <a:cs typeface="Constantia"/>
              </a:rPr>
              <a:t>Euler</a:t>
            </a:r>
            <a:r>
              <a:rPr sz="1500" spc="-90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path</a:t>
            </a:r>
            <a:r>
              <a:rPr sz="1500" spc="-60" dirty="0">
                <a:latin typeface="Constantia"/>
                <a:cs typeface="Constantia"/>
              </a:rPr>
              <a:t> </a:t>
            </a:r>
            <a:r>
              <a:rPr sz="1500" spc="-5" dirty="0">
                <a:latin typeface="Constantia"/>
                <a:cs typeface="Constantia"/>
              </a:rPr>
              <a:t>connecting</a:t>
            </a:r>
            <a:r>
              <a:rPr sz="1500" spc="-45" dirty="0">
                <a:latin typeface="Constantia"/>
                <a:cs typeface="Constantia"/>
              </a:rPr>
              <a:t> </a:t>
            </a:r>
            <a:r>
              <a:rPr sz="1500" spc="-5" dirty="0">
                <a:latin typeface="Constantia"/>
                <a:cs typeface="Constantia"/>
              </a:rPr>
              <a:t>these</a:t>
            </a:r>
            <a:r>
              <a:rPr sz="1500" spc="-55" dirty="0">
                <a:latin typeface="Constantia"/>
                <a:cs typeface="Constantia"/>
              </a:rPr>
              <a:t> </a:t>
            </a:r>
            <a:r>
              <a:rPr sz="1500" spc="-15" dirty="0">
                <a:latin typeface="Constantia"/>
                <a:cs typeface="Constantia"/>
              </a:rPr>
              <a:t>two</a:t>
            </a:r>
            <a:r>
              <a:rPr sz="1500" spc="-85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vertices</a:t>
            </a:r>
            <a:r>
              <a:rPr sz="1500" spc="-85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of odd</a:t>
            </a:r>
            <a:r>
              <a:rPr sz="1500" spc="-55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degree</a:t>
            </a:r>
            <a:endParaRPr sz="1500" dirty="0">
              <a:latin typeface="Constantia"/>
              <a:cs typeface="Constant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5652" y="3387852"/>
            <a:ext cx="3499485" cy="338455"/>
          </a:xfrm>
          <a:prstGeom prst="rect">
            <a:avLst/>
          </a:prstGeom>
          <a:ln w="9144">
            <a:solidFill>
              <a:srgbClr val="04607A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Constantia"/>
                <a:cs typeface="Constantia"/>
              </a:rPr>
              <a:t>In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example,</a:t>
            </a:r>
            <a:r>
              <a:rPr sz="1600" spc="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vertex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is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i="1" dirty="0">
                <a:latin typeface="Constantia"/>
                <a:cs typeface="Constantia"/>
              </a:rPr>
              <a:t>c</a:t>
            </a:r>
            <a:r>
              <a:rPr sz="1050" i="1" dirty="0">
                <a:latin typeface="Constantia"/>
                <a:cs typeface="Constantia"/>
              </a:rPr>
              <a:t>.</a:t>
            </a:r>
            <a:endParaRPr sz="1050" dirty="0">
              <a:latin typeface="Constantia"/>
              <a:cs typeface="Constant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5800" y="4783835"/>
            <a:ext cx="7162800" cy="338455"/>
          </a:xfrm>
          <a:prstGeom prst="rect">
            <a:avLst/>
          </a:prstGeom>
          <a:ln w="9144">
            <a:solidFill>
              <a:srgbClr val="04607A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  <a:tabLst>
                <a:tab pos="3949065" algn="l"/>
              </a:tabLst>
            </a:pPr>
            <a:r>
              <a:rPr sz="1600" spc="-5" dirty="0">
                <a:latin typeface="Constantia"/>
                <a:cs typeface="Constantia"/>
              </a:rPr>
              <a:t>In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8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example,</a:t>
            </a:r>
            <a:r>
              <a:rPr sz="1600" spc="-15" dirty="0">
                <a:latin typeface="Constantia"/>
                <a:cs typeface="Constantia"/>
              </a:rPr>
              <a:t> </a:t>
            </a:r>
            <a:r>
              <a:rPr sz="1600" spc="-25" dirty="0">
                <a:latin typeface="Constantia"/>
                <a:cs typeface="Constantia"/>
              </a:rPr>
              <a:t>we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end up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with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the</a:t>
            </a:r>
            <a:r>
              <a:rPr sz="1600" spc="-8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circuit	</a:t>
            </a:r>
            <a:r>
              <a:rPr sz="1600" i="1" spc="-5" dirty="0">
                <a:latin typeface="Constantia"/>
                <a:cs typeface="Constantia"/>
              </a:rPr>
              <a:t>a, </a:t>
            </a:r>
            <a:r>
              <a:rPr sz="1600" i="1" spc="-10" dirty="0">
                <a:latin typeface="Constantia"/>
                <a:cs typeface="Constantia"/>
              </a:rPr>
              <a:t>f,</a:t>
            </a:r>
            <a:r>
              <a:rPr sz="1600" i="1" spc="-5" dirty="0">
                <a:latin typeface="Constantia"/>
                <a:cs typeface="Constantia"/>
              </a:rPr>
              <a:t> </a:t>
            </a:r>
            <a:r>
              <a:rPr sz="1600" i="1" spc="-10" dirty="0">
                <a:latin typeface="Constantia"/>
                <a:cs typeface="Constantia"/>
              </a:rPr>
              <a:t>c, </a:t>
            </a:r>
            <a:r>
              <a:rPr sz="1600" i="1" spc="-5" dirty="0">
                <a:latin typeface="Constantia"/>
                <a:cs typeface="Constantia"/>
              </a:rPr>
              <a:t>d,</a:t>
            </a:r>
            <a:r>
              <a:rPr sz="1600" i="1" dirty="0">
                <a:latin typeface="Constantia"/>
                <a:cs typeface="Constantia"/>
              </a:rPr>
              <a:t> </a:t>
            </a:r>
            <a:r>
              <a:rPr sz="1600" i="1" spc="-10" dirty="0">
                <a:latin typeface="Constantia"/>
                <a:cs typeface="Constantia"/>
              </a:rPr>
              <a:t>e,</a:t>
            </a:r>
            <a:r>
              <a:rPr sz="1600" i="1" spc="-5" dirty="0">
                <a:latin typeface="Constantia"/>
                <a:cs typeface="Constantia"/>
              </a:rPr>
              <a:t> </a:t>
            </a:r>
            <a:r>
              <a:rPr sz="1600" i="1" spc="-10" dirty="0">
                <a:latin typeface="Constantia"/>
                <a:cs typeface="Constantia"/>
              </a:rPr>
              <a:t>c, </a:t>
            </a:r>
            <a:r>
              <a:rPr sz="1600" i="1" spc="-20" dirty="0">
                <a:latin typeface="Constantia"/>
                <a:cs typeface="Constantia"/>
              </a:rPr>
              <a:t>b,</a:t>
            </a:r>
            <a:r>
              <a:rPr sz="1600" i="1" spc="10" dirty="0">
                <a:latin typeface="Constantia"/>
                <a:cs typeface="Constantia"/>
              </a:rPr>
              <a:t> </a:t>
            </a:r>
            <a:r>
              <a:rPr sz="1600" i="1" spc="-5" dirty="0">
                <a:latin typeface="Constantia"/>
                <a:cs typeface="Constantia"/>
              </a:rPr>
              <a:t>a</a:t>
            </a:r>
            <a:r>
              <a:rPr sz="1600" spc="-5" dirty="0">
                <a:latin typeface="Constantia"/>
                <a:cs typeface="Constantia"/>
              </a:rPr>
              <a:t>.</a:t>
            </a:r>
            <a:endParaRPr sz="1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26465"/>
            <a:ext cx="69068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Algorithm </a:t>
            </a:r>
            <a:r>
              <a:rPr sz="4500" spc="-35" dirty="0">
                <a:solidFill>
                  <a:srgbClr val="04607A"/>
                </a:solidFill>
                <a:latin typeface="Calibri"/>
                <a:cs typeface="Calibri"/>
              </a:rPr>
              <a:t>for </a:t>
            </a: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Constructing 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an </a:t>
            </a:r>
            <a:r>
              <a:rPr sz="4500" spc="-100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Euler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 Circuits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5800" y="3429000"/>
            <a:ext cx="8153400" cy="3124200"/>
          </a:xfrm>
          <a:custGeom>
            <a:avLst/>
            <a:gdLst/>
            <a:ahLst/>
            <a:cxnLst/>
            <a:rect l="l" t="t" r="r" b="b"/>
            <a:pathLst>
              <a:path w="8153400" h="3124200">
                <a:moveTo>
                  <a:pt x="0" y="3124200"/>
                </a:moveTo>
                <a:lnTo>
                  <a:pt x="8153400" y="3124200"/>
                </a:lnTo>
                <a:lnTo>
                  <a:pt x="815340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ln w="9144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947799"/>
            <a:ext cx="8007350" cy="4220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our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elo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thm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or  </a:t>
            </a:r>
            <a:r>
              <a:rPr sz="2600" spc="-10" dirty="0">
                <a:latin typeface="Constantia"/>
                <a:cs typeface="Constantia"/>
              </a:rPr>
              <a:t>constructing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Euler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circuit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graph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vertices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odd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degree.</a:t>
            </a:r>
            <a:endParaRPr sz="2600" dirty="0">
              <a:latin typeface="Constantia"/>
              <a:cs typeface="Constantia"/>
            </a:endParaRPr>
          </a:p>
          <a:p>
            <a:pPr marL="400050">
              <a:lnSpc>
                <a:spcPct val="100000"/>
              </a:lnSpc>
              <a:spcBef>
                <a:spcPts val="2060"/>
              </a:spcBef>
            </a:pPr>
            <a:r>
              <a:rPr sz="1800" b="1" spc="-10" dirty="0">
                <a:latin typeface="Constantia"/>
                <a:cs typeface="Constantia"/>
              </a:rPr>
              <a:t>procedure</a:t>
            </a:r>
            <a:r>
              <a:rPr sz="1800" b="1" spc="-15" dirty="0">
                <a:latin typeface="Constantia"/>
                <a:cs typeface="Constantia"/>
              </a:rPr>
              <a:t> </a:t>
            </a:r>
            <a:r>
              <a:rPr sz="1800" i="1" spc="-10" dirty="0">
                <a:latin typeface="Constantia"/>
                <a:cs typeface="Constantia"/>
              </a:rPr>
              <a:t>Euler</a:t>
            </a:r>
            <a:r>
              <a:rPr sz="1800" spc="-10" dirty="0">
                <a:latin typeface="Constantia"/>
                <a:cs typeface="Constantia"/>
              </a:rPr>
              <a:t>(</a:t>
            </a:r>
            <a:r>
              <a:rPr sz="1800" i="1" spc="-10" dirty="0">
                <a:latin typeface="Constantia"/>
                <a:cs typeface="Constantia"/>
              </a:rPr>
              <a:t>G</a:t>
            </a:r>
            <a:r>
              <a:rPr sz="1800" spc="-10" dirty="0">
                <a:latin typeface="Constantia"/>
                <a:cs typeface="Constantia"/>
              </a:rPr>
              <a:t>: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connected multigraph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with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all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vertices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of</a:t>
            </a:r>
            <a:r>
              <a:rPr sz="1800" spc="1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even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degree)</a:t>
            </a:r>
            <a:endParaRPr sz="1800" dirty="0">
              <a:latin typeface="Constantia"/>
              <a:cs typeface="Constantia"/>
            </a:endParaRPr>
          </a:p>
          <a:p>
            <a:pPr marL="402590">
              <a:lnSpc>
                <a:spcPct val="100000"/>
              </a:lnSpc>
            </a:pPr>
            <a:r>
              <a:rPr sz="1800" i="1" spc="-5" dirty="0">
                <a:latin typeface="Constantia"/>
                <a:cs typeface="Constantia"/>
              </a:rPr>
              <a:t>c</a:t>
            </a:r>
            <a:r>
              <a:rPr sz="1800" i="1" spc="5" dirty="0">
                <a:latin typeface="Constantia"/>
                <a:cs typeface="Constantia"/>
              </a:rPr>
              <a:t>i</a:t>
            </a:r>
            <a:r>
              <a:rPr sz="1800" i="1" spc="-15" dirty="0">
                <a:latin typeface="Constantia"/>
                <a:cs typeface="Constantia"/>
              </a:rPr>
              <a:t>r</a:t>
            </a:r>
            <a:r>
              <a:rPr sz="1800" i="1" spc="-5" dirty="0">
                <a:latin typeface="Constantia"/>
                <a:cs typeface="Constantia"/>
              </a:rPr>
              <a:t>cui</a:t>
            </a:r>
            <a:r>
              <a:rPr sz="1800" i="1" dirty="0">
                <a:latin typeface="Constantia"/>
                <a:cs typeface="Constantia"/>
              </a:rPr>
              <a:t>t</a:t>
            </a:r>
            <a:r>
              <a:rPr sz="1800" i="1" spc="2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:=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</a:t>
            </a:r>
            <a:r>
              <a:rPr sz="1800" spc="-10" dirty="0">
                <a:latin typeface="Constantia"/>
                <a:cs typeface="Constantia"/>
              </a:rPr>
              <a:t>i</a:t>
            </a:r>
            <a:r>
              <a:rPr sz="1800" spc="-20" dirty="0">
                <a:latin typeface="Constantia"/>
                <a:cs typeface="Constantia"/>
              </a:rPr>
              <a:t>r</a:t>
            </a:r>
            <a:r>
              <a:rPr sz="1800" spc="-5" dirty="0">
                <a:latin typeface="Constantia"/>
                <a:cs typeface="Constantia"/>
              </a:rPr>
              <a:t>c</a:t>
            </a:r>
            <a:r>
              <a:rPr sz="1800" spc="-10" dirty="0">
                <a:latin typeface="Constantia"/>
                <a:cs typeface="Constantia"/>
              </a:rPr>
              <a:t>u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t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n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G</a:t>
            </a:r>
            <a:r>
              <a:rPr sz="1800" i="1" spc="1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beg</a:t>
            </a:r>
            <a:r>
              <a:rPr sz="1800" spc="-10" dirty="0">
                <a:latin typeface="Constantia"/>
                <a:cs typeface="Constantia"/>
              </a:rPr>
              <a:t>i</a:t>
            </a:r>
            <a:r>
              <a:rPr sz="1800" spc="-5" dirty="0">
                <a:latin typeface="Constantia"/>
                <a:cs typeface="Constantia"/>
              </a:rPr>
              <a:t>n</a:t>
            </a:r>
            <a:r>
              <a:rPr sz="1800" spc="-10" dirty="0">
                <a:latin typeface="Constantia"/>
                <a:cs typeface="Constantia"/>
              </a:rPr>
              <a:t>n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spc="-10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g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at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an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10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b</a:t>
            </a:r>
            <a:r>
              <a:rPr sz="1800" spc="-5" dirty="0">
                <a:latin typeface="Constantia"/>
                <a:cs typeface="Constantia"/>
              </a:rPr>
              <a:t>it</a:t>
            </a:r>
            <a:r>
              <a:rPr sz="1800" spc="-35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5" dirty="0">
                <a:latin typeface="Constantia"/>
                <a:cs typeface="Constantia"/>
              </a:rPr>
              <a:t>r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spc="-25" dirty="0">
                <a:latin typeface="Constantia"/>
                <a:cs typeface="Constantia"/>
              </a:rPr>
              <a:t>l</a:t>
            </a:r>
            <a:r>
              <a:rPr sz="1800" dirty="0">
                <a:latin typeface="Constantia"/>
                <a:cs typeface="Constantia"/>
              </a:rPr>
              <a:t>y</a:t>
            </a:r>
            <a:r>
              <a:rPr sz="1800" spc="-12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chose</a:t>
            </a:r>
            <a:r>
              <a:rPr sz="1800" dirty="0">
                <a:latin typeface="Constantia"/>
                <a:cs typeface="Constantia"/>
              </a:rPr>
              <a:t>n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spc="-55" dirty="0">
                <a:latin typeface="Constantia"/>
                <a:cs typeface="Constantia"/>
              </a:rPr>
              <a:t>v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5" dirty="0">
                <a:latin typeface="Constantia"/>
                <a:cs typeface="Constantia"/>
              </a:rPr>
              <a:t>r</a:t>
            </a:r>
            <a:r>
              <a:rPr sz="1800" spc="-25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ex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with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ed</a:t>
            </a:r>
            <a:r>
              <a:rPr sz="1800" spc="-50" dirty="0">
                <a:latin typeface="Constantia"/>
                <a:cs typeface="Constantia"/>
              </a:rPr>
              <a:t>g</a:t>
            </a:r>
            <a:r>
              <a:rPr sz="1800" dirty="0">
                <a:latin typeface="Constantia"/>
                <a:cs typeface="Constantia"/>
              </a:rPr>
              <a:t>es</a:t>
            </a:r>
          </a:p>
          <a:p>
            <a:pPr marL="1323340">
              <a:lnSpc>
                <a:spcPct val="100000"/>
              </a:lnSpc>
            </a:pPr>
            <a:r>
              <a:rPr sz="1800" spc="-15" dirty="0">
                <a:latin typeface="Constantia"/>
                <a:cs typeface="Constantia"/>
              </a:rPr>
              <a:t>successively</a:t>
            </a:r>
            <a:r>
              <a:rPr sz="1800" spc="33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added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to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form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path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that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returns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to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this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vertex.</a:t>
            </a:r>
            <a:endParaRPr sz="1800" dirty="0">
              <a:latin typeface="Constantia"/>
              <a:cs typeface="Constantia"/>
            </a:endParaRPr>
          </a:p>
          <a:p>
            <a:pPr marL="457834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latin typeface="Constantia"/>
                <a:cs typeface="Constantia"/>
              </a:rPr>
              <a:t>H</a:t>
            </a:r>
            <a:r>
              <a:rPr sz="1800" i="1" spc="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:=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G</a:t>
            </a:r>
            <a:r>
              <a:rPr sz="1800" i="1" spc="-2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with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edges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of</a:t>
            </a:r>
            <a:r>
              <a:rPr sz="1800" spc="2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this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circuit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removed</a:t>
            </a:r>
            <a:endParaRPr sz="1800" dirty="0">
              <a:latin typeface="Constantia"/>
              <a:cs typeface="Constantia"/>
            </a:endParaRPr>
          </a:p>
          <a:p>
            <a:pPr marL="469900">
              <a:lnSpc>
                <a:spcPct val="100000"/>
              </a:lnSpc>
            </a:pPr>
            <a:r>
              <a:rPr sz="1800" b="1" spc="-5" dirty="0">
                <a:latin typeface="Constantia"/>
                <a:cs typeface="Constantia"/>
              </a:rPr>
              <a:t>while </a:t>
            </a:r>
            <a:r>
              <a:rPr sz="1800" i="1" dirty="0">
                <a:latin typeface="Constantia"/>
                <a:cs typeface="Constantia"/>
              </a:rPr>
              <a:t>H</a:t>
            </a:r>
            <a:r>
              <a:rPr sz="1800" i="1" spc="40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has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edges</a:t>
            </a:r>
            <a:endParaRPr sz="1800" dirty="0">
              <a:latin typeface="Constantia"/>
              <a:cs typeface="Constantia"/>
            </a:endParaRPr>
          </a:p>
          <a:p>
            <a:pPr marL="1893570" marR="1116330" indent="-1181100">
              <a:lnSpc>
                <a:spcPct val="100000"/>
              </a:lnSpc>
            </a:pPr>
            <a:r>
              <a:rPr sz="1800" i="1" spc="-5" dirty="0">
                <a:latin typeface="Constantia"/>
                <a:cs typeface="Constantia"/>
              </a:rPr>
              <a:t>subciruit</a:t>
            </a:r>
            <a:r>
              <a:rPr sz="1800" i="1" spc="4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:=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circuit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in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H</a:t>
            </a:r>
            <a:r>
              <a:rPr sz="1800" i="1" spc="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beginning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at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vertex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in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H</a:t>
            </a:r>
            <a:r>
              <a:rPr sz="1800" i="1" spc="-1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that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also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 </a:t>
            </a:r>
            <a:r>
              <a:rPr sz="1800" spc="-44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an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endpoint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of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an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edge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in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circuit.</a:t>
            </a:r>
            <a:endParaRPr sz="1800" dirty="0">
              <a:latin typeface="Constantia"/>
              <a:cs typeface="Constantia"/>
            </a:endParaRPr>
          </a:p>
          <a:p>
            <a:pPr marL="698500">
              <a:lnSpc>
                <a:spcPct val="100000"/>
              </a:lnSpc>
            </a:pPr>
            <a:r>
              <a:rPr sz="1800" i="1" dirty="0">
                <a:latin typeface="Constantia"/>
                <a:cs typeface="Constantia"/>
              </a:rPr>
              <a:t>H</a:t>
            </a:r>
            <a:r>
              <a:rPr sz="1800" i="1" spc="1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:=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H</a:t>
            </a:r>
            <a:r>
              <a:rPr sz="1800" i="1" spc="-2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with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edges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of</a:t>
            </a:r>
            <a:r>
              <a:rPr sz="1800" spc="45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subciruit</a:t>
            </a:r>
            <a:r>
              <a:rPr sz="1800" i="1" spc="-1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and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all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isolated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vertices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removed</a:t>
            </a:r>
            <a:endParaRPr sz="1800" dirty="0">
              <a:latin typeface="Constantia"/>
              <a:cs typeface="Constantia"/>
            </a:endParaRPr>
          </a:p>
          <a:p>
            <a:pPr marL="698500">
              <a:lnSpc>
                <a:spcPct val="100000"/>
              </a:lnSpc>
            </a:pPr>
            <a:r>
              <a:rPr sz="1800" i="1" spc="-5" dirty="0">
                <a:latin typeface="Constantia"/>
                <a:cs typeface="Constantia"/>
              </a:rPr>
              <a:t>circuit </a:t>
            </a:r>
            <a:r>
              <a:rPr sz="1800" dirty="0">
                <a:latin typeface="Constantia"/>
                <a:cs typeface="Constantia"/>
              </a:rPr>
              <a:t>:=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circuit</a:t>
            </a:r>
            <a:r>
              <a:rPr sz="1800" i="1" spc="-3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with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</a:t>
            </a:r>
            <a:r>
              <a:rPr sz="1800" i="1" spc="-5" dirty="0">
                <a:latin typeface="Constantia"/>
                <a:cs typeface="Constantia"/>
              </a:rPr>
              <a:t>ubcircuit</a:t>
            </a:r>
            <a:r>
              <a:rPr sz="1800" i="1" spc="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inserted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at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appropriate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vertex.</a:t>
            </a:r>
            <a:endParaRPr sz="1800" dirty="0">
              <a:latin typeface="Constantia"/>
              <a:cs typeface="Constantia"/>
            </a:endParaRPr>
          </a:p>
          <a:p>
            <a:pPr marL="241300">
              <a:lnSpc>
                <a:spcPct val="100000"/>
              </a:lnSpc>
            </a:pPr>
            <a:r>
              <a:rPr sz="1800" b="1" spc="-30" dirty="0">
                <a:latin typeface="Constantia"/>
                <a:cs typeface="Constantia"/>
              </a:rPr>
              <a:t>r</a:t>
            </a:r>
            <a:r>
              <a:rPr sz="1800" b="1" dirty="0">
                <a:latin typeface="Constantia"/>
                <a:cs typeface="Constantia"/>
              </a:rPr>
              <a:t>eturn</a:t>
            </a:r>
            <a:r>
              <a:rPr sz="1800" b="1" spc="20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c</a:t>
            </a:r>
            <a:r>
              <a:rPr sz="1800" i="1" spc="5" dirty="0">
                <a:latin typeface="Constantia"/>
                <a:cs typeface="Constantia"/>
              </a:rPr>
              <a:t>i</a:t>
            </a:r>
            <a:r>
              <a:rPr sz="1800" i="1" spc="-15" dirty="0">
                <a:latin typeface="Constantia"/>
                <a:cs typeface="Constantia"/>
              </a:rPr>
              <a:t>r</a:t>
            </a:r>
            <a:r>
              <a:rPr sz="1800" i="1" spc="-5" dirty="0">
                <a:latin typeface="Constantia"/>
                <a:cs typeface="Constantia"/>
              </a:rPr>
              <a:t>cui</a:t>
            </a:r>
            <a:r>
              <a:rPr sz="1800" i="1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{</a:t>
            </a:r>
            <a:r>
              <a:rPr sz="1800" i="1" spc="-5" dirty="0">
                <a:latin typeface="Constantia"/>
                <a:cs typeface="Constantia"/>
              </a:rPr>
              <a:t>c</a:t>
            </a:r>
            <a:r>
              <a:rPr sz="1800" i="1" spc="5" dirty="0">
                <a:latin typeface="Constantia"/>
                <a:cs typeface="Constantia"/>
              </a:rPr>
              <a:t>i</a:t>
            </a:r>
            <a:r>
              <a:rPr sz="1800" i="1" spc="-15" dirty="0">
                <a:latin typeface="Constantia"/>
                <a:cs typeface="Constantia"/>
              </a:rPr>
              <a:t>r</a:t>
            </a:r>
            <a:r>
              <a:rPr sz="1800" i="1" spc="-5" dirty="0">
                <a:latin typeface="Constantia"/>
                <a:cs typeface="Constantia"/>
              </a:rPr>
              <a:t>cui</a:t>
            </a:r>
            <a:r>
              <a:rPr sz="1800" i="1" dirty="0">
                <a:latin typeface="Constantia"/>
                <a:cs typeface="Constantia"/>
              </a:rPr>
              <a:t>t</a:t>
            </a:r>
            <a:r>
              <a:rPr sz="1800" i="1" spc="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s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an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E</a:t>
            </a:r>
            <a:r>
              <a:rPr sz="1800" spc="-5" dirty="0">
                <a:latin typeface="Constantia"/>
                <a:cs typeface="Constantia"/>
              </a:rPr>
              <a:t>u</a:t>
            </a:r>
            <a:r>
              <a:rPr sz="1800" spc="-10" dirty="0">
                <a:latin typeface="Constantia"/>
                <a:cs typeface="Constantia"/>
              </a:rPr>
              <a:t>l</a:t>
            </a:r>
            <a:r>
              <a:rPr sz="1800" dirty="0">
                <a:latin typeface="Constantia"/>
                <a:cs typeface="Constantia"/>
              </a:rPr>
              <a:t>er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</a:t>
            </a:r>
            <a:r>
              <a:rPr sz="1800" spc="-10" dirty="0">
                <a:latin typeface="Constantia"/>
                <a:cs typeface="Constantia"/>
              </a:rPr>
              <a:t>i</a:t>
            </a:r>
            <a:r>
              <a:rPr sz="1800" spc="-20" dirty="0">
                <a:latin typeface="Constantia"/>
                <a:cs typeface="Constantia"/>
              </a:rPr>
              <a:t>r</a:t>
            </a:r>
            <a:r>
              <a:rPr sz="1800" spc="-5" dirty="0">
                <a:latin typeface="Constantia"/>
                <a:cs typeface="Constantia"/>
              </a:rPr>
              <a:t>c</a:t>
            </a:r>
            <a:r>
              <a:rPr sz="1800" spc="-10" dirty="0">
                <a:latin typeface="Constantia"/>
                <a:cs typeface="Constantia"/>
              </a:rPr>
              <a:t>u</a:t>
            </a:r>
            <a:r>
              <a:rPr sz="1800" spc="-5" dirty="0">
                <a:latin typeface="Constantia"/>
                <a:cs typeface="Constantia"/>
              </a:rPr>
              <a:t>it}</a:t>
            </a:r>
            <a:endParaRPr sz="18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83437"/>
            <a:ext cx="80892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4607A"/>
                </a:solidFill>
                <a:latin typeface="Calibri"/>
                <a:cs typeface="Calibri"/>
              </a:rPr>
              <a:t>Necessary </a:t>
            </a: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and </a:t>
            </a:r>
            <a:r>
              <a:rPr sz="4000" spc="-15" dirty="0">
                <a:solidFill>
                  <a:srgbClr val="04607A"/>
                </a:solidFill>
                <a:latin typeface="Calibri"/>
                <a:cs typeface="Calibri"/>
              </a:rPr>
              <a:t>Sufficient </a:t>
            </a:r>
            <a:r>
              <a:rPr sz="4000" spc="-10" dirty="0">
                <a:solidFill>
                  <a:srgbClr val="04607A"/>
                </a:solidFill>
                <a:latin typeface="Calibri"/>
                <a:cs typeface="Calibri"/>
              </a:rPr>
              <a:t>Conditions </a:t>
            </a:r>
            <a:r>
              <a:rPr sz="4000" spc="-35" dirty="0">
                <a:solidFill>
                  <a:srgbClr val="04607A"/>
                </a:solidFill>
                <a:latin typeface="Calibri"/>
                <a:cs typeface="Calibri"/>
              </a:rPr>
              <a:t>for </a:t>
            </a:r>
            <a:r>
              <a:rPr sz="4000" spc="-89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Euler</a:t>
            </a:r>
            <a:r>
              <a:rPr sz="4000" spc="-1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04607A"/>
                </a:solidFill>
                <a:latin typeface="Calibri"/>
                <a:cs typeface="Calibri"/>
              </a:rPr>
              <a:t>Circuits</a:t>
            </a: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 and </a:t>
            </a:r>
            <a:r>
              <a:rPr sz="4000" spc="-30" dirty="0">
                <a:solidFill>
                  <a:srgbClr val="04607A"/>
                </a:solidFill>
                <a:latin typeface="Calibri"/>
                <a:cs typeface="Calibri"/>
              </a:rPr>
              <a:t>Paths </a:t>
            </a:r>
            <a:r>
              <a:rPr sz="4000" spc="-10" dirty="0">
                <a:solidFill>
                  <a:srgbClr val="04607A"/>
                </a:solidFill>
                <a:latin typeface="Calibri"/>
                <a:cs typeface="Calibri"/>
              </a:rPr>
              <a:t>(</a:t>
            </a:r>
            <a:r>
              <a:rPr sz="4000" i="1" spc="-10" dirty="0">
                <a:solidFill>
                  <a:srgbClr val="04607A"/>
                </a:solidFill>
                <a:latin typeface="Calibri"/>
                <a:cs typeface="Calibri"/>
              </a:rPr>
              <a:t>continued</a:t>
            </a:r>
            <a:r>
              <a:rPr sz="4000" spc="-10" dirty="0">
                <a:solidFill>
                  <a:srgbClr val="04607A"/>
                </a:solidFill>
                <a:latin typeface="Calibri"/>
                <a:cs typeface="Calibri"/>
              </a:rPr>
              <a:t>)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912746"/>
            <a:ext cx="8070850" cy="35013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135890">
              <a:lnSpc>
                <a:spcPct val="90000"/>
              </a:lnSpc>
              <a:spcBef>
                <a:spcPts val="385"/>
              </a:spcBef>
            </a:pPr>
            <a:r>
              <a:rPr sz="2400" b="1" spc="-5" dirty="0">
                <a:latin typeface="Constantia"/>
                <a:cs typeface="Constantia"/>
              </a:rPr>
              <a:t>Theo</a:t>
            </a:r>
            <a:r>
              <a:rPr sz="2400" b="1" spc="-35" dirty="0">
                <a:latin typeface="Constantia"/>
                <a:cs typeface="Constantia"/>
              </a:rPr>
              <a:t>r</a:t>
            </a:r>
            <a:r>
              <a:rPr sz="2400" b="1" dirty="0">
                <a:latin typeface="Constantia"/>
                <a:cs typeface="Constantia"/>
              </a:rPr>
              <a:t>e</a:t>
            </a:r>
            <a:r>
              <a:rPr sz="2400" b="1" spc="5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: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5" dirty="0">
                <a:latin typeface="Constantia"/>
                <a:cs typeface="Constantia"/>
              </a:rPr>
              <a:t>nec</a:t>
            </a:r>
            <a:r>
              <a:rPr sz="2400" spc="-4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ed</a:t>
            </a:r>
            <a:r>
              <a:rPr sz="2400" spc="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mult</a:t>
            </a:r>
            <a:r>
              <a:rPr sz="2400" dirty="0">
                <a:latin typeface="Constantia"/>
                <a:cs typeface="Constantia"/>
              </a:rPr>
              <a:t>ig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aph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least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65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es  has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E</a:t>
            </a:r>
            <a:r>
              <a:rPr sz="2400" spc="-5" dirty="0">
                <a:latin typeface="Constantia"/>
                <a:cs typeface="Constantia"/>
              </a:rPr>
              <a:t>ule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ci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cui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f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3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f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each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has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  </a:t>
            </a:r>
            <a:r>
              <a:rPr sz="2400" spc="-15" dirty="0">
                <a:latin typeface="Constantia"/>
                <a:cs typeface="Constantia"/>
              </a:rPr>
              <a:t>even </a:t>
            </a:r>
            <a:r>
              <a:rPr sz="2400" spc="-10" dirty="0">
                <a:latin typeface="Constantia"/>
                <a:cs typeface="Constantia"/>
              </a:rPr>
              <a:t>degree </a:t>
            </a:r>
            <a:r>
              <a:rPr sz="2400" spc="-5" dirty="0">
                <a:latin typeface="Constantia"/>
                <a:cs typeface="Constantia"/>
              </a:rPr>
              <a:t>and it </a:t>
            </a:r>
            <a:r>
              <a:rPr sz="2400" dirty="0">
                <a:latin typeface="Constantia"/>
                <a:cs typeface="Constantia"/>
              </a:rPr>
              <a:t>has an </a:t>
            </a:r>
            <a:r>
              <a:rPr sz="2400" spc="-10" dirty="0">
                <a:latin typeface="Constantia"/>
                <a:cs typeface="Constantia"/>
              </a:rPr>
              <a:t>Euler </a:t>
            </a:r>
            <a:r>
              <a:rPr sz="2400" dirty="0">
                <a:latin typeface="Constantia"/>
                <a:cs typeface="Constantia"/>
              </a:rPr>
              <a:t>path </a:t>
            </a:r>
            <a:r>
              <a:rPr sz="2400" spc="-5" dirty="0">
                <a:latin typeface="Constantia"/>
                <a:cs typeface="Constantia"/>
              </a:rPr>
              <a:t>if and </a:t>
            </a:r>
            <a:r>
              <a:rPr sz="2400" spc="-10" dirty="0">
                <a:latin typeface="Constantia"/>
                <a:cs typeface="Constantia"/>
              </a:rPr>
              <a:t>only </a:t>
            </a:r>
            <a:r>
              <a:rPr sz="2400" spc="-5" dirty="0">
                <a:latin typeface="Constantia"/>
                <a:cs typeface="Constantia"/>
              </a:rPr>
              <a:t>if it </a:t>
            </a:r>
            <a:r>
              <a:rPr sz="2400" dirty="0">
                <a:latin typeface="Constantia"/>
                <a:cs typeface="Constantia"/>
              </a:rPr>
              <a:t>has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" dirty="0">
                <a:latin typeface="Constantia"/>
                <a:cs typeface="Constantia"/>
              </a:rPr>
              <a:t>x</a:t>
            </a:r>
            <a:r>
              <a:rPr sz="2400" dirty="0">
                <a:latin typeface="Constantia"/>
                <a:cs typeface="Constantia"/>
              </a:rPr>
              <a:t>act</a:t>
            </a:r>
            <a:r>
              <a:rPr sz="2400" spc="-25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65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ee.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 dirty="0">
              <a:latin typeface="Constantia"/>
              <a:cs typeface="Constantia"/>
            </a:endParaRPr>
          </a:p>
          <a:p>
            <a:pPr marL="12700" marR="5080">
              <a:lnSpc>
                <a:spcPct val="90000"/>
              </a:lnSpc>
              <a:tabLst>
                <a:tab pos="5180965" algn="l"/>
                <a:tab pos="6099175" algn="l"/>
              </a:tabLst>
            </a:pPr>
            <a:r>
              <a:rPr sz="2400" b="1" spc="-5" dirty="0">
                <a:latin typeface="Constantia"/>
                <a:cs typeface="Constantia"/>
              </a:rPr>
              <a:t>E</a:t>
            </a:r>
            <a:r>
              <a:rPr sz="2400" b="1" spc="-20" dirty="0">
                <a:latin typeface="Constantia"/>
                <a:cs typeface="Constantia"/>
              </a:rPr>
              <a:t>x</a:t>
            </a:r>
            <a:r>
              <a:rPr sz="2400" b="1" dirty="0">
                <a:latin typeface="Constantia"/>
                <a:cs typeface="Constantia"/>
              </a:rPr>
              <a:t>a</a:t>
            </a:r>
            <a:r>
              <a:rPr sz="2400" b="1" spc="-10" dirty="0">
                <a:latin typeface="Constantia"/>
                <a:cs typeface="Constantia"/>
              </a:rPr>
              <a:t>m</a:t>
            </a:r>
            <a:r>
              <a:rPr sz="2400" b="1" spc="-5" dirty="0">
                <a:latin typeface="Constantia"/>
                <a:cs typeface="Constantia"/>
              </a:rPr>
              <a:t>pl</a:t>
            </a:r>
            <a:r>
              <a:rPr sz="2400" b="1" dirty="0">
                <a:latin typeface="Constantia"/>
                <a:cs typeface="Constantia"/>
              </a:rPr>
              <a:t>e</a:t>
            </a:r>
            <a:r>
              <a:rPr sz="2400" dirty="0">
                <a:latin typeface="Constantia"/>
                <a:cs typeface="Constantia"/>
              </a:rPr>
              <a:t>: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95" dirty="0">
                <a:latin typeface="Constantia"/>
                <a:cs typeface="Constantia"/>
              </a:rPr>
              <a:t>T</a:t>
            </a:r>
            <a:r>
              <a:rPr sz="2400" spc="-70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spc="-50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multig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aph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</a:t>
            </a:r>
            <a:r>
              <a:rPr sz="2400" spc="-10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de</a:t>
            </a:r>
            <a:r>
              <a:rPr sz="2400" dirty="0">
                <a:latin typeface="Constantia"/>
                <a:cs typeface="Constantia"/>
              </a:rPr>
              <a:t>l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  K</a:t>
            </a:r>
            <a:r>
              <a:rPr sz="2400" spc="-5" dirty="0">
                <a:latin typeface="Cambria Math"/>
                <a:cs typeface="Cambria Math"/>
              </a:rPr>
              <a:t>ӧ</a:t>
            </a:r>
            <a:r>
              <a:rPr sz="2400" spc="-5" dirty="0">
                <a:latin typeface="Constantia"/>
                <a:cs typeface="Constantia"/>
              </a:rPr>
              <a:t>nigsberg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bridge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problem</a:t>
            </a:r>
            <a:r>
              <a:rPr sz="2400" spc="-30" dirty="0">
                <a:latin typeface="Constantia"/>
                <a:cs typeface="Constantia"/>
              </a:rPr>
              <a:t> have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odd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degree.	</a:t>
            </a:r>
            <a:r>
              <a:rPr sz="2400" spc="-20" dirty="0">
                <a:latin typeface="Constantia"/>
                <a:cs typeface="Constantia"/>
              </a:rPr>
              <a:t>Hence,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there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Euler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circuit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this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multigraph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	</a:t>
            </a:r>
            <a:r>
              <a:rPr sz="2400" spc="-5" dirty="0">
                <a:latin typeface="Constantia"/>
                <a:cs typeface="Constantia"/>
              </a:rPr>
              <a:t>it is impossible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start at a </a:t>
            </a:r>
            <a:r>
              <a:rPr sz="2400" spc="-15" dirty="0">
                <a:latin typeface="Constantia"/>
                <a:cs typeface="Constantia"/>
              </a:rPr>
              <a:t>given </a:t>
            </a:r>
            <a:r>
              <a:rPr sz="2400" dirty="0">
                <a:latin typeface="Constantia"/>
                <a:cs typeface="Constantia"/>
              </a:rPr>
              <a:t>point, </a:t>
            </a:r>
            <a:r>
              <a:rPr sz="2400" spc="-10" dirty="0">
                <a:latin typeface="Constantia"/>
                <a:cs typeface="Constantia"/>
              </a:rPr>
              <a:t>cross </a:t>
            </a:r>
            <a:r>
              <a:rPr sz="2400" dirty="0">
                <a:latin typeface="Constantia"/>
                <a:cs typeface="Constantia"/>
              </a:rPr>
              <a:t>each </a:t>
            </a:r>
            <a:r>
              <a:rPr sz="2400" spc="-15" dirty="0">
                <a:latin typeface="Constantia"/>
                <a:cs typeface="Constantia"/>
              </a:rPr>
              <a:t>bridge </a:t>
            </a:r>
            <a:r>
              <a:rPr sz="2400" spc="-5" dirty="0">
                <a:latin typeface="Constantia"/>
                <a:cs typeface="Constantia"/>
              </a:rPr>
              <a:t>exactly </a:t>
            </a:r>
            <a:r>
              <a:rPr sz="2400" spc="-15" dirty="0">
                <a:latin typeface="Constantia"/>
                <a:cs typeface="Constantia"/>
              </a:rPr>
              <a:t>once,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return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starting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point.</a:t>
            </a: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00600" y="5181600"/>
            <a:ext cx="3425952" cy="143408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271018"/>
            <a:ext cx="53486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4607A"/>
                </a:solidFill>
                <a:latin typeface="Calibri"/>
                <a:cs typeface="Calibri"/>
              </a:rPr>
              <a:t>Euler</a:t>
            </a:r>
            <a:r>
              <a:rPr sz="4400" spc="-2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04607A"/>
                </a:solidFill>
                <a:latin typeface="Calibri"/>
                <a:cs typeface="Calibri"/>
              </a:rPr>
              <a:t>Circuits </a:t>
            </a:r>
            <a:r>
              <a:rPr sz="4400" dirty="0">
                <a:solidFill>
                  <a:srgbClr val="04607A"/>
                </a:solidFill>
                <a:latin typeface="Calibri"/>
                <a:cs typeface="Calibri"/>
              </a:rPr>
              <a:t>and</a:t>
            </a:r>
            <a:r>
              <a:rPr sz="4400" spc="-1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400" spc="-30" dirty="0">
                <a:solidFill>
                  <a:srgbClr val="04607A"/>
                </a:solidFill>
                <a:latin typeface="Calibri"/>
                <a:cs typeface="Calibri"/>
              </a:rPr>
              <a:t>Paths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59" y="1104645"/>
            <a:ext cx="11290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onstantia"/>
                <a:cs typeface="Constantia"/>
              </a:rPr>
              <a:t>Example</a:t>
            </a:r>
            <a:r>
              <a:rPr sz="2000" spc="-5" dirty="0">
                <a:latin typeface="Constantia"/>
                <a:cs typeface="Constantia"/>
              </a:rPr>
              <a:t>:</a:t>
            </a:r>
            <a:endParaRPr sz="2000" dirty="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9459" y="3848176"/>
            <a:ext cx="7845425" cy="2038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ts val="2160"/>
              </a:lnSpc>
              <a:spcBef>
                <a:spcPts val="105"/>
              </a:spcBef>
            </a:pPr>
            <a:r>
              <a:rPr sz="2000" i="1" spc="5" dirty="0">
                <a:latin typeface="Constantia"/>
                <a:cs typeface="Constantia"/>
              </a:rPr>
              <a:t>G</a:t>
            </a:r>
            <a:r>
              <a:rPr sz="1950" spc="7" baseline="-21367" dirty="0">
                <a:latin typeface="Cambria Math"/>
                <a:cs typeface="Cambria Math"/>
              </a:rPr>
              <a:t>1</a:t>
            </a:r>
            <a:r>
              <a:rPr sz="1950" spc="240" baseline="-21367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contains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exactly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two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vertices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odd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degree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5" dirty="0">
                <a:latin typeface="Constantia"/>
                <a:cs typeface="Constantia"/>
              </a:rPr>
              <a:t>(</a:t>
            </a:r>
            <a:r>
              <a:rPr sz="2000" i="1" spc="5" dirty="0">
                <a:latin typeface="Constantia"/>
                <a:cs typeface="Constantia"/>
              </a:rPr>
              <a:t>b</a:t>
            </a:r>
            <a:r>
              <a:rPr sz="2000" i="1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 </a:t>
            </a:r>
            <a:r>
              <a:rPr sz="2000" i="1" dirty="0">
                <a:latin typeface="Constantia"/>
                <a:cs typeface="Constantia"/>
              </a:rPr>
              <a:t>d</a:t>
            </a:r>
            <a:r>
              <a:rPr sz="2000" dirty="0">
                <a:latin typeface="Constantia"/>
                <a:cs typeface="Constantia"/>
              </a:rPr>
              <a:t>).</a:t>
            </a:r>
            <a:r>
              <a:rPr sz="2000" spc="-15" dirty="0">
                <a:latin typeface="Constantia"/>
                <a:cs typeface="Constantia"/>
              </a:rPr>
              <a:t> Hence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it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has</a:t>
            </a:r>
          </a:p>
          <a:p>
            <a:pPr marL="63500">
              <a:lnSpc>
                <a:spcPts val="2160"/>
              </a:lnSpc>
            </a:pPr>
            <a:r>
              <a:rPr sz="2000" dirty="0">
                <a:latin typeface="Constantia"/>
                <a:cs typeface="Constantia"/>
              </a:rPr>
              <a:t>an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Euler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path,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e.g.,</a:t>
            </a:r>
            <a:r>
              <a:rPr sz="2000" spc="45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d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c</a:t>
            </a:r>
            <a:r>
              <a:rPr sz="2000" spc="-5" dirty="0">
                <a:latin typeface="Constantia"/>
                <a:cs typeface="Constantia"/>
              </a:rPr>
              <a:t>,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d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onstantia"/>
              <a:cs typeface="Constantia"/>
            </a:endParaRPr>
          </a:p>
          <a:p>
            <a:pPr marL="63500" marR="523875">
              <a:lnSpc>
                <a:spcPct val="80000"/>
              </a:lnSpc>
            </a:pPr>
            <a:r>
              <a:rPr sz="2000" i="1" dirty="0">
                <a:latin typeface="Constantia"/>
                <a:cs typeface="Constantia"/>
              </a:rPr>
              <a:t>G</a:t>
            </a:r>
            <a:r>
              <a:rPr sz="1950" spc="22" baseline="-21367" dirty="0">
                <a:latin typeface="Cambria Math"/>
                <a:cs typeface="Cambria Math"/>
              </a:rPr>
              <a:t>2 </a:t>
            </a:r>
            <a:r>
              <a:rPr sz="1950" spc="-112" baseline="-21367" dirty="0">
                <a:latin typeface="Cambria Math"/>
                <a:cs typeface="Cambria Math"/>
              </a:rPr>
              <a:t> </a:t>
            </a:r>
            <a:r>
              <a:rPr sz="2000" dirty="0">
                <a:latin typeface="Constantia"/>
                <a:cs typeface="Constantia"/>
              </a:rPr>
              <a:t>has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15" dirty="0">
                <a:latin typeface="Constantia"/>
                <a:cs typeface="Constantia"/>
              </a:rPr>
              <a:t>x</a:t>
            </a:r>
            <a:r>
              <a:rPr sz="2000" dirty="0">
                <a:latin typeface="Constantia"/>
                <a:cs typeface="Constantia"/>
              </a:rPr>
              <a:t>act</a:t>
            </a:r>
            <a:r>
              <a:rPr sz="2000" spc="-25" dirty="0">
                <a:latin typeface="Constantia"/>
                <a:cs typeface="Constantia"/>
              </a:rPr>
              <a:t>l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</a:t>
            </a:r>
            <a:r>
              <a:rPr sz="2000" spc="-55" dirty="0">
                <a:latin typeface="Constantia"/>
                <a:cs typeface="Constantia"/>
              </a:rPr>
              <a:t>w</a:t>
            </a:r>
            <a:r>
              <a:rPr sz="2000" dirty="0">
                <a:latin typeface="Constantia"/>
                <a:cs typeface="Constantia"/>
              </a:rPr>
              <a:t>o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spc="-4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erti</a:t>
            </a:r>
            <a:r>
              <a:rPr sz="2000" spc="-40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es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odd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deg</a:t>
            </a:r>
            <a:r>
              <a:rPr sz="2000" spc="-2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i="1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d</a:t>
            </a:r>
            <a:r>
              <a:rPr sz="2000" dirty="0">
                <a:latin typeface="Constantia"/>
                <a:cs typeface="Constantia"/>
              </a:rPr>
              <a:t>).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40" dirty="0">
                <a:latin typeface="Constantia"/>
                <a:cs typeface="Constantia"/>
              </a:rPr>
              <a:t>H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40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t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has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  </a:t>
            </a:r>
            <a:r>
              <a:rPr sz="2000" spc="-5" dirty="0">
                <a:latin typeface="Constantia"/>
                <a:cs typeface="Constantia"/>
              </a:rPr>
              <a:t>Euler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path,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e.g.,</a:t>
            </a:r>
            <a:r>
              <a:rPr sz="2000" spc="459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g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f</a:t>
            </a:r>
            <a:r>
              <a:rPr sz="2000" spc="-5" dirty="0">
                <a:latin typeface="Constantia"/>
                <a:cs typeface="Constantia"/>
              </a:rPr>
              <a:t>,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e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d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c</a:t>
            </a:r>
            <a:r>
              <a:rPr sz="2000" spc="-5" dirty="0">
                <a:latin typeface="Constantia"/>
                <a:cs typeface="Constantia"/>
              </a:rPr>
              <a:t>,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g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spc="-15" dirty="0">
                <a:latin typeface="Constantia"/>
                <a:cs typeface="Constantia"/>
              </a:rPr>
              <a:t>c,</a:t>
            </a:r>
            <a:r>
              <a:rPr sz="2000" i="1" spc="5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f</a:t>
            </a:r>
            <a:r>
              <a:rPr sz="2000" spc="-5" dirty="0">
                <a:latin typeface="Constantia"/>
                <a:cs typeface="Constantia"/>
              </a:rPr>
              <a:t>,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d</a:t>
            </a:r>
            <a:r>
              <a:rPr sz="2000" dirty="0">
                <a:latin typeface="Constantia"/>
                <a:cs typeface="Constantia"/>
              </a:rPr>
              <a:t>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 dirty="0">
              <a:latin typeface="Constantia"/>
              <a:cs typeface="Constantia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2000" i="1" spc="10" dirty="0">
                <a:latin typeface="Constantia"/>
                <a:cs typeface="Constantia"/>
              </a:rPr>
              <a:t>G</a:t>
            </a:r>
            <a:r>
              <a:rPr sz="1950" spc="15" baseline="-21367" dirty="0">
                <a:latin typeface="Cambria Math"/>
                <a:cs typeface="Cambria Math"/>
              </a:rPr>
              <a:t>3</a:t>
            </a:r>
            <a:r>
              <a:rPr sz="1950" spc="322" baseline="-21367" dirty="0">
                <a:latin typeface="Cambria Math"/>
                <a:cs typeface="Cambria Math"/>
              </a:rPr>
              <a:t> </a:t>
            </a:r>
            <a:r>
              <a:rPr sz="2000" dirty="0">
                <a:latin typeface="Constantia"/>
                <a:cs typeface="Constantia"/>
              </a:rPr>
              <a:t>has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six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vertices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odd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degree.</a:t>
            </a:r>
            <a:r>
              <a:rPr sz="2000" spc="-15" dirty="0">
                <a:latin typeface="Constantia"/>
                <a:cs typeface="Constantia"/>
              </a:rPr>
              <a:t> Hence,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it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does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not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have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Euler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path.</a:t>
            </a:r>
            <a:endParaRPr sz="2000" dirty="0">
              <a:latin typeface="Constantia"/>
              <a:cs typeface="Constant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5800" y="1524000"/>
            <a:ext cx="8229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26465"/>
            <a:ext cx="72002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990850" algn="l"/>
                <a:tab pos="6313170" algn="l"/>
              </a:tabLst>
            </a:pP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Appli</a:t>
            </a:r>
            <a:r>
              <a:rPr sz="4500" spc="-35" dirty="0">
                <a:solidFill>
                  <a:srgbClr val="04607A"/>
                </a:solidFill>
                <a:latin typeface="Calibri"/>
                <a:cs typeface="Calibri"/>
              </a:rPr>
              <a:t>ca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tions	</a:t>
            </a: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o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f</a:t>
            </a: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 Eule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r</a:t>
            </a: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10" dirty="0">
                <a:solidFill>
                  <a:srgbClr val="04607A"/>
                </a:solidFill>
                <a:latin typeface="Calibri"/>
                <a:cs typeface="Calibri"/>
              </a:rPr>
              <a:t>P</a:t>
            </a:r>
            <a:r>
              <a:rPr sz="4500" spc="-35" dirty="0">
                <a:solidFill>
                  <a:srgbClr val="04607A"/>
                </a:solidFill>
                <a:latin typeface="Calibri"/>
                <a:cs typeface="Calibri"/>
              </a:rPr>
              <a:t>a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ths	and  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Circuits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912746"/>
            <a:ext cx="8053705" cy="43389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080" indent="-274320">
              <a:lnSpc>
                <a:spcPts val="2590"/>
              </a:lnSpc>
              <a:spcBef>
                <a:spcPts val="42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Euler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paths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circuits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to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solve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many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practical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problems </a:t>
            </a:r>
            <a:r>
              <a:rPr sz="2400" dirty="0">
                <a:latin typeface="Constantia"/>
                <a:cs typeface="Constantia"/>
              </a:rPr>
              <a:t>such as </a:t>
            </a:r>
            <a:r>
              <a:rPr sz="2400" spc="5" dirty="0">
                <a:latin typeface="Constantia"/>
                <a:cs typeface="Constantia"/>
              </a:rPr>
              <a:t>finding </a:t>
            </a:r>
            <a:r>
              <a:rPr sz="2400" dirty="0">
                <a:latin typeface="Constantia"/>
                <a:cs typeface="Constantia"/>
              </a:rPr>
              <a:t>a path or </a:t>
            </a:r>
            <a:r>
              <a:rPr sz="2400" spc="-10" dirty="0">
                <a:latin typeface="Constantia"/>
                <a:cs typeface="Constantia"/>
              </a:rPr>
              <a:t>circuit </a:t>
            </a:r>
            <a:r>
              <a:rPr sz="2400" dirty="0">
                <a:latin typeface="Constantia"/>
                <a:cs typeface="Constantia"/>
              </a:rPr>
              <a:t>that </a:t>
            </a:r>
            <a:r>
              <a:rPr sz="2400" spc="-15" dirty="0">
                <a:latin typeface="Constantia"/>
                <a:cs typeface="Constantia"/>
              </a:rPr>
              <a:t>traverses 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each</a:t>
            </a:r>
          </a:p>
          <a:p>
            <a:pPr marL="716915" lvl="1" indent="-311785">
              <a:lnSpc>
                <a:spcPct val="100000"/>
              </a:lnSpc>
              <a:spcBef>
                <a:spcPts val="254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716915" algn="l"/>
                <a:tab pos="717550" algn="l"/>
              </a:tabLst>
            </a:pPr>
            <a:r>
              <a:rPr sz="2200" spc="-10" dirty="0">
                <a:latin typeface="Constantia"/>
                <a:cs typeface="Constantia"/>
              </a:rPr>
              <a:t>street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neighborhood,</a:t>
            </a:r>
            <a:endParaRPr sz="22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6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spc="-15" dirty="0">
                <a:latin typeface="Constantia"/>
                <a:cs typeface="Constantia"/>
              </a:rPr>
              <a:t>road </a:t>
            </a:r>
            <a:r>
              <a:rPr sz="2200" dirty="0">
                <a:latin typeface="Constantia"/>
                <a:cs typeface="Constantia"/>
              </a:rPr>
              <a:t>in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transportation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network,</a:t>
            </a:r>
            <a:endParaRPr sz="22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6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spc="-10" dirty="0">
                <a:latin typeface="Constantia"/>
                <a:cs typeface="Constantia"/>
              </a:rPr>
              <a:t>connection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utility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grid,</a:t>
            </a:r>
            <a:endParaRPr sz="22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7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spc="-5" dirty="0">
                <a:latin typeface="Constantia"/>
                <a:cs typeface="Constantia"/>
              </a:rPr>
              <a:t>link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communications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network.</a:t>
            </a:r>
            <a:endParaRPr sz="22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6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O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5" dirty="0">
                <a:latin typeface="Constantia"/>
                <a:cs typeface="Constantia"/>
              </a:rPr>
              <a:t>e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applic</a:t>
            </a:r>
            <a:r>
              <a:rPr sz="2400" spc="5" dirty="0">
                <a:latin typeface="Constantia"/>
                <a:cs typeface="Constantia"/>
              </a:rPr>
              <a:t>a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10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ons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ound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5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e</a:t>
            </a:r>
          </a:p>
          <a:p>
            <a:pPr marL="652780" lvl="1" indent="-24765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spc="-5" dirty="0">
                <a:latin typeface="Constantia"/>
                <a:cs typeface="Constantia"/>
              </a:rPr>
              <a:t>l</a:t>
            </a:r>
            <a:r>
              <a:rPr sz="2200" spc="-55" dirty="0">
                <a:latin typeface="Constantia"/>
                <a:cs typeface="Constantia"/>
              </a:rPr>
              <a:t>ay</a:t>
            </a:r>
            <a:r>
              <a:rPr sz="2200" spc="-5" dirty="0">
                <a:latin typeface="Constantia"/>
                <a:cs typeface="Constantia"/>
              </a:rPr>
              <a:t>out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ci</a:t>
            </a:r>
            <a:r>
              <a:rPr sz="2200" spc="-50" dirty="0">
                <a:latin typeface="Constantia"/>
                <a:cs typeface="Constantia"/>
              </a:rPr>
              <a:t>r</a:t>
            </a:r>
            <a:r>
              <a:rPr sz="2200" spc="-10" dirty="0">
                <a:latin typeface="Constantia"/>
                <a:cs typeface="Constantia"/>
              </a:rPr>
              <a:t>cuit</a:t>
            </a:r>
            <a:r>
              <a:rPr sz="2200" spc="-35" dirty="0">
                <a:latin typeface="Constantia"/>
                <a:cs typeface="Constantia"/>
              </a:rPr>
              <a:t>s</a:t>
            </a:r>
            <a:r>
              <a:rPr sz="2200" spc="-5" dirty="0">
                <a:latin typeface="Constantia"/>
                <a:cs typeface="Constantia"/>
              </a:rPr>
              <a:t>,</a:t>
            </a:r>
            <a:endParaRPr sz="22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6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spc="-15" dirty="0">
                <a:latin typeface="Constantia"/>
                <a:cs typeface="Constantia"/>
              </a:rPr>
              <a:t>network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multicasting,</a:t>
            </a:r>
            <a:endParaRPr sz="2200" dirty="0">
              <a:latin typeface="Constantia"/>
              <a:cs typeface="Constantia"/>
            </a:endParaRPr>
          </a:p>
          <a:p>
            <a:pPr marL="652780" marR="1153160" lvl="1" indent="-247015">
              <a:lnSpc>
                <a:spcPts val="2380"/>
              </a:lnSpc>
              <a:spcBef>
                <a:spcPts val="56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spc="-10" dirty="0">
                <a:latin typeface="Constantia"/>
                <a:cs typeface="Constantia"/>
              </a:rPr>
              <a:t>molecular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biology,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where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Euler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paths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are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used </a:t>
            </a:r>
            <a:r>
              <a:rPr sz="2200" spc="-5" dirty="0">
                <a:latin typeface="Constantia"/>
                <a:cs typeface="Constantia"/>
              </a:rPr>
              <a:t>in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sequencing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DNA.</a:t>
            </a:r>
            <a:endParaRPr sz="22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21640" y="375665"/>
            <a:ext cx="61601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rgbClr val="04607A"/>
                </a:solidFill>
                <a:latin typeface="Calibri"/>
                <a:cs typeface="Calibri"/>
              </a:rPr>
              <a:t>Representing</a:t>
            </a:r>
            <a:r>
              <a:rPr sz="3200" spc="-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4607A"/>
                </a:solidFill>
                <a:latin typeface="Calibri"/>
                <a:cs typeface="Calibri"/>
              </a:rPr>
              <a:t>Graphs:</a:t>
            </a:r>
            <a:r>
              <a:rPr sz="3200" spc="1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4607A"/>
                </a:solidFill>
                <a:latin typeface="Calibri"/>
                <a:cs typeface="Calibri"/>
              </a:rPr>
              <a:t>Adjacency </a:t>
            </a:r>
            <a:r>
              <a:rPr sz="3200" spc="-15" dirty="0">
                <a:solidFill>
                  <a:srgbClr val="04607A"/>
                </a:solidFill>
                <a:latin typeface="Calibri"/>
                <a:cs typeface="Calibri"/>
              </a:rPr>
              <a:t>Lists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867" y="1389329"/>
            <a:ext cx="1016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nstantia"/>
                <a:cs typeface="Constantia"/>
              </a:rPr>
              <a:t>E</a:t>
            </a:r>
            <a:r>
              <a:rPr sz="1800" b="1" spc="-20" dirty="0">
                <a:latin typeface="Constantia"/>
                <a:cs typeface="Constantia"/>
              </a:rPr>
              <a:t>x</a:t>
            </a:r>
            <a:r>
              <a:rPr sz="1800" b="1" spc="-5" dirty="0">
                <a:latin typeface="Constantia"/>
                <a:cs typeface="Constantia"/>
              </a:rPr>
              <a:t>a</a:t>
            </a:r>
            <a:r>
              <a:rPr sz="1800" b="1" spc="-10" dirty="0">
                <a:latin typeface="Constantia"/>
                <a:cs typeface="Constantia"/>
              </a:rPr>
              <a:t>m</a:t>
            </a:r>
            <a:r>
              <a:rPr sz="1800" b="1" spc="-5" dirty="0">
                <a:latin typeface="Constantia"/>
                <a:cs typeface="Constantia"/>
              </a:rPr>
              <a:t>pl</a:t>
            </a:r>
            <a:r>
              <a:rPr sz="1800" b="1" dirty="0">
                <a:latin typeface="Constantia"/>
                <a:cs typeface="Constantia"/>
              </a:rPr>
              <a:t>e</a:t>
            </a:r>
            <a:r>
              <a:rPr sz="1800" dirty="0">
                <a:latin typeface="Constantia"/>
                <a:cs typeface="Constantia"/>
              </a:rPr>
              <a:t>:</a:t>
            </a: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95600" y="990600"/>
            <a:ext cx="5615940" cy="23622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5339" y="3563110"/>
            <a:ext cx="8001000" cy="31882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presentation of Graphs: Adjacency Matrix and Adjacency List - The Crazy  Programmer">
            <a:extLst>
              <a:ext uri="{FF2B5EF4-FFF2-40B4-BE49-F238E27FC236}">
                <a16:creationId xmlns:a16="http://schemas.microsoft.com/office/drawing/2014/main" id="{A5950D58-5BDA-4C7A-9690-046CD8B56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781175"/>
            <a:ext cx="67437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89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26465"/>
            <a:ext cx="610171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500" spc="-20" dirty="0">
                <a:solidFill>
                  <a:srgbClr val="04607A"/>
                </a:solidFill>
                <a:latin typeface="Calibri"/>
                <a:cs typeface="Calibri"/>
              </a:rPr>
              <a:t>Representation</a:t>
            </a:r>
            <a:r>
              <a:rPr sz="4500" spc="-6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of</a:t>
            </a:r>
            <a:r>
              <a:rPr sz="4500" spc="-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5" dirty="0">
                <a:solidFill>
                  <a:srgbClr val="04607A"/>
                </a:solidFill>
                <a:latin typeface="Calibri"/>
                <a:cs typeface="Calibri"/>
              </a:rPr>
              <a:t>Graphs: </a:t>
            </a:r>
            <a:r>
              <a:rPr sz="4500" spc="-100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Adjacency</a:t>
            </a:r>
            <a:r>
              <a:rPr sz="4500" spc="-5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Matrices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7559" y="1947799"/>
            <a:ext cx="7614284" cy="3606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5"/>
              </a:spcBef>
            </a:pPr>
            <a:r>
              <a:rPr sz="2600" b="1" spc="5" dirty="0">
                <a:latin typeface="Constantia"/>
                <a:cs typeface="Constantia"/>
              </a:rPr>
              <a:t>Definition</a:t>
            </a:r>
            <a:r>
              <a:rPr sz="2600" spc="5" dirty="0">
                <a:latin typeface="Constantia"/>
                <a:cs typeface="Constantia"/>
              </a:rPr>
              <a:t>: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Suppose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G</a:t>
            </a:r>
            <a:r>
              <a:rPr sz="2600" i="1" spc="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i="1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)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simple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graph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where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|</a:t>
            </a:r>
            <a:r>
              <a:rPr sz="2600" i="1" spc="-10" dirty="0">
                <a:latin typeface="Constantia"/>
                <a:cs typeface="Constantia"/>
              </a:rPr>
              <a:t>V</a:t>
            </a:r>
            <a:r>
              <a:rPr sz="2600" spc="-10" dirty="0">
                <a:latin typeface="Constantia"/>
                <a:cs typeface="Constantia"/>
              </a:rPr>
              <a:t>|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.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Arbitrarily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list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vertices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4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G</a:t>
            </a:r>
            <a:r>
              <a:rPr sz="2600" i="1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</a:p>
          <a:p>
            <a:pPr marL="25400" marR="117475">
              <a:lnSpc>
                <a:spcPct val="100000"/>
              </a:lnSpc>
              <a:tabLst>
                <a:tab pos="1907539" algn="l"/>
                <a:tab pos="5116195" algn="l"/>
              </a:tabLst>
            </a:pPr>
            <a:r>
              <a:rPr sz="2600" i="1" spc="5" dirty="0">
                <a:latin typeface="Constantia"/>
                <a:cs typeface="Constantia"/>
              </a:rPr>
              <a:t>v</a:t>
            </a:r>
            <a:r>
              <a:rPr sz="2550" spc="7" baseline="-21241" dirty="0">
                <a:latin typeface="Cambria Math"/>
                <a:cs typeface="Cambria Math"/>
              </a:rPr>
              <a:t>1</a:t>
            </a:r>
            <a:r>
              <a:rPr sz="2600" spc="5" dirty="0">
                <a:latin typeface="Constantia"/>
                <a:cs typeface="Constantia"/>
              </a:rPr>
              <a:t>, </a:t>
            </a:r>
            <a:r>
              <a:rPr sz="2600" i="1" dirty="0">
                <a:latin typeface="Constantia"/>
                <a:cs typeface="Constantia"/>
              </a:rPr>
              <a:t>v</a:t>
            </a:r>
            <a:r>
              <a:rPr sz="2550" baseline="-21241" dirty="0">
                <a:latin typeface="Cambria Math"/>
                <a:cs typeface="Cambria Math"/>
              </a:rPr>
              <a:t>2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…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v</a:t>
            </a:r>
            <a:r>
              <a:rPr sz="2550" i="1" baseline="-21241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.	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adjacency</a:t>
            </a:r>
            <a:r>
              <a:rPr sz="2600" i="1" spc="10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matrix	</a:t>
            </a:r>
            <a:r>
              <a:rPr sz="2600" b="1" spc="5" dirty="0">
                <a:latin typeface="Constantia"/>
                <a:cs typeface="Constantia"/>
              </a:rPr>
              <a:t>A</a:t>
            </a:r>
            <a:r>
              <a:rPr sz="2550" i="1" spc="7" baseline="-21241" dirty="0">
                <a:latin typeface="Constantia"/>
                <a:cs typeface="Constantia"/>
              </a:rPr>
              <a:t>G</a:t>
            </a:r>
            <a:r>
              <a:rPr sz="2550" i="1" spc="15" baseline="-21241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i="1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, with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respect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listing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vertices,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n</a:t>
            </a:r>
            <a:r>
              <a:rPr sz="2600" i="1" spc="-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×</a:t>
            </a:r>
            <a:r>
              <a:rPr sz="2600" i="1" spc="3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n </a:t>
            </a:r>
            <a:r>
              <a:rPr sz="2600" spc="-10" dirty="0">
                <a:latin typeface="Constantia"/>
                <a:cs typeface="Constantia"/>
              </a:rPr>
              <a:t>zero-one</a:t>
            </a:r>
            <a:endParaRPr sz="2600" dirty="0">
              <a:latin typeface="Constantia"/>
              <a:cs typeface="Constantia"/>
            </a:endParaRPr>
          </a:p>
          <a:p>
            <a:pPr marL="25400" marR="204470">
              <a:lnSpc>
                <a:spcPct val="99700"/>
              </a:lnSpc>
              <a:spcBef>
                <a:spcPts val="35"/>
              </a:spcBef>
            </a:pPr>
            <a:r>
              <a:rPr sz="2600" spc="-5" dirty="0">
                <a:latin typeface="Constantia"/>
                <a:cs typeface="Constantia"/>
              </a:rPr>
              <a:t>matrix </a:t>
            </a:r>
            <a:r>
              <a:rPr sz="2600" dirty="0">
                <a:latin typeface="Constantia"/>
                <a:cs typeface="Constantia"/>
              </a:rPr>
              <a:t>with </a:t>
            </a:r>
            <a:r>
              <a:rPr sz="2600" dirty="0">
                <a:latin typeface="Cambria Math"/>
                <a:cs typeface="Cambria Math"/>
              </a:rPr>
              <a:t>1 </a:t>
            </a:r>
            <a:r>
              <a:rPr sz="2600" dirty="0">
                <a:latin typeface="Constantia"/>
                <a:cs typeface="Constantia"/>
              </a:rPr>
              <a:t>as </a:t>
            </a:r>
            <a:r>
              <a:rPr sz="2600" spc="-5" dirty="0">
                <a:latin typeface="Constantia"/>
                <a:cs typeface="Constantia"/>
              </a:rPr>
              <a:t>its </a:t>
            </a:r>
            <a:r>
              <a:rPr sz="2600" spc="-10" dirty="0">
                <a:latin typeface="Constantia"/>
                <a:cs typeface="Constantia"/>
              </a:rPr>
              <a:t>(</a:t>
            </a:r>
            <a:r>
              <a:rPr sz="2600" i="1" spc="-10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, </a:t>
            </a:r>
            <a:r>
              <a:rPr sz="2600" i="1" dirty="0">
                <a:latin typeface="Constantia"/>
                <a:cs typeface="Constantia"/>
              </a:rPr>
              <a:t>j</a:t>
            </a:r>
            <a:r>
              <a:rPr sz="2600" dirty="0">
                <a:latin typeface="Constantia"/>
                <a:cs typeface="Constantia"/>
              </a:rPr>
              <a:t>)th </a:t>
            </a:r>
            <a:r>
              <a:rPr sz="2600" spc="5" dirty="0">
                <a:latin typeface="Constantia"/>
                <a:cs typeface="Constantia"/>
              </a:rPr>
              <a:t>entry </a:t>
            </a:r>
            <a:r>
              <a:rPr sz="2600" spc="-5" dirty="0">
                <a:latin typeface="Constantia"/>
                <a:cs typeface="Constantia"/>
              </a:rPr>
              <a:t>when </a:t>
            </a:r>
            <a:r>
              <a:rPr sz="2600" i="1" dirty="0">
                <a:latin typeface="Constantia"/>
                <a:cs typeface="Constantia"/>
              </a:rPr>
              <a:t>v</a:t>
            </a:r>
            <a:r>
              <a:rPr sz="2550" i="1" baseline="-21241" dirty="0">
                <a:latin typeface="Constantia"/>
                <a:cs typeface="Constantia"/>
              </a:rPr>
              <a:t>i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i="1" dirty="0">
                <a:latin typeface="Constantia"/>
                <a:cs typeface="Constantia"/>
              </a:rPr>
              <a:t>v</a:t>
            </a:r>
            <a:r>
              <a:rPr sz="2550" i="1" baseline="-21241" dirty="0">
                <a:latin typeface="Constantia"/>
                <a:cs typeface="Constantia"/>
              </a:rPr>
              <a:t>j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adjacent,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ambria Math"/>
                <a:cs typeface="Cambria Math"/>
              </a:rPr>
              <a:t>0</a:t>
            </a:r>
            <a:r>
              <a:rPr sz="2600" spc="20" dirty="0">
                <a:latin typeface="Cambria Math"/>
                <a:cs typeface="Cambria Math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i="1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j</a:t>
            </a:r>
            <a:r>
              <a:rPr sz="2600" dirty="0">
                <a:latin typeface="Constantia"/>
                <a:cs typeface="Constantia"/>
              </a:rPr>
              <a:t>)th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entry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when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they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not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adjacent.</a:t>
            </a:r>
            <a:endParaRPr sz="2600" dirty="0">
              <a:latin typeface="Constantia"/>
              <a:cs typeface="Constantia"/>
            </a:endParaRPr>
          </a:p>
          <a:p>
            <a:pPr marL="39116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391795" algn="l"/>
              </a:tabLst>
            </a:pP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other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words,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if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graphs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adjacency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matrix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endParaRPr sz="2400" dirty="0">
              <a:latin typeface="Constantia"/>
              <a:cs typeface="Constantia"/>
            </a:endParaRPr>
          </a:p>
          <a:p>
            <a:pPr marL="391160">
              <a:lnSpc>
                <a:spcPct val="100000"/>
              </a:lnSpc>
            </a:pPr>
            <a:r>
              <a:rPr sz="2400" b="1" spc="-5" dirty="0">
                <a:latin typeface="Constantia"/>
                <a:cs typeface="Constantia"/>
              </a:rPr>
              <a:t>A</a:t>
            </a:r>
            <a:r>
              <a:rPr sz="2400" i="1" spc="-7" baseline="-20833" dirty="0">
                <a:latin typeface="Constantia"/>
                <a:cs typeface="Constantia"/>
              </a:rPr>
              <a:t>G</a:t>
            </a:r>
            <a:r>
              <a:rPr sz="2400" i="1" spc="-15" baseline="-20833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[</a:t>
            </a:r>
            <a:r>
              <a:rPr sz="2400" i="1" spc="-5" dirty="0">
                <a:latin typeface="Constantia"/>
                <a:cs typeface="Constantia"/>
              </a:rPr>
              <a:t>a</a:t>
            </a:r>
            <a:r>
              <a:rPr sz="2400" i="1" spc="-7" baseline="-20833" dirty="0">
                <a:latin typeface="Constantia"/>
                <a:cs typeface="Constantia"/>
              </a:rPr>
              <a:t>ij</a:t>
            </a:r>
            <a:r>
              <a:rPr sz="2400" spc="-5" dirty="0">
                <a:latin typeface="Constantia"/>
                <a:cs typeface="Constantia"/>
              </a:rPr>
              <a:t>],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</a:t>
            </a:r>
            <a:endParaRPr sz="2400" dirty="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43200" y="5638800"/>
            <a:ext cx="4218432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48437"/>
            <a:ext cx="7319009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Adjacency</a:t>
            </a:r>
            <a:r>
              <a:rPr sz="4500" spc="-5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Matrices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5" dirty="0">
                <a:solidFill>
                  <a:srgbClr val="04607A"/>
                </a:solidFill>
                <a:latin typeface="Calibri"/>
                <a:cs typeface="Calibri"/>
              </a:rPr>
              <a:t>(</a:t>
            </a:r>
            <a:r>
              <a:rPr sz="4500" i="1" spc="-15" dirty="0">
                <a:solidFill>
                  <a:srgbClr val="04607A"/>
                </a:solidFill>
                <a:latin typeface="Calibri"/>
                <a:cs typeface="Calibri"/>
              </a:rPr>
              <a:t>continued</a:t>
            </a:r>
            <a:r>
              <a:rPr sz="4500" spc="-15" dirty="0">
                <a:solidFill>
                  <a:srgbClr val="04607A"/>
                </a:solidFill>
                <a:latin typeface="Calibri"/>
                <a:cs typeface="Calibri"/>
              </a:rPr>
              <a:t>)</a:t>
            </a:r>
            <a:endParaRPr sz="450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400" y="1950720"/>
            <a:ext cx="2133600" cy="14020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2400" y="3678935"/>
            <a:ext cx="2133600" cy="155295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81406" y="1350390"/>
            <a:ext cx="1015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nstantia"/>
                <a:cs typeface="Constantia"/>
              </a:rPr>
              <a:t>Example</a:t>
            </a:r>
            <a:r>
              <a:rPr sz="1800" spc="-10" dirty="0">
                <a:latin typeface="Constantia"/>
                <a:cs typeface="Constantia"/>
              </a:rPr>
              <a:t>:</a:t>
            </a:r>
            <a:endParaRPr sz="1800" dirty="0">
              <a:latin typeface="Constantia"/>
              <a:cs typeface="Constant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02992" y="2104644"/>
            <a:ext cx="1283208" cy="124815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327397" y="2336368"/>
            <a:ext cx="132524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onstantia"/>
                <a:cs typeface="Constantia"/>
              </a:rPr>
              <a:t>The </a:t>
            </a:r>
            <a:r>
              <a:rPr sz="1800" i="1" spc="-5" dirty="0">
                <a:latin typeface="Constantia"/>
                <a:cs typeface="Constantia"/>
              </a:rPr>
              <a:t>ordering </a:t>
            </a:r>
            <a:r>
              <a:rPr sz="1800" i="1" spc="-409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of </a:t>
            </a:r>
            <a:r>
              <a:rPr sz="1800" i="1" spc="-10" dirty="0">
                <a:latin typeface="Constantia"/>
                <a:cs typeface="Constantia"/>
              </a:rPr>
              <a:t>vertices </a:t>
            </a:r>
            <a:r>
              <a:rPr sz="1800" i="1" dirty="0">
                <a:latin typeface="Constantia"/>
                <a:cs typeface="Constantia"/>
              </a:rPr>
              <a:t>is </a:t>
            </a:r>
            <a:r>
              <a:rPr sz="1800" i="1" spc="5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a</a:t>
            </a:r>
            <a:r>
              <a:rPr sz="1800" spc="-5" dirty="0">
                <a:latin typeface="Constantia"/>
                <a:cs typeface="Constantia"/>
              </a:rPr>
              <a:t>,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b</a:t>
            </a:r>
            <a:r>
              <a:rPr sz="1800" dirty="0">
                <a:latin typeface="Constantia"/>
                <a:cs typeface="Constantia"/>
              </a:rPr>
              <a:t>,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,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d</a:t>
            </a:r>
            <a:r>
              <a:rPr sz="1800" dirty="0">
                <a:latin typeface="Constantia"/>
                <a:cs typeface="Constantia"/>
              </a:rPr>
              <a:t>.</a:t>
            </a:r>
          </a:p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616707" y="3759708"/>
            <a:ext cx="1333499" cy="147218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283202" y="3858259"/>
            <a:ext cx="12712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onstantia"/>
                <a:cs typeface="Constantia"/>
              </a:rPr>
              <a:t>The</a:t>
            </a:r>
            <a:r>
              <a:rPr sz="1800" i="1" spc="-75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ordering </a:t>
            </a:r>
            <a:r>
              <a:rPr sz="1800" i="1" spc="-415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of </a:t>
            </a:r>
            <a:r>
              <a:rPr sz="1800" i="1" spc="-10" dirty="0">
                <a:latin typeface="Constantia"/>
                <a:cs typeface="Constantia"/>
              </a:rPr>
              <a:t>vertices </a:t>
            </a:r>
            <a:r>
              <a:rPr sz="1800" i="1" dirty="0">
                <a:latin typeface="Constantia"/>
                <a:cs typeface="Constantia"/>
              </a:rPr>
              <a:t>is </a:t>
            </a:r>
            <a:r>
              <a:rPr sz="1800" i="1" spc="-409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a</a:t>
            </a:r>
            <a:r>
              <a:rPr sz="1800" spc="-5" dirty="0">
                <a:latin typeface="Constantia"/>
                <a:cs typeface="Constantia"/>
              </a:rPr>
              <a:t>,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b</a:t>
            </a:r>
            <a:r>
              <a:rPr sz="1800" spc="-5" dirty="0">
                <a:latin typeface="Constantia"/>
                <a:cs typeface="Constantia"/>
              </a:rPr>
              <a:t>,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,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d</a:t>
            </a:r>
            <a:r>
              <a:rPr sz="1800" dirty="0">
                <a:latin typeface="Constantia"/>
                <a:cs typeface="Constantia"/>
              </a:rPr>
              <a:t>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72998" y="5658103"/>
            <a:ext cx="7731759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onstantia"/>
                <a:cs typeface="Constantia"/>
              </a:rPr>
              <a:t>Note</a:t>
            </a:r>
            <a:r>
              <a:rPr sz="1800" spc="-15" dirty="0">
                <a:latin typeface="Constantia"/>
                <a:cs typeface="Constantia"/>
              </a:rPr>
              <a:t>: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The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adjacency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matrix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of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simple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graph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symmetric,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i.e.,</a:t>
            </a:r>
            <a:r>
              <a:rPr sz="1800" spc="30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a</a:t>
            </a:r>
            <a:r>
              <a:rPr sz="1800" i="1" spc="-7" baseline="-20833" dirty="0">
                <a:latin typeface="Constantia"/>
                <a:cs typeface="Constantia"/>
              </a:rPr>
              <a:t>ij</a:t>
            </a:r>
            <a:r>
              <a:rPr sz="1800" i="1" spc="15" baseline="-20833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a</a:t>
            </a:r>
            <a:r>
              <a:rPr sz="1800" i="1" spc="-7" baseline="-20833" dirty="0">
                <a:latin typeface="Constantia"/>
                <a:cs typeface="Constantia"/>
              </a:rPr>
              <a:t>ji</a:t>
            </a:r>
            <a:endParaRPr sz="1800" baseline="-20833" dirty="0">
              <a:latin typeface="Constantia"/>
              <a:cs typeface="Constantia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  <a:tabLst>
                <a:tab pos="654050" algn="l"/>
              </a:tabLst>
            </a:pPr>
            <a:r>
              <a:rPr sz="1800" spc="-5" dirty="0">
                <a:latin typeface="Constantia"/>
                <a:cs typeface="Constantia"/>
              </a:rPr>
              <a:t>Als</a:t>
            </a:r>
            <a:r>
              <a:rPr sz="1800" spc="-55" dirty="0">
                <a:latin typeface="Constantia"/>
                <a:cs typeface="Constantia"/>
              </a:rPr>
              <a:t>o</a:t>
            </a:r>
            <a:r>
              <a:rPr sz="1800" dirty="0">
                <a:latin typeface="Constantia"/>
                <a:cs typeface="Constantia"/>
              </a:rPr>
              <a:t>,	si</a:t>
            </a:r>
            <a:r>
              <a:rPr sz="1800" spc="-5" dirty="0">
                <a:latin typeface="Constantia"/>
                <a:cs typeface="Constantia"/>
              </a:rPr>
              <a:t>n</a:t>
            </a:r>
            <a:r>
              <a:rPr sz="1800" spc="-40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15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12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20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o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loop</a:t>
            </a:r>
            <a:r>
              <a:rPr sz="1800" spc="-15" dirty="0">
                <a:latin typeface="Constantia"/>
                <a:cs typeface="Constantia"/>
              </a:rPr>
              <a:t>s</a:t>
            </a:r>
            <a:r>
              <a:rPr sz="1800" dirty="0">
                <a:latin typeface="Constantia"/>
                <a:cs typeface="Constantia"/>
              </a:rPr>
              <a:t>,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each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d</a:t>
            </a:r>
            <a:r>
              <a:rPr sz="1800" spc="-10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55" dirty="0">
                <a:latin typeface="Constantia"/>
                <a:cs typeface="Constantia"/>
              </a:rPr>
              <a:t>g</a:t>
            </a:r>
            <a:r>
              <a:rPr sz="1800" dirty="0">
                <a:latin typeface="Constantia"/>
                <a:cs typeface="Constantia"/>
              </a:rPr>
              <a:t>o</a:t>
            </a:r>
            <a:r>
              <a:rPr sz="1800" spc="-5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al 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ent</a:t>
            </a:r>
            <a:r>
              <a:rPr sz="1800" spc="25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y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a</a:t>
            </a:r>
            <a:r>
              <a:rPr sz="1800" i="1" spc="-7" baseline="-20833" dirty="0">
                <a:latin typeface="Constantia"/>
                <a:cs typeface="Constantia"/>
              </a:rPr>
              <a:t>i</a:t>
            </a:r>
            <a:r>
              <a:rPr sz="1800" i="1" baseline="-20833" dirty="0">
                <a:latin typeface="Constantia"/>
                <a:cs typeface="Constantia"/>
              </a:rPr>
              <a:t>j  </a:t>
            </a:r>
            <a:r>
              <a:rPr sz="1800" i="1" spc="52" baseline="-20833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f</a:t>
            </a:r>
            <a:r>
              <a:rPr sz="1800" dirty="0">
                <a:latin typeface="Constantia"/>
                <a:cs typeface="Constantia"/>
              </a:rPr>
              <a:t>or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i</a:t>
            </a:r>
            <a:r>
              <a:rPr sz="1800" i="1" spc="2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</a:t>
            </a:r>
            <a:r>
              <a:rPr sz="1800" dirty="0">
                <a:latin typeface="Constantia"/>
                <a:cs typeface="Constantia"/>
              </a:rPr>
              <a:t>,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2</a:t>
            </a:r>
            <a:r>
              <a:rPr sz="1800" dirty="0">
                <a:latin typeface="Constantia"/>
                <a:cs typeface="Constantia"/>
              </a:rPr>
              <a:t>, </a:t>
            </a:r>
            <a:r>
              <a:rPr sz="1800" spc="-5" dirty="0">
                <a:latin typeface="Cambria Math"/>
                <a:cs typeface="Cambria Math"/>
              </a:rPr>
              <a:t>3</a:t>
            </a:r>
            <a:r>
              <a:rPr sz="1800" dirty="0">
                <a:latin typeface="Constantia"/>
                <a:cs typeface="Constantia"/>
              </a:rPr>
              <a:t>,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…</a:t>
            </a:r>
            <a:r>
              <a:rPr sz="1800" dirty="0">
                <a:latin typeface="Constantia"/>
                <a:cs typeface="Constantia"/>
              </a:rPr>
              <a:t>, </a:t>
            </a:r>
            <a:r>
              <a:rPr sz="1800" i="1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, </a:t>
            </a:r>
            <a:r>
              <a:rPr sz="1800" spc="-10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s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0</a:t>
            </a:r>
            <a:r>
              <a:rPr sz="1800" dirty="0">
                <a:latin typeface="Constantia"/>
                <a:cs typeface="Constantia"/>
              </a:rPr>
              <a:t>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019800" y="1219200"/>
            <a:ext cx="3074035" cy="4093845"/>
          </a:xfrm>
          <a:prstGeom prst="rect">
            <a:avLst/>
          </a:prstGeom>
          <a:ln w="9144">
            <a:solidFill>
              <a:srgbClr val="0E6EC5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 marR="147955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onstantia"/>
                <a:cs typeface="Constantia"/>
              </a:rPr>
              <a:t>When a </a:t>
            </a:r>
            <a:r>
              <a:rPr sz="2000" spc="-10" dirty="0">
                <a:latin typeface="Constantia"/>
                <a:cs typeface="Constantia"/>
              </a:rPr>
              <a:t>graph </a:t>
            </a:r>
            <a:r>
              <a:rPr sz="2000" spc="-5" dirty="0">
                <a:latin typeface="Constantia"/>
                <a:cs typeface="Constantia"/>
              </a:rPr>
              <a:t>is </a:t>
            </a:r>
            <a:r>
              <a:rPr sz="2000" dirty="0">
                <a:latin typeface="Constantia"/>
                <a:cs typeface="Constantia"/>
              </a:rPr>
              <a:t>sparse, 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that </a:t>
            </a:r>
            <a:r>
              <a:rPr sz="2000" spc="-10" dirty="0">
                <a:latin typeface="Constantia"/>
                <a:cs typeface="Constantia"/>
              </a:rPr>
              <a:t>is, </a:t>
            </a:r>
            <a:r>
              <a:rPr sz="2000" spc="-5" dirty="0">
                <a:latin typeface="Constantia"/>
                <a:cs typeface="Constantia"/>
              </a:rPr>
              <a:t>it </a:t>
            </a:r>
            <a:r>
              <a:rPr sz="2000" dirty="0">
                <a:latin typeface="Constantia"/>
                <a:cs typeface="Constantia"/>
              </a:rPr>
              <a:t>has </a:t>
            </a:r>
            <a:r>
              <a:rPr sz="2000" spc="-5" dirty="0">
                <a:latin typeface="Constantia"/>
                <a:cs typeface="Constantia"/>
              </a:rPr>
              <a:t>few </a:t>
            </a:r>
            <a:r>
              <a:rPr sz="2000" spc="-10" dirty="0">
                <a:latin typeface="Constantia"/>
                <a:cs typeface="Constantia"/>
              </a:rPr>
              <a:t>edges 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relatively to </a:t>
            </a:r>
            <a:r>
              <a:rPr sz="2000" spc="-5" dirty="0">
                <a:latin typeface="Constantia"/>
                <a:cs typeface="Constantia"/>
              </a:rPr>
              <a:t>the total 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numbe</a:t>
            </a:r>
            <a:r>
              <a:rPr sz="2000" dirty="0">
                <a:latin typeface="Constantia"/>
                <a:cs typeface="Constantia"/>
              </a:rPr>
              <a:t>r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</a:t>
            </a:r>
            <a:r>
              <a:rPr sz="2000" dirty="0">
                <a:latin typeface="Constantia"/>
                <a:cs typeface="Constantia"/>
              </a:rPr>
              <a:t>ossible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ed</a:t>
            </a:r>
            <a:r>
              <a:rPr sz="2000" spc="-45" dirty="0">
                <a:latin typeface="Constantia"/>
                <a:cs typeface="Constantia"/>
              </a:rPr>
              <a:t>g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20" dirty="0">
                <a:latin typeface="Constantia"/>
                <a:cs typeface="Constantia"/>
              </a:rPr>
              <a:t>s</a:t>
            </a:r>
            <a:r>
              <a:rPr sz="2000" dirty="0">
                <a:latin typeface="Constantia"/>
                <a:cs typeface="Constantia"/>
              </a:rPr>
              <a:t>,  </a:t>
            </a:r>
            <a:r>
              <a:rPr sz="2000" spc="-5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t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s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muc</a:t>
            </a:r>
            <a:r>
              <a:rPr sz="2000" dirty="0">
                <a:latin typeface="Constantia"/>
                <a:cs typeface="Constantia"/>
              </a:rPr>
              <a:t>h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mo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ef</a:t>
            </a:r>
            <a:r>
              <a:rPr sz="2000" spc="50" dirty="0">
                <a:latin typeface="Constantia"/>
                <a:cs typeface="Constantia"/>
              </a:rPr>
              <a:t>f</a:t>
            </a:r>
            <a:r>
              <a:rPr sz="2000" spc="-5" dirty="0">
                <a:latin typeface="Constantia"/>
                <a:cs typeface="Constantia"/>
              </a:rPr>
              <a:t>ic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ent  </a:t>
            </a:r>
            <a:r>
              <a:rPr sz="2000" spc="-10" dirty="0">
                <a:latin typeface="Constantia"/>
                <a:cs typeface="Constantia"/>
              </a:rPr>
              <a:t>to</a:t>
            </a:r>
            <a:r>
              <a:rPr sz="2000" spc="-5" dirty="0">
                <a:latin typeface="Constantia"/>
                <a:cs typeface="Constantia"/>
              </a:rPr>
              <a:t> represent the </a:t>
            </a:r>
            <a:r>
              <a:rPr sz="2000" spc="-10" dirty="0">
                <a:latin typeface="Constantia"/>
                <a:cs typeface="Constantia"/>
              </a:rPr>
              <a:t>graph </a:t>
            </a:r>
            <a:r>
              <a:rPr sz="2000" spc="-5" dirty="0">
                <a:latin typeface="Constantia"/>
                <a:cs typeface="Constantia"/>
              </a:rPr>
              <a:t> using </a:t>
            </a:r>
            <a:r>
              <a:rPr sz="2000" dirty="0">
                <a:latin typeface="Constantia"/>
                <a:cs typeface="Constantia"/>
              </a:rPr>
              <a:t>an </a:t>
            </a:r>
            <a:r>
              <a:rPr sz="2000" spc="-5" dirty="0">
                <a:latin typeface="Constantia"/>
                <a:cs typeface="Constantia"/>
              </a:rPr>
              <a:t>adjacency </a:t>
            </a:r>
            <a:r>
              <a:rPr sz="2000" dirty="0">
                <a:latin typeface="Constantia"/>
                <a:cs typeface="Constantia"/>
              </a:rPr>
              <a:t>list 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than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adjacency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matrix.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Bu</a:t>
            </a:r>
            <a:r>
              <a:rPr sz="2000" dirty="0">
                <a:latin typeface="Constantia"/>
                <a:cs typeface="Constantia"/>
              </a:rPr>
              <a:t>t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f</a:t>
            </a:r>
            <a:r>
              <a:rPr sz="2000" dirty="0">
                <a:latin typeface="Constantia"/>
                <a:cs typeface="Constantia"/>
              </a:rPr>
              <a:t>or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dens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g</a:t>
            </a:r>
            <a:r>
              <a:rPr sz="2000" spc="-3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0" dirty="0">
                <a:latin typeface="Constantia"/>
                <a:cs typeface="Constantia"/>
              </a:rPr>
              <a:t>p</a:t>
            </a:r>
            <a:r>
              <a:rPr sz="2000" dirty="0">
                <a:latin typeface="Constantia"/>
                <a:cs typeface="Constantia"/>
              </a:rPr>
              <a:t>h,  </a:t>
            </a:r>
            <a:r>
              <a:rPr sz="2000" spc="-5" dirty="0">
                <a:latin typeface="Constantia"/>
                <a:cs typeface="Constantia"/>
              </a:rPr>
              <a:t>which includes </a:t>
            </a:r>
            <a:r>
              <a:rPr sz="2000" dirty="0">
                <a:latin typeface="Constantia"/>
                <a:cs typeface="Constantia"/>
              </a:rPr>
              <a:t>a </a:t>
            </a:r>
            <a:r>
              <a:rPr sz="2000" spc="-5" dirty="0">
                <a:latin typeface="Constantia"/>
                <a:cs typeface="Constantia"/>
              </a:rPr>
              <a:t>high 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spc="-40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enta</a:t>
            </a:r>
            <a:r>
              <a:rPr sz="2000" spc="-55" dirty="0">
                <a:latin typeface="Constantia"/>
                <a:cs typeface="Constantia"/>
              </a:rPr>
              <a:t>g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</a:t>
            </a:r>
            <a:r>
              <a:rPr sz="2000" dirty="0">
                <a:latin typeface="Constantia"/>
                <a:cs typeface="Constantia"/>
              </a:rPr>
              <a:t>ossible  </a:t>
            </a:r>
            <a:r>
              <a:rPr sz="2000" spc="-10" dirty="0">
                <a:latin typeface="Constantia"/>
                <a:cs typeface="Constantia"/>
              </a:rPr>
              <a:t>edges, </a:t>
            </a:r>
            <a:r>
              <a:rPr sz="2000" dirty="0">
                <a:latin typeface="Constantia"/>
                <a:cs typeface="Constantia"/>
              </a:rPr>
              <a:t>an </a:t>
            </a:r>
            <a:r>
              <a:rPr sz="2000" spc="-5" dirty="0">
                <a:latin typeface="Constantia"/>
                <a:cs typeface="Constantia"/>
              </a:rPr>
              <a:t>adjacency 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matrix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preferable.</a:t>
            </a:r>
            <a:endParaRPr sz="20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378"/>
            <a:ext cx="731900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Adjacency</a:t>
            </a:r>
            <a:r>
              <a:rPr sz="4500" spc="-7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Matrices</a:t>
            </a:r>
            <a:r>
              <a:rPr sz="4500" spc="-4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(</a:t>
            </a:r>
            <a:r>
              <a:rPr sz="4500" i="1" spc="-10" dirty="0">
                <a:solidFill>
                  <a:srgbClr val="04607A"/>
                </a:solidFill>
                <a:latin typeface="Calibri"/>
                <a:cs typeface="Calibri"/>
              </a:rPr>
              <a:t>continued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)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717550"/>
            <a:ext cx="8288020" cy="3903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9685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Adjacency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matrices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also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used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represent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graphs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loo</a:t>
            </a:r>
            <a:r>
              <a:rPr sz="2400" spc="-10" dirty="0">
                <a:latin typeface="Constantia"/>
                <a:cs typeface="Constantia"/>
              </a:rPr>
              <a:t>p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" dirty="0">
                <a:latin typeface="Constantia"/>
                <a:cs typeface="Constantia"/>
              </a:rPr>
              <a:t> mult</a:t>
            </a:r>
            <a:r>
              <a:rPr sz="2400" dirty="0">
                <a:latin typeface="Constantia"/>
                <a:cs typeface="Constantia"/>
              </a:rPr>
              <a:t>iple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ed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35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.</a:t>
            </a:r>
          </a:p>
          <a:p>
            <a:pPr marL="286385" marR="775335" indent="-27432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loop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vertex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vi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represented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by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(i,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j)th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position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matrix.</a:t>
            </a:r>
            <a:endParaRPr sz="2400" dirty="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When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multipl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ed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5" dirty="0">
                <a:latin typeface="Constantia"/>
                <a:cs typeface="Constantia"/>
              </a:rPr>
              <a:t>nec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same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pair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vi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  </a:t>
            </a:r>
            <a:r>
              <a:rPr sz="2400" spc="-25" dirty="0">
                <a:latin typeface="Constantia"/>
                <a:cs typeface="Constantia"/>
              </a:rPr>
              <a:t>vj,</a:t>
            </a:r>
            <a:r>
              <a:rPr sz="2400" dirty="0">
                <a:latin typeface="Constantia"/>
                <a:cs typeface="Constantia"/>
              </a:rPr>
              <a:t> (or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if</a:t>
            </a:r>
            <a:r>
              <a:rPr sz="2400" spc="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multiple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loops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are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present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same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vertex),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45" dirty="0">
                <a:latin typeface="Constantia"/>
                <a:cs typeface="Constantia"/>
              </a:rPr>
              <a:t>(i,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j</a:t>
            </a:r>
            <a:r>
              <a:rPr sz="2400" dirty="0">
                <a:latin typeface="Constantia"/>
                <a:cs typeface="Constantia"/>
              </a:rPr>
              <a:t>)th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ent</a:t>
            </a:r>
            <a:r>
              <a:rPr sz="2400" spc="4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eq</a:t>
            </a:r>
            <a:r>
              <a:rPr sz="2400" spc="-5" dirty="0">
                <a:latin typeface="Constantia"/>
                <a:cs typeface="Constantia"/>
              </a:rPr>
              <a:t>ual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5" dirty="0">
                <a:latin typeface="Constantia"/>
                <a:cs typeface="Constantia"/>
              </a:rPr>
              <a:t>umbe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ed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5" dirty="0">
                <a:latin typeface="Constantia"/>
                <a:cs typeface="Constantia"/>
              </a:rPr>
              <a:t>nectin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pair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  </a:t>
            </a:r>
            <a:r>
              <a:rPr sz="2400" spc="-20" dirty="0">
                <a:latin typeface="Constantia"/>
                <a:cs typeface="Constantia"/>
              </a:rPr>
              <a:t>vertices.</a:t>
            </a:r>
            <a:endParaRPr sz="24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  <a:tab pos="5517515" algn="l"/>
              </a:tabLst>
            </a:pPr>
            <a:r>
              <a:rPr sz="2400" spc="-5" dirty="0">
                <a:latin typeface="Constantia"/>
                <a:cs typeface="Constantia"/>
              </a:rPr>
              <a:t>Example: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85" dirty="0">
                <a:latin typeface="Constantia"/>
                <a:cs typeface="Constantia"/>
              </a:rPr>
              <a:t>We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give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adjacency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matrix	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5" dirty="0">
                <a:latin typeface="Constantia"/>
                <a:cs typeface="Constantia"/>
              </a:rPr>
              <a:t> the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pseudograph</a:t>
            </a:r>
            <a:endParaRPr sz="2400" dirty="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onstantia"/>
                <a:cs typeface="Constantia"/>
              </a:rPr>
              <a:t>shown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here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using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ordering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vertices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a,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b,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c,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d.</a:t>
            </a:r>
            <a:endParaRPr sz="2400" dirty="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4648198"/>
            <a:ext cx="7848600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81280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>
                <a:solidFill>
                  <a:srgbClr val="04607A"/>
                </a:solidFill>
                <a:latin typeface="Calibri"/>
                <a:cs typeface="Calibri"/>
              </a:rPr>
              <a:t>Adjacency</a:t>
            </a:r>
            <a:r>
              <a:rPr sz="5000" spc="-6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spc="-5" dirty="0">
                <a:solidFill>
                  <a:srgbClr val="04607A"/>
                </a:solidFill>
                <a:latin typeface="Calibri"/>
                <a:cs typeface="Calibri"/>
              </a:rPr>
              <a:t>Matrices</a:t>
            </a:r>
            <a:r>
              <a:rPr sz="5000" spc="-7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spc="-10" dirty="0">
                <a:solidFill>
                  <a:srgbClr val="04607A"/>
                </a:solidFill>
                <a:latin typeface="Calibri"/>
                <a:cs typeface="Calibri"/>
              </a:rPr>
              <a:t>(</a:t>
            </a:r>
            <a:r>
              <a:rPr sz="5000" i="1" spc="-10" dirty="0">
                <a:solidFill>
                  <a:srgbClr val="04607A"/>
                </a:solidFill>
                <a:latin typeface="Calibri"/>
                <a:cs typeface="Calibri"/>
              </a:rPr>
              <a:t>continued</a:t>
            </a:r>
            <a:r>
              <a:rPr sz="5000" spc="-10" dirty="0">
                <a:solidFill>
                  <a:srgbClr val="04607A"/>
                </a:solidFill>
                <a:latin typeface="Calibri"/>
                <a:cs typeface="Calibri"/>
              </a:rPr>
              <a:t>)</a:t>
            </a:r>
            <a:endParaRPr sz="5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540" y="1908175"/>
            <a:ext cx="8053705" cy="412178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11785" marR="271145" indent="-274320">
              <a:lnSpc>
                <a:spcPct val="90000"/>
              </a:lnSpc>
              <a:spcBef>
                <a:spcPts val="41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12420" algn="l"/>
                <a:tab pos="5207635" algn="l"/>
                <a:tab pos="7238365" algn="l"/>
              </a:tabLst>
            </a:pPr>
            <a:r>
              <a:rPr sz="2600" spc="-5" dirty="0">
                <a:latin typeface="Constantia"/>
                <a:cs typeface="Constantia"/>
              </a:rPr>
              <a:t>Adjacency </a:t>
            </a:r>
            <a:r>
              <a:rPr sz="2600" spc="-10" dirty="0">
                <a:latin typeface="Constantia"/>
                <a:cs typeface="Constantia"/>
              </a:rPr>
              <a:t>matrices </a:t>
            </a:r>
            <a:r>
              <a:rPr sz="2600" spc="-5" dirty="0">
                <a:latin typeface="Constantia"/>
                <a:cs typeface="Constantia"/>
              </a:rPr>
              <a:t>can </a:t>
            </a:r>
            <a:r>
              <a:rPr sz="2600" dirty="0">
                <a:latin typeface="Constantia"/>
                <a:cs typeface="Constantia"/>
              </a:rPr>
              <a:t>also </a:t>
            </a:r>
            <a:r>
              <a:rPr sz="2600" spc="-5" dirty="0">
                <a:latin typeface="Constantia"/>
                <a:cs typeface="Constantia"/>
              </a:rPr>
              <a:t>be </a:t>
            </a:r>
            <a:r>
              <a:rPr sz="2600" dirty="0">
                <a:latin typeface="Constantia"/>
                <a:cs typeface="Constantia"/>
              </a:rPr>
              <a:t>used </a:t>
            </a:r>
            <a:r>
              <a:rPr sz="2600" spc="-15" dirty="0">
                <a:latin typeface="Constantia"/>
                <a:cs typeface="Constantia"/>
              </a:rPr>
              <a:t>to </a:t>
            </a:r>
            <a:r>
              <a:rPr sz="2600" spc="-10" dirty="0">
                <a:latin typeface="Constantia"/>
                <a:cs typeface="Constantia"/>
              </a:rPr>
              <a:t>represent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directed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graphs.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matrix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directed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graph	</a:t>
            </a:r>
            <a:r>
              <a:rPr sz="2600" i="1" dirty="0">
                <a:latin typeface="Constantia"/>
                <a:cs typeface="Constantia"/>
              </a:rPr>
              <a:t>G </a:t>
            </a:r>
            <a:r>
              <a:rPr sz="2600" dirty="0">
                <a:latin typeface="Constantia"/>
                <a:cs typeface="Constantia"/>
              </a:rPr>
              <a:t>=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i="1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)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has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ambria Math"/>
                <a:cs typeface="Cambria Math"/>
              </a:rPr>
              <a:t>1</a:t>
            </a:r>
            <a:r>
              <a:rPr sz="2600" spc="70" dirty="0">
                <a:latin typeface="Cambria Math"/>
                <a:cs typeface="Cambria Math"/>
              </a:rPr>
              <a:t> 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(</a:t>
            </a:r>
            <a:r>
              <a:rPr sz="2600" i="1" spc="-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j</a:t>
            </a:r>
            <a:r>
              <a:rPr sz="2600" dirty="0">
                <a:latin typeface="Constantia"/>
                <a:cs typeface="Constantia"/>
              </a:rPr>
              <a:t>)th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position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if</a:t>
            </a:r>
            <a:r>
              <a:rPr sz="2600" spc="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there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edge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om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v</a:t>
            </a:r>
            <a:r>
              <a:rPr sz="2550" i="1" spc="7" baseline="-21241" dirty="0">
                <a:latin typeface="Constantia"/>
                <a:cs typeface="Constantia"/>
              </a:rPr>
              <a:t>i</a:t>
            </a:r>
            <a:r>
              <a:rPr sz="2550" i="1" baseline="-21241" dirty="0">
                <a:latin typeface="Constantia"/>
                <a:cs typeface="Constantia"/>
              </a:rPr>
              <a:t> </a:t>
            </a:r>
            <a:r>
              <a:rPr sz="2550" i="1" spc="-270" baseline="-21241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v</a:t>
            </a:r>
            <a:r>
              <a:rPr sz="2550" i="1" spc="7" baseline="-21241" dirty="0">
                <a:latin typeface="Constantia"/>
                <a:cs typeface="Constantia"/>
              </a:rPr>
              <a:t>j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he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v</a:t>
            </a:r>
            <a:r>
              <a:rPr sz="2550" spc="22" baseline="-21241" dirty="0">
                <a:latin typeface="Cambria Math"/>
                <a:cs typeface="Cambria Math"/>
              </a:rPr>
              <a:t>1</a:t>
            </a:r>
            <a:r>
              <a:rPr sz="2600" dirty="0">
                <a:latin typeface="Constantia"/>
                <a:cs typeface="Constantia"/>
              </a:rPr>
              <a:t>, </a:t>
            </a:r>
            <a:r>
              <a:rPr sz="2600" i="1" spc="-5" dirty="0">
                <a:latin typeface="Constantia"/>
                <a:cs typeface="Constantia"/>
              </a:rPr>
              <a:t>v</a:t>
            </a:r>
            <a:r>
              <a:rPr sz="2550" spc="22" baseline="-21241" dirty="0">
                <a:latin typeface="Cambria Math"/>
                <a:cs typeface="Cambria Math"/>
              </a:rPr>
              <a:t>2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… </a:t>
            </a:r>
            <a:r>
              <a:rPr sz="2600" i="1" spc="-5" dirty="0">
                <a:latin typeface="Constantia"/>
                <a:cs typeface="Constantia"/>
              </a:rPr>
              <a:t>v</a:t>
            </a:r>
            <a:r>
              <a:rPr sz="2700" spc="-67" baseline="-20061" dirty="0">
                <a:latin typeface="Cambria Math"/>
                <a:cs typeface="Cambria Math"/>
              </a:rPr>
              <a:t>n</a:t>
            </a:r>
            <a:r>
              <a:rPr sz="2700" baseline="-20061" dirty="0">
                <a:latin typeface="Cambria Math"/>
                <a:cs typeface="Cambria Math"/>
              </a:rPr>
              <a:t> </a:t>
            </a:r>
            <a:r>
              <a:rPr sz="2700" spc="-225" baseline="-20061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	list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erti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3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.</a:t>
            </a:r>
          </a:p>
          <a:p>
            <a:pPr marL="678180" lvl="1" indent="-367030">
              <a:lnSpc>
                <a:spcPct val="100000"/>
              </a:lnSpc>
              <a:spcBef>
                <a:spcPts val="285"/>
              </a:spcBef>
              <a:buClr>
                <a:srgbClr val="009DD9"/>
              </a:buClr>
              <a:buSzPct val="69047"/>
              <a:buFont typeface="Segoe UI Symbol"/>
              <a:buChar char="⚫"/>
              <a:tabLst>
                <a:tab pos="678180" algn="l"/>
                <a:tab pos="678815" algn="l"/>
                <a:tab pos="6288405" algn="l"/>
              </a:tabLst>
            </a:pPr>
            <a:r>
              <a:rPr sz="2100" dirty="0">
                <a:latin typeface="Constantia"/>
                <a:cs typeface="Constantia"/>
              </a:rPr>
              <a:t>In</a:t>
            </a:r>
            <a:r>
              <a:rPr sz="2100" spc="-8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other</a:t>
            </a:r>
            <a:r>
              <a:rPr sz="2100" spc="-145" dirty="0">
                <a:latin typeface="Constantia"/>
                <a:cs typeface="Constantia"/>
              </a:rPr>
              <a:t> </a:t>
            </a:r>
            <a:r>
              <a:rPr sz="2100" spc="-20" dirty="0">
                <a:latin typeface="Constantia"/>
                <a:cs typeface="Constantia"/>
              </a:rPr>
              <a:t>words,</a:t>
            </a:r>
            <a:r>
              <a:rPr sz="210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if</a:t>
            </a:r>
            <a:r>
              <a:rPr sz="2100" spc="4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the</a:t>
            </a:r>
            <a:r>
              <a:rPr sz="2100" spc="-114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graphs</a:t>
            </a:r>
            <a:r>
              <a:rPr sz="2100" spc="-10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adjacency</a:t>
            </a:r>
            <a:r>
              <a:rPr sz="2100" spc="-4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matrix</a:t>
            </a:r>
            <a:r>
              <a:rPr sz="2100" spc="-3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is	</a:t>
            </a:r>
            <a:r>
              <a:rPr sz="2100" b="1" dirty="0">
                <a:latin typeface="Constantia"/>
                <a:cs typeface="Constantia"/>
              </a:rPr>
              <a:t>A</a:t>
            </a:r>
            <a:r>
              <a:rPr sz="2100" i="1" baseline="-19841" dirty="0">
                <a:latin typeface="Constantia"/>
                <a:cs typeface="Constantia"/>
              </a:rPr>
              <a:t>G</a:t>
            </a:r>
            <a:r>
              <a:rPr sz="2100" i="1" spc="254" baseline="-19841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=</a:t>
            </a:r>
            <a:r>
              <a:rPr sz="2100" spc="-3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[</a:t>
            </a:r>
            <a:r>
              <a:rPr sz="2100" i="1" spc="-5" dirty="0">
                <a:latin typeface="Constantia"/>
                <a:cs typeface="Constantia"/>
              </a:rPr>
              <a:t>a</a:t>
            </a:r>
            <a:r>
              <a:rPr sz="2100" i="1" spc="-7" baseline="-19841" dirty="0">
                <a:latin typeface="Constantia"/>
                <a:cs typeface="Constantia"/>
              </a:rPr>
              <a:t>ij</a:t>
            </a:r>
            <a:r>
              <a:rPr sz="2100" spc="-5" dirty="0">
                <a:latin typeface="Constantia"/>
                <a:cs typeface="Constantia"/>
              </a:rPr>
              <a:t>],</a:t>
            </a:r>
            <a:r>
              <a:rPr sz="2100" spc="-5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then</a:t>
            </a:r>
            <a:endParaRPr sz="2100" dirty="0">
              <a:latin typeface="Constantia"/>
              <a:cs typeface="Constantia"/>
            </a:endParaRPr>
          </a:p>
          <a:p>
            <a:pPr lvl="1">
              <a:lnSpc>
                <a:spcPct val="100000"/>
              </a:lnSpc>
              <a:buClr>
                <a:srgbClr val="009DD9"/>
              </a:buClr>
              <a:buFont typeface="Segoe UI Symbol"/>
              <a:buChar char="⚫"/>
            </a:pPr>
            <a:endParaRPr sz="2400" dirty="0">
              <a:latin typeface="Constantia"/>
              <a:cs typeface="Constant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009DD9"/>
              </a:buClr>
              <a:buFont typeface="Segoe UI Symbol"/>
              <a:buChar char="⚫"/>
            </a:pPr>
            <a:endParaRPr sz="2550" dirty="0">
              <a:latin typeface="Constantia"/>
              <a:cs typeface="Constantia"/>
            </a:endParaRPr>
          </a:p>
          <a:p>
            <a:pPr marL="678180" marR="43180" lvl="1" indent="-366395">
              <a:lnSpc>
                <a:spcPts val="2270"/>
              </a:lnSpc>
              <a:buClr>
                <a:srgbClr val="009DD9"/>
              </a:buClr>
              <a:buSzPct val="69047"/>
              <a:buFont typeface="Segoe UI Symbol"/>
              <a:buChar char="⚫"/>
              <a:tabLst>
                <a:tab pos="678180" algn="l"/>
                <a:tab pos="678815" algn="l"/>
              </a:tabLst>
            </a:pPr>
            <a:r>
              <a:rPr sz="2100" spc="-5" dirty="0">
                <a:latin typeface="Constantia"/>
                <a:cs typeface="Constantia"/>
              </a:rPr>
              <a:t>T</a:t>
            </a:r>
            <a:r>
              <a:rPr sz="2100" spc="-10" dirty="0">
                <a:latin typeface="Constantia"/>
                <a:cs typeface="Constantia"/>
              </a:rPr>
              <a:t>h</a:t>
            </a:r>
            <a:r>
              <a:rPr sz="2100" dirty="0">
                <a:latin typeface="Constantia"/>
                <a:cs typeface="Constantia"/>
              </a:rPr>
              <a:t>e</a:t>
            </a:r>
            <a:r>
              <a:rPr sz="2100" spc="-10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ad</a:t>
            </a:r>
            <a:r>
              <a:rPr sz="2100" spc="-10" dirty="0">
                <a:latin typeface="Constantia"/>
                <a:cs typeface="Constantia"/>
              </a:rPr>
              <a:t>j</a:t>
            </a:r>
            <a:r>
              <a:rPr sz="2100" dirty="0">
                <a:latin typeface="Constantia"/>
                <a:cs typeface="Constantia"/>
              </a:rPr>
              <a:t>a</a:t>
            </a:r>
            <a:r>
              <a:rPr sz="2100" spc="-35" dirty="0">
                <a:latin typeface="Constantia"/>
                <a:cs typeface="Constantia"/>
              </a:rPr>
              <a:t>c</a:t>
            </a:r>
            <a:r>
              <a:rPr sz="2100" dirty="0">
                <a:latin typeface="Constantia"/>
                <a:cs typeface="Constantia"/>
              </a:rPr>
              <a:t>en</a:t>
            </a:r>
            <a:r>
              <a:rPr sz="2100" spc="25" dirty="0">
                <a:latin typeface="Constantia"/>
                <a:cs typeface="Constantia"/>
              </a:rPr>
              <a:t>c</a:t>
            </a:r>
            <a:r>
              <a:rPr sz="2100" dirty="0">
                <a:latin typeface="Constantia"/>
                <a:cs typeface="Constantia"/>
              </a:rPr>
              <a:t>y</a:t>
            </a:r>
            <a:r>
              <a:rPr sz="2100" spc="-5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ma</a:t>
            </a:r>
            <a:r>
              <a:rPr sz="2100" spc="5" dirty="0">
                <a:latin typeface="Constantia"/>
                <a:cs typeface="Constantia"/>
              </a:rPr>
              <a:t>t</a:t>
            </a:r>
            <a:r>
              <a:rPr sz="2100" spc="-5" dirty="0">
                <a:latin typeface="Constantia"/>
                <a:cs typeface="Constantia"/>
              </a:rPr>
              <a:t>ri</a:t>
            </a:r>
            <a:r>
              <a:rPr sz="2100" dirty="0">
                <a:latin typeface="Constantia"/>
                <a:cs typeface="Constantia"/>
              </a:rPr>
              <a:t>x</a:t>
            </a:r>
            <a:r>
              <a:rPr sz="2100" spc="-45" dirty="0">
                <a:latin typeface="Constantia"/>
                <a:cs typeface="Constantia"/>
              </a:rPr>
              <a:t> </a:t>
            </a:r>
            <a:r>
              <a:rPr sz="2100" spc="-15" dirty="0">
                <a:latin typeface="Constantia"/>
                <a:cs typeface="Constantia"/>
              </a:rPr>
              <a:t>f</a:t>
            </a:r>
            <a:r>
              <a:rPr sz="2100" dirty="0">
                <a:latin typeface="Constantia"/>
                <a:cs typeface="Constantia"/>
              </a:rPr>
              <a:t>or</a:t>
            </a:r>
            <a:r>
              <a:rPr sz="2100" spc="-13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</a:t>
            </a:r>
            <a:r>
              <a:rPr sz="2100" spc="-11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di</a:t>
            </a:r>
            <a:r>
              <a:rPr sz="2100" spc="-35" dirty="0">
                <a:latin typeface="Constantia"/>
                <a:cs typeface="Constantia"/>
              </a:rPr>
              <a:t>r</a:t>
            </a:r>
            <a:r>
              <a:rPr sz="2100" dirty="0">
                <a:latin typeface="Constantia"/>
                <a:cs typeface="Constantia"/>
              </a:rPr>
              <a:t>ec</a:t>
            </a:r>
            <a:r>
              <a:rPr sz="2100" spc="-30" dirty="0">
                <a:latin typeface="Constantia"/>
                <a:cs typeface="Constantia"/>
              </a:rPr>
              <a:t>t</a:t>
            </a:r>
            <a:r>
              <a:rPr sz="2100" dirty="0">
                <a:latin typeface="Constantia"/>
                <a:cs typeface="Constantia"/>
              </a:rPr>
              <a:t>ed</a:t>
            </a:r>
            <a:r>
              <a:rPr sz="2100" spc="-7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g</a:t>
            </a:r>
            <a:r>
              <a:rPr sz="2100" spc="-40" dirty="0">
                <a:latin typeface="Constantia"/>
                <a:cs typeface="Constantia"/>
              </a:rPr>
              <a:t>r</a:t>
            </a:r>
            <a:r>
              <a:rPr sz="2100" dirty="0">
                <a:latin typeface="Constantia"/>
                <a:cs typeface="Constantia"/>
              </a:rPr>
              <a:t>aph</a:t>
            </a:r>
            <a:r>
              <a:rPr sz="2100" spc="-9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doe</a:t>
            </a:r>
            <a:r>
              <a:rPr sz="2100" dirty="0">
                <a:latin typeface="Constantia"/>
                <a:cs typeface="Constantia"/>
              </a:rPr>
              <a:t>s</a:t>
            </a:r>
            <a:r>
              <a:rPr sz="2100" spc="-6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no</a:t>
            </a:r>
            <a:r>
              <a:rPr sz="2100" dirty="0">
                <a:latin typeface="Constantia"/>
                <a:cs typeface="Constantia"/>
              </a:rPr>
              <a:t>t</a:t>
            </a:r>
            <a:r>
              <a:rPr sz="2100" spc="-5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h</a:t>
            </a:r>
            <a:r>
              <a:rPr sz="2100" spc="-55" dirty="0">
                <a:latin typeface="Constantia"/>
                <a:cs typeface="Constantia"/>
              </a:rPr>
              <a:t>a</a:t>
            </a:r>
            <a:r>
              <a:rPr sz="2100" spc="-45" dirty="0">
                <a:latin typeface="Constantia"/>
                <a:cs typeface="Constantia"/>
              </a:rPr>
              <a:t>v</a:t>
            </a:r>
            <a:r>
              <a:rPr sz="2100" dirty="0">
                <a:latin typeface="Constantia"/>
                <a:cs typeface="Constantia"/>
              </a:rPr>
              <a:t>e</a:t>
            </a:r>
            <a:r>
              <a:rPr sz="2100" spc="-95" dirty="0">
                <a:latin typeface="Constantia"/>
                <a:cs typeface="Constantia"/>
              </a:rPr>
              <a:t> </a:t>
            </a:r>
            <a:r>
              <a:rPr sz="2100" spc="-35" dirty="0">
                <a:latin typeface="Constantia"/>
                <a:cs typeface="Constantia"/>
              </a:rPr>
              <a:t>t</a:t>
            </a:r>
            <a:r>
              <a:rPr sz="2100" dirty="0">
                <a:latin typeface="Constantia"/>
                <a:cs typeface="Constantia"/>
              </a:rPr>
              <a:t>o</a:t>
            </a:r>
            <a:r>
              <a:rPr sz="2100" spc="-5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be  </a:t>
            </a:r>
            <a:r>
              <a:rPr sz="2100" dirty="0">
                <a:latin typeface="Constantia"/>
                <a:cs typeface="Constantia"/>
              </a:rPr>
              <a:t>symmetric,</a:t>
            </a:r>
            <a:r>
              <a:rPr sz="2100" spc="-1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because</a:t>
            </a:r>
            <a:r>
              <a:rPr sz="2100" spc="-90" dirty="0">
                <a:latin typeface="Constantia"/>
                <a:cs typeface="Constantia"/>
              </a:rPr>
              <a:t> </a:t>
            </a:r>
            <a:r>
              <a:rPr sz="2100" spc="-15" dirty="0">
                <a:latin typeface="Constantia"/>
                <a:cs typeface="Constantia"/>
              </a:rPr>
              <a:t>there</a:t>
            </a:r>
            <a:r>
              <a:rPr sz="2100" spc="-70" dirty="0">
                <a:latin typeface="Constantia"/>
                <a:cs typeface="Constantia"/>
              </a:rPr>
              <a:t> </a:t>
            </a:r>
            <a:r>
              <a:rPr sz="2100" spc="-15" dirty="0">
                <a:latin typeface="Constantia"/>
                <a:cs typeface="Constantia"/>
              </a:rPr>
              <a:t>may</a:t>
            </a:r>
            <a:r>
              <a:rPr sz="2100" spc="-5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not</a:t>
            </a:r>
            <a:r>
              <a:rPr sz="2100" spc="-6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be</a:t>
            </a:r>
            <a:r>
              <a:rPr sz="2100" spc="-114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an</a:t>
            </a:r>
            <a:r>
              <a:rPr sz="2100" spc="-70" dirty="0">
                <a:latin typeface="Constantia"/>
                <a:cs typeface="Constantia"/>
              </a:rPr>
              <a:t> </a:t>
            </a:r>
            <a:r>
              <a:rPr sz="2100" spc="-15" dirty="0">
                <a:latin typeface="Constantia"/>
                <a:cs typeface="Constantia"/>
              </a:rPr>
              <a:t>edge</a:t>
            </a:r>
            <a:r>
              <a:rPr sz="2100" spc="-9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from </a:t>
            </a:r>
            <a:r>
              <a:rPr sz="2100" i="1" dirty="0">
                <a:latin typeface="Constantia"/>
                <a:cs typeface="Constantia"/>
              </a:rPr>
              <a:t>v</a:t>
            </a:r>
            <a:r>
              <a:rPr sz="2100" i="1" baseline="-19841" dirty="0">
                <a:latin typeface="Constantia"/>
                <a:cs typeface="Constantia"/>
              </a:rPr>
              <a:t>i</a:t>
            </a:r>
            <a:r>
              <a:rPr sz="2100" i="1" spc="240" baseline="-19841" dirty="0">
                <a:latin typeface="Constantia"/>
                <a:cs typeface="Constantia"/>
              </a:rPr>
              <a:t> </a:t>
            </a:r>
            <a:r>
              <a:rPr sz="2100" spc="-20" dirty="0">
                <a:latin typeface="Constantia"/>
                <a:cs typeface="Constantia"/>
              </a:rPr>
              <a:t>to</a:t>
            </a:r>
            <a:r>
              <a:rPr sz="2100" spc="-45" dirty="0">
                <a:latin typeface="Constantia"/>
                <a:cs typeface="Constantia"/>
              </a:rPr>
              <a:t> </a:t>
            </a:r>
            <a:r>
              <a:rPr sz="2100" i="1" dirty="0">
                <a:latin typeface="Constantia"/>
                <a:cs typeface="Constantia"/>
              </a:rPr>
              <a:t>v</a:t>
            </a:r>
            <a:r>
              <a:rPr sz="2100" i="1" baseline="-19841" dirty="0">
                <a:latin typeface="Constantia"/>
                <a:cs typeface="Constantia"/>
              </a:rPr>
              <a:t>j</a:t>
            </a:r>
            <a:r>
              <a:rPr sz="2100" dirty="0">
                <a:latin typeface="Constantia"/>
                <a:cs typeface="Constantia"/>
              </a:rPr>
              <a:t>,</a:t>
            </a:r>
            <a:r>
              <a:rPr sz="2100" spc="-7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when </a:t>
            </a:r>
            <a:r>
              <a:rPr sz="2100" spc="-509" dirty="0">
                <a:latin typeface="Constantia"/>
                <a:cs typeface="Constantia"/>
              </a:rPr>
              <a:t> </a:t>
            </a:r>
            <a:r>
              <a:rPr sz="2100" spc="-15" dirty="0">
                <a:latin typeface="Constantia"/>
                <a:cs typeface="Constantia"/>
              </a:rPr>
              <a:t>there</a:t>
            </a:r>
            <a:r>
              <a:rPr sz="2100" spc="-7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is</a:t>
            </a:r>
            <a:r>
              <a:rPr sz="2100" spc="-9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an</a:t>
            </a:r>
            <a:r>
              <a:rPr sz="2100" spc="-85" dirty="0">
                <a:latin typeface="Constantia"/>
                <a:cs typeface="Constantia"/>
              </a:rPr>
              <a:t> </a:t>
            </a:r>
            <a:r>
              <a:rPr sz="2100" spc="-15" dirty="0">
                <a:latin typeface="Constantia"/>
                <a:cs typeface="Constantia"/>
              </a:rPr>
              <a:t>edge</a:t>
            </a:r>
            <a:r>
              <a:rPr sz="2100" spc="-9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from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i="1" spc="-5" dirty="0">
                <a:latin typeface="Constantia"/>
                <a:cs typeface="Constantia"/>
              </a:rPr>
              <a:t>v</a:t>
            </a:r>
            <a:r>
              <a:rPr sz="2100" i="1" spc="-7" baseline="-19841" dirty="0">
                <a:latin typeface="Constantia"/>
                <a:cs typeface="Constantia"/>
              </a:rPr>
              <a:t>j</a:t>
            </a:r>
            <a:r>
              <a:rPr sz="2100" i="1" spc="247" baseline="-19841" dirty="0">
                <a:latin typeface="Constantia"/>
                <a:cs typeface="Constantia"/>
              </a:rPr>
              <a:t> </a:t>
            </a:r>
            <a:r>
              <a:rPr sz="2100" spc="-20" dirty="0">
                <a:latin typeface="Constantia"/>
                <a:cs typeface="Constantia"/>
              </a:rPr>
              <a:t>to</a:t>
            </a:r>
            <a:r>
              <a:rPr sz="2100" spc="-60" dirty="0">
                <a:latin typeface="Constantia"/>
                <a:cs typeface="Constantia"/>
              </a:rPr>
              <a:t> </a:t>
            </a:r>
            <a:r>
              <a:rPr sz="2100" i="1" spc="-5" dirty="0">
                <a:latin typeface="Constantia"/>
                <a:cs typeface="Constantia"/>
              </a:rPr>
              <a:t>v</a:t>
            </a:r>
            <a:r>
              <a:rPr sz="2100" i="1" spc="-7" baseline="-19841" dirty="0">
                <a:latin typeface="Constantia"/>
                <a:cs typeface="Constantia"/>
              </a:rPr>
              <a:t>i</a:t>
            </a:r>
            <a:r>
              <a:rPr sz="2100" spc="-5" dirty="0">
                <a:latin typeface="Constantia"/>
                <a:cs typeface="Constantia"/>
              </a:rPr>
              <a:t>.</a:t>
            </a:r>
            <a:endParaRPr sz="2100" dirty="0">
              <a:latin typeface="Constantia"/>
              <a:cs typeface="Constantia"/>
            </a:endParaRPr>
          </a:p>
          <a:p>
            <a:pPr marL="678180" marR="66675" lvl="1" indent="-366395">
              <a:lnSpc>
                <a:spcPts val="2270"/>
              </a:lnSpc>
              <a:spcBef>
                <a:spcPts val="500"/>
              </a:spcBef>
              <a:buClr>
                <a:srgbClr val="009DD9"/>
              </a:buClr>
              <a:buSzPct val="69047"/>
              <a:buFont typeface="Segoe UI Symbol"/>
              <a:buChar char="⚫"/>
              <a:tabLst>
                <a:tab pos="678180" algn="l"/>
                <a:tab pos="678815" algn="l"/>
              </a:tabLst>
            </a:pPr>
            <a:r>
              <a:rPr sz="2100" spc="-95" dirty="0">
                <a:latin typeface="Constantia"/>
                <a:cs typeface="Constantia"/>
              </a:rPr>
              <a:t>To</a:t>
            </a:r>
            <a:r>
              <a:rPr sz="2100" spc="-8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represent</a:t>
            </a:r>
            <a:r>
              <a:rPr sz="2100" spc="-14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directed multigraphs,</a:t>
            </a:r>
            <a:r>
              <a:rPr sz="2100" spc="-3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the</a:t>
            </a:r>
            <a:r>
              <a:rPr sz="2100" spc="-13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value</a:t>
            </a:r>
            <a:r>
              <a:rPr sz="2100" spc="-114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of</a:t>
            </a:r>
            <a:r>
              <a:rPr sz="2100" spc="50" dirty="0">
                <a:latin typeface="Constantia"/>
                <a:cs typeface="Constantia"/>
              </a:rPr>
              <a:t> </a:t>
            </a:r>
            <a:r>
              <a:rPr sz="2100" i="1" dirty="0">
                <a:latin typeface="Constantia"/>
                <a:cs typeface="Constantia"/>
              </a:rPr>
              <a:t>a</a:t>
            </a:r>
            <a:r>
              <a:rPr sz="2100" i="1" baseline="-19841" dirty="0">
                <a:latin typeface="Constantia"/>
                <a:cs typeface="Constantia"/>
              </a:rPr>
              <a:t>ij</a:t>
            </a:r>
            <a:r>
              <a:rPr sz="2100" i="1" spc="277" baseline="-19841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is</a:t>
            </a:r>
            <a:r>
              <a:rPr sz="2100" spc="-5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the</a:t>
            </a:r>
            <a:r>
              <a:rPr sz="2100" spc="-7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number </a:t>
            </a:r>
            <a:r>
              <a:rPr sz="2100" spc="-509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of ed</a:t>
            </a:r>
            <a:r>
              <a:rPr sz="2100" spc="-50" dirty="0">
                <a:latin typeface="Constantia"/>
                <a:cs typeface="Constantia"/>
              </a:rPr>
              <a:t>g</a:t>
            </a:r>
            <a:r>
              <a:rPr sz="2100" dirty="0">
                <a:latin typeface="Constantia"/>
                <a:cs typeface="Constantia"/>
              </a:rPr>
              <a:t>es</a:t>
            </a:r>
            <a:r>
              <a:rPr sz="2100" spc="-130" dirty="0">
                <a:latin typeface="Constantia"/>
                <a:cs typeface="Constantia"/>
              </a:rPr>
              <a:t> </a:t>
            </a:r>
            <a:r>
              <a:rPr sz="2100" spc="-35" dirty="0">
                <a:latin typeface="Constantia"/>
                <a:cs typeface="Constantia"/>
              </a:rPr>
              <a:t>c</a:t>
            </a:r>
            <a:r>
              <a:rPr sz="2100" dirty="0">
                <a:latin typeface="Constantia"/>
                <a:cs typeface="Constantia"/>
              </a:rPr>
              <a:t>on</a:t>
            </a:r>
            <a:r>
              <a:rPr sz="2100" spc="5" dirty="0">
                <a:latin typeface="Constantia"/>
                <a:cs typeface="Constantia"/>
              </a:rPr>
              <a:t>n</a:t>
            </a:r>
            <a:r>
              <a:rPr sz="2100" dirty="0">
                <a:latin typeface="Constantia"/>
                <a:cs typeface="Constantia"/>
              </a:rPr>
              <a:t>ec</a:t>
            </a:r>
            <a:r>
              <a:rPr sz="2100" spc="5" dirty="0">
                <a:latin typeface="Constantia"/>
                <a:cs typeface="Constantia"/>
              </a:rPr>
              <a:t>t</a:t>
            </a:r>
            <a:r>
              <a:rPr sz="2100" spc="-5" dirty="0">
                <a:latin typeface="Constantia"/>
                <a:cs typeface="Constantia"/>
              </a:rPr>
              <a:t>i</a:t>
            </a:r>
            <a:r>
              <a:rPr sz="2100" spc="5" dirty="0">
                <a:latin typeface="Constantia"/>
                <a:cs typeface="Constantia"/>
              </a:rPr>
              <a:t>n</a:t>
            </a:r>
            <a:r>
              <a:rPr sz="2100" dirty="0">
                <a:latin typeface="Constantia"/>
                <a:cs typeface="Constantia"/>
              </a:rPr>
              <a:t>g</a:t>
            </a:r>
            <a:r>
              <a:rPr sz="2100" spc="-5" dirty="0">
                <a:latin typeface="Constantia"/>
                <a:cs typeface="Constantia"/>
              </a:rPr>
              <a:t> </a:t>
            </a:r>
            <a:r>
              <a:rPr sz="2100" i="1" dirty="0">
                <a:latin typeface="Constantia"/>
                <a:cs typeface="Constantia"/>
              </a:rPr>
              <a:t>v</a:t>
            </a:r>
            <a:r>
              <a:rPr sz="2100" i="1" baseline="-19841" dirty="0">
                <a:latin typeface="Constantia"/>
                <a:cs typeface="Constantia"/>
              </a:rPr>
              <a:t>i</a:t>
            </a:r>
            <a:r>
              <a:rPr sz="2100" i="1" spc="240" baseline="-19841" dirty="0">
                <a:latin typeface="Constantia"/>
                <a:cs typeface="Constantia"/>
              </a:rPr>
              <a:t> </a:t>
            </a:r>
            <a:r>
              <a:rPr sz="2100" spc="-35" dirty="0">
                <a:latin typeface="Constantia"/>
                <a:cs typeface="Constantia"/>
              </a:rPr>
              <a:t>t</a:t>
            </a:r>
            <a:r>
              <a:rPr sz="2100" dirty="0">
                <a:latin typeface="Constantia"/>
                <a:cs typeface="Constantia"/>
              </a:rPr>
              <a:t>o</a:t>
            </a:r>
            <a:r>
              <a:rPr sz="2100" spc="-55" dirty="0">
                <a:latin typeface="Constantia"/>
                <a:cs typeface="Constantia"/>
              </a:rPr>
              <a:t> </a:t>
            </a:r>
            <a:r>
              <a:rPr sz="2100" i="1" dirty="0">
                <a:latin typeface="Constantia"/>
                <a:cs typeface="Constantia"/>
              </a:rPr>
              <a:t>v</a:t>
            </a:r>
            <a:r>
              <a:rPr sz="2100" i="1" baseline="-19841" dirty="0">
                <a:latin typeface="Constantia"/>
                <a:cs typeface="Constantia"/>
              </a:rPr>
              <a:t>j</a:t>
            </a:r>
            <a:r>
              <a:rPr sz="2100" dirty="0">
                <a:latin typeface="Constantia"/>
                <a:cs typeface="Constantia"/>
              </a:rPr>
              <a:t>.</a:t>
            </a: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81200" y="3886200"/>
            <a:ext cx="4218432" cy="60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3144</TotalTime>
  <Words>2509</Words>
  <Application>Microsoft Office PowerPoint</Application>
  <PresentationFormat>On-screen Show (4:3)</PresentationFormat>
  <Paragraphs>148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Cambria Math</vt:lpstr>
      <vt:lpstr>Constantia</vt:lpstr>
      <vt:lpstr>Segoe UI Symbol</vt:lpstr>
      <vt:lpstr>Office Theme</vt:lpstr>
      <vt:lpstr>Section 10.3</vt:lpstr>
      <vt:lpstr>Section Summary</vt:lpstr>
      <vt:lpstr>Representing Graphs: Adjacency Lists</vt:lpstr>
      <vt:lpstr>PowerPoint Presentation</vt:lpstr>
      <vt:lpstr>PowerPoint Presentation</vt:lpstr>
      <vt:lpstr>Representation of Graphs:  Adjacency Matrices</vt:lpstr>
      <vt:lpstr>Adjacency Matrices (continued)</vt:lpstr>
      <vt:lpstr>Adjacency Matrices (continued)</vt:lpstr>
      <vt:lpstr>Adjacency Matrices (continued)</vt:lpstr>
      <vt:lpstr>Representation of Graphs:  Incidence Matrices</vt:lpstr>
      <vt:lpstr>PowerPoint Presentation</vt:lpstr>
      <vt:lpstr>PowerPoint Presentation</vt:lpstr>
      <vt:lpstr>PowerPoint Presentation</vt:lpstr>
      <vt:lpstr>Incidence Matrices (continued)</vt:lpstr>
      <vt:lpstr>PowerPoint Presentation</vt:lpstr>
      <vt:lpstr>PowerPoint Presentation</vt:lpstr>
      <vt:lpstr>PowerPoint Presentation</vt:lpstr>
      <vt:lpstr>Section 10.4</vt:lpstr>
      <vt:lpstr>Section Summary</vt:lpstr>
      <vt:lpstr>Paths</vt:lpstr>
      <vt:lpstr>Paths</vt:lpstr>
      <vt:lpstr>Paths (continued)</vt:lpstr>
      <vt:lpstr>Connectedness in Undirected Graphs</vt:lpstr>
      <vt:lpstr>PowerPoint Presentation</vt:lpstr>
      <vt:lpstr>PowerPoint Presentation</vt:lpstr>
      <vt:lpstr>PowerPoint Presentation</vt:lpstr>
      <vt:lpstr>Section Summary</vt:lpstr>
      <vt:lpstr>Euler Paths and Circuits</vt:lpstr>
      <vt:lpstr>Euler Paths and Circuits</vt:lpstr>
      <vt:lpstr>Necessary Conditions for Euler Circuits and Paths</vt:lpstr>
      <vt:lpstr>Sufficient Conditions for Euler Circuits and Paths Suppose that G is a connected multigraph with ≥ 2 vertices, all of even  degree. Let x0 = a be a vertex of even degree. Choose an edge {x0, x1}  incident with a and proceed to build a simple path {x0, x1}, {x1, x2}, …, {xn-1,  xn} by adding edges one by one until another edge can not be added.</vt:lpstr>
      <vt:lpstr>Sufficient Conditions for Euler Circuits and Paths</vt:lpstr>
      <vt:lpstr>Algorithm for Constructing an  Euler Circuits</vt:lpstr>
      <vt:lpstr>Necessary and Sufficient Conditions for  Euler Circuits and Paths (continued)</vt:lpstr>
      <vt:lpstr>Euler Circuits and Paths</vt:lpstr>
      <vt:lpstr>Applications of Euler Paths and  Circuits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Musawar Ali</cp:lastModifiedBy>
  <cp:revision>47</cp:revision>
  <dcterms:created xsi:type="dcterms:W3CDTF">2021-11-11T10:19:54Z</dcterms:created>
  <dcterms:modified xsi:type="dcterms:W3CDTF">2021-12-03T09:37:10Z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2021-11-11T00:00:00Z</vt:filetime>
  </property>
</Properties>
</file>