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530" r:id="rId2"/>
    <p:sldId id="531" r:id="rId3"/>
    <p:sldId id="532" r:id="rId4"/>
    <p:sldId id="533" r:id="rId5"/>
    <p:sldId id="534" r:id="rId6"/>
    <p:sldId id="535" r:id="rId7"/>
    <p:sldId id="408" r:id="rId8"/>
    <p:sldId id="409" r:id="rId9"/>
    <p:sldId id="410" r:id="rId10"/>
    <p:sldId id="411" r:id="rId11"/>
    <p:sldId id="412" r:id="rId12"/>
    <p:sldId id="543" r:id="rId13"/>
    <p:sldId id="546" r:id="rId14"/>
    <p:sldId id="544" r:id="rId15"/>
    <p:sldId id="545" r:id="rId16"/>
    <p:sldId id="536" r:id="rId17"/>
    <p:sldId id="537" r:id="rId18"/>
    <p:sldId id="538" r:id="rId19"/>
    <p:sldId id="539" r:id="rId20"/>
    <p:sldId id="540" r:id="rId21"/>
    <p:sldId id="413" r:id="rId22"/>
    <p:sldId id="541" r:id="rId23"/>
    <p:sldId id="542" r:id="rId24"/>
    <p:sldId id="414" r:id="rId25"/>
    <p:sldId id="415" r:id="rId26"/>
    <p:sldId id="416" r:id="rId27"/>
    <p:sldId id="417" r:id="rId28"/>
    <p:sldId id="418" r:id="rId29"/>
    <p:sldId id="419" r:id="rId30"/>
    <p:sldId id="420" r:id="rId31"/>
    <p:sldId id="421" r:id="rId32"/>
    <p:sldId id="422" r:id="rId33"/>
    <p:sldId id="423" r:id="rId34"/>
    <p:sldId id="424" r:id="rId35"/>
    <p:sldId id="425" r:id="rId36"/>
    <p:sldId id="426" r:id="rId37"/>
    <p:sldId id="427" r:id="rId38"/>
    <p:sldId id="428" r:id="rId3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68" d="100"/>
          <a:sy n="68" d="100"/>
        </p:scale>
        <p:origin x="145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21640" y="375665"/>
            <a:ext cx="8300719" cy="51371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12/6/2021</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0" i="0">
                <a:solidFill>
                  <a:schemeClr val="bg1"/>
                </a:solidFill>
                <a:latin typeface="Constantia"/>
                <a:cs typeface="Constantia"/>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onstantia"/>
                <a:cs typeface="Constant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12/6/2021</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0" i="0">
                <a:solidFill>
                  <a:schemeClr val="bg1"/>
                </a:solidFill>
                <a:latin typeface="Constantia"/>
                <a:cs typeface="Constanti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12/6/2021</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0" i="0">
                <a:solidFill>
                  <a:schemeClr val="bg1"/>
                </a:solidFill>
                <a:latin typeface="Constantia"/>
                <a:cs typeface="Constant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12/6/2021</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12/6/2021</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05306" y="3244088"/>
            <a:ext cx="7533386" cy="422275"/>
          </a:xfrm>
          <a:prstGeom prst="rect">
            <a:avLst/>
          </a:prstGeom>
        </p:spPr>
        <p:txBody>
          <a:bodyPr wrap="square" lIns="0" tIns="0" rIns="0" bIns="0">
            <a:spAutoFit/>
          </a:bodyPr>
          <a:lstStyle>
            <a:lvl1pPr>
              <a:defRPr sz="2600" b="0" i="0">
                <a:solidFill>
                  <a:schemeClr val="bg1"/>
                </a:solidFill>
                <a:latin typeface="Constantia"/>
                <a:cs typeface="Constantia"/>
              </a:defRPr>
            </a:lvl1pPr>
          </a:lstStyle>
          <a:p>
            <a:endParaRPr/>
          </a:p>
        </p:txBody>
      </p:sp>
      <p:sp>
        <p:nvSpPr>
          <p:cNvPr id="3" name="Holder 3"/>
          <p:cNvSpPr>
            <a:spLocks noGrp="1"/>
          </p:cNvSpPr>
          <p:nvPr>
            <p:ph type="body" idx="1"/>
          </p:nvPr>
        </p:nvSpPr>
        <p:spPr>
          <a:xfrm>
            <a:off x="533399" y="1949322"/>
            <a:ext cx="8077200" cy="4272280"/>
          </a:xfrm>
          <a:prstGeom prst="rect">
            <a:avLst/>
          </a:prstGeom>
        </p:spPr>
        <p:txBody>
          <a:bodyPr wrap="square" lIns="0" tIns="0" rIns="0" bIns="0">
            <a:spAutoFit/>
          </a:bodyPr>
          <a:lstStyle>
            <a:lvl1pPr>
              <a:defRPr sz="2400" b="0" i="0">
                <a:solidFill>
                  <a:schemeClr val="tx1"/>
                </a:solidFill>
                <a:latin typeface="Constantia"/>
                <a:cs typeface="Constantia"/>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12/6/2021</a:t>
            </a:fld>
            <a:endParaRPr lang="en-US" dirty="0"/>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15.png"/><Relationship Id="rId7" Type="http://schemas.openxmlformats.org/officeDocument/2006/relationships/image" Target="../media/image25.jp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5.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 Id="rId5" Type="http://schemas.openxmlformats.org/officeDocument/2006/relationships/image" Target="../media/image42.png"/><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5.xml"/><Relationship Id="rId6" Type="http://schemas.openxmlformats.org/officeDocument/2006/relationships/image" Target="../media/image42.png"/><Relationship Id="rId5" Type="http://schemas.openxmlformats.org/officeDocument/2006/relationships/image" Target="../media/image48.png"/><Relationship Id="rId4" Type="http://schemas.openxmlformats.org/officeDocument/2006/relationships/image" Target="../media/image47.png"/></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5.xml"/><Relationship Id="rId6" Type="http://schemas.openxmlformats.org/officeDocument/2006/relationships/image" Target="../media/image42.png"/><Relationship Id="rId5" Type="http://schemas.openxmlformats.org/officeDocument/2006/relationships/image" Target="../media/image52.png"/><Relationship Id="rId4" Type="http://schemas.openxmlformats.org/officeDocument/2006/relationships/image" Target="../media/image51.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5.xml"/><Relationship Id="rId6" Type="http://schemas.openxmlformats.org/officeDocument/2006/relationships/image" Target="../media/image42.png"/><Relationship Id="rId5" Type="http://schemas.openxmlformats.org/officeDocument/2006/relationships/image" Target="../media/image56.png"/><Relationship Id="rId4" Type="http://schemas.openxmlformats.org/officeDocument/2006/relationships/image" Target="../media/image55.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59.png"/><Relationship Id="rId2" Type="http://schemas.openxmlformats.org/officeDocument/2006/relationships/image" Target="../media/image57.png"/><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58.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62.jp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15.png"/><Relationship Id="rId7"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66.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70.jp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75.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8" Type="http://schemas.openxmlformats.org/officeDocument/2006/relationships/image" Target="../media/image78.jpg"/><Relationship Id="rId3" Type="http://schemas.openxmlformats.org/officeDocument/2006/relationships/image" Target="../media/image15.png"/><Relationship Id="rId7" Type="http://schemas.openxmlformats.org/officeDocument/2006/relationships/image" Target="../media/image77.jp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79.png"/></Relationships>
</file>

<file path=ppt/slides/_rels/slide35.xml.rels><?xml version="1.0" encoding="UTF-8" standalone="yes"?>
<Relationships xmlns="http://schemas.openxmlformats.org/package/2006/relationships"><Relationship Id="rId8" Type="http://schemas.openxmlformats.org/officeDocument/2006/relationships/image" Target="../media/image82.jpg"/><Relationship Id="rId3" Type="http://schemas.openxmlformats.org/officeDocument/2006/relationships/image" Target="../media/image15.png"/><Relationship Id="rId7" Type="http://schemas.openxmlformats.org/officeDocument/2006/relationships/image" Target="../media/image81.jp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83.jp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5.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15.png"/><Relationship Id="rId7" Type="http://schemas.openxmlformats.org/officeDocument/2006/relationships/image" Target="../media/image19.jp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jp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55E4E1-AC30-47E2-8ADC-7AC65E63B9E0}"/>
              </a:ext>
            </a:extLst>
          </p:cNvPr>
          <p:cNvPicPr>
            <a:picLocks noChangeAspect="1"/>
          </p:cNvPicPr>
          <p:nvPr/>
        </p:nvPicPr>
        <p:blipFill>
          <a:blip r:embed="rId2"/>
          <a:stretch>
            <a:fillRect/>
          </a:stretch>
        </p:blipFill>
        <p:spPr>
          <a:xfrm>
            <a:off x="533400" y="3733800"/>
            <a:ext cx="4038600" cy="2702085"/>
          </a:xfrm>
          <a:prstGeom prst="rect">
            <a:avLst/>
          </a:prstGeom>
        </p:spPr>
      </p:pic>
      <p:pic>
        <p:nvPicPr>
          <p:cNvPr id="5" name="Picture 4">
            <a:extLst>
              <a:ext uri="{FF2B5EF4-FFF2-40B4-BE49-F238E27FC236}">
                <a16:creationId xmlns:a16="http://schemas.microsoft.com/office/drawing/2014/main" id="{CA2F6B93-EA4D-4EF7-BF15-8E35EA3F3502}"/>
              </a:ext>
            </a:extLst>
          </p:cNvPr>
          <p:cNvPicPr>
            <a:picLocks noChangeAspect="1"/>
          </p:cNvPicPr>
          <p:nvPr/>
        </p:nvPicPr>
        <p:blipFill>
          <a:blip r:embed="rId3"/>
          <a:stretch>
            <a:fillRect/>
          </a:stretch>
        </p:blipFill>
        <p:spPr>
          <a:xfrm>
            <a:off x="4509841" y="3659505"/>
            <a:ext cx="4873897" cy="3198495"/>
          </a:xfrm>
          <a:prstGeom prst="rect">
            <a:avLst/>
          </a:prstGeom>
        </p:spPr>
      </p:pic>
      <p:pic>
        <p:nvPicPr>
          <p:cNvPr id="7" name="Picture 6">
            <a:extLst>
              <a:ext uri="{FF2B5EF4-FFF2-40B4-BE49-F238E27FC236}">
                <a16:creationId xmlns:a16="http://schemas.microsoft.com/office/drawing/2014/main" id="{850F0A0F-6931-4088-B565-86AAFF3EEB3A}"/>
              </a:ext>
            </a:extLst>
          </p:cNvPr>
          <p:cNvPicPr>
            <a:picLocks noChangeAspect="1"/>
          </p:cNvPicPr>
          <p:nvPr/>
        </p:nvPicPr>
        <p:blipFill>
          <a:blip r:embed="rId4"/>
          <a:stretch>
            <a:fillRect/>
          </a:stretch>
        </p:blipFill>
        <p:spPr>
          <a:xfrm>
            <a:off x="412326" y="1066800"/>
            <a:ext cx="8319347" cy="1295400"/>
          </a:xfrm>
          <a:prstGeom prst="rect">
            <a:avLst/>
          </a:prstGeom>
        </p:spPr>
      </p:pic>
    </p:spTree>
    <p:extLst>
      <p:ext uri="{BB962C8B-B14F-4D97-AF65-F5344CB8AC3E}">
        <p14:creationId xmlns:p14="http://schemas.microsoft.com/office/powerpoint/2010/main" val="423846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426465"/>
            <a:ext cx="5792470" cy="1397635"/>
          </a:xfrm>
          <a:prstGeom prst="rect">
            <a:avLst/>
          </a:prstGeom>
        </p:spPr>
        <p:txBody>
          <a:bodyPr vert="horz" wrap="square" lIns="0" tIns="12700" rIns="0" bIns="0" rtlCol="0">
            <a:spAutoFit/>
          </a:bodyPr>
          <a:lstStyle/>
          <a:p>
            <a:pPr marL="12700" marR="5080">
              <a:lnSpc>
                <a:spcPct val="100000"/>
              </a:lnSpc>
              <a:spcBef>
                <a:spcPts val="100"/>
              </a:spcBef>
            </a:pPr>
            <a:r>
              <a:rPr sz="4500" dirty="0">
                <a:solidFill>
                  <a:srgbClr val="04607A"/>
                </a:solidFill>
                <a:latin typeface="Calibri"/>
                <a:cs typeface="Calibri"/>
              </a:rPr>
              <a:t>Necessary</a:t>
            </a:r>
            <a:r>
              <a:rPr sz="4500" spc="-60" dirty="0">
                <a:solidFill>
                  <a:srgbClr val="04607A"/>
                </a:solidFill>
                <a:latin typeface="Calibri"/>
                <a:cs typeface="Calibri"/>
              </a:rPr>
              <a:t> </a:t>
            </a:r>
            <a:r>
              <a:rPr sz="4500" spc="-5" dirty="0">
                <a:solidFill>
                  <a:srgbClr val="04607A"/>
                </a:solidFill>
                <a:latin typeface="Calibri"/>
                <a:cs typeface="Calibri"/>
              </a:rPr>
              <a:t>Conditions</a:t>
            </a:r>
            <a:r>
              <a:rPr sz="4500" spc="-20" dirty="0">
                <a:solidFill>
                  <a:srgbClr val="04607A"/>
                </a:solidFill>
                <a:latin typeface="Calibri"/>
                <a:cs typeface="Calibri"/>
              </a:rPr>
              <a:t> </a:t>
            </a:r>
            <a:r>
              <a:rPr sz="4500" spc="-40" dirty="0">
                <a:solidFill>
                  <a:srgbClr val="04607A"/>
                </a:solidFill>
                <a:latin typeface="Calibri"/>
                <a:cs typeface="Calibri"/>
              </a:rPr>
              <a:t>for </a:t>
            </a:r>
            <a:r>
              <a:rPr sz="4500" spc="-1005" dirty="0">
                <a:solidFill>
                  <a:srgbClr val="04607A"/>
                </a:solidFill>
                <a:latin typeface="Calibri"/>
                <a:cs typeface="Calibri"/>
              </a:rPr>
              <a:t> </a:t>
            </a:r>
            <a:r>
              <a:rPr sz="4500" spc="-10" dirty="0">
                <a:solidFill>
                  <a:srgbClr val="04607A"/>
                </a:solidFill>
                <a:latin typeface="Calibri"/>
                <a:cs typeface="Calibri"/>
              </a:rPr>
              <a:t>Hamilton</a:t>
            </a:r>
            <a:r>
              <a:rPr sz="4500" spc="-15" dirty="0">
                <a:solidFill>
                  <a:srgbClr val="04607A"/>
                </a:solidFill>
                <a:latin typeface="Calibri"/>
                <a:cs typeface="Calibri"/>
              </a:rPr>
              <a:t> </a:t>
            </a:r>
            <a:r>
              <a:rPr sz="4500" spc="-10" dirty="0">
                <a:solidFill>
                  <a:srgbClr val="04607A"/>
                </a:solidFill>
                <a:latin typeface="Calibri"/>
                <a:cs typeface="Calibri"/>
              </a:rPr>
              <a:t>Circuits</a:t>
            </a:r>
            <a:endParaRPr sz="4500" dirty="0">
              <a:latin typeface="Calibri"/>
              <a:cs typeface="Calibri"/>
            </a:endParaRPr>
          </a:p>
        </p:txBody>
      </p:sp>
      <p:pic>
        <p:nvPicPr>
          <p:cNvPr id="9" name="object 9"/>
          <p:cNvPicPr/>
          <p:nvPr/>
        </p:nvPicPr>
        <p:blipFill>
          <a:blip r:embed="rId7" cstate="print"/>
          <a:stretch>
            <a:fillRect/>
          </a:stretch>
        </p:blipFill>
        <p:spPr>
          <a:xfrm>
            <a:off x="7240523" y="271272"/>
            <a:ext cx="905255" cy="1176527"/>
          </a:xfrm>
          <a:prstGeom prst="rect">
            <a:avLst/>
          </a:prstGeom>
        </p:spPr>
      </p:pic>
      <p:pic>
        <p:nvPicPr>
          <p:cNvPr id="10" name="object 10"/>
          <p:cNvPicPr/>
          <p:nvPr/>
        </p:nvPicPr>
        <p:blipFill>
          <a:blip r:embed="rId8" cstate="print"/>
          <a:stretch>
            <a:fillRect/>
          </a:stretch>
        </p:blipFill>
        <p:spPr>
          <a:xfrm>
            <a:off x="7014971" y="5148071"/>
            <a:ext cx="905255" cy="1170432"/>
          </a:xfrm>
          <a:prstGeom prst="rect">
            <a:avLst/>
          </a:prstGeom>
        </p:spPr>
      </p:pic>
      <p:sp>
        <p:nvSpPr>
          <p:cNvPr id="11" name="object 11"/>
          <p:cNvSpPr txBox="1"/>
          <p:nvPr/>
        </p:nvSpPr>
        <p:spPr>
          <a:xfrm>
            <a:off x="6515481" y="1313434"/>
            <a:ext cx="2167255" cy="577850"/>
          </a:xfrm>
          <a:prstGeom prst="rect">
            <a:avLst/>
          </a:prstGeom>
        </p:spPr>
        <p:txBody>
          <a:bodyPr vert="horz" wrap="square" lIns="0" tIns="9525" rIns="0" bIns="0" rtlCol="0">
            <a:spAutoFit/>
          </a:bodyPr>
          <a:lstStyle/>
          <a:p>
            <a:pPr marL="12700" marR="5080">
              <a:lnSpc>
                <a:spcPct val="101200"/>
              </a:lnSpc>
              <a:spcBef>
                <a:spcPts val="75"/>
              </a:spcBef>
            </a:pPr>
            <a:r>
              <a:rPr sz="1800" spc="-5" dirty="0">
                <a:latin typeface="Constantia"/>
                <a:cs typeface="Constantia"/>
              </a:rPr>
              <a:t>Gabriel</a:t>
            </a:r>
            <a:r>
              <a:rPr sz="1800" spc="-70" dirty="0">
                <a:latin typeface="Constantia"/>
                <a:cs typeface="Constantia"/>
              </a:rPr>
              <a:t> </a:t>
            </a:r>
            <a:r>
              <a:rPr sz="1800" spc="-10" dirty="0">
                <a:latin typeface="Constantia"/>
                <a:cs typeface="Constantia"/>
              </a:rPr>
              <a:t>Andrew</a:t>
            </a:r>
            <a:r>
              <a:rPr sz="1800" spc="-55" dirty="0">
                <a:latin typeface="Constantia"/>
                <a:cs typeface="Constantia"/>
              </a:rPr>
              <a:t> </a:t>
            </a:r>
            <a:r>
              <a:rPr sz="1800" spc="-10" dirty="0">
                <a:latin typeface="Constantia"/>
                <a:cs typeface="Constantia"/>
              </a:rPr>
              <a:t>Dirac </a:t>
            </a:r>
            <a:r>
              <a:rPr sz="1800" spc="-434" dirty="0">
                <a:latin typeface="Constantia"/>
                <a:cs typeface="Constantia"/>
              </a:rPr>
              <a:t> </a:t>
            </a:r>
            <a:r>
              <a:rPr sz="1800" spc="-5" dirty="0">
                <a:latin typeface="Constantia"/>
                <a:cs typeface="Constantia"/>
              </a:rPr>
              <a:t>(</a:t>
            </a:r>
            <a:r>
              <a:rPr sz="1800" spc="-5" dirty="0">
                <a:latin typeface="Cambria Math"/>
                <a:cs typeface="Cambria Math"/>
              </a:rPr>
              <a:t>1925-1984</a:t>
            </a:r>
            <a:r>
              <a:rPr sz="1800" spc="-5" dirty="0">
                <a:latin typeface="Constantia"/>
                <a:cs typeface="Constantia"/>
              </a:rPr>
              <a:t>)</a:t>
            </a:r>
            <a:endParaRPr sz="1800" dirty="0">
              <a:latin typeface="Constantia"/>
              <a:cs typeface="Constantia"/>
            </a:endParaRPr>
          </a:p>
        </p:txBody>
      </p:sp>
      <p:sp>
        <p:nvSpPr>
          <p:cNvPr id="12" name="object 12"/>
          <p:cNvSpPr txBox="1"/>
          <p:nvPr/>
        </p:nvSpPr>
        <p:spPr>
          <a:xfrm>
            <a:off x="535940" y="1891411"/>
            <a:ext cx="7958455" cy="4128770"/>
          </a:xfrm>
          <a:prstGeom prst="rect">
            <a:avLst/>
          </a:prstGeom>
        </p:spPr>
        <p:txBody>
          <a:bodyPr vert="horz" wrap="square" lIns="0" tIns="78740" rIns="0" bIns="0" rtlCol="0">
            <a:spAutoFit/>
          </a:bodyPr>
          <a:lstStyle/>
          <a:p>
            <a:pPr marL="286385" marR="330200" indent="-274320">
              <a:lnSpc>
                <a:spcPct val="80000"/>
              </a:lnSpc>
              <a:spcBef>
                <a:spcPts val="620"/>
              </a:spcBef>
              <a:buClr>
                <a:srgbClr val="0AD0D9"/>
              </a:buClr>
              <a:buSzPct val="93181"/>
              <a:buFont typeface="Segoe UI Symbol"/>
              <a:buChar char="⚫"/>
              <a:tabLst>
                <a:tab pos="286385" algn="l"/>
                <a:tab pos="287020" algn="l"/>
              </a:tabLst>
            </a:pPr>
            <a:r>
              <a:rPr sz="2200" spc="-20" dirty="0">
                <a:latin typeface="Constantia"/>
                <a:cs typeface="Constantia"/>
              </a:rPr>
              <a:t>Unlike</a:t>
            </a:r>
            <a:r>
              <a:rPr sz="2200" spc="-60" dirty="0">
                <a:latin typeface="Constantia"/>
                <a:cs typeface="Constantia"/>
              </a:rPr>
              <a:t> </a:t>
            </a:r>
            <a:r>
              <a:rPr sz="2200" spc="-5" dirty="0">
                <a:latin typeface="Constantia"/>
                <a:cs typeface="Constantia"/>
              </a:rPr>
              <a:t>for</a:t>
            </a:r>
            <a:r>
              <a:rPr sz="2200" spc="-140" dirty="0">
                <a:latin typeface="Constantia"/>
                <a:cs typeface="Constantia"/>
              </a:rPr>
              <a:t> </a:t>
            </a:r>
            <a:r>
              <a:rPr sz="2200" spc="-5" dirty="0">
                <a:latin typeface="Constantia"/>
                <a:cs typeface="Constantia"/>
              </a:rPr>
              <a:t>an</a:t>
            </a:r>
            <a:r>
              <a:rPr sz="2200" spc="-25" dirty="0">
                <a:latin typeface="Constantia"/>
                <a:cs typeface="Constantia"/>
              </a:rPr>
              <a:t> </a:t>
            </a:r>
            <a:r>
              <a:rPr sz="2200" spc="-15" dirty="0">
                <a:latin typeface="Constantia"/>
                <a:cs typeface="Constantia"/>
              </a:rPr>
              <a:t>Euler</a:t>
            </a:r>
            <a:r>
              <a:rPr sz="2200" spc="-120" dirty="0">
                <a:latin typeface="Constantia"/>
                <a:cs typeface="Constantia"/>
              </a:rPr>
              <a:t> </a:t>
            </a:r>
            <a:r>
              <a:rPr sz="2200" spc="-10" dirty="0">
                <a:latin typeface="Constantia"/>
                <a:cs typeface="Constantia"/>
              </a:rPr>
              <a:t>circuit,</a:t>
            </a:r>
            <a:r>
              <a:rPr sz="2200" spc="10" dirty="0">
                <a:latin typeface="Constantia"/>
                <a:cs typeface="Constantia"/>
              </a:rPr>
              <a:t> </a:t>
            </a:r>
            <a:r>
              <a:rPr sz="2200" dirty="0">
                <a:latin typeface="Constantia"/>
                <a:cs typeface="Constantia"/>
              </a:rPr>
              <a:t>no</a:t>
            </a:r>
            <a:r>
              <a:rPr sz="2200" spc="-100" dirty="0">
                <a:latin typeface="Constantia"/>
                <a:cs typeface="Constantia"/>
              </a:rPr>
              <a:t> </a:t>
            </a:r>
            <a:r>
              <a:rPr sz="2200" spc="-5" dirty="0">
                <a:latin typeface="Constantia"/>
                <a:cs typeface="Constantia"/>
              </a:rPr>
              <a:t>simple</a:t>
            </a:r>
            <a:r>
              <a:rPr sz="2200" spc="-50" dirty="0">
                <a:latin typeface="Constantia"/>
                <a:cs typeface="Constantia"/>
              </a:rPr>
              <a:t> </a:t>
            </a:r>
            <a:r>
              <a:rPr sz="2200" spc="-5" dirty="0">
                <a:latin typeface="Constantia"/>
                <a:cs typeface="Constantia"/>
              </a:rPr>
              <a:t>necessary</a:t>
            </a:r>
            <a:r>
              <a:rPr sz="2200" spc="-130" dirty="0">
                <a:latin typeface="Constantia"/>
                <a:cs typeface="Constantia"/>
              </a:rPr>
              <a:t> </a:t>
            </a:r>
            <a:r>
              <a:rPr sz="2200" dirty="0">
                <a:latin typeface="Constantia"/>
                <a:cs typeface="Constantia"/>
              </a:rPr>
              <a:t>and</a:t>
            </a:r>
            <a:r>
              <a:rPr sz="2200" spc="-45" dirty="0">
                <a:latin typeface="Constantia"/>
                <a:cs typeface="Constantia"/>
              </a:rPr>
              <a:t> </a:t>
            </a:r>
            <a:r>
              <a:rPr sz="2200" dirty="0">
                <a:latin typeface="Constantia"/>
                <a:cs typeface="Constantia"/>
              </a:rPr>
              <a:t>sufficient </a:t>
            </a:r>
            <a:r>
              <a:rPr sz="2200" spc="-540" dirty="0">
                <a:latin typeface="Constantia"/>
                <a:cs typeface="Constantia"/>
              </a:rPr>
              <a:t> </a:t>
            </a:r>
            <a:r>
              <a:rPr sz="2200" spc="-10" dirty="0">
                <a:latin typeface="Constantia"/>
                <a:cs typeface="Constantia"/>
              </a:rPr>
              <a:t>conditions</a:t>
            </a:r>
            <a:r>
              <a:rPr sz="2200" spc="-100" dirty="0">
                <a:latin typeface="Constantia"/>
                <a:cs typeface="Constantia"/>
              </a:rPr>
              <a:t> </a:t>
            </a:r>
            <a:r>
              <a:rPr sz="2200" spc="-15" dirty="0">
                <a:latin typeface="Constantia"/>
                <a:cs typeface="Constantia"/>
              </a:rPr>
              <a:t>are</a:t>
            </a:r>
            <a:r>
              <a:rPr sz="2200" spc="-60" dirty="0">
                <a:latin typeface="Constantia"/>
                <a:cs typeface="Constantia"/>
              </a:rPr>
              <a:t> </a:t>
            </a:r>
            <a:r>
              <a:rPr sz="2200" spc="-15" dirty="0">
                <a:latin typeface="Constantia"/>
                <a:cs typeface="Constantia"/>
              </a:rPr>
              <a:t>known</a:t>
            </a:r>
            <a:r>
              <a:rPr sz="2200" spc="-30" dirty="0">
                <a:latin typeface="Constantia"/>
                <a:cs typeface="Constantia"/>
              </a:rPr>
              <a:t> </a:t>
            </a:r>
            <a:r>
              <a:rPr sz="2200" spc="-5" dirty="0">
                <a:latin typeface="Constantia"/>
                <a:cs typeface="Constantia"/>
              </a:rPr>
              <a:t>for</a:t>
            </a:r>
            <a:r>
              <a:rPr sz="2200" spc="-114" dirty="0">
                <a:latin typeface="Constantia"/>
                <a:cs typeface="Constantia"/>
              </a:rPr>
              <a:t> </a:t>
            </a:r>
            <a:r>
              <a:rPr sz="2200" spc="-5" dirty="0">
                <a:latin typeface="Constantia"/>
                <a:cs typeface="Constantia"/>
              </a:rPr>
              <a:t>the</a:t>
            </a:r>
            <a:r>
              <a:rPr sz="2200" spc="-95" dirty="0">
                <a:latin typeface="Constantia"/>
                <a:cs typeface="Constantia"/>
              </a:rPr>
              <a:t> </a:t>
            </a:r>
            <a:r>
              <a:rPr sz="2200" spc="-15" dirty="0">
                <a:latin typeface="Constantia"/>
                <a:cs typeface="Constantia"/>
              </a:rPr>
              <a:t>existence</a:t>
            </a:r>
            <a:r>
              <a:rPr sz="2200" spc="-110" dirty="0">
                <a:latin typeface="Constantia"/>
                <a:cs typeface="Constantia"/>
              </a:rPr>
              <a:t> </a:t>
            </a:r>
            <a:r>
              <a:rPr sz="2200" spc="-5" dirty="0">
                <a:latin typeface="Constantia"/>
                <a:cs typeface="Constantia"/>
              </a:rPr>
              <a:t>of</a:t>
            </a:r>
            <a:r>
              <a:rPr sz="2200" spc="5" dirty="0">
                <a:latin typeface="Constantia"/>
                <a:cs typeface="Constantia"/>
              </a:rPr>
              <a:t> </a:t>
            </a:r>
            <a:r>
              <a:rPr sz="2200" spc="-5" dirty="0">
                <a:latin typeface="Constantia"/>
                <a:cs typeface="Constantia"/>
              </a:rPr>
              <a:t>a</a:t>
            </a:r>
            <a:r>
              <a:rPr sz="2200" spc="-140" dirty="0">
                <a:latin typeface="Constantia"/>
                <a:cs typeface="Constantia"/>
              </a:rPr>
              <a:t> </a:t>
            </a:r>
            <a:r>
              <a:rPr sz="2200" spc="-10" dirty="0">
                <a:latin typeface="Constantia"/>
                <a:cs typeface="Constantia"/>
              </a:rPr>
              <a:t>Hamiton</a:t>
            </a:r>
            <a:r>
              <a:rPr sz="2200" spc="-95" dirty="0">
                <a:latin typeface="Constantia"/>
                <a:cs typeface="Constantia"/>
              </a:rPr>
              <a:t> </a:t>
            </a:r>
            <a:r>
              <a:rPr sz="2200" spc="-15" dirty="0">
                <a:latin typeface="Constantia"/>
                <a:cs typeface="Constantia"/>
              </a:rPr>
              <a:t>circuit.</a:t>
            </a:r>
            <a:endParaRPr sz="2200" dirty="0">
              <a:latin typeface="Constantia"/>
              <a:cs typeface="Constantia"/>
            </a:endParaRPr>
          </a:p>
          <a:p>
            <a:pPr marL="286385" marR="775970" indent="-274320">
              <a:lnSpc>
                <a:spcPct val="80000"/>
              </a:lnSpc>
              <a:spcBef>
                <a:spcPts val="530"/>
              </a:spcBef>
              <a:buClr>
                <a:srgbClr val="0AD0D9"/>
              </a:buClr>
              <a:buSzPct val="93181"/>
              <a:buFont typeface="Segoe UI Symbol"/>
              <a:buChar char="⚫"/>
              <a:tabLst>
                <a:tab pos="286385" algn="l"/>
                <a:tab pos="287020" algn="l"/>
                <a:tab pos="6774180" algn="l"/>
              </a:tabLst>
            </a:pPr>
            <a:r>
              <a:rPr sz="2200" spc="-50" dirty="0">
                <a:latin typeface="Constantia"/>
                <a:cs typeface="Constantia"/>
              </a:rPr>
              <a:t>H</a:t>
            </a:r>
            <a:r>
              <a:rPr sz="2200" spc="-55" dirty="0">
                <a:latin typeface="Constantia"/>
                <a:cs typeface="Constantia"/>
              </a:rPr>
              <a:t>ow</a:t>
            </a:r>
            <a:r>
              <a:rPr sz="2200" spc="-5" dirty="0">
                <a:latin typeface="Constantia"/>
                <a:cs typeface="Constantia"/>
              </a:rPr>
              <a:t>e</a:t>
            </a:r>
            <a:r>
              <a:rPr sz="2200" spc="-55" dirty="0">
                <a:latin typeface="Constantia"/>
                <a:cs typeface="Constantia"/>
              </a:rPr>
              <a:t>v</a:t>
            </a:r>
            <a:r>
              <a:rPr sz="2200" spc="-5" dirty="0">
                <a:latin typeface="Constantia"/>
                <a:cs typeface="Constantia"/>
              </a:rPr>
              <a:t>e</a:t>
            </a:r>
            <a:r>
              <a:rPr sz="2200" spc="-170" dirty="0">
                <a:latin typeface="Constantia"/>
                <a:cs typeface="Constantia"/>
              </a:rPr>
              <a:t>r</a:t>
            </a:r>
            <a:r>
              <a:rPr sz="2200" spc="-5" dirty="0">
                <a:latin typeface="Constantia"/>
                <a:cs typeface="Constantia"/>
              </a:rPr>
              <a:t>,</a:t>
            </a:r>
            <a:r>
              <a:rPr sz="2200" spc="-45" dirty="0">
                <a:latin typeface="Constantia"/>
                <a:cs typeface="Constantia"/>
              </a:rPr>
              <a:t> </a:t>
            </a:r>
            <a:r>
              <a:rPr sz="2200" spc="-10" dirty="0">
                <a:latin typeface="Constantia"/>
                <a:cs typeface="Constantia"/>
              </a:rPr>
              <a:t>th</a:t>
            </a:r>
            <a:r>
              <a:rPr sz="2200" dirty="0">
                <a:latin typeface="Constantia"/>
                <a:cs typeface="Constantia"/>
              </a:rPr>
              <a:t>e</a:t>
            </a:r>
            <a:r>
              <a:rPr sz="2200" spc="-45" dirty="0">
                <a:latin typeface="Constantia"/>
                <a:cs typeface="Constantia"/>
              </a:rPr>
              <a:t>r</a:t>
            </a:r>
            <a:r>
              <a:rPr sz="2200" spc="-5" dirty="0">
                <a:latin typeface="Constantia"/>
                <a:cs typeface="Constantia"/>
              </a:rPr>
              <a:t>e</a:t>
            </a:r>
            <a:r>
              <a:rPr sz="2200" spc="-114" dirty="0">
                <a:latin typeface="Constantia"/>
                <a:cs typeface="Constantia"/>
              </a:rPr>
              <a:t> </a:t>
            </a:r>
            <a:r>
              <a:rPr sz="2200" spc="-5" dirty="0">
                <a:latin typeface="Constantia"/>
                <a:cs typeface="Constantia"/>
              </a:rPr>
              <a:t>a</a:t>
            </a:r>
            <a:r>
              <a:rPr sz="2200" spc="-40" dirty="0">
                <a:latin typeface="Constantia"/>
                <a:cs typeface="Constantia"/>
              </a:rPr>
              <a:t>r</a:t>
            </a:r>
            <a:r>
              <a:rPr sz="2200" spc="-5" dirty="0">
                <a:latin typeface="Constantia"/>
                <a:cs typeface="Constantia"/>
              </a:rPr>
              <a:t>e</a:t>
            </a:r>
            <a:r>
              <a:rPr sz="2200" spc="-100" dirty="0">
                <a:latin typeface="Constantia"/>
                <a:cs typeface="Constantia"/>
              </a:rPr>
              <a:t> </a:t>
            </a:r>
            <a:r>
              <a:rPr sz="2200" spc="-5" dirty="0">
                <a:latin typeface="Constantia"/>
                <a:cs typeface="Constantia"/>
              </a:rPr>
              <a:t>so</a:t>
            </a:r>
            <a:r>
              <a:rPr sz="2200" dirty="0">
                <a:latin typeface="Constantia"/>
                <a:cs typeface="Constantia"/>
              </a:rPr>
              <a:t>m</a:t>
            </a:r>
            <a:r>
              <a:rPr sz="2200" spc="-5" dirty="0">
                <a:latin typeface="Constantia"/>
                <a:cs typeface="Constantia"/>
              </a:rPr>
              <a:t>e</a:t>
            </a:r>
            <a:r>
              <a:rPr sz="2200" spc="-90" dirty="0">
                <a:latin typeface="Constantia"/>
                <a:cs typeface="Constantia"/>
              </a:rPr>
              <a:t> </a:t>
            </a:r>
            <a:r>
              <a:rPr sz="2200" spc="-10" dirty="0">
                <a:latin typeface="Constantia"/>
                <a:cs typeface="Constantia"/>
              </a:rPr>
              <a:t>use</a:t>
            </a:r>
            <a:r>
              <a:rPr sz="2200" dirty="0">
                <a:latin typeface="Constantia"/>
                <a:cs typeface="Constantia"/>
              </a:rPr>
              <a:t>f</a:t>
            </a:r>
            <a:r>
              <a:rPr sz="2200" spc="-10" dirty="0">
                <a:latin typeface="Constantia"/>
                <a:cs typeface="Constantia"/>
              </a:rPr>
              <a:t>u</a:t>
            </a:r>
            <a:r>
              <a:rPr sz="2200" spc="-5" dirty="0">
                <a:latin typeface="Constantia"/>
                <a:cs typeface="Constantia"/>
              </a:rPr>
              <a:t>l</a:t>
            </a:r>
            <a:r>
              <a:rPr sz="2200" spc="-15" dirty="0">
                <a:latin typeface="Constantia"/>
                <a:cs typeface="Constantia"/>
              </a:rPr>
              <a:t> </a:t>
            </a:r>
            <a:r>
              <a:rPr lang="en-US" sz="2200" spc="-5" dirty="0">
                <a:latin typeface="Constantia"/>
                <a:cs typeface="Constantia"/>
              </a:rPr>
              <a:t>sufficient</a:t>
            </a:r>
            <a:r>
              <a:rPr sz="2200" spc="-135" dirty="0">
                <a:latin typeface="Constantia"/>
                <a:cs typeface="Constantia"/>
              </a:rPr>
              <a:t> </a:t>
            </a:r>
            <a:r>
              <a:rPr sz="2200" spc="-60" dirty="0">
                <a:latin typeface="Constantia"/>
                <a:cs typeface="Constantia"/>
              </a:rPr>
              <a:t>c</a:t>
            </a:r>
            <a:r>
              <a:rPr sz="2200" spc="-5" dirty="0">
                <a:latin typeface="Constantia"/>
                <a:cs typeface="Constantia"/>
              </a:rPr>
              <a:t>o</a:t>
            </a:r>
            <a:r>
              <a:rPr sz="2200" dirty="0">
                <a:latin typeface="Constantia"/>
                <a:cs typeface="Constantia"/>
              </a:rPr>
              <a:t>n</a:t>
            </a:r>
            <a:r>
              <a:rPr sz="2200" spc="-10" dirty="0">
                <a:latin typeface="Constantia"/>
                <a:cs typeface="Constantia"/>
              </a:rPr>
              <a:t>d</a:t>
            </a:r>
            <a:r>
              <a:rPr sz="2200" dirty="0">
                <a:latin typeface="Constantia"/>
                <a:cs typeface="Constantia"/>
              </a:rPr>
              <a:t>i</a:t>
            </a:r>
            <a:r>
              <a:rPr sz="2200" spc="-10" dirty="0">
                <a:latin typeface="Constantia"/>
                <a:cs typeface="Constantia"/>
              </a:rPr>
              <a:t>t</a:t>
            </a:r>
            <a:r>
              <a:rPr sz="2200" dirty="0">
                <a:latin typeface="Constantia"/>
                <a:cs typeface="Constantia"/>
              </a:rPr>
              <a:t>i</a:t>
            </a:r>
            <a:r>
              <a:rPr sz="2200" spc="-5" dirty="0">
                <a:latin typeface="Constantia"/>
                <a:cs typeface="Constantia"/>
              </a:rPr>
              <a:t>o</a:t>
            </a:r>
            <a:r>
              <a:rPr sz="2200" dirty="0">
                <a:latin typeface="Constantia"/>
                <a:cs typeface="Constantia"/>
              </a:rPr>
              <a:t>n</a:t>
            </a:r>
            <a:r>
              <a:rPr sz="2200" spc="-40" dirty="0">
                <a:latin typeface="Constantia"/>
                <a:cs typeface="Constantia"/>
              </a:rPr>
              <a:t>s</a:t>
            </a:r>
            <a:r>
              <a:rPr sz="2200" spc="-5" dirty="0">
                <a:latin typeface="Constantia"/>
                <a:cs typeface="Constantia"/>
              </a:rPr>
              <a:t>.</a:t>
            </a:r>
            <a:r>
              <a:rPr sz="2200" dirty="0">
                <a:latin typeface="Constantia"/>
                <a:cs typeface="Constantia"/>
              </a:rPr>
              <a:t>	</a:t>
            </a:r>
            <a:r>
              <a:rPr sz="2200" spc="-160" dirty="0">
                <a:latin typeface="Constantia"/>
                <a:cs typeface="Constantia"/>
              </a:rPr>
              <a:t>W</a:t>
            </a:r>
            <a:r>
              <a:rPr sz="2200" spc="-5" dirty="0">
                <a:latin typeface="Constantia"/>
                <a:cs typeface="Constantia"/>
              </a:rPr>
              <a:t>e  </a:t>
            </a:r>
            <a:r>
              <a:rPr sz="2200" spc="-10" dirty="0">
                <a:latin typeface="Constantia"/>
                <a:cs typeface="Constantia"/>
              </a:rPr>
              <a:t>d</a:t>
            </a:r>
            <a:r>
              <a:rPr sz="2200" dirty="0">
                <a:latin typeface="Constantia"/>
                <a:cs typeface="Constantia"/>
              </a:rPr>
              <a:t>e</a:t>
            </a:r>
            <a:r>
              <a:rPr sz="2200" spc="-5" dirty="0">
                <a:latin typeface="Constantia"/>
                <a:cs typeface="Constantia"/>
              </a:rPr>
              <a:t>scribe</a:t>
            </a:r>
            <a:r>
              <a:rPr sz="2200" spc="-75" dirty="0">
                <a:latin typeface="Constantia"/>
                <a:cs typeface="Constantia"/>
              </a:rPr>
              <a:t> </a:t>
            </a:r>
            <a:r>
              <a:rPr sz="2200" spc="-10" dirty="0">
                <a:latin typeface="Constantia"/>
                <a:cs typeface="Constantia"/>
              </a:rPr>
              <a:t>t</a:t>
            </a:r>
            <a:r>
              <a:rPr sz="2200" spc="-45" dirty="0">
                <a:latin typeface="Constantia"/>
                <a:cs typeface="Constantia"/>
              </a:rPr>
              <a:t>w</a:t>
            </a:r>
            <a:r>
              <a:rPr sz="2200" spc="-5" dirty="0">
                <a:latin typeface="Constantia"/>
                <a:cs typeface="Constantia"/>
              </a:rPr>
              <a:t>o</a:t>
            </a:r>
            <a:r>
              <a:rPr sz="2200" spc="-120" dirty="0">
                <a:latin typeface="Constantia"/>
                <a:cs typeface="Constantia"/>
              </a:rPr>
              <a:t> </a:t>
            </a:r>
            <a:r>
              <a:rPr sz="2200" spc="-5" dirty="0">
                <a:latin typeface="Constantia"/>
                <a:cs typeface="Constantia"/>
              </a:rPr>
              <a:t>of</a:t>
            </a:r>
            <a:r>
              <a:rPr sz="2200" spc="30" dirty="0">
                <a:latin typeface="Constantia"/>
                <a:cs typeface="Constantia"/>
              </a:rPr>
              <a:t> </a:t>
            </a:r>
            <a:r>
              <a:rPr sz="2200" spc="-10" dirty="0">
                <a:latin typeface="Constantia"/>
                <a:cs typeface="Constantia"/>
              </a:rPr>
              <a:t>th</a:t>
            </a:r>
            <a:r>
              <a:rPr sz="2200" dirty="0">
                <a:latin typeface="Constantia"/>
                <a:cs typeface="Constantia"/>
              </a:rPr>
              <a:t>e</a:t>
            </a:r>
            <a:r>
              <a:rPr sz="2200" spc="-5" dirty="0">
                <a:latin typeface="Constantia"/>
                <a:cs typeface="Constantia"/>
              </a:rPr>
              <a:t>se</a:t>
            </a:r>
            <a:r>
              <a:rPr sz="2200" spc="-65" dirty="0">
                <a:latin typeface="Constantia"/>
                <a:cs typeface="Constantia"/>
              </a:rPr>
              <a:t> </a:t>
            </a:r>
            <a:r>
              <a:rPr sz="2200" spc="-5" dirty="0">
                <a:latin typeface="Constantia"/>
                <a:cs typeface="Constantia"/>
              </a:rPr>
              <a:t>n</a:t>
            </a:r>
            <a:r>
              <a:rPr sz="2200" spc="-55" dirty="0">
                <a:latin typeface="Constantia"/>
                <a:cs typeface="Constantia"/>
              </a:rPr>
              <a:t>o</a:t>
            </a:r>
            <a:r>
              <a:rPr sz="2200" spc="-225" dirty="0">
                <a:latin typeface="Constantia"/>
                <a:cs typeface="Constantia"/>
              </a:rPr>
              <a:t>w</a:t>
            </a:r>
            <a:r>
              <a:rPr sz="2200" spc="-5" dirty="0">
                <a:latin typeface="Constantia"/>
                <a:cs typeface="Constantia"/>
              </a:rPr>
              <a:t>.</a:t>
            </a:r>
            <a:endParaRPr sz="2200" dirty="0">
              <a:latin typeface="Constantia"/>
              <a:cs typeface="Constantia"/>
            </a:endParaRPr>
          </a:p>
          <a:p>
            <a:pPr marL="286385" marR="5080">
              <a:lnSpc>
                <a:spcPct val="80000"/>
              </a:lnSpc>
              <a:spcBef>
                <a:spcPts val="530"/>
              </a:spcBef>
            </a:pPr>
            <a:r>
              <a:rPr sz="2200" b="1" spc="-20" dirty="0">
                <a:latin typeface="Constantia"/>
                <a:cs typeface="Constantia"/>
              </a:rPr>
              <a:t>Dirac’s</a:t>
            </a:r>
            <a:r>
              <a:rPr sz="2200" b="1" spc="-90" dirty="0">
                <a:latin typeface="Constantia"/>
                <a:cs typeface="Constantia"/>
              </a:rPr>
              <a:t> </a:t>
            </a:r>
            <a:r>
              <a:rPr sz="2200" b="1" spc="-15" dirty="0">
                <a:latin typeface="Constantia"/>
                <a:cs typeface="Constantia"/>
              </a:rPr>
              <a:t>Theorem</a:t>
            </a:r>
            <a:r>
              <a:rPr sz="2200" spc="-15" dirty="0">
                <a:latin typeface="Constantia"/>
                <a:cs typeface="Constantia"/>
              </a:rPr>
              <a:t>:</a:t>
            </a:r>
            <a:r>
              <a:rPr sz="2200" spc="10" dirty="0">
                <a:latin typeface="Constantia"/>
                <a:cs typeface="Constantia"/>
              </a:rPr>
              <a:t> </a:t>
            </a:r>
            <a:r>
              <a:rPr sz="2200" spc="-5" dirty="0">
                <a:latin typeface="Constantia"/>
                <a:cs typeface="Constantia"/>
              </a:rPr>
              <a:t>If</a:t>
            </a:r>
            <a:r>
              <a:rPr sz="2200" spc="55" dirty="0">
                <a:latin typeface="Constantia"/>
                <a:cs typeface="Constantia"/>
              </a:rPr>
              <a:t> </a:t>
            </a:r>
            <a:r>
              <a:rPr sz="2200" i="1" spc="-5" dirty="0">
                <a:latin typeface="Constantia"/>
                <a:cs typeface="Constantia"/>
              </a:rPr>
              <a:t>G</a:t>
            </a:r>
            <a:r>
              <a:rPr sz="2200" i="1" spc="30" dirty="0">
                <a:latin typeface="Constantia"/>
                <a:cs typeface="Constantia"/>
              </a:rPr>
              <a:t> </a:t>
            </a:r>
            <a:r>
              <a:rPr sz="2200" spc="-5" dirty="0">
                <a:latin typeface="Constantia"/>
                <a:cs typeface="Constantia"/>
              </a:rPr>
              <a:t>is</a:t>
            </a:r>
            <a:r>
              <a:rPr sz="2200" spc="-90" dirty="0">
                <a:latin typeface="Constantia"/>
                <a:cs typeface="Constantia"/>
              </a:rPr>
              <a:t> </a:t>
            </a:r>
            <a:r>
              <a:rPr sz="2200" spc="-5" dirty="0">
                <a:latin typeface="Constantia"/>
                <a:cs typeface="Constantia"/>
              </a:rPr>
              <a:t>a</a:t>
            </a:r>
            <a:r>
              <a:rPr sz="2200" spc="-110" dirty="0">
                <a:latin typeface="Constantia"/>
                <a:cs typeface="Constantia"/>
              </a:rPr>
              <a:t> </a:t>
            </a:r>
            <a:r>
              <a:rPr sz="2200" spc="-5" dirty="0">
                <a:latin typeface="Constantia"/>
                <a:cs typeface="Constantia"/>
              </a:rPr>
              <a:t>simple</a:t>
            </a:r>
            <a:r>
              <a:rPr sz="2200" spc="-120" dirty="0">
                <a:latin typeface="Constantia"/>
                <a:cs typeface="Constantia"/>
              </a:rPr>
              <a:t> </a:t>
            </a:r>
            <a:r>
              <a:rPr sz="2200" spc="-10" dirty="0">
                <a:latin typeface="Constantia"/>
                <a:cs typeface="Constantia"/>
              </a:rPr>
              <a:t>graph</a:t>
            </a:r>
            <a:r>
              <a:rPr sz="2200" spc="-100" dirty="0">
                <a:latin typeface="Constantia"/>
                <a:cs typeface="Constantia"/>
              </a:rPr>
              <a:t> </a:t>
            </a:r>
            <a:r>
              <a:rPr sz="2200" spc="-5" dirty="0">
                <a:latin typeface="Constantia"/>
                <a:cs typeface="Constantia"/>
              </a:rPr>
              <a:t>with</a:t>
            </a:r>
            <a:r>
              <a:rPr sz="2200" spc="-25" dirty="0">
                <a:latin typeface="Constantia"/>
                <a:cs typeface="Constantia"/>
              </a:rPr>
              <a:t> </a:t>
            </a:r>
            <a:r>
              <a:rPr sz="2200" i="1" spc="-5" dirty="0">
                <a:latin typeface="Constantia"/>
                <a:cs typeface="Constantia"/>
              </a:rPr>
              <a:t>n</a:t>
            </a:r>
            <a:r>
              <a:rPr sz="2200" i="1" spc="10" dirty="0">
                <a:latin typeface="Constantia"/>
                <a:cs typeface="Constantia"/>
              </a:rPr>
              <a:t> </a:t>
            </a:r>
            <a:r>
              <a:rPr sz="2200" i="1" spc="-5" dirty="0">
                <a:latin typeface="Constantia"/>
                <a:cs typeface="Constantia"/>
              </a:rPr>
              <a:t>≥ </a:t>
            </a:r>
            <a:r>
              <a:rPr sz="2200" spc="-5" dirty="0">
                <a:latin typeface="Cambria Math"/>
                <a:cs typeface="Cambria Math"/>
              </a:rPr>
              <a:t>3</a:t>
            </a:r>
            <a:r>
              <a:rPr sz="2200" spc="5" dirty="0">
                <a:latin typeface="Cambria Math"/>
                <a:cs typeface="Cambria Math"/>
              </a:rPr>
              <a:t> </a:t>
            </a:r>
            <a:r>
              <a:rPr sz="2200" spc="-20" dirty="0">
                <a:latin typeface="Constantia"/>
                <a:cs typeface="Constantia"/>
              </a:rPr>
              <a:t>vertices</a:t>
            </a:r>
            <a:r>
              <a:rPr sz="2200" spc="-90" dirty="0">
                <a:latin typeface="Constantia"/>
                <a:cs typeface="Constantia"/>
              </a:rPr>
              <a:t> </a:t>
            </a:r>
            <a:r>
              <a:rPr sz="2200" spc="-5" dirty="0">
                <a:latin typeface="Constantia"/>
                <a:cs typeface="Constantia"/>
              </a:rPr>
              <a:t>such </a:t>
            </a:r>
            <a:r>
              <a:rPr sz="2200" spc="-540" dirty="0">
                <a:latin typeface="Constantia"/>
                <a:cs typeface="Constantia"/>
              </a:rPr>
              <a:t> </a:t>
            </a:r>
            <a:r>
              <a:rPr sz="2200" spc="-5" dirty="0">
                <a:latin typeface="Constantia"/>
                <a:cs typeface="Constantia"/>
              </a:rPr>
              <a:t>that the </a:t>
            </a:r>
            <a:r>
              <a:rPr sz="2200" spc="-10" dirty="0">
                <a:latin typeface="Constantia"/>
                <a:cs typeface="Constantia"/>
              </a:rPr>
              <a:t>degree </a:t>
            </a:r>
            <a:r>
              <a:rPr sz="2200" spc="-5" dirty="0">
                <a:latin typeface="Constantia"/>
                <a:cs typeface="Constantia"/>
              </a:rPr>
              <a:t>of every </a:t>
            </a:r>
            <a:r>
              <a:rPr sz="2200" spc="-20" dirty="0">
                <a:latin typeface="Constantia"/>
                <a:cs typeface="Constantia"/>
              </a:rPr>
              <a:t>vertex </a:t>
            </a:r>
            <a:r>
              <a:rPr sz="2200" dirty="0">
                <a:latin typeface="Constantia"/>
                <a:cs typeface="Constantia"/>
              </a:rPr>
              <a:t>in </a:t>
            </a:r>
            <a:r>
              <a:rPr sz="2200" i="1" spc="-5" dirty="0">
                <a:latin typeface="Constantia"/>
                <a:cs typeface="Constantia"/>
              </a:rPr>
              <a:t>G </a:t>
            </a:r>
            <a:r>
              <a:rPr sz="2200" spc="-5" dirty="0">
                <a:latin typeface="Constantia"/>
                <a:cs typeface="Constantia"/>
              </a:rPr>
              <a:t>is ≥ </a:t>
            </a:r>
            <a:r>
              <a:rPr sz="2200" i="1" spc="-5" dirty="0">
                <a:latin typeface="Constantia"/>
                <a:cs typeface="Constantia"/>
              </a:rPr>
              <a:t>n</a:t>
            </a:r>
            <a:r>
              <a:rPr sz="2200" spc="-5" dirty="0">
                <a:latin typeface="Constantia"/>
                <a:cs typeface="Constantia"/>
              </a:rPr>
              <a:t>/</a:t>
            </a:r>
            <a:r>
              <a:rPr sz="2200" spc="-5" dirty="0">
                <a:latin typeface="Cambria Math"/>
                <a:cs typeface="Cambria Math"/>
              </a:rPr>
              <a:t>2</a:t>
            </a:r>
            <a:r>
              <a:rPr sz="2200" spc="-5" dirty="0">
                <a:latin typeface="Constantia"/>
                <a:cs typeface="Constantia"/>
              </a:rPr>
              <a:t>, then </a:t>
            </a:r>
            <a:r>
              <a:rPr sz="2200" i="1" spc="-5" dirty="0">
                <a:latin typeface="Constantia"/>
                <a:cs typeface="Constantia"/>
              </a:rPr>
              <a:t>G </a:t>
            </a:r>
            <a:r>
              <a:rPr sz="2200" spc="-5" dirty="0">
                <a:latin typeface="Constantia"/>
                <a:cs typeface="Constantia"/>
              </a:rPr>
              <a:t>has a </a:t>
            </a:r>
            <a:r>
              <a:rPr sz="2200" dirty="0">
                <a:latin typeface="Constantia"/>
                <a:cs typeface="Constantia"/>
              </a:rPr>
              <a:t> </a:t>
            </a:r>
            <a:r>
              <a:rPr sz="2200" spc="-10" dirty="0">
                <a:latin typeface="Constantia"/>
                <a:cs typeface="Constantia"/>
              </a:rPr>
              <a:t>Hamilton</a:t>
            </a:r>
            <a:r>
              <a:rPr sz="2200" spc="-114" dirty="0">
                <a:latin typeface="Constantia"/>
                <a:cs typeface="Constantia"/>
              </a:rPr>
              <a:t> </a:t>
            </a:r>
            <a:r>
              <a:rPr sz="2200" spc="-10" dirty="0">
                <a:latin typeface="Constantia"/>
                <a:cs typeface="Constantia"/>
              </a:rPr>
              <a:t>circuit.</a:t>
            </a:r>
            <a:endParaRPr sz="2200" dirty="0">
              <a:latin typeface="Constantia"/>
              <a:cs typeface="Constantia"/>
            </a:endParaRPr>
          </a:p>
          <a:p>
            <a:pPr>
              <a:lnSpc>
                <a:spcPct val="100000"/>
              </a:lnSpc>
              <a:spcBef>
                <a:spcPts val="60"/>
              </a:spcBef>
            </a:pPr>
            <a:endParaRPr sz="2550" dirty="0">
              <a:latin typeface="Constantia"/>
              <a:cs typeface="Constantia"/>
            </a:endParaRPr>
          </a:p>
          <a:p>
            <a:pPr marL="286385" marR="146685" algn="just">
              <a:lnSpc>
                <a:spcPct val="80000"/>
              </a:lnSpc>
            </a:pPr>
            <a:r>
              <a:rPr sz="2200" b="1" spc="-35" dirty="0">
                <a:latin typeface="Constantia"/>
                <a:cs typeface="Constantia"/>
              </a:rPr>
              <a:t>Ore’s</a:t>
            </a:r>
            <a:r>
              <a:rPr sz="2200" b="1" spc="-60" dirty="0">
                <a:latin typeface="Constantia"/>
                <a:cs typeface="Constantia"/>
              </a:rPr>
              <a:t> </a:t>
            </a:r>
            <a:r>
              <a:rPr sz="2200" b="1" spc="-15" dirty="0">
                <a:latin typeface="Constantia"/>
                <a:cs typeface="Constantia"/>
              </a:rPr>
              <a:t>Theorem</a:t>
            </a:r>
            <a:r>
              <a:rPr sz="2200" spc="-15" dirty="0">
                <a:latin typeface="Constantia"/>
                <a:cs typeface="Constantia"/>
              </a:rPr>
              <a:t>:</a:t>
            </a:r>
            <a:r>
              <a:rPr sz="2200" spc="10" dirty="0">
                <a:latin typeface="Constantia"/>
                <a:cs typeface="Constantia"/>
              </a:rPr>
              <a:t> </a:t>
            </a:r>
            <a:r>
              <a:rPr sz="2200" spc="-5" dirty="0">
                <a:latin typeface="Constantia"/>
                <a:cs typeface="Constantia"/>
              </a:rPr>
              <a:t>If</a:t>
            </a:r>
            <a:r>
              <a:rPr sz="2200" spc="55" dirty="0">
                <a:latin typeface="Constantia"/>
                <a:cs typeface="Constantia"/>
              </a:rPr>
              <a:t> </a:t>
            </a:r>
            <a:r>
              <a:rPr sz="2200" i="1" spc="-5" dirty="0">
                <a:latin typeface="Constantia"/>
                <a:cs typeface="Constantia"/>
              </a:rPr>
              <a:t>G</a:t>
            </a:r>
            <a:r>
              <a:rPr sz="2200" i="1" spc="30" dirty="0">
                <a:latin typeface="Constantia"/>
                <a:cs typeface="Constantia"/>
              </a:rPr>
              <a:t> </a:t>
            </a:r>
            <a:r>
              <a:rPr sz="2200" spc="-5" dirty="0">
                <a:latin typeface="Constantia"/>
                <a:cs typeface="Constantia"/>
              </a:rPr>
              <a:t>is</a:t>
            </a:r>
            <a:r>
              <a:rPr sz="2200" spc="-95" dirty="0">
                <a:latin typeface="Constantia"/>
                <a:cs typeface="Constantia"/>
              </a:rPr>
              <a:t> </a:t>
            </a:r>
            <a:r>
              <a:rPr sz="2200" spc="-5" dirty="0">
                <a:latin typeface="Constantia"/>
                <a:cs typeface="Constantia"/>
              </a:rPr>
              <a:t>a</a:t>
            </a:r>
            <a:r>
              <a:rPr sz="2200" spc="-105" dirty="0">
                <a:latin typeface="Constantia"/>
                <a:cs typeface="Constantia"/>
              </a:rPr>
              <a:t> </a:t>
            </a:r>
            <a:r>
              <a:rPr sz="2200" spc="-5" dirty="0">
                <a:latin typeface="Constantia"/>
                <a:cs typeface="Constantia"/>
              </a:rPr>
              <a:t>simple</a:t>
            </a:r>
            <a:r>
              <a:rPr sz="2200" spc="-120" dirty="0">
                <a:latin typeface="Constantia"/>
                <a:cs typeface="Constantia"/>
              </a:rPr>
              <a:t> </a:t>
            </a:r>
            <a:r>
              <a:rPr sz="2200" spc="-10" dirty="0">
                <a:latin typeface="Constantia"/>
                <a:cs typeface="Constantia"/>
              </a:rPr>
              <a:t>graph</a:t>
            </a:r>
            <a:r>
              <a:rPr sz="2200" spc="-105" dirty="0">
                <a:latin typeface="Constantia"/>
                <a:cs typeface="Constantia"/>
              </a:rPr>
              <a:t> </a:t>
            </a:r>
            <a:r>
              <a:rPr sz="2200" spc="-5" dirty="0">
                <a:latin typeface="Constantia"/>
                <a:cs typeface="Constantia"/>
              </a:rPr>
              <a:t>with</a:t>
            </a:r>
            <a:r>
              <a:rPr sz="2200" spc="-20" dirty="0">
                <a:latin typeface="Constantia"/>
                <a:cs typeface="Constantia"/>
              </a:rPr>
              <a:t> </a:t>
            </a:r>
            <a:r>
              <a:rPr sz="2200" i="1" spc="-5" dirty="0">
                <a:latin typeface="Constantia"/>
                <a:cs typeface="Constantia"/>
              </a:rPr>
              <a:t>n</a:t>
            </a:r>
            <a:r>
              <a:rPr sz="2200" i="1" spc="30" dirty="0">
                <a:latin typeface="Constantia"/>
                <a:cs typeface="Constantia"/>
              </a:rPr>
              <a:t> </a:t>
            </a:r>
            <a:r>
              <a:rPr sz="2200" spc="-5" dirty="0">
                <a:latin typeface="Constantia"/>
                <a:cs typeface="Constantia"/>
              </a:rPr>
              <a:t>≥</a:t>
            </a:r>
            <a:r>
              <a:rPr sz="2200" spc="-15" dirty="0">
                <a:latin typeface="Constantia"/>
                <a:cs typeface="Constantia"/>
              </a:rPr>
              <a:t> </a:t>
            </a:r>
            <a:r>
              <a:rPr sz="2200" spc="-5" dirty="0">
                <a:latin typeface="Cambria Math"/>
                <a:cs typeface="Cambria Math"/>
              </a:rPr>
              <a:t>3</a:t>
            </a:r>
            <a:r>
              <a:rPr sz="2200" spc="80" dirty="0">
                <a:latin typeface="Cambria Math"/>
                <a:cs typeface="Cambria Math"/>
              </a:rPr>
              <a:t> </a:t>
            </a:r>
            <a:r>
              <a:rPr sz="2200" spc="-20" dirty="0">
                <a:latin typeface="Constantia"/>
                <a:cs typeface="Constantia"/>
              </a:rPr>
              <a:t>vertices</a:t>
            </a:r>
            <a:r>
              <a:rPr sz="2200" spc="-90" dirty="0">
                <a:latin typeface="Constantia"/>
                <a:cs typeface="Constantia"/>
              </a:rPr>
              <a:t> </a:t>
            </a:r>
            <a:r>
              <a:rPr sz="2200" spc="-5" dirty="0">
                <a:latin typeface="Constantia"/>
                <a:cs typeface="Constantia"/>
              </a:rPr>
              <a:t>such </a:t>
            </a:r>
            <a:r>
              <a:rPr sz="2200" spc="-545" dirty="0">
                <a:latin typeface="Constantia"/>
                <a:cs typeface="Constantia"/>
              </a:rPr>
              <a:t> </a:t>
            </a:r>
            <a:r>
              <a:rPr sz="2200" spc="-5" dirty="0">
                <a:latin typeface="Constantia"/>
                <a:cs typeface="Constantia"/>
              </a:rPr>
              <a:t>that deg(</a:t>
            </a:r>
            <a:r>
              <a:rPr sz="2200" i="1" spc="-5" dirty="0">
                <a:latin typeface="Constantia"/>
                <a:cs typeface="Constantia"/>
              </a:rPr>
              <a:t>u</a:t>
            </a:r>
            <a:r>
              <a:rPr sz="2200" spc="-5" dirty="0">
                <a:latin typeface="Constantia"/>
                <a:cs typeface="Constantia"/>
              </a:rPr>
              <a:t>) + deg(</a:t>
            </a:r>
            <a:r>
              <a:rPr sz="2200" i="1" spc="-5" dirty="0">
                <a:latin typeface="Constantia"/>
                <a:cs typeface="Constantia"/>
              </a:rPr>
              <a:t>v</a:t>
            </a:r>
            <a:r>
              <a:rPr sz="2200" spc="-5" dirty="0">
                <a:latin typeface="Constantia"/>
                <a:cs typeface="Constantia"/>
              </a:rPr>
              <a:t>) ≥ </a:t>
            </a:r>
            <a:r>
              <a:rPr sz="2200" i="1" spc="-5" dirty="0">
                <a:latin typeface="Constantia"/>
                <a:cs typeface="Constantia"/>
              </a:rPr>
              <a:t>n</a:t>
            </a:r>
            <a:r>
              <a:rPr sz="2200" i="1" dirty="0">
                <a:latin typeface="Constantia"/>
                <a:cs typeface="Constantia"/>
              </a:rPr>
              <a:t> </a:t>
            </a:r>
            <a:r>
              <a:rPr sz="2200" spc="-5" dirty="0">
                <a:latin typeface="Constantia"/>
                <a:cs typeface="Constantia"/>
              </a:rPr>
              <a:t>for every pair of </a:t>
            </a:r>
            <a:r>
              <a:rPr sz="2200" spc="-10" dirty="0">
                <a:latin typeface="Constantia"/>
                <a:cs typeface="Constantia"/>
              </a:rPr>
              <a:t>nonadjacent </a:t>
            </a:r>
            <a:r>
              <a:rPr sz="2200" spc="-20" dirty="0">
                <a:latin typeface="Constantia"/>
                <a:cs typeface="Constantia"/>
              </a:rPr>
              <a:t>vertices, </a:t>
            </a:r>
            <a:r>
              <a:rPr sz="2200" spc="-540" dirty="0">
                <a:latin typeface="Constantia"/>
                <a:cs typeface="Constantia"/>
              </a:rPr>
              <a:t> </a:t>
            </a:r>
            <a:r>
              <a:rPr sz="2200" spc="-5" dirty="0">
                <a:latin typeface="Constantia"/>
                <a:cs typeface="Constantia"/>
              </a:rPr>
              <a:t>then</a:t>
            </a:r>
            <a:r>
              <a:rPr sz="2200" spc="-45" dirty="0">
                <a:latin typeface="Constantia"/>
                <a:cs typeface="Constantia"/>
              </a:rPr>
              <a:t> </a:t>
            </a:r>
            <a:r>
              <a:rPr sz="2200" spc="-5" dirty="0">
                <a:latin typeface="Constantia"/>
                <a:cs typeface="Constantia"/>
              </a:rPr>
              <a:t>G</a:t>
            </a:r>
            <a:r>
              <a:rPr sz="2200" dirty="0">
                <a:latin typeface="Constantia"/>
                <a:cs typeface="Constantia"/>
              </a:rPr>
              <a:t> </a:t>
            </a:r>
            <a:r>
              <a:rPr sz="2200" spc="-5" dirty="0">
                <a:latin typeface="Constantia"/>
                <a:cs typeface="Constantia"/>
              </a:rPr>
              <a:t>has</a:t>
            </a:r>
            <a:r>
              <a:rPr sz="2200" spc="-105" dirty="0">
                <a:latin typeface="Constantia"/>
                <a:cs typeface="Constantia"/>
              </a:rPr>
              <a:t> </a:t>
            </a:r>
            <a:r>
              <a:rPr sz="2200" spc="-5" dirty="0">
                <a:latin typeface="Constantia"/>
                <a:cs typeface="Constantia"/>
              </a:rPr>
              <a:t>a</a:t>
            </a:r>
            <a:r>
              <a:rPr sz="2200" spc="-55" dirty="0">
                <a:latin typeface="Constantia"/>
                <a:cs typeface="Constantia"/>
              </a:rPr>
              <a:t> </a:t>
            </a:r>
            <a:r>
              <a:rPr sz="2200" spc="-10" dirty="0">
                <a:latin typeface="Constantia"/>
                <a:cs typeface="Constantia"/>
              </a:rPr>
              <a:t>Hamilton</a:t>
            </a:r>
            <a:r>
              <a:rPr sz="2200" spc="-110" dirty="0">
                <a:latin typeface="Constantia"/>
                <a:cs typeface="Constantia"/>
              </a:rPr>
              <a:t> </a:t>
            </a:r>
            <a:r>
              <a:rPr sz="2200" spc="-10" dirty="0">
                <a:latin typeface="Constantia"/>
                <a:cs typeface="Constantia"/>
              </a:rPr>
              <a:t>circuit.</a:t>
            </a:r>
            <a:endParaRPr sz="2200" dirty="0">
              <a:latin typeface="Constantia"/>
              <a:cs typeface="Constantia"/>
            </a:endParaRPr>
          </a:p>
          <a:p>
            <a:pPr>
              <a:lnSpc>
                <a:spcPct val="100000"/>
              </a:lnSpc>
              <a:spcBef>
                <a:spcPts val="10"/>
              </a:spcBef>
            </a:pPr>
            <a:endParaRPr sz="1700" dirty="0">
              <a:latin typeface="Constantia"/>
              <a:cs typeface="Constantia"/>
            </a:endParaRPr>
          </a:p>
          <a:p>
            <a:pPr marL="4966335">
              <a:lnSpc>
                <a:spcPct val="100000"/>
              </a:lnSpc>
              <a:spcBef>
                <a:spcPts val="5"/>
              </a:spcBef>
            </a:pPr>
            <a:r>
              <a:rPr sz="1800" spc="-10" dirty="0">
                <a:latin typeface="Constantia"/>
                <a:cs typeface="Constantia"/>
              </a:rPr>
              <a:t>Øysten</a:t>
            </a:r>
            <a:r>
              <a:rPr sz="1800" spc="-80" dirty="0">
                <a:latin typeface="Constantia"/>
                <a:cs typeface="Constantia"/>
              </a:rPr>
              <a:t> </a:t>
            </a:r>
            <a:r>
              <a:rPr sz="1800" spc="-10" dirty="0">
                <a:latin typeface="Constantia"/>
                <a:cs typeface="Constantia"/>
              </a:rPr>
              <a:t>Ore</a:t>
            </a:r>
            <a:endParaRPr sz="1800" dirty="0">
              <a:latin typeface="Constantia"/>
              <a:cs typeface="Constantia"/>
            </a:endParaRPr>
          </a:p>
          <a:p>
            <a:pPr marL="4966335">
              <a:lnSpc>
                <a:spcPct val="100000"/>
              </a:lnSpc>
              <a:spcBef>
                <a:spcPts val="20"/>
              </a:spcBef>
            </a:pPr>
            <a:r>
              <a:rPr sz="1800" spc="-5" dirty="0">
                <a:latin typeface="Constantia"/>
                <a:cs typeface="Constantia"/>
              </a:rPr>
              <a:t>(</a:t>
            </a:r>
            <a:r>
              <a:rPr sz="1800" spc="-5" dirty="0">
                <a:latin typeface="Cambria Math"/>
                <a:cs typeface="Cambria Math"/>
              </a:rPr>
              <a:t>1899-1968</a:t>
            </a:r>
            <a:r>
              <a:rPr sz="1800" spc="-5" dirty="0">
                <a:latin typeface="Constantia"/>
                <a:cs typeface="Constantia"/>
              </a:rPr>
              <a:t>)</a:t>
            </a:r>
            <a:endParaRPr sz="1800" dirty="0">
              <a:latin typeface="Constantia"/>
              <a:cs typeface="Constant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426465"/>
            <a:ext cx="8141970" cy="1397635"/>
          </a:xfrm>
          <a:prstGeom prst="rect">
            <a:avLst/>
          </a:prstGeom>
        </p:spPr>
        <p:txBody>
          <a:bodyPr vert="horz" wrap="square" lIns="0" tIns="12700" rIns="0" bIns="0" rtlCol="0">
            <a:spAutoFit/>
          </a:bodyPr>
          <a:lstStyle/>
          <a:p>
            <a:pPr marL="12700" marR="5080">
              <a:lnSpc>
                <a:spcPct val="100000"/>
              </a:lnSpc>
              <a:spcBef>
                <a:spcPts val="100"/>
              </a:spcBef>
              <a:tabLst>
                <a:tab pos="2990850" algn="l"/>
              </a:tabLst>
            </a:pPr>
            <a:r>
              <a:rPr sz="4500" spc="-10" dirty="0">
                <a:solidFill>
                  <a:srgbClr val="04607A"/>
                </a:solidFill>
                <a:latin typeface="Calibri"/>
                <a:cs typeface="Calibri"/>
              </a:rPr>
              <a:t>Applications	</a:t>
            </a:r>
            <a:r>
              <a:rPr sz="4500" spc="-5" dirty="0">
                <a:solidFill>
                  <a:srgbClr val="04607A"/>
                </a:solidFill>
                <a:latin typeface="Calibri"/>
                <a:cs typeface="Calibri"/>
              </a:rPr>
              <a:t>of</a:t>
            </a:r>
            <a:r>
              <a:rPr sz="4500" spc="-30" dirty="0">
                <a:solidFill>
                  <a:srgbClr val="04607A"/>
                </a:solidFill>
                <a:latin typeface="Calibri"/>
                <a:cs typeface="Calibri"/>
              </a:rPr>
              <a:t> </a:t>
            </a:r>
            <a:r>
              <a:rPr sz="4500" spc="-10" dirty="0">
                <a:solidFill>
                  <a:srgbClr val="04607A"/>
                </a:solidFill>
                <a:latin typeface="Calibri"/>
                <a:cs typeface="Calibri"/>
              </a:rPr>
              <a:t>Hamilton</a:t>
            </a:r>
            <a:r>
              <a:rPr sz="4500" spc="-30" dirty="0">
                <a:solidFill>
                  <a:srgbClr val="04607A"/>
                </a:solidFill>
                <a:latin typeface="Calibri"/>
                <a:cs typeface="Calibri"/>
              </a:rPr>
              <a:t> Paths</a:t>
            </a:r>
            <a:r>
              <a:rPr sz="4500" spc="-50" dirty="0">
                <a:solidFill>
                  <a:srgbClr val="04607A"/>
                </a:solidFill>
                <a:latin typeface="Calibri"/>
                <a:cs typeface="Calibri"/>
              </a:rPr>
              <a:t> </a:t>
            </a:r>
            <a:r>
              <a:rPr sz="4500" dirty="0">
                <a:solidFill>
                  <a:srgbClr val="04607A"/>
                </a:solidFill>
                <a:latin typeface="Calibri"/>
                <a:cs typeface="Calibri"/>
              </a:rPr>
              <a:t>and </a:t>
            </a:r>
            <a:r>
              <a:rPr sz="4500" spc="-1005" dirty="0">
                <a:solidFill>
                  <a:srgbClr val="04607A"/>
                </a:solidFill>
                <a:latin typeface="Calibri"/>
                <a:cs typeface="Calibri"/>
              </a:rPr>
              <a:t> </a:t>
            </a:r>
            <a:r>
              <a:rPr sz="4500" spc="-10" dirty="0">
                <a:solidFill>
                  <a:srgbClr val="04607A"/>
                </a:solidFill>
                <a:latin typeface="Calibri"/>
                <a:cs typeface="Calibri"/>
              </a:rPr>
              <a:t>Circuits</a:t>
            </a:r>
            <a:endParaRPr sz="4500" dirty="0">
              <a:latin typeface="Calibri"/>
              <a:cs typeface="Calibri"/>
            </a:endParaRPr>
          </a:p>
        </p:txBody>
      </p:sp>
      <p:sp>
        <p:nvSpPr>
          <p:cNvPr id="9" name="object 9"/>
          <p:cNvSpPr txBox="1"/>
          <p:nvPr/>
        </p:nvSpPr>
        <p:spPr>
          <a:xfrm>
            <a:off x="523240" y="1883790"/>
            <a:ext cx="7887334" cy="4050029"/>
          </a:xfrm>
          <a:prstGeom prst="rect">
            <a:avLst/>
          </a:prstGeom>
        </p:spPr>
        <p:txBody>
          <a:bodyPr vert="horz" wrap="square" lIns="0" tIns="85725" rIns="0" bIns="0" rtlCol="0">
            <a:spAutoFit/>
          </a:bodyPr>
          <a:lstStyle/>
          <a:p>
            <a:pPr marL="299085" marR="17780" indent="-274320">
              <a:lnSpc>
                <a:spcPct val="80000"/>
              </a:lnSpc>
              <a:spcBef>
                <a:spcPts val="675"/>
              </a:spcBef>
              <a:buClr>
                <a:srgbClr val="0AD0D9"/>
              </a:buClr>
              <a:buSzPct val="93750"/>
              <a:buFont typeface="Segoe UI Symbol"/>
              <a:buChar char="⚫"/>
              <a:tabLst>
                <a:tab pos="299720" algn="l"/>
              </a:tabLst>
            </a:pPr>
            <a:r>
              <a:rPr sz="2400" spc="-5" dirty="0">
                <a:latin typeface="Constantia"/>
                <a:cs typeface="Constantia"/>
              </a:rPr>
              <a:t>Applications</a:t>
            </a:r>
            <a:r>
              <a:rPr sz="2400" spc="-85" dirty="0">
                <a:latin typeface="Constantia"/>
                <a:cs typeface="Constantia"/>
              </a:rPr>
              <a:t> </a:t>
            </a:r>
            <a:r>
              <a:rPr sz="2400" dirty="0">
                <a:latin typeface="Constantia"/>
                <a:cs typeface="Constantia"/>
              </a:rPr>
              <a:t>that</a:t>
            </a:r>
            <a:r>
              <a:rPr sz="2400" spc="-125" dirty="0">
                <a:latin typeface="Constantia"/>
                <a:cs typeface="Constantia"/>
              </a:rPr>
              <a:t> </a:t>
            </a:r>
            <a:r>
              <a:rPr sz="2400" dirty="0">
                <a:latin typeface="Constantia"/>
                <a:cs typeface="Constantia"/>
              </a:rPr>
              <a:t>ask</a:t>
            </a:r>
            <a:r>
              <a:rPr sz="2400" spc="-20" dirty="0">
                <a:latin typeface="Constantia"/>
                <a:cs typeface="Constantia"/>
              </a:rPr>
              <a:t> </a:t>
            </a:r>
            <a:r>
              <a:rPr sz="2400" spc="-5" dirty="0">
                <a:latin typeface="Constantia"/>
                <a:cs typeface="Constantia"/>
              </a:rPr>
              <a:t>for</a:t>
            </a:r>
            <a:r>
              <a:rPr sz="2400" spc="-150" dirty="0">
                <a:latin typeface="Constantia"/>
                <a:cs typeface="Constantia"/>
              </a:rPr>
              <a:t> </a:t>
            </a:r>
            <a:r>
              <a:rPr sz="2400" dirty="0">
                <a:latin typeface="Constantia"/>
                <a:cs typeface="Constantia"/>
              </a:rPr>
              <a:t>a</a:t>
            </a:r>
            <a:r>
              <a:rPr sz="2400" spc="-95" dirty="0">
                <a:latin typeface="Constantia"/>
                <a:cs typeface="Constantia"/>
              </a:rPr>
              <a:t> </a:t>
            </a:r>
            <a:r>
              <a:rPr sz="2400" dirty="0">
                <a:latin typeface="Constantia"/>
                <a:cs typeface="Constantia"/>
              </a:rPr>
              <a:t>path</a:t>
            </a:r>
            <a:r>
              <a:rPr sz="2400" spc="-105" dirty="0">
                <a:latin typeface="Constantia"/>
                <a:cs typeface="Constantia"/>
              </a:rPr>
              <a:t> </a:t>
            </a:r>
            <a:r>
              <a:rPr sz="2400" dirty="0">
                <a:latin typeface="Constantia"/>
                <a:cs typeface="Constantia"/>
              </a:rPr>
              <a:t>or</a:t>
            </a:r>
            <a:r>
              <a:rPr sz="2400" spc="-125" dirty="0">
                <a:latin typeface="Constantia"/>
                <a:cs typeface="Constantia"/>
              </a:rPr>
              <a:t> </a:t>
            </a:r>
            <a:r>
              <a:rPr sz="2400" dirty="0">
                <a:latin typeface="Constantia"/>
                <a:cs typeface="Constantia"/>
              </a:rPr>
              <a:t>a</a:t>
            </a:r>
            <a:r>
              <a:rPr sz="2400" spc="-120" dirty="0">
                <a:latin typeface="Constantia"/>
                <a:cs typeface="Constantia"/>
              </a:rPr>
              <a:t> </a:t>
            </a:r>
            <a:r>
              <a:rPr sz="2400" spc="-10" dirty="0">
                <a:latin typeface="Constantia"/>
                <a:cs typeface="Constantia"/>
              </a:rPr>
              <a:t>circuit</a:t>
            </a:r>
            <a:r>
              <a:rPr sz="2400" spc="-80" dirty="0">
                <a:latin typeface="Constantia"/>
                <a:cs typeface="Constantia"/>
              </a:rPr>
              <a:t> </a:t>
            </a:r>
            <a:r>
              <a:rPr sz="2400" dirty="0">
                <a:latin typeface="Constantia"/>
                <a:cs typeface="Constantia"/>
              </a:rPr>
              <a:t>that</a:t>
            </a:r>
            <a:r>
              <a:rPr sz="2400" spc="-135" dirty="0">
                <a:latin typeface="Constantia"/>
                <a:cs typeface="Constantia"/>
              </a:rPr>
              <a:t> </a:t>
            </a:r>
            <a:r>
              <a:rPr sz="2400" dirty="0">
                <a:latin typeface="Constantia"/>
                <a:cs typeface="Constantia"/>
              </a:rPr>
              <a:t>visits</a:t>
            </a:r>
            <a:r>
              <a:rPr sz="2400" spc="-114" dirty="0">
                <a:latin typeface="Constantia"/>
                <a:cs typeface="Constantia"/>
              </a:rPr>
              <a:t> </a:t>
            </a:r>
            <a:r>
              <a:rPr sz="2400" spc="-5" dirty="0">
                <a:latin typeface="Constantia"/>
                <a:cs typeface="Constantia"/>
              </a:rPr>
              <a:t>each </a:t>
            </a:r>
            <a:r>
              <a:rPr sz="2400" spc="-590" dirty="0">
                <a:latin typeface="Constantia"/>
                <a:cs typeface="Constantia"/>
              </a:rPr>
              <a:t> </a:t>
            </a:r>
            <a:r>
              <a:rPr sz="2400" spc="-5" dirty="0">
                <a:latin typeface="Constantia"/>
                <a:cs typeface="Constantia"/>
              </a:rPr>
              <a:t>intersection </a:t>
            </a:r>
            <a:r>
              <a:rPr sz="2400" dirty="0">
                <a:latin typeface="Constantia"/>
                <a:cs typeface="Constantia"/>
              </a:rPr>
              <a:t>of a </a:t>
            </a:r>
            <a:r>
              <a:rPr sz="2400" spc="-45" dirty="0">
                <a:latin typeface="Constantia"/>
                <a:cs typeface="Constantia"/>
              </a:rPr>
              <a:t>city, </a:t>
            </a:r>
            <a:r>
              <a:rPr sz="2400" spc="-5" dirty="0">
                <a:latin typeface="Constantia"/>
                <a:cs typeface="Constantia"/>
              </a:rPr>
              <a:t>each </a:t>
            </a:r>
            <a:r>
              <a:rPr sz="2400" spc="-10" dirty="0">
                <a:latin typeface="Constantia"/>
                <a:cs typeface="Constantia"/>
              </a:rPr>
              <a:t>place </a:t>
            </a:r>
            <a:r>
              <a:rPr sz="2400" dirty="0">
                <a:latin typeface="Constantia"/>
                <a:cs typeface="Constantia"/>
              </a:rPr>
              <a:t>pipelines </a:t>
            </a:r>
            <a:r>
              <a:rPr sz="2400" spc="-5" dirty="0">
                <a:latin typeface="Constantia"/>
                <a:cs typeface="Constantia"/>
              </a:rPr>
              <a:t>intersect </a:t>
            </a:r>
            <a:r>
              <a:rPr sz="2400" dirty="0">
                <a:latin typeface="Constantia"/>
                <a:cs typeface="Constantia"/>
              </a:rPr>
              <a:t>in a </a:t>
            </a:r>
            <a:r>
              <a:rPr sz="2400" spc="5" dirty="0">
                <a:latin typeface="Constantia"/>
                <a:cs typeface="Constantia"/>
              </a:rPr>
              <a:t> </a:t>
            </a:r>
            <a:r>
              <a:rPr sz="2400" spc="-5" dirty="0">
                <a:latin typeface="Constantia"/>
                <a:cs typeface="Constantia"/>
              </a:rPr>
              <a:t>utility </a:t>
            </a:r>
            <a:r>
              <a:rPr sz="2400" dirty="0">
                <a:latin typeface="Constantia"/>
                <a:cs typeface="Constantia"/>
              </a:rPr>
              <a:t>grid, or each </a:t>
            </a:r>
            <a:r>
              <a:rPr sz="2400" spc="-5" dirty="0">
                <a:latin typeface="Constantia"/>
                <a:cs typeface="Constantia"/>
              </a:rPr>
              <a:t>node in </a:t>
            </a:r>
            <a:r>
              <a:rPr sz="2400" dirty="0">
                <a:latin typeface="Constantia"/>
                <a:cs typeface="Constantia"/>
              </a:rPr>
              <a:t>a </a:t>
            </a:r>
            <a:r>
              <a:rPr sz="2400" spc="-5" dirty="0">
                <a:latin typeface="Constantia"/>
                <a:cs typeface="Constantia"/>
              </a:rPr>
              <a:t>communications </a:t>
            </a:r>
            <a:r>
              <a:rPr sz="2400" spc="-15" dirty="0">
                <a:latin typeface="Constantia"/>
                <a:cs typeface="Constantia"/>
              </a:rPr>
              <a:t>network </a:t>
            </a:r>
            <a:r>
              <a:rPr sz="2400" spc="-10" dirty="0">
                <a:latin typeface="Constantia"/>
                <a:cs typeface="Constantia"/>
              </a:rPr>
              <a:t> </a:t>
            </a:r>
            <a:r>
              <a:rPr sz="2400" spc="-5" dirty="0">
                <a:latin typeface="Constantia"/>
                <a:cs typeface="Constantia"/>
              </a:rPr>
              <a:t>exactly </a:t>
            </a:r>
            <a:r>
              <a:rPr sz="2400" spc="-10" dirty="0">
                <a:latin typeface="Constantia"/>
                <a:cs typeface="Constantia"/>
              </a:rPr>
              <a:t>once, </a:t>
            </a:r>
            <a:r>
              <a:rPr sz="2400" spc="-5" dirty="0">
                <a:latin typeface="Constantia"/>
                <a:cs typeface="Constantia"/>
              </a:rPr>
              <a:t>can be </a:t>
            </a:r>
            <a:r>
              <a:rPr sz="2400" spc="-15" dirty="0">
                <a:latin typeface="Constantia"/>
                <a:cs typeface="Constantia"/>
              </a:rPr>
              <a:t>solved by </a:t>
            </a:r>
            <a:r>
              <a:rPr sz="2400" spc="5" dirty="0">
                <a:latin typeface="Constantia"/>
                <a:cs typeface="Constantia"/>
              </a:rPr>
              <a:t>finding </a:t>
            </a:r>
            <a:r>
              <a:rPr sz="2400" dirty="0">
                <a:latin typeface="Constantia"/>
                <a:cs typeface="Constantia"/>
              </a:rPr>
              <a:t>a </a:t>
            </a:r>
            <a:r>
              <a:rPr sz="2400" spc="-5" dirty="0">
                <a:latin typeface="Constantia"/>
                <a:cs typeface="Constantia"/>
              </a:rPr>
              <a:t>Hamilton </a:t>
            </a:r>
            <a:r>
              <a:rPr sz="2400" dirty="0">
                <a:latin typeface="Constantia"/>
                <a:cs typeface="Constantia"/>
              </a:rPr>
              <a:t>path </a:t>
            </a:r>
            <a:r>
              <a:rPr sz="2400" spc="-5" dirty="0">
                <a:latin typeface="Constantia"/>
                <a:cs typeface="Constantia"/>
              </a:rPr>
              <a:t>in </a:t>
            </a:r>
            <a:r>
              <a:rPr sz="2400" spc="-590" dirty="0">
                <a:latin typeface="Constantia"/>
                <a:cs typeface="Constantia"/>
              </a:rPr>
              <a:t> </a:t>
            </a:r>
            <a:r>
              <a:rPr sz="2400" spc="-5" dirty="0">
                <a:latin typeface="Constantia"/>
                <a:cs typeface="Constantia"/>
              </a:rPr>
              <a:t>t</a:t>
            </a:r>
            <a:r>
              <a:rPr sz="2400" spc="5" dirty="0">
                <a:latin typeface="Constantia"/>
                <a:cs typeface="Constantia"/>
              </a:rPr>
              <a:t>h</a:t>
            </a:r>
            <a:r>
              <a:rPr sz="2400" dirty="0">
                <a:latin typeface="Constantia"/>
                <a:cs typeface="Constantia"/>
              </a:rPr>
              <a:t>e</a:t>
            </a:r>
            <a:r>
              <a:rPr sz="2400" spc="-120" dirty="0">
                <a:latin typeface="Constantia"/>
                <a:cs typeface="Constantia"/>
              </a:rPr>
              <a:t> </a:t>
            </a:r>
            <a:r>
              <a:rPr sz="2400" dirty="0">
                <a:latin typeface="Constantia"/>
                <a:cs typeface="Constantia"/>
              </a:rPr>
              <a:t>app</a:t>
            </a:r>
            <a:r>
              <a:rPr sz="2400" spc="-30" dirty="0">
                <a:latin typeface="Constantia"/>
                <a:cs typeface="Constantia"/>
              </a:rPr>
              <a:t>r</a:t>
            </a:r>
            <a:r>
              <a:rPr sz="2400" dirty="0">
                <a:latin typeface="Constantia"/>
                <a:cs typeface="Constantia"/>
              </a:rPr>
              <a:t>op</a:t>
            </a:r>
            <a:r>
              <a:rPr sz="2400" spc="5" dirty="0">
                <a:latin typeface="Constantia"/>
                <a:cs typeface="Constantia"/>
              </a:rPr>
              <a:t>r</a:t>
            </a:r>
            <a:r>
              <a:rPr sz="2400" spc="-5" dirty="0">
                <a:latin typeface="Constantia"/>
                <a:cs typeface="Constantia"/>
              </a:rPr>
              <a:t>i</a:t>
            </a:r>
            <a:r>
              <a:rPr sz="2400" spc="5" dirty="0">
                <a:latin typeface="Constantia"/>
                <a:cs typeface="Constantia"/>
              </a:rPr>
              <a:t>a</a:t>
            </a:r>
            <a:r>
              <a:rPr sz="2400" spc="-30" dirty="0">
                <a:latin typeface="Constantia"/>
                <a:cs typeface="Constantia"/>
              </a:rPr>
              <a:t>t</a:t>
            </a:r>
            <a:r>
              <a:rPr sz="2400" dirty="0">
                <a:latin typeface="Constantia"/>
                <a:cs typeface="Constantia"/>
              </a:rPr>
              <a:t>e</a:t>
            </a:r>
            <a:r>
              <a:rPr sz="2400" spc="-155" dirty="0">
                <a:latin typeface="Constantia"/>
                <a:cs typeface="Constantia"/>
              </a:rPr>
              <a:t> </a:t>
            </a:r>
            <a:r>
              <a:rPr sz="2400" spc="5" dirty="0">
                <a:latin typeface="Constantia"/>
                <a:cs typeface="Constantia"/>
              </a:rPr>
              <a:t>g</a:t>
            </a:r>
            <a:r>
              <a:rPr sz="2400" spc="-30" dirty="0">
                <a:latin typeface="Constantia"/>
                <a:cs typeface="Constantia"/>
              </a:rPr>
              <a:t>r</a:t>
            </a:r>
            <a:r>
              <a:rPr sz="2400" dirty="0">
                <a:latin typeface="Constantia"/>
                <a:cs typeface="Constantia"/>
              </a:rPr>
              <a:t>aph.</a:t>
            </a:r>
          </a:p>
          <a:p>
            <a:pPr marL="299085" marR="76200" indent="-274320">
              <a:lnSpc>
                <a:spcPct val="80000"/>
              </a:lnSpc>
              <a:spcBef>
                <a:spcPts val="575"/>
              </a:spcBef>
              <a:buClr>
                <a:srgbClr val="0AD0D9"/>
              </a:buClr>
              <a:buSzPct val="93750"/>
              <a:buFont typeface="Segoe UI Symbol"/>
              <a:buChar char="⚫"/>
              <a:tabLst>
                <a:tab pos="299720" algn="l"/>
              </a:tabLst>
            </a:pPr>
            <a:r>
              <a:rPr sz="2400" dirty="0">
                <a:latin typeface="Constantia"/>
                <a:cs typeface="Constantia"/>
              </a:rPr>
              <a:t>The famous </a:t>
            </a:r>
            <a:r>
              <a:rPr sz="2400" i="1" spc="-15" dirty="0">
                <a:latin typeface="Constantia"/>
                <a:cs typeface="Constantia"/>
              </a:rPr>
              <a:t>traveling </a:t>
            </a:r>
            <a:r>
              <a:rPr sz="2400" i="1" spc="-10" dirty="0">
                <a:latin typeface="Constantia"/>
                <a:cs typeface="Constantia"/>
              </a:rPr>
              <a:t>salesperson problem </a:t>
            </a:r>
            <a:r>
              <a:rPr sz="2400" dirty="0">
                <a:latin typeface="Constantia"/>
                <a:cs typeface="Constantia"/>
              </a:rPr>
              <a:t>(</a:t>
            </a:r>
            <a:r>
              <a:rPr sz="2400" i="1" dirty="0">
                <a:latin typeface="Constantia"/>
                <a:cs typeface="Constantia"/>
              </a:rPr>
              <a:t>TSP</a:t>
            </a:r>
            <a:r>
              <a:rPr sz="2400" dirty="0">
                <a:latin typeface="Constantia"/>
                <a:cs typeface="Constantia"/>
              </a:rPr>
              <a:t>) asks </a:t>
            </a:r>
            <a:r>
              <a:rPr sz="2400" spc="-5" dirty="0">
                <a:latin typeface="Constantia"/>
                <a:cs typeface="Constantia"/>
              </a:rPr>
              <a:t>for </a:t>
            </a:r>
            <a:r>
              <a:rPr sz="2400" dirty="0">
                <a:latin typeface="Constantia"/>
                <a:cs typeface="Constantia"/>
              </a:rPr>
              <a:t> </a:t>
            </a:r>
            <a:r>
              <a:rPr sz="2400" spc="-5" dirty="0">
                <a:latin typeface="Constantia"/>
                <a:cs typeface="Constantia"/>
              </a:rPr>
              <a:t>the shortest </a:t>
            </a:r>
            <a:r>
              <a:rPr sz="2400" spc="-15" dirty="0">
                <a:latin typeface="Constantia"/>
                <a:cs typeface="Constantia"/>
              </a:rPr>
              <a:t>route </a:t>
            </a:r>
            <a:r>
              <a:rPr sz="2400" dirty="0">
                <a:latin typeface="Constantia"/>
                <a:cs typeface="Constantia"/>
              </a:rPr>
              <a:t>a </a:t>
            </a:r>
            <a:r>
              <a:rPr sz="2400" spc="-20" dirty="0">
                <a:latin typeface="Constantia"/>
                <a:cs typeface="Constantia"/>
              </a:rPr>
              <a:t>traveling </a:t>
            </a:r>
            <a:r>
              <a:rPr sz="2400" dirty="0">
                <a:latin typeface="Constantia"/>
                <a:cs typeface="Constantia"/>
              </a:rPr>
              <a:t>salesperson should </a:t>
            </a:r>
            <a:r>
              <a:rPr sz="2400" spc="-15" dirty="0">
                <a:latin typeface="Constantia"/>
                <a:cs typeface="Constantia"/>
              </a:rPr>
              <a:t>take to </a:t>
            </a:r>
            <a:r>
              <a:rPr sz="2400" spc="-10" dirty="0">
                <a:latin typeface="Constantia"/>
                <a:cs typeface="Constantia"/>
              </a:rPr>
              <a:t> </a:t>
            </a:r>
            <a:r>
              <a:rPr sz="2400" dirty="0">
                <a:latin typeface="Constantia"/>
                <a:cs typeface="Constantia"/>
              </a:rPr>
              <a:t>visit a set of </a:t>
            </a:r>
            <a:r>
              <a:rPr sz="2400" spc="-5" dirty="0">
                <a:latin typeface="Constantia"/>
                <a:cs typeface="Constantia"/>
              </a:rPr>
              <a:t>cities. </a:t>
            </a:r>
            <a:r>
              <a:rPr sz="2400" dirty="0">
                <a:latin typeface="Constantia"/>
                <a:cs typeface="Constantia"/>
              </a:rPr>
              <a:t>This </a:t>
            </a:r>
            <a:r>
              <a:rPr sz="2400" spc="-5" dirty="0">
                <a:latin typeface="Constantia"/>
                <a:cs typeface="Constantia"/>
              </a:rPr>
              <a:t>problem </a:t>
            </a:r>
            <a:r>
              <a:rPr sz="2400" spc="-15" dirty="0">
                <a:latin typeface="Constantia"/>
                <a:cs typeface="Constantia"/>
              </a:rPr>
              <a:t>reduces to </a:t>
            </a:r>
            <a:r>
              <a:rPr sz="2400" spc="5" dirty="0">
                <a:latin typeface="Constantia"/>
                <a:cs typeface="Constantia"/>
              </a:rPr>
              <a:t>finding </a:t>
            </a:r>
            <a:r>
              <a:rPr sz="2400" dirty="0">
                <a:latin typeface="Constantia"/>
                <a:cs typeface="Constantia"/>
              </a:rPr>
              <a:t>a </a:t>
            </a:r>
            <a:r>
              <a:rPr sz="2400" spc="5" dirty="0">
                <a:latin typeface="Constantia"/>
                <a:cs typeface="Constantia"/>
              </a:rPr>
              <a:t> </a:t>
            </a:r>
            <a:r>
              <a:rPr sz="2400" spc="-5" dirty="0">
                <a:latin typeface="Constantia"/>
                <a:cs typeface="Constantia"/>
              </a:rPr>
              <a:t>Hamilton</a:t>
            </a:r>
            <a:r>
              <a:rPr sz="2400" spc="-105" dirty="0">
                <a:latin typeface="Constantia"/>
                <a:cs typeface="Constantia"/>
              </a:rPr>
              <a:t> </a:t>
            </a:r>
            <a:r>
              <a:rPr sz="2400" spc="-10" dirty="0">
                <a:latin typeface="Constantia"/>
                <a:cs typeface="Constantia"/>
              </a:rPr>
              <a:t>circuit</a:t>
            </a:r>
            <a:r>
              <a:rPr sz="2400" spc="-110" dirty="0">
                <a:latin typeface="Constantia"/>
                <a:cs typeface="Constantia"/>
              </a:rPr>
              <a:t> </a:t>
            </a:r>
            <a:r>
              <a:rPr sz="2400" dirty="0">
                <a:latin typeface="Constantia"/>
                <a:cs typeface="Constantia"/>
              </a:rPr>
              <a:t>such</a:t>
            </a:r>
            <a:r>
              <a:rPr sz="2400" spc="-65" dirty="0">
                <a:latin typeface="Constantia"/>
                <a:cs typeface="Constantia"/>
              </a:rPr>
              <a:t> </a:t>
            </a:r>
            <a:r>
              <a:rPr sz="2400" dirty="0">
                <a:latin typeface="Constantia"/>
                <a:cs typeface="Constantia"/>
              </a:rPr>
              <a:t>that</a:t>
            </a:r>
            <a:r>
              <a:rPr sz="2400" spc="-90" dirty="0">
                <a:latin typeface="Constantia"/>
                <a:cs typeface="Constantia"/>
              </a:rPr>
              <a:t> </a:t>
            </a:r>
            <a:r>
              <a:rPr sz="2400" dirty="0">
                <a:latin typeface="Constantia"/>
                <a:cs typeface="Constantia"/>
              </a:rPr>
              <a:t>the</a:t>
            </a:r>
            <a:r>
              <a:rPr sz="2400" spc="-85" dirty="0">
                <a:latin typeface="Constantia"/>
                <a:cs typeface="Constantia"/>
              </a:rPr>
              <a:t> </a:t>
            </a:r>
            <a:r>
              <a:rPr sz="2400" spc="-5" dirty="0">
                <a:latin typeface="Constantia"/>
                <a:cs typeface="Constantia"/>
              </a:rPr>
              <a:t>total</a:t>
            </a:r>
            <a:r>
              <a:rPr sz="2400" spc="-55" dirty="0">
                <a:latin typeface="Constantia"/>
                <a:cs typeface="Constantia"/>
              </a:rPr>
              <a:t> </a:t>
            </a:r>
            <a:r>
              <a:rPr sz="2400" dirty="0">
                <a:latin typeface="Constantia"/>
                <a:cs typeface="Constantia"/>
              </a:rPr>
              <a:t>sum</a:t>
            </a:r>
            <a:r>
              <a:rPr sz="2400" spc="-100" dirty="0">
                <a:latin typeface="Constantia"/>
                <a:cs typeface="Constantia"/>
              </a:rPr>
              <a:t> </a:t>
            </a:r>
            <a:r>
              <a:rPr sz="2400" dirty="0">
                <a:latin typeface="Constantia"/>
                <a:cs typeface="Constantia"/>
              </a:rPr>
              <a:t>of</a:t>
            </a:r>
            <a:r>
              <a:rPr sz="2400" spc="30" dirty="0">
                <a:latin typeface="Constantia"/>
                <a:cs typeface="Constantia"/>
              </a:rPr>
              <a:t> </a:t>
            </a:r>
            <a:r>
              <a:rPr sz="2400" dirty="0">
                <a:latin typeface="Constantia"/>
                <a:cs typeface="Constantia"/>
              </a:rPr>
              <a:t>the</a:t>
            </a:r>
            <a:r>
              <a:rPr sz="2400" spc="-135" dirty="0">
                <a:latin typeface="Constantia"/>
                <a:cs typeface="Constantia"/>
              </a:rPr>
              <a:t> </a:t>
            </a:r>
            <a:r>
              <a:rPr sz="2400" spc="-15" dirty="0">
                <a:latin typeface="Constantia"/>
                <a:cs typeface="Constantia"/>
              </a:rPr>
              <a:t>weights</a:t>
            </a:r>
            <a:r>
              <a:rPr sz="2400" spc="-105" dirty="0">
                <a:latin typeface="Constantia"/>
                <a:cs typeface="Constantia"/>
              </a:rPr>
              <a:t> </a:t>
            </a:r>
            <a:r>
              <a:rPr sz="2400" dirty="0">
                <a:latin typeface="Constantia"/>
                <a:cs typeface="Constantia"/>
              </a:rPr>
              <a:t>of </a:t>
            </a:r>
            <a:r>
              <a:rPr sz="2400" spc="-590" dirty="0">
                <a:latin typeface="Constantia"/>
                <a:cs typeface="Constantia"/>
              </a:rPr>
              <a:t> </a:t>
            </a:r>
            <a:r>
              <a:rPr sz="2400" dirty="0">
                <a:latin typeface="Constantia"/>
                <a:cs typeface="Constantia"/>
              </a:rPr>
              <a:t>its</a:t>
            </a:r>
            <a:r>
              <a:rPr sz="2400" spc="-110" dirty="0">
                <a:latin typeface="Constantia"/>
                <a:cs typeface="Constantia"/>
              </a:rPr>
              <a:t> </a:t>
            </a:r>
            <a:r>
              <a:rPr sz="2400" spc="-15" dirty="0">
                <a:latin typeface="Constantia"/>
                <a:cs typeface="Constantia"/>
              </a:rPr>
              <a:t>edges</a:t>
            </a:r>
            <a:r>
              <a:rPr sz="2400" spc="-45" dirty="0">
                <a:latin typeface="Constantia"/>
                <a:cs typeface="Constantia"/>
              </a:rPr>
              <a:t> </a:t>
            </a:r>
            <a:r>
              <a:rPr sz="2400" dirty="0">
                <a:latin typeface="Constantia"/>
                <a:cs typeface="Constantia"/>
              </a:rPr>
              <a:t>is</a:t>
            </a:r>
            <a:r>
              <a:rPr sz="2400" spc="-105" dirty="0">
                <a:latin typeface="Constantia"/>
                <a:cs typeface="Constantia"/>
              </a:rPr>
              <a:t> </a:t>
            </a:r>
            <a:r>
              <a:rPr sz="2400" dirty="0">
                <a:latin typeface="Constantia"/>
                <a:cs typeface="Constantia"/>
              </a:rPr>
              <a:t>as</a:t>
            </a:r>
            <a:r>
              <a:rPr sz="2400" spc="-95" dirty="0">
                <a:latin typeface="Constantia"/>
                <a:cs typeface="Constantia"/>
              </a:rPr>
              <a:t> </a:t>
            </a:r>
            <a:r>
              <a:rPr sz="2400" dirty="0">
                <a:latin typeface="Constantia"/>
                <a:cs typeface="Constantia"/>
              </a:rPr>
              <a:t>small</a:t>
            </a:r>
            <a:r>
              <a:rPr sz="2400" spc="-45" dirty="0">
                <a:latin typeface="Constantia"/>
                <a:cs typeface="Constantia"/>
              </a:rPr>
              <a:t> </a:t>
            </a:r>
            <a:r>
              <a:rPr sz="2400" dirty="0">
                <a:latin typeface="Constantia"/>
                <a:cs typeface="Constantia"/>
              </a:rPr>
              <a:t>as</a:t>
            </a:r>
            <a:r>
              <a:rPr sz="2400" spc="-80" dirty="0">
                <a:latin typeface="Constantia"/>
                <a:cs typeface="Constantia"/>
              </a:rPr>
              <a:t> </a:t>
            </a:r>
            <a:r>
              <a:rPr sz="2400" spc="-5" dirty="0">
                <a:latin typeface="Constantia"/>
                <a:cs typeface="Constantia"/>
              </a:rPr>
              <a:t>possible.</a:t>
            </a:r>
            <a:endParaRPr sz="2400" dirty="0">
              <a:latin typeface="Constantia"/>
              <a:cs typeface="Constantia"/>
            </a:endParaRPr>
          </a:p>
          <a:p>
            <a:pPr marL="299085" marR="114300" indent="-274320">
              <a:lnSpc>
                <a:spcPts val="2300"/>
              </a:lnSpc>
              <a:spcBef>
                <a:spcPts val="560"/>
              </a:spcBef>
              <a:buClr>
                <a:srgbClr val="0AD0D9"/>
              </a:buClr>
              <a:buSzPct val="93750"/>
              <a:buFont typeface="Segoe UI Symbol"/>
              <a:buChar char="⚫"/>
              <a:tabLst>
                <a:tab pos="299720" algn="l"/>
              </a:tabLst>
            </a:pPr>
            <a:r>
              <a:rPr sz="2400" dirty="0">
                <a:latin typeface="Constantia"/>
                <a:cs typeface="Constantia"/>
              </a:rPr>
              <a:t>A </a:t>
            </a:r>
            <a:r>
              <a:rPr sz="2400" spc="-5" dirty="0">
                <a:latin typeface="Constantia"/>
                <a:cs typeface="Constantia"/>
              </a:rPr>
              <a:t>family </a:t>
            </a:r>
            <a:r>
              <a:rPr sz="2400" dirty="0">
                <a:latin typeface="Constantia"/>
                <a:cs typeface="Constantia"/>
              </a:rPr>
              <a:t>of binary </a:t>
            </a:r>
            <a:r>
              <a:rPr sz="2400" spc="-15" dirty="0">
                <a:latin typeface="Constantia"/>
                <a:cs typeface="Constantia"/>
              </a:rPr>
              <a:t>codes, </a:t>
            </a:r>
            <a:r>
              <a:rPr sz="2400" spc="-10" dirty="0">
                <a:latin typeface="Constantia"/>
                <a:cs typeface="Constantia"/>
              </a:rPr>
              <a:t>known </a:t>
            </a:r>
            <a:r>
              <a:rPr sz="2400" dirty="0">
                <a:latin typeface="Constantia"/>
                <a:cs typeface="Constantia"/>
              </a:rPr>
              <a:t>as </a:t>
            </a:r>
            <a:r>
              <a:rPr sz="2400" i="1" spc="-10" dirty="0">
                <a:latin typeface="Constantia"/>
                <a:cs typeface="Constantia"/>
              </a:rPr>
              <a:t>Gray codes</a:t>
            </a:r>
            <a:r>
              <a:rPr sz="2400" spc="-10" dirty="0">
                <a:latin typeface="Constantia"/>
                <a:cs typeface="Constantia"/>
              </a:rPr>
              <a:t>, which </a:t>
            </a:r>
            <a:r>
              <a:rPr sz="2400" spc="-5" dirty="0">
                <a:latin typeface="Constantia"/>
                <a:cs typeface="Constantia"/>
              </a:rPr>
              <a:t> minimize</a:t>
            </a:r>
            <a:r>
              <a:rPr sz="2400" spc="-105" dirty="0">
                <a:latin typeface="Constantia"/>
                <a:cs typeface="Constantia"/>
              </a:rPr>
              <a:t> </a:t>
            </a:r>
            <a:r>
              <a:rPr sz="2400" dirty="0">
                <a:latin typeface="Constantia"/>
                <a:cs typeface="Constantia"/>
              </a:rPr>
              <a:t>the</a:t>
            </a:r>
            <a:r>
              <a:rPr sz="2400" spc="-125" dirty="0">
                <a:latin typeface="Constantia"/>
                <a:cs typeface="Constantia"/>
              </a:rPr>
              <a:t> </a:t>
            </a:r>
            <a:r>
              <a:rPr sz="2400" spc="-5" dirty="0">
                <a:latin typeface="Constantia"/>
                <a:cs typeface="Constantia"/>
              </a:rPr>
              <a:t>effect</a:t>
            </a:r>
            <a:r>
              <a:rPr sz="2400" spc="-114" dirty="0">
                <a:latin typeface="Constantia"/>
                <a:cs typeface="Constantia"/>
              </a:rPr>
              <a:t> </a:t>
            </a:r>
            <a:r>
              <a:rPr sz="2400" dirty="0">
                <a:latin typeface="Constantia"/>
                <a:cs typeface="Constantia"/>
              </a:rPr>
              <a:t>of</a:t>
            </a:r>
            <a:r>
              <a:rPr sz="2400" spc="40" dirty="0">
                <a:latin typeface="Constantia"/>
                <a:cs typeface="Constantia"/>
              </a:rPr>
              <a:t> </a:t>
            </a:r>
            <a:r>
              <a:rPr sz="2400" spc="-5" dirty="0">
                <a:latin typeface="Constantia"/>
                <a:cs typeface="Constantia"/>
              </a:rPr>
              <a:t>transmission</a:t>
            </a:r>
            <a:r>
              <a:rPr sz="2400" spc="-95" dirty="0">
                <a:latin typeface="Constantia"/>
                <a:cs typeface="Constantia"/>
              </a:rPr>
              <a:t> </a:t>
            </a:r>
            <a:r>
              <a:rPr sz="2400" spc="-10" dirty="0">
                <a:latin typeface="Constantia"/>
                <a:cs typeface="Constantia"/>
              </a:rPr>
              <a:t>errors,</a:t>
            </a:r>
            <a:r>
              <a:rPr sz="2400" spc="-50" dirty="0">
                <a:latin typeface="Constantia"/>
                <a:cs typeface="Constantia"/>
              </a:rPr>
              <a:t> </a:t>
            </a:r>
            <a:r>
              <a:rPr sz="2400" spc="-10" dirty="0">
                <a:latin typeface="Constantia"/>
                <a:cs typeface="Constantia"/>
              </a:rPr>
              <a:t>correspond</a:t>
            </a:r>
            <a:r>
              <a:rPr sz="2400" spc="10" dirty="0">
                <a:latin typeface="Constantia"/>
                <a:cs typeface="Constantia"/>
              </a:rPr>
              <a:t> </a:t>
            </a:r>
            <a:r>
              <a:rPr sz="2400" spc="-15" dirty="0">
                <a:latin typeface="Constantia"/>
                <a:cs typeface="Constantia"/>
              </a:rPr>
              <a:t>to </a:t>
            </a:r>
            <a:r>
              <a:rPr sz="2400" spc="-585" dirty="0">
                <a:latin typeface="Constantia"/>
                <a:cs typeface="Constantia"/>
              </a:rPr>
              <a:t> </a:t>
            </a:r>
            <a:r>
              <a:rPr sz="2400" spc="-5" dirty="0">
                <a:latin typeface="Constantia"/>
                <a:cs typeface="Constantia"/>
              </a:rPr>
              <a:t>Hamilton</a:t>
            </a:r>
            <a:r>
              <a:rPr sz="2400" spc="-105" dirty="0">
                <a:latin typeface="Constantia"/>
                <a:cs typeface="Constantia"/>
              </a:rPr>
              <a:t> </a:t>
            </a:r>
            <a:r>
              <a:rPr sz="2400" spc="-10" dirty="0">
                <a:latin typeface="Constantia"/>
                <a:cs typeface="Constantia"/>
              </a:rPr>
              <a:t>circuits</a:t>
            </a:r>
            <a:r>
              <a:rPr sz="2400" spc="-40" dirty="0">
                <a:latin typeface="Constantia"/>
                <a:cs typeface="Constantia"/>
              </a:rPr>
              <a:t> </a:t>
            </a:r>
            <a:r>
              <a:rPr sz="2400" dirty="0">
                <a:latin typeface="Constantia"/>
                <a:cs typeface="Constantia"/>
              </a:rPr>
              <a:t>in</a:t>
            </a:r>
            <a:r>
              <a:rPr sz="2400" spc="-65" dirty="0">
                <a:latin typeface="Constantia"/>
                <a:cs typeface="Constantia"/>
              </a:rPr>
              <a:t> </a:t>
            </a:r>
            <a:r>
              <a:rPr sz="2400" dirty="0">
                <a:latin typeface="Constantia"/>
                <a:cs typeface="Constantia"/>
              </a:rPr>
              <a:t>the</a:t>
            </a:r>
            <a:r>
              <a:rPr sz="2400" spc="-100" dirty="0">
                <a:latin typeface="Constantia"/>
                <a:cs typeface="Constantia"/>
              </a:rPr>
              <a:t> </a:t>
            </a:r>
            <a:r>
              <a:rPr sz="2400" i="1" spc="-5" dirty="0">
                <a:latin typeface="Constantia"/>
                <a:cs typeface="Constantia"/>
              </a:rPr>
              <a:t>n</a:t>
            </a:r>
            <a:r>
              <a:rPr sz="2400" spc="-5" dirty="0">
                <a:latin typeface="Constantia"/>
                <a:cs typeface="Constantia"/>
              </a:rPr>
              <a:t>-cube</a:t>
            </a:r>
            <a:r>
              <a:rPr sz="2400" spc="-65" dirty="0">
                <a:latin typeface="Constantia"/>
                <a:cs typeface="Constantia"/>
              </a:rPr>
              <a:t> </a:t>
            </a:r>
            <a:r>
              <a:rPr sz="2400" i="1" spc="-5" dirty="0">
                <a:latin typeface="Constantia"/>
                <a:cs typeface="Constantia"/>
              </a:rPr>
              <a:t>Q</a:t>
            </a:r>
            <a:r>
              <a:rPr sz="2400" i="1" spc="-7" baseline="-20833" dirty="0">
                <a:latin typeface="Constantia"/>
                <a:cs typeface="Constantia"/>
              </a:rPr>
              <a:t>n.</a:t>
            </a:r>
            <a:endParaRPr sz="2400" baseline="-20833" dirty="0">
              <a:latin typeface="Constantia"/>
              <a:cs typeface="Constant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EA2B7A-7831-4AF7-B9B8-347BEF07B91D}"/>
              </a:ext>
            </a:extLst>
          </p:cNvPr>
          <p:cNvPicPr>
            <a:picLocks noChangeAspect="1"/>
          </p:cNvPicPr>
          <p:nvPr/>
        </p:nvPicPr>
        <p:blipFill>
          <a:blip r:embed="rId2"/>
          <a:stretch>
            <a:fillRect/>
          </a:stretch>
        </p:blipFill>
        <p:spPr>
          <a:xfrm>
            <a:off x="1143000" y="2286000"/>
            <a:ext cx="2466975" cy="2495550"/>
          </a:xfrm>
          <a:prstGeom prst="rect">
            <a:avLst/>
          </a:prstGeom>
        </p:spPr>
      </p:pic>
      <p:pic>
        <p:nvPicPr>
          <p:cNvPr id="5" name="Picture 4">
            <a:extLst>
              <a:ext uri="{FF2B5EF4-FFF2-40B4-BE49-F238E27FC236}">
                <a16:creationId xmlns:a16="http://schemas.microsoft.com/office/drawing/2014/main" id="{0A5EB288-7A39-4C87-9B20-9FC98786FFAF}"/>
              </a:ext>
            </a:extLst>
          </p:cNvPr>
          <p:cNvPicPr>
            <a:picLocks noChangeAspect="1"/>
          </p:cNvPicPr>
          <p:nvPr/>
        </p:nvPicPr>
        <p:blipFill>
          <a:blip r:embed="rId3"/>
          <a:stretch>
            <a:fillRect/>
          </a:stretch>
        </p:blipFill>
        <p:spPr>
          <a:xfrm>
            <a:off x="4953000" y="1314450"/>
            <a:ext cx="1457325" cy="1943100"/>
          </a:xfrm>
          <a:prstGeom prst="rect">
            <a:avLst/>
          </a:prstGeom>
        </p:spPr>
      </p:pic>
      <p:sp>
        <p:nvSpPr>
          <p:cNvPr id="6" name="TextBox 5">
            <a:extLst>
              <a:ext uri="{FF2B5EF4-FFF2-40B4-BE49-F238E27FC236}">
                <a16:creationId xmlns:a16="http://schemas.microsoft.com/office/drawing/2014/main" id="{5A5E660A-275F-4F61-BED2-0EB7419D834B}"/>
              </a:ext>
            </a:extLst>
          </p:cNvPr>
          <p:cNvSpPr txBox="1"/>
          <p:nvPr/>
        </p:nvSpPr>
        <p:spPr>
          <a:xfrm>
            <a:off x="685800" y="381000"/>
            <a:ext cx="7467600" cy="553998"/>
          </a:xfrm>
          <a:prstGeom prst="rect">
            <a:avLst/>
          </a:prstGeom>
          <a:noFill/>
        </p:spPr>
        <p:txBody>
          <a:bodyPr wrap="square" rtlCol="0">
            <a:spAutoFit/>
          </a:bodyPr>
          <a:lstStyle/>
          <a:p>
            <a:r>
              <a:rPr lang="en-US" sz="3000" dirty="0"/>
              <a:t>Ore’s Theorem</a:t>
            </a:r>
          </a:p>
        </p:txBody>
      </p:sp>
      <p:pic>
        <p:nvPicPr>
          <p:cNvPr id="8" name="Picture 7">
            <a:extLst>
              <a:ext uri="{FF2B5EF4-FFF2-40B4-BE49-F238E27FC236}">
                <a16:creationId xmlns:a16="http://schemas.microsoft.com/office/drawing/2014/main" id="{8B2F4ECA-6777-48B3-A24E-F8FDC61844F4}"/>
              </a:ext>
            </a:extLst>
          </p:cNvPr>
          <p:cNvPicPr>
            <a:picLocks noChangeAspect="1"/>
          </p:cNvPicPr>
          <p:nvPr/>
        </p:nvPicPr>
        <p:blipFill>
          <a:blip r:embed="rId4"/>
          <a:stretch>
            <a:fillRect/>
          </a:stretch>
        </p:blipFill>
        <p:spPr>
          <a:xfrm>
            <a:off x="4900612" y="3886200"/>
            <a:ext cx="3019425" cy="2409825"/>
          </a:xfrm>
          <a:prstGeom prst="rect">
            <a:avLst/>
          </a:prstGeom>
        </p:spPr>
      </p:pic>
    </p:spTree>
    <p:extLst>
      <p:ext uri="{BB962C8B-B14F-4D97-AF65-F5344CB8AC3E}">
        <p14:creationId xmlns:p14="http://schemas.microsoft.com/office/powerpoint/2010/main" val="102577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D11936-06A4-4849-9257-764982CDA898}"/>
              </a:ext>
            </a:extLst>
          </p:cNvPr>
          <p:cNvPicPr>
            <a:picLocks noChangeAspect="1"/>
          </p:cNvPicPr>
          <p:nvPr/>
        </p:nvPicPr>
        <p:blipFill>
          <a:blip r:embed="rId2"/>
          <a:stretch>
            <a:fillRect/>
          </a:stretch>
        </p:blipFill>
        <p:spPr>
          <a:xfrm>
            <a:off x="990600" y="2286000"/>
            <a:ext cx="2533650" cy="2886075"/>
          </a:xfrm>
          <a:prstGeom prst="rect">
            <a:avLst/>
          </a:prstGeom>
        </p:spPr>
      </p:pic>
      <p:sp>
        <p:nvSpPr>
          <p:cNvPr id="4" name="TextBox 3">
            <a:extLst>
              <a:ext uri="{FF2B5EF4-FFF2-40B4-BE49-F238E27FC236}">
                <a16:creationId xmlns:a16="http://schemas.microsoft.com/office/drawing/2014/main" id="{FE9567CC-9FBE-4924-B5A0-0829178D5FB2}"/>
              </a:ext>
            </a:extLst>
          </p:cNvPr>
          <p:cNvSpPr txBox="1"/>
          <p:nvPr/>
        </p:nvSpPr>
        <p:spPr>
          <a:xfrm>
            <a:off x="685800" y="381000"/>
            <a:ext cx="7467600" cy="553998"/>
          </a:xfrm>
          <a:prstGeom prst="rect">
            <a:avLst/>
          </a:prstGeom>
          <a:noFill/>
        </p:spPr>
        <p:txBody>
          <a:bodyPr wrap="square" rtlCol="0">
            <a:spAutoFit/>
          </a:bodyPr>
          <a:lstStyle/>
          <a:p>
            <a:r>
              <a:rPr lang="en-US" sz="3000" dirty="0"/>
              <a:t>Ore’s Theorem</a:t>
            </a:r>
          </a:p>
        </p:txBody>
      </p:sp>
      <p:pic>
        <p:nvPicPr>
          <p:cNvPr id="5" name="Picture 4">
            <a:extLst>
              <a:ext uri="{FF2B5EF4-FFF2-40B4-BE49-F238E27FC236}">
                <a16:creationId xmlns:a16="http://schemas.microsoft.com/office/drawing/2014/main" id="{F0728669-6E23-4A75-97EE-12535D45A361}"/>
              </a:ext>
            </a:extLst>
          </p:cNvPr>
          <p:cNvPicPr>
            <a:picLocks noChangeAspect="1"/>
          </p:cNvPicPr>
          <p:nvPr/>
        </p:nvPicPr>
        <p:blipFill>
          <a:blip r:embed="rId3"/>
          <a:stretch>
            <a:fillRect/>
          </a:stretch>
        </p:blipFill>
        <p:spPr>
          <a:xfrm>
            <a:off x="4876800" y="2971800"/>
            <a:ext cx="3019425" cy="2409825"/>
          </a:xfrm>
          <a:prstGeom prst="rect">
            <a:avLst/>
          </a:prstGeom>
        </p:spPr>
      </p:pic>
      <p:pic>
        <p:nvPicPr>
          <p:cNvPr id="7" name="Picture 6">
            <a:extLst>
              <a:ext uri="{FF2B5EF4-FFF2-40B4-BE49-F238E27FC236}">
                <a16:creationId xmlns:a16="http://schemas.microsoft.com/office/drawing/2014/main" id="{A121F464-3554-40D6-AC9A-57BA3DF0EF40}"/>
              </a:ext>
            </a:extLst>
          </p:cNvPr>
          <p:cNvPicPr>
            <a:picLocks noChangeAspect="1"/>
          </p:cNvPicPr>
          <p:nvPr/>
        </p:nvPicPr>
        <p:blipFill>
          <a:blip r:embed="rId4"/>
          <a:stretch>
            <a:fillRect/>
          </a:stretch>
        </p:blipFill>
        <p:spPr>
          <a:xfrm>
            <a:off x="4572000" y="223837"/>
            <a:ext cx="1400175" cy="2505075"/>
          </a:xfrm>
          <a:prstGeom prst="rect">
            <a:avLst/>
          </a:prstGeom>
        </p:spPr>
      </p:pic>
    </p:spTree>
    <p:extLst>
      <p:ext uri="{BB962C8B-B14F-4D97-AF65-F5344CB8AC3E}">
        <p14:creationId xmlns:p14="http://schemas.microsoft.com/office/powerpoint/2010/main" val="65768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65CBE8-0D6D-4641-BC9D-B39448D8AA03}"/>
              </a:ext>
            </a:extLst>
          </p:cNvPr>
          <p:cNvSpPr txBox="1"/>
          <p:nvPr/>
        </p:nvSpPr>
        <p:spPr>
          <a:xfrm>
            <a:off x="990600" y="685800"/>
            <a:ext cx="7239000" cy="553998"/>
          </a:xfrm>
          <a:prstGeom prst="rect">
            <a:avLst/>
          </a:prstGeom>
          <a:noFill/>
        </p:spPr>
        <p:txBody>
          <a:bodyPr wrap="square" rtlCol="0">
            <a:spAutoFit/>
          </a:bodyPr>
          <a:lstStyle/>
          <a:p>
            <a:r>
              <a:rPr lang="en-US" sz="3000" dirty="0" err="1"/>
              <a:t>Direc’s</a:t>
            </a:r>
            <a:r>
              <a:rPr lang="en-US" sz="3000" dirty="0"/>
              <a:t> Theorem</a:t>
            </a:r>
          </a:p>
        </p:txBody>
      </p:sp>
      <p:pic>
        <p:nvPicPr>
          <p:cNvPr id="4" name="Picture 3">
            <a:extLst>
              <a:ext uri="{FF2B5EF4-FFF2-40B4-BE49-F238E27FC236}">
                <a16:creationId xmlns:a16="http://schemas.microsoft.com/office/drawing/2014/main" id="{7274C22E-2705-4EFF-8A85-D2D77D7F6E5C}"/>
              </a:ext>
            </a:extLst>
          </p:cNvPr>
          <p:cNvPicPr>
            <a:picLocks noChangeAspect="1"/>
          </p:cNvPicPr>
          <p:nvPr/>
        </p:nvPicPr>
        <p:blipFill>
          <a:blip r:embed="rId2"/>
          <a:stretch>
            <a:fillRect/>
          </a:stretch>
        </p:blipFill>
        <p:spPr>
          <a:xfrm>
            <a:off x="1600200" y="2362200"/>
            <a:ext cx="2457450" cy="2343150"/>
          </a:xfrm>
          <a:prstGeom prst="rect">
            <a:avLst/>
          </a:prstGeom>
        </p:spPr>
      </p:pic>
      <p:pic>
        <p:nvPicPr>
          <p:cNvPr id="6" name="Picture 5">
            <a:extLst>
              <a:ext uri="{FF2B5EF4-FFF2-40B4-BE49-F238E27FC236}">
                <a16:creationId xmlns:a16="http://schemas.microsoft.com/office/drawing/2014/main" id="{06D9623F-1CD0-46A2-9FF4-F52A45ED8B2D}"/>
              </a:ext>
            </a:extLst>
          </p:cNvPr>
          <p:cNvPicPr>
            <a:picLocks noChangeAspect="1"/>
          </p:cNvPicPr>
          <p:nvPr/>
        </p:nvPicPr>
        <p:blipFill>
          <a:blip r:embed="rId3"/>
          <a:stretch>
            <a:fillRect/>
          </a:stretch>
        </p:blipFill>
        <p:spPr>
          <a:xfrm>
            <a:off x="4800600" y="1068265"/>
            <a:ext cx="3209925" cy="2343150"/>
          </a:xfrm>
          <a:prstGeom prst="rect">
            <a:avLst/>
          </a:prstGeom>
        </p:spPr>
      </p:pic>
      <p:sp>
        <p:nvSpPr>
          <p:cNvPr id="7" name="TextBox 6">
            <a:extLst>
              <a:ext uri="{FF2B5EF4-FFF2-40B4-BE49-F238E27FC236}">
                <a16:creationId xmlns:a16="http://schemas.microsoft.com/office/drawing/2014/main" id="{41DEEF32-1193-4675-B266-69AD26D33F55}"/>
              </a:ext>
            </a:extLst>
          </p:cNvPr>
          <p:cNvSpPr txBox="1"/>
          <p:nvPr/>
        </p:nvSpPr>
        <p:spPr>
          <a:xfrm>
            <a:off x="4724400" y="4267200"/>
            <a:ext cx="3429000" cy="1200329"/>
          </a:xfrm>
          <a:prstGeom prst="rect">
            <a:avLst/>
          </a:prstGeom>
          <a:noFill/>
        </p:spPr>
        <p:txBody>
          <a:bodyPr wrap="square" rtlCol="0">
            <a:spAutoFit/>
          </a:bodyPr>
          <a:lstStyle/>
          <a:p>
            <a:r>
              <a:rPr lang="en-US" dirty="0"/>
              <a:t>Deg(A) = 3</a:t>
            </a:r>
          </a:p>
          <a:p>
            <a:r>
              <a:rPr lang="en-US" dirty="0"/>
              <a:t>Deg(B) = 3</a:t>
            </a:r>
          </a:p>
          <a:p>
            <a:r>
              <a:rPr lang="en-US" dirty="0"/>
              <a:t>Deg(C) = 3</a:t>
            </a:r>
          </a:p>
          <a:p>
            <a:r>
              <a:rPr lang="en-US" dirty="0"/>
              <a:t>Deg(D) = 3</a:t>
            </a:r>
          </a:p>
        </p:txBody>
      </p:sp>
    </p:spTree>
    <p:extLst>
      <p:ext uri="{BB962C8B-B14F-4D97-AF65-F5344CB8AC3E}">
        <p14:creationId xmlns:p14="http://schemas.microsoft.com/office/powerpoint/2010/main" val="1227484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5D7D0-B38B-41C5-8AA8-DC24692433E9}"/>
              </a:ext>
            </a:extLst>
          </p:cNvPr>
          <p:cNvSpPr txBox="1"/>
          <p:nvPr/>
        </p:nvSpPr>
        <p:spPr>
          <a:xfrm>
            <a:off x="990600" y="685800"/>
            <a:ext cx="7239000" cy="553998"/>
          </a:xfrm>
          <a:prstGeom prst="rect">
            <a:avLst/>
          </a:prstGeom>
          <a:noFill/>
        </p:spPr>
        <p:txBody>
          <a:bodyPr wrap="square" rtlCol="0">
            <a:spAutoFit/>
          </a:bodyPr>
          <a:lstStyle/>
          <a:p>
            <a:r>
              <a:rPr lang="en-US" sz="3000" dirty="0" err="1"/>
              <a:t>Direc’s</a:t>
            </a:r>
            <a:r>
              <a:rPr lang="en-US" sz="3000" dirty="0"/>
              <a:t> Theorem</a:t>
            </a:r>
          </a:p>
        </p:txBody>
      </p:sp>
      <p:pic>
        <p:nvPicPr>
          <p:cNvPr id="4" name="Picture 3">
            <a:extLst>
              <a:ext uri="{FF2B5EF4-FFF2-40B4-BE49-F238E27FC236}">
                <a16:creationId xmlns:a16="http://schemas.microsoft.com/office/drawing/2014/main" id="{6F5CFF29-5AD3-4E5E-9085-B277762C7D14}"/>
              </a:ext>
            </a:extLst>
          </p:cNvPr>
          <p:cNvPicPr>
            <a:picLocks noChangeAspect="1"/>
          </p:cNvPicPr>
          <p:nvPr/>
        </p:nvPicPr>
        <p:blipFill>
          <a:blip r:embed="rId2"/>
          <a:stretch>
            <a:fillRect/>
          </a:stretch>
        </p:blipFill>
        <p:spPr>
          <a:xfrm>
            <a:off x="609600" y="2181225"/>
            <a:ext cx="2495550" cy="2495550"/>
          </a:xfrm>
          <a:prstGeom prst="rect">
            <a:avLst/>
          </a:prstGeom>
        </p:spPr>
      </p:pic>
      <p:pic>
        <p:nvPicPr>
          <p:cNvPr id="5" name="Picture 4">
            <a:extLst>
              <a:ext uri="{FF2B5EF4-FFF2-40B4-BE49-F238E27FC236}">
                <a16:creationId xmlns:a16="http://schemas.microsoft.com/office/drawing/2014/main" id="{90078554-915C-4B89-A231-80F31C165CD5}"/>
              </a:ext>
            </a:extLst>
          </p:cNvPr>
          <p:cNvPicPr>
            <a:picLocks noChangeAspect="1"/>
          </p:cNvPicPr>
          <p:nvPr/>
        </p:nvPicPr>
        <p:blipFill>
          <a:blip r:embed="rId3"/>
          <a:stretch>
            <a:fillRect/>
          </a:stretch>
        </p:blipFill>
        <p:spPr>
          <a:xfrm>
            <a:off x="4800600" y="1447800"/>
            <a:ext cx="3209925" cy="2343150"/>
          </a:xfrm>
          <a:prstGeom prst="rect">
            <a:avLst/>
          </a:prstGeom>
        </p:spPr>
      </p:pic>
      <p:sp>
        <p:nvSpPr>
          <p:cNvPr id="6" name="TextBox 5">
            <a:extLst>
              <a:ext uri="{FF2B5EF4-FFF2-40B4-BE49-F238E27FC236}">
                <a16:creationId xmlns:a16="http://schemas.microsoft.com/office/drawing/2014/main" id="{00BC9A6F-0A9F-4A3E-8ABB-57B7AA1C69EC}"/>
              </a:ext>
            </a:extLst>
          </p:cNvPr>
          <p:cNvSpPr txBox="1"/>
          <p:nvPr/>
        </p:nvSpPr>
        <p:spPr>
          <a:xfrm>
            <a:off x="4724400" y="4267200"/>
            <a:ext cx="3429000" cy="1200329"/>
          </a:xfrm>
          <a:prstGeom prst="rect">
            <a:avLst/>
          </a:prstGeom>
          <a:noFill/>
        </p:spPr>
        <p:txBody>
          <a:bodyPr wrap="square" rtlCol="0">
            <a:spAutoFit/>
          </a:bodyPr>
          <a:lstStyle/>
          <a:p>
            <a:r>
              <a:rPr lang="en-US" dirty="0"/>
              <a:t>Deg(A) = 3</a:t>
            </a:r>
          </a:p>
          <a:p>
            <a:r>
              <a:rPr lang="en-US" dirty="0"/>
              <a:t>Deg(B) = 3</a:t>
            </a:r>
          </a:p>
          <a:p>
            <a:r>
              <a:rPr lang="en-US" dirty="0"/>
              <a:t>Deg(C) = 2</a:t>
            </a:r>
          </a:p>
          <a:p>
            <a:r>
              <a:rPr lang="en-US" dirty="0"/>
              <a:t>Deg(D) = 2</a:t>
            </a:r>
          </a:p>
        </p:txBody>
      </p:sp>
    </p:spTree>
    <p:extLst>
      <p:ext uri="{BB962C8B-B14F-4D97-AF65-F5344CB8AC3E}">
        <p14:creationId xmlns:p14="http://schemas.microsoft.com/office/powerpoint/2010/main" val="1911170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F2E373-6632-4A0D-8576-49C5674AB0B5}"/>
              </a:ext>
            </a:extLst>
          </p:cNvPr>
          <p:cNvPicPr>
            <a:picLocks noChangeAspect="1"/>
          </p:cNvPicPr>
          <p:nvPr/>
        </p:nvPicPr>
        <p:blipFill>
          <a:blip r:embed="rId2"/>
          <a:stretch>
            <a:fillRect/>
          </a:stretch>
        </p:blipFill>
        <p:spPr>
          <a:xfrm>
            <a:off x="609600" y="685800"/>
            <a:ext cx="2152650" cy="2219325"/>
          </a:xfrm>
          <a:prstGeom prst="rect">
            <a:avLst/>
          </a:prstGeom>
        </p:spPr>
      </p:pic>
      <p:pic>
        <p:nvPicPr>
          <p:cNvPr id="5" name="Picture 4">
            <a:extLst>
              <a:ext uri="{FF2B5EF4-FFF2-40B4-BE49-F238E27FC236}">
                <a16:creationId xmlns:a16="http://schemas.microsoft.com/office/drawing/2014/main" id="{D46FBD46-23D7-49DC-9780-177AF39C0F16}"/>
              </a:ext>
            </a:extLst>
          </p:cNvPr>
          <p:cNvPicPr>
            <a:picLocks noChangeAspect="1"/>
          </p:cNvPicPr>
          <p:nvPr/>
        </p:nvPicPr>
        <p:blipFill>
          <a:blip r:embed="rId3"/>
          <a:stretch>
            <a:fillRect/>
          </a:stretch>
        </p:blipFill>
        <p:spPr>
          <a:xfrm>
            <a:off x="4343399" y="1358776"/>
            <a:ext cx="3366743" cy="622423"/>
          </a:xfrm>
          <a:prstGeom prst="rect">
            <a:avLst/>
          </a:prstGeom>
        </p:spPr>
      </p:pic>
      <p:pic>
        <p:nvPicPr>
          <p:cNvPr id="7" name="Picture 6">
            <a:extLst>
              <a:ext uri="{FF2B5EF4-FFF2-40B4-BE49-F238E27FC236}">
                <a16:creationId xmlns:a16="http://schemas.microsoft.com/office/drawing/2014/main" id="{900B0A67-B7E4-4383-A4E8-11B2219E0746}"/>
              </a:ext>
            </a:extLst>
          </p:cNvPr>
          <p:cNvPicPr>
            <a:picLocks noChangeAspect="1"/>
          </p:cNvPicPr>
          <p:nvPr/>
        </p:nvPicPr>
        <p:blipFill>
          <a:blip r:embed="rId4"/>
          <a:stretch>
            <a:fillRect/>
          </a:stretch>
        </p:blipFill>
        <p:spPr>
          <a:xfrm>
            <a:off x="609600" y="3048000"/>
            <a:ext cx="2352675" cy="2181225"/>
          </a:xfrm>
          <a:prstGeom prst="rect">
            <a:avLst/>
          </a:prstGeom>
        </p:spPr>
      </p:pic>
      <p:pic>
        <p:nvPicPr>
          <p:cNvPr id="9" name="Picture 8">
            <a:extLst>
              <a:ext uri="{FF2B5EF4-FFF2-40B4-BE49-F238E27FC236}">
                <a16:creationId xmlns:a16="http://schemas.microsoft.com/office/drawing/2014/main" id="{9C74DD39-BC96-4606-955E-C326E12669EE}"/>
              </a:ext>
            </a:extLst>
          </p:cNvPr>
          <p:cNvPicPr>
            <a:picLocks noChangeAspect="1"/>
          </p:cNvPicPr>
          <p:nvPr/>
        </p:nvPicPr>
        <p:blipFill>
          <a:blip r:embed="rId5"/>
          <a:stretch>
            <a:fillRect/>
          </a:stretch>
        </p:blipFill>
        <p:spPr>
          <a:xfrm>
            <a:off x="3989180" y="3810000"/>
            <a:ext cx="4385094" cy="952500"/>
          </a:xfrm>
          <a:prstGeom prst="rect">
            <a:avLst/>
          </a:prstGeom>
        </p:spPr>
      </p:pic>
      <p:pic>
        <p:nvPicPr>
          <p:cNvPr id="11" name="Picture 10">
            <a:extLst>
              <a:ext uri="{FF2B5EF4-FFF2-40B4-BE49-F238E27FC236}">
                <a16:creationId xmlns:a16="http://schemas.microsoft.com/office/drawing/2014/main" id="{B918E72F-081D-49ED-8AD0-8DCFF774A381}"/>
              </a:ext>
            </a:extLst>
          </p:cNvPr>
          <p:cNvPicPr>
            <a:picLocks noChangeAspect="1"/>
          </p:cNvPicPr>
          <p:nvPr/>
        </p:nvPicPr>
        <p:blipFill>
          <a:blip r:embed="rId6"/>
          <a:stretch>
            <a:fillRect/>
          </a:stretch>
        </p:blipFill>
        <p:spPr>
          <a:xfrm>
            <a:off x="4655170" y="2224087"/>
            <a:ext cx="2743200" cy="447675"/>
          </a:xfrm>
          <a:prstGeom prst="rect">
            <a:avLst/>
          </a:prstGeom>
        </p:spPr>
      </p:pic>
      <p:pic>
        <p:nvPicPr>
          <p:cNvPr id="13" name="Picture 12">
            <a:extLst>
              <a:ext uri="{FF2B5EF4-FFF2-40B4-BE49-F238E27FC236}">
                <a16:creationId xmlns:a16="http://schemas.microsoft.com/office/drawing/2014/main" id="{DDB9C129-4E27-449F-A682-D72B8EA6CE6C}"/>
              </a:ext>
            </a:extLst>
          </p:cNvPr>
          <p:cNvPicPr>
            <a:picLocks noChangeAspect="1"/>
          </p:cNvPicPr>
          <p:nvPr/>
        </p:nvPicPr>
        <p:blipFill>
          <a:blip r:embed="rId7"/>
          <a:stretch>
            <a:fillRect/>
          </a:stretch>
        </p:blipFill>
        <p:spPr>
          <a:xfrm>
            <a:off x="4371534" y="4867861"/>
            <a:ext cx="2895600" cy="400050"/>
          </a:xfrm>
          <a:prstGeom prst="rect">
            <a:avLst/>
          </a:prstGeom>
        </p:spPr>
      </p:pic>
      <p:pic>
        <p:nvPicPr>
          <p:cNvPr id="15" name="Picture 14">
            <a:extLst>
              <a:ext uri="{FF2B5EF4-FFF2-40B4-BE49-F238E27FC236}">
                <a16:creationId xmlns:a16="http://schemas.microsoft.com/office/drawing/2014/main" id="{A31FB926-EE76-4385-B31E-631FAC0ED5ED}"/>
              </a:ext>
            </a:extLst>
          </p:cNvPr>
          <p:cNvPicPr>
            <a:picLocks noChangeAspect="1"/>
          </p:cNvPicPr>
          <p:nvPr/>
        </p:nvPicPr>
        <p:blipFill>
          <a:blip r:embed="rId8"/>
          <a:stretch>
            <a:fillRect/>
          </a:stretch>
        </p:blipFill>
        <p:spPr>
          <a:xfrm>
            <a:off x="3061846" y="5133023"/>
            <a:ext cx="5514975" cy="1609725"/>
          </a:xfrm>
          <a:prstGeom prst="rect">
            <a:avLst/>
          </a:prstGeom>
        </p:spPr>
      </p:pic>
    </p:spTree>
    <p:extLst>
      <p:ext uri="{BB962C8B-B14F-4D97-AF65-F5344CB8AC3E}">
        <p14:creationId xmlns:p14="http://schemas.microsoft.com/office/powerpoint/2010/main" val="7640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CD8535-B0CC-4B33-B1EF-C0F69B91B69D}"/>
              </a:ext>
            </a:extLst>
          </p:cNvPr>
          <p:cNvPicPr>
            <a:picLocks noChangeAspect="1"/>
          </p:cNvPicPr>
          <p:nvPr/>
        </p:nvPicPr>
        <p:blipFill>
          <a:blip r:embed="rId2"/>
          <a:stretch>
            <a:fillRect/>
          </a:stretch>
        </p:blipFill>
        <p:spPr>
          <a:xfrm>
            <a:off x="914400" y="685800"/>
            <a:ext cx="2476500" cy="2933700"/>
          </a:xfrm>
          <a:prstGeom prst="rect">
            <a:avLst/>
          </a:prstGeom>
        </p:spPr>
      </p:pic>
      <p:pic>
        <p:nvPicPr>
          <p:cNvPr id="5" name="Picture 4">
            <a:extLst>
              <a:ext uri="{FF2B5EF4-FFF2-40B4-BE49-F238E27FC236}">
                <a16:creationId xmlns:a16="http://schemas.microsoft.com/office/drawing/2014/main" id="{9FF628D0-4803-4683-A3DB-6C9AA39627DA}"/>
              </a:ext>
            </a:extLst>
          </p:cNvPr>
          <p:cNvPicPr>
            <a:picLocks noChangeAspect="1"/>
          </p:cNvPicPr>
          <p:nvPr/>
        </p:nvPicPr>
        <p:blipFill>
          <a:blip r:embed="rId3"/>
          <a:stretch>
            <a:fillRect/>
          </a:stretch>
        </p:blipFill>
        <p:spPr>
          <a:xfrm>
            <a:off x="4343400" y="990600"/>
            <a:ext cx="4428918" cy="1242646"/>
          </a:xfrm>
          <a:prstGeom prst="rect">
            <a:avLst/>
          </a:prstGeom>
        </p:spPr>
      </p:pic>
      <p:pic>
        <p:nvPicPr>
          <p:cNvPr id="7" name="Picture 6">
            <a:extLst>
              <a:ext uri="{FF2B5EF4-FFF2-40B4-BE49-F238E27FC236}">
                <a16:creationId xmlns:a16="http://schemas.microsoft.com/office/drawing/2014/main" id="{B5C5A9BB-858A-47A3-A987-50D3EEE17CF9}"/>
              </a:ext>
            </a:extLst>
          </p:cNvPr>
          <p:cNvPicPr>
            <a:picLocks noChangeAspect="1"/>
          </p:cNvPicPr>
          <p:nvPr/>
        </p:nvPicPr>
        <p:blipFill>
          <a:blip r:embed="rId4"/>
          <a:stretch>
            <a:fillRect/>
          </a:stretch>
        </p:blipFill>
        <p:spPr>
          <a:xfrm>
            <a:off x="5110059" y="3228975"/>
            <a:ext cx="2895600" cy="400050"/>
          </a:xfrm>
          <a:prstGeom prst="rect">
            <a:avLst/>
          </a:prstGeom>
        </p:spPr>
      </p:pic>
      <p:pic>
        <p:nvPicPr>
          <p:cNvPr id="9" name="Picture 8">
            <a:extLst>
              <a:ext uri="{FF2B5EF4-FFF2-40B4-BE49-F238E27FC236}">
                <a16:creationId xmlns:a16="http://schemas.microsoft.com/office/drawing/2014/main" id="{C3EF9200-72ED-4BEF-AFAE-14258B4CD42D}"/>
              </a:ext>
            </a:extLst>
          </p:cNvPr>
          <p:cNvPicPr>
            <a:picLocks noChangeAspect="1"/>
          </p:cNvPicPr>
          <p:nvPr/>
        </p:nvPicPr>
        <p:blipFill>
          <a:blip r:embed="rId5"/>
          <a:stretch>
            <a:fillRect/>
          </a:stretch>
        </p:blipFill>
        <p:spPr>
          <a:xfrm>
            <a:off x="1585912" y="4876800"/>
            <a:ext cx="5514975" cy="1609725"/>
          </a:xfrm>
          <a:prstGeom prst="rect">
            <a:avLst/>
          </a:prstGeom>
        </p:spPr>
      </p:pic>
    </p:spTree>
    <p:extLst>
      <p:ext uri="{BB962C8B-B14F-4D97-AF65-F5344CB8AC3E}">
        <p14:creationId xmlns:p14="http://schemas.microsoft.com/office/powerpoint/2010/main" val="3154530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E43389-B429-4079-93B1-FAA1ECEC9876}"/>
              </a:ext>
            </a:extLst>
          </p:cNvPr>
          <p:cNvPicPr>
            <a:picLocks noChangeAspect="1"/>
          </p:cNvPicPr>
          <p:nvPr/>
        </p:nvPicPr>
        <p:blipFill>
          <a:blip r:embed="rId2"/>
          <a:stretch>
            <a:fillRect/>
          </a:stretch>
        </p:blipFill>
        <p:spPr>
          <a:xfrm>
            <a:off x="304800" y="838200"/>
            <a:ext cx="2428875" cy="1952625"/>
          </a:xfrm>
          <a:prstGeom prst="rect">
            <a:avLst/>
          </a:prstGeom>
        </p:spPr>
      </p:pic>
      <p:pic>
        <p:nvPicPr>
          <p:cNvPr id="5" name="Picture 4">
            <a:extLst>
              <a:ext uri="{FF2B5EF4-FFF2-40B4-BE49-F238E27FC236}">
                <a16:creationId xmlns:a16="http://schemas.microsoft.com/office/drawing/2014/main" id="{F0124D66-2128-41F6-A306-B3CB75FCC7A6}"/>
              </a:ext>
            </a:extLst>
          </p:cNvPr>
          <p:cNvPicPr>
            <a:picLocks noChangeAspect="1"/>
          </p:cNvPicPr>
          <p:nvPr/>
        </p:nvPicPr>
        <p:blipFill>
          <a:blip r:embed="rId3"/>
          <a:stretch>
            <a:fillRect/>
          </a:stretch>
        </p:blipFill>
        <p:spPr>
          <a:xfrm>
            <a:off x="2757121" y="1447800"/>
            <a:ext cx="6143625" cy="971550"/>
          </a:xfrm>
          <a:prstGeom prst="rect">
            <a:avLst/>
          </a:prstGeom>
        </p:spPr>
      </p:pic>
      <p:pic>
        <p:nvPicPr>
          <p:cNvPr id="7" name="Picture 6">
            <a:extLst>
              <a:ext uri="{FF2B5EF4-FFF2-40B4-BE49-F238E27FC236}">
                <a16:creationId xmlns:a16="http://schemas.microsoft.com/office/drawing/2014/main" id="{10DA06DC-449C-46C2-8545-4C2C9E50DA21}"/>
              </a:ext>
            </a:extLst>
          </p:cNvPr>
          <p:cNvPicPr>
            <a:picLocks noChangeAspect="1"/>
          </p:cNvPicPr>
          <p:nvPr/>
        </p:nvPicPr>
        <p:blipFill>
          <a:blip r:embed="rId4"/>
          <a:stretch>
            <a:fillRect/>
          </a:stretch>
        </p:blipFill>
        <p:spPr>
          <a:xfrm>
            <a:off x="533400" y="3200400"/>
            <a:ext cx="2667000" cy="2057400"/>
          </a:xfrm>
          <a:prstGeom prst="rect">
            <a:avLst/>
          </a:prstGeom>
        </p:spPr>
      </p:pic>
      <p:pic>
        <p:nvPicPr>
          <p:cNvPr id="9" name="Picture 8">
            <a:extLst>
              <a:ext uri="{FF2B5EF4-FFF2-40B4-BE49-F238E27FC236}">
                <a16:creationId xmlns:a16="http://schemas.microsoft.com/office/drawing/2014/main" id="{3FA32C7E-1D2D-4B3A-9560-169F350FAB77}"/>
              </a:ext>
            </a:extLst>
          </p:cNvPr>
          <p:cNvPicPr>
            <a:picLocks noChangeAspect="1"/>
          </p:cNvPicPr>
          <p:nvPr/>
        </p:nvPicPr>
        <p:blipFill>
          <a:blip r:embed="rId5"/>
          <a:stretch>
            <a:fillRect/>
          </a:stretch>
        </p:blipFill>
        <p:spPr>
          <a:xfrm>
            <a:off x="2914650" y="4451400"/>
            <a:ext cx="6229350" cy="1247775"/>
          </a:xfrm>
          <a:prstGeom prst="rect">
            <a:avLst/>
          </a:prstGeom>
        </p:spPr>
      </p:pic>
      <p:pic>
        <p:nvPicPr>
          <p:cNvPr id="11" name="Picture 10">
            <a:extLst>
              <a:ext uri="{FF2B5EF4-FFF2-40B4-BE49-F238E27FC236}">
                <a16:creationId xmlns:a16="http://schemas.microsoft.com/office/drawing/2014/main" id="{60F59128-510C-4742-8D18-90A65CF09C3A}"/>
              </a:ext>
            </a:extLst>
          </p:cNvPr>
          <p:cNvPicPr>
            <a:picLocks noChangeAspect="1"/>
          </p:cNvPicPr>
          <p:nvPr/>
        </p:nvPicPr>
        <p:blipFill>
          <a:blip r:embed="rId6"/>
          <a:stretch>
            <a:fillRect/>
          </a:stretch>
        </p:blipFill>
        <p:spPr>
          <a:xfrm>
            <a:off x="3069834" y="2615858"/>
            <a:ext cx="5514975" cy="1609725"/>
          </a:xfrm>
          <a:prstGeom prst="rect">
            <a:avLst/>
          </a:prstGeom>
        </p:spPr>
      </p:pic>
    </p:spTree>
    <p:extLst>
      <p:ext uri="{BB962C8B-B14F-4D97-AF65-F5344CB8AC3E}">
        <p14:creationId xmlns:p14="http://schemas.microsoft.com/office/powerpoint/2010/main" val="3501390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E83326-1573-4812-9759-9EACA7597E8B}"/>
              </a:ext>
            </a:extLst>
          </p:cNvPr>
          <p:cNvPicPr>
            <a:picLocks noChangeAspect="1"/>
          </p:cNvPicPr>
          <p:nvPr/>
        </p:nvPicPr>
        <p:blipFill>
          <a:blip r:embed="rId2"/>
          <a:stretch>
            <a:fillRect/>
          </a:stretch>
        </p:blipFill>
        <p:spPr>
          <a:xfrm>
            <a:off x="-61913" y="853440"/>
            <a:ext cx="2409825" cy="1943100"/>
          </a:xfrm>
          <a:prstGeom prst="rect">
            <a:avLst/>
          </a:prstGeom>
        </p:spPr>
      </p:pic>
      <p:pic>
        <p:nvPicPr>
          <p:cNvPr id="5" name="Picture 4">
            <a:extLst>
              <a:ext uri="{FF2B5EF4-FFF2-40B4-BE49-F238E27FC236}">
                <a16:creationId xmlns:a16="http://schemas.microsoft.com/office/drawing/2014/main" id="{BCC91AAE-043C-4E00-8B04-7FAA60DC5E90}"/>
              </a:ext>
            </a:extLst>
          </p:cNvPr>
          <p:cNvPicPr>
            <a:picLocks noChangeAspect="1"/>
          </p:cNvPicPr>
          <p:nvPr/>
        </p:nvPicPr>
        <p:blipFill>
          <a:blip r:embed="rId3"/>
          <a:stretch>
            <a:fillRect/>
          </a:stretch>
        </p:blipFill>
        <p:spPr>
          <a:xfrm>
            <a:off x="2505075" y="1371600"/>
            <a:ext cx="6638925" cy="1295400"/>
          </a:xfrm>
          <a:prstGeom prst="rect">
            <a:avLst/>
          </a:prstGeom>
        </p:spPr>
      </p:pic>
      <p:pic>
        <p:nvPicPr>
          <p:cNvPr id="7" name="Picture 6">
            <a:extLst>
              <a:ext uri="{FF2B5EF4-FFF2-40B4-BE49-F238E27FC236}">
                <a16:creationId xmlns:a16="http://schemas.microsoft.com/office/drawing/2014/main" id="{EFABA910-42F0-410C-99B1-8B8741C12760}"/>
              </a:ext>
            </a:extLst>
          </p:cNvPr>
          <p:cNvPicPr>
            <a:picLocks noChangeAspect="1"/>
          </p:cNvPicPr>
          <p:nvPr/>
        </p:nvPicPr>
        <p:blipFill>
          <a:blip r:embed="rId4"/>
          <a:stretch>
            <a:fillRect/>
          </a:stretch>
        </p:blipFill>
        <p:spPr>
          <a:xfrm>
            <a:off x="0" y="3281363"/>
            <a:ext cx="3162300" cy="1819275"/>
          </a:xfrm>
          <a:prstGeom prst="rect">
            <a:avLst/>
          </a:prstGeom>
        </p:spPr>
      </p:pic>
      <p:pic>
        <p:nvPicPr>
          <p:cNvPr id="9" name="Picture 8">
            <a:extLst>
              <a:ext uri="{FF2B5EF4-FFF2-40B4-BE49-F238E27FC236}">
                <a16:creationId xmlns:a16="http://schemas.microsoft.com/office/drawing/2014/main" id="{EBF996E4-BA22-4F4C-892A-A1FE6E3875E6}"/>
              </a:ext>
            </a:extLst>
          </p:cNvPr>
          <p:cNvPicPr>
            <a:picLocks noChangeAspect="1"/>
          </p:cNvPicPr>
          <p:nvPr/>
        </p:nvPicPr>
        <p:blipFill>
          <a:blip r:embed="rId5"/>
          <a:stretch>
            <a:fillRect/>
          </a:stretch>
        </p:blipFill>
        <p:spPr>
          <a:xfrm>
            <a:off x="1828800" y="5149363"/>
            <a:ext cx="6753225" cy="1285875"/>
          </a:xfrm>
          <a:prstGeom prst="rect">
            <a:avLst/>
          </a:prstGeom>
        </p:spPr>
      </p:pic>
      <p:pic>
        <p:nvPicPr>
          <p:cNvPr id="11" name="Picture 10">
            <a:extLst>
              <a:ext uri="{FF2B5EF4-FFF2-40B4-BE49-F238E27FC236}">
                <a16:creationId xmlns:a16="http://schemas.microsoft.com/office/drawing/2014/main" id="{6FF5CE97-1D9F-4245-A4E1-A03C90215149}"/>
              </a:ext>
            </a:extLst>
          </p:cNvPr>
          <p:cNvPicPr>
            <a:picLocks noChangeAspect="1"/>
          </p:cNvPicPr>
          <p:nvPr/>
        </p:nvPicPr>
        <p:blipFill>
          <a:blip r:embed="rId6"/>
          <a:stretch>
            <a:fillRect/>
          </a:stretch>
        </p:blipFill>
        <p:spPr>
          <a:xfrm>
            <a:off x="3144715" y="2828266"/>
            <a:ext cx="5514975" cy="1609725"/>
          </a:xfrm>
          <a:prstGeom prst="rect">
            <a:avLst/>
          </a:prstGeom>
        </p:spPr>
      </p:pic>
    </p:spTree>
    <p:extLst>
      <p:ext uri="{BB962C8B-B14F-4D97-AF65-F5344CB8AC3E}">
        <p14:creationId xmlns:p14="http://schemas.microsoft.com/office/powerpoint/2010/main" val="280205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39F4C7-85B2-4E54-8CEE-4883665E5730}"/>
              </a:ext>
            </a:extLst>
          </p:cNvPr>
          <p:cNvPicPr>
            <a:picLocks noChangeAspect="1"/>
          </p:cNvPicPr>
          <p:nvPr/>
        </p:nvPicPr>
        <p:blipFill>
          <a:blip r:embed="rId2"/>
          <a:stretch>
            <a:fillRect/>
          </a:stretch>
        </p:blipFill>
        <p:spPr>
          <a:xfrm>
            <a:off x="4873897" y="1066800"/>
            <a:ext cx="4244312" cy="4271962"/>
          </a:xfrm>
          <a:prstGeom prst="rect">
            <a:avLst/>
          </a:prstGeom>
        </p:spPr>
      </p:pic>
      <p:pic>
        <p:nvPicPr>
          <p:cNvPr id="5" name="Picture 4">
            <a:extLst>
              <a:ext uri="{FF2B5EF4-FFF2-40B4-BE49-F238E27FC236}">
                <a16:creationId xmlns:a16="http://schemas.microsoft.com/office/drawing/2014/main" id="{FF730C9C-9D00-4CE9-AAAD-86044F34B9A6}"/>
              </a:ext>
            </a:extLst>
          </p:cNvPr>
          <p:cNvPicPr>
            <a:picLocks noChangeAspect="1"/>
          </p:cNvPicPr>
          <p:nvPr/>
        </p:nvPicPr>
        <p:blipFill>
          <a:blip r:embed="rId3"/>
          <a:stretch>
            <a:fillRect/>
          </a:stretch>
        </p:blipFill>
        <p:spPr>
          <a:xfrm>
            <a:off x="227891" y="1066800"/>
            <a:ext cx="4044558" cy="4100732"/>
          </a:xfrm>
          <a:prstGeom prst="rect">
            <a:avLst/>
          </a:prstGeom>
        </p:spPr>
      </p:pic>
      <p:pic>
        <p:nvPicPr>
          <p:cNvPr id="7" name="Picture 6">
            <a:extLst>
              <a:ext uri="{FF2B5EF4-FFF2-40B4-BE49-F238E27FC236}">
                <a16:creationId xmlns:a16="http://schemas.microsoft.com/office/drawing/2014/main" id="{8960953D-425F-4077-86A0-CEC9D9AF2F59}"/>
              </a:ext>
            </a:extLst>
          </p:cNvPr>
          <p:cNvPicPr>
            <a:picLocks noChangeAspect="1"/>
          </p:cNvPicPr>
          <p:nvPr/>
        </p:nvPicPr>
        <p:blipFill>
          <a:blip r:embed="rId4"/>
          <a:stretch>
            <a:fillRect/>
          </a:stretch>
        </p:blipFill>
        <p:spPr>
          <a:xfrm>
            <a:off x="2273058" y="6012656"/>
            <a:ext cx="4356342" cy="583960"/>
          </a:xfrm>
          <a:prstGeom prst="rect">
            <a:avLst/>
          </a:prstGeom>
        </p:spPr>
      </p:pic>
    </p:spTree>
    <p:extLst>
      <p:ext uri="{BB962C8B-B14F-4D97-AF65-F5344CB8AC3E}">
        <p14:creationId xmlns:p14="http://schemas.microsoft.com/office/powerpoint/2010/main" val="378375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3E4749-D332-4449-9908-7D2942BEACC4}"/>
              </a:ext>
            </a:extLst>
          </p:cNvPr>
          <p:cNvPicPr>
            <a:picLocks noChangeAspect="1"/>
          </p:cNvPicPr>
          <p:nvPr/>
        </p:nvPicPr>
        <p:blipFill>
          <a:blip r:embed="rId2"/>
          <a:stretch>
            <a:fillRect/>
          </a:stretch>
        </p:blipFill>
        <p:spPr>
          <a:xfrm>
            <a:off x="228600" y="533400"/>
            <a:ext cx="3076575" cy="1819275"/>
          </a:xfrm>
          <a:prstGeom prst="rect">
            <a:avLst/>
          </a:prstGeom>
        </p:spPr>
      </p:pic>
      <p:pic>
        <p:nvPicPr>
          <p:cNvPr id="5" name="Picture 4">
            <a:extLst>
              <a:ext uri="{FF2B5EF4-FFF2-40B4-BE49-F238E27FC236}">
                <a16:creationId xmlns:a16="http://schemas.microsoft.com/office/drawing/2014/main" id="{D2C068D7-0309-4D3D-814D-59873CE934FB}"/>
              </a:ext>
            </a:extLst>
          </p:cNvPr>
          <p:cNvPicPr>
            <a:picLocks noChangeAspect="1"/>
          </p:cNvPicPr>
          <p:nvPr/>
        </p:nvPicPr>
        <p:blipFill>
          <a:blip r:embed="rId3"/>
          <a:stretch>
            <a:fillRect/>
          </a:stretch>
        </p:blipFill>
        <p:spPr>
          <a:xfrm>
            <a:off x="3036277" y="747712"/>
            <a:ext cx="6096000" cy="1390650"/>
          </a:xfrm>
          <a:prstGeom prst="rect">
            <a:avLst/>
          </a:prstGeom>
        </p:spPr>
      </p:pic>
      <p:pic>
        <p:nvPicPr>
          <p:cNvPr id="7" name="Picture 6">
            <a:extLst>
              <a:ext uri="{FF2B5EF4-FFF2-40B4-BE49-F238E27FC236}">
                <a16:creationId xmlns:a16="http://schemas.microsoft.com/office/drawing/2014/main" id="{85DAEFD4-0D4A-4F48-9111-B6B617E3D3B4}"/>
              </a:ext>
            </a:extLst>
          </p:cNvPr>
          <p:cNvPicPr>
            <a:picLocks noChangeAspect="1"/>
          </p:cNvPicPr>
          <p:nvPr/>
        </p:nvPicPr>
        <p:blipFill>
          <a:blip r:embed="rId4"/>
          <a:stretch>
            <a:fillRect/>
          </a:stretch>
        </p:blipFill>
        <p:spPr>
          <a:xfrm>
            <a:off x="371474" y="3048000"/>
            <a:ext cx="2790825" cy="2247900"/>
          </a:xfrm>
          <a:prstGeom prst="rect">
            <a:avLst/>
          </a:prstGeom>
        </p:spPr>
      </p:pic>
      <p:pic>
        <p:nvPicPr>
          <p:cNvPr id="9" name="Picture 8">
            <a:extLst>
              <a:ext uri="{FF2B5EF4-FFF2-40B4-BE49-F238E27FC236}">
                <a16:creationId xmlns:a16="http://schemas.microsoft.com/office/drawing/2014/main" id="{21BC7B12-52F1-4155-9A80-2819066C4F93}"/>
              </a:ext>
            </a:extLst>
          </p:cNvPr>
          <p:cNvPicPr>
            <a:picLocks noChangeAspect="1"/>
          </p:cNvPicPr>
          <p:nvPr/>
        </p:nvPicPr>
        <p:blipFill>
          <a:blip r:embed="rId5"/>
          <a:stretch>
            <a:fillRect/>
          </a:stretch>
        </p:blipFill>
        <p:spPr>
          <a:xfrm>
            <a:off x="1371600" y="5438775"/>
            <a:ext cx="6657975" cy="1104900"/>
          </a:xfrm>
          <a:prstGeom prst="rect">
            <a:avLst/>
          </a:prstGeom>
        </p:spPr>
      </p:pic>
      <p:pic>
        <p:nvPicPr>
          <p:cNvPr id="11" name="Picture 10">
            <a:extLst>
              <a:ext uri="{FF2B5EF4-FFF2-40B4-BE49-F238E27FC236}">
                <a16:creationId xmlns:a16="http://schemas.microsoft.com/office/drawing/2014/main" id="{6F24E4A9-F060-4394-AEDD-241DAC2638AC}"/>
              </a:ext>
            </a:extLst>
          </p:cNvPr>
          <p:cNvPicPr>
            <a:picLocks noChangeAspect="1"/>
          </p:cNvPicPr>
          <p:nvPr/>
        </p:nvPicPr>
        <p:blipFill>
          <a:blip r:embed="rId6"/>
          <a:stretch>
            <a:fillRect/>
          </a:stretch>
        </p:blipFill>
        <p:spPr>
          <a:xfrm>
            <a:off x="3321587" y="2489688"/>
            <a:ext cx="5514975" cy="1609725"/>
          </a:xfrm>
          <a:prstGeom prst="rect">
            <a:avLst/>
          </a:prstGeom>
        </p:spPr>
      </p:pic>
    </p:spTree>
    <p:extLst>
      <p:ext uri="{BB962C8B-B14F-4D97-AF65-F5344CB8AC3E}">
        <p14:creationId xmlns:p14="http://schemas.microsoft.com/office/powerpoint/2010/main" val="552933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pic>
        <p:nvPicPr>
          <p:cNvPr id="8" name="object 8"/>
          <p:cNvPicPr/>
          <p:nvPr/>
        </p:nvPicPr>
        <p:blipFill>
          <a:blip r:embed="rId7" cstate="print"/>
          <a:stretch>
            <a:fillRect/>
          </a:stretch>
        </p:blipFill>
        <p:spPr>
          <a:xfrm>
            <a:off x="618744" y="2542032"/>
            <a:ext cx="8063483" cy="533400"/>
          </a:xfrm>
          <a:prstGeom prst="rect">
            <a:avLst/>
          </a:prstGeom>
        </p:spPr>
      </p:pic>
      <p:sp>
        <p:nvSpPr>
          <p:cNvPr id="9" name="object 9"/>
          <p:cNvSpPr txBox="1">
            <a:spLocks noGrp="1"/>
          </p:cNvSpPr>
          <p:nvPr>
            <p:ph type="title"/>
          </p:nvPr>
        </p:nvSpPr>
        <p:spPr>
          <a:prstGeom prst="rect">
            <a:avLst/>
          </a:prstGeom>
        </p:spPr>
        <p:txBody>
          <a:bodyPr vert="horz" wrap="square" lIns="0" tIns="13335" rIns="0" bIns="0" rtlCol="0">
            <a:spAutoFit/>
          </a:bodyPr>
          <a:lstStyle/>
          <a:p>
            <a:pPr marL="5765165">
              <a:lnSpc>
                <a:spcPct val="100000"/>
              </a:lnSpc>
              <a:spcBef>
                <a:spcPts val="105"/>
              </a:spcBef>
            </a:pPr>
            <a:r>
              <a:rPr spc="-5" dirty="0"/>
              <a:t>Section</a:t>
            </a:r>
            <a:r>
              <a:rPr spc="-100" dirty="0"/>
              <a:t> </a:t>
            </a:r>
            <a:r>
              <a:rPr dirty="0">
                <a:latin typeface="Cambria Math"/>
                <a:cs typeface="Cambria Math"/>
              </a:rPr>
              <a:t>10.3</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D829F6-A584-4CEC-A6A7-CD8069653462}"/>
              </a:ext>
            </a:extLst>
          </p:cNvPr>
          <p:cNvSpPr txBox="1"/>
          <p:nvPr/>
        </p:nvSpPr>
        <p:spPr>
          <a:xfrm>
            <a:off x="685800" y="914400"/>
            <a:ext cx="7848600" cy="4401205"/>
          </a:xfrm>
          <a:prstGeom prst="rect">
            <a:avLst/>
          </a:prstGeom>
          <a:noFill/>
        </p:spPr>
        <p:txBody>
          <a:bodyPr wrap="square" rtlCol="0">
            <a:spAutoFit/>
          </a:bodyPr>
          <a:lstStyle/>
          <a:p>
            <a:r>
              <a:rPr lang="en-US" sz="3500" dirty="0">
                <a:latin typeface="Times New Roman" panose="02020603050405020304" pitchFamily="18" charset="0"/>
                <a:cs typeface="Times New Roman" panose="02020603050405020304" pitchFamily="18" charset="0"/>
              </a:rPr>
              <a:t>Isomorphism in Graphs: You guys studied isomorphism in chemistry, you need just recall the isomorphism here. The chemical compounds having same molecular formula but they have different structures, so this isomorphism concept is also found in graphs. That is same number of vertices and edges and different structures.</a:t>
            </a:r>
          </a:p>
        </p:txBody>
      </p:sp>
    </p:spTree>
    <p:extLst>
      <p:ext uri="{BB962C8B-B14F-4D97-AF65-F5344CB8AC3E}">
        <p14:creationId xmlns:p14="http://schemas.microsoft.com/office/powerpoint/2010/main" val="3336514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FB18A3-34BC-44B3-86B7-765BEBA60524}"/>
              </a:ext>
            </a:extLst>
          </p:cNvPr>
          <p:cNvPicPr>
            <a:picLocks noChangeAspect="1"/>
          </p:cNvPicPr>
          <p:nvPr/>
        </p:nvPicPr>
        <p:blipFill>
          <a:blip r:embed="rId2"/>
          <a:stretch>
            <a:fillRect/>
          </a:stretch>
        </p:blipFill>
        <p:spPr>
          <a:xfrm>
            <a:off x="604502" y="1447800"/>
            <a:ext cx="7793298" cy="4191000"/>
          </a:xfrm>
          <a:prstGeom prst="rect">
            <a:avLst/>
          </a:prstGeom>
        </p:spPr>
      </p:pic>
    </p:spTree>
    <p:extLst>
      <p:ext uri="{BB962C8B-B14F-4D97-AF65-F5344CB8AC3E}">
        <p14:creationId xmlns:p14="http://schemas.microsoft.com/office/powerpoint/2010/main" val="4021197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1031189"/>
            <a:ext cx="6045200" cy="788670"/>
          </a:xfrm>
          <a:prstGeom prst="rect">
            <a:avLst/>
          </a:prstGeom>
        </p:spPr>
        <p:txBody>
          <a:bodyPr vert="horz" wrap="square" lIns="0" tIns="13335" rIns="0" bIns="0" rtlCol="0">
            <a:spAutoFit/>
          </a:bodyPr>
          <a:lstStyle/>
          <a:p>
            <a:pPr marL="12700">
              <a:lnSpc>
                <a:spcPct val="100000"/>
              </a:lnSpc>
              <a:spcBef>
                <a:spcPts val="105"/>
              </a:spcBef>
            </a:pPr>
            <a:r>
              <a:rPr sz="5000" dirty="0">
                <a:solidFill>
                  <a:srgbClr val="04607A"/>
                </a:solidFill>
                <a:latin typeface="Calibri"/>
                <a:cs typeface="Calibri"/>
              </a:rPr>
              <a:t>Isomorphism</a:t>
            </a:r>
            <a:r>
              <a:rPr sz="5000" spc="-65" dirty="0">
                <a:solidFill>
                  <a:srgbClr val="04607A"/>
                </a:solidFill>
                <a:latin typeface="Calibri"/>
                <a:cs typeface="Calibri"/>
              </a:rPr>
              <a:t> </a:t>
            </a:r>
            <a:r>
              <a:rPr sz="5000" dirty="0">
                <a:solidFill>
                  <a:srgbClr val="04607A"/>
                </a:solidFill>
                <a:latin typeface="Calibri"/>
                <a:cs typeface="Calibri"/>
              </a:rPr>
              <a:t>of</a:t>
            </a:r>
            <a:r>
              <a:rPr sz="5000" spc="-30" dirty="0">
                <a:solidFill>
                  <a:srgbClr val="04607A"/>
                </a:solidFill>
                <a:latin typeface="Calibri"/>
                <a:cs typeface="Calibri"/>
              </a:rPr>
              <a:t> </a:t>
            </a:r>
            <a:r>
              <a:rPr sz="5000" spc="-20" dirty="0">
                <a:solidFill>
                  <a:srgbClr val="04607A"/>
                </a:solidFill>
                <a:latin typeface="Calibri"/>
                <a:cs typeface="Calibri"/>
              </a:rPr>
              <a:t>Graphs</a:t>
            </a:r>
            <a:endParaRPr sz="5000" dirty="0">
              <a:latin typeface="Calibri"/>
              <a:cs typeface="Calibri"/>
            </a:endParaRPr>
          </a:p>
        </p:txBody>
      </p:sp>
      <p:sp>
        <p:nvSpPr>
          <p:cNvPr id="9" name="object 9"/>
          <p:cNvSpPr txBox="1"/>
          <p:nvPr/>
        </p:nvSpPr>
        <p:spPr>
          <a:xfrm>
            <a:off x="797559" y="1947799"/>
            <a:ext cx="7788275" cy="2800350"/>
          </a:xfrm>
          <a:prstGeom prst="rect">
            <a:avLst/>
          </a:prstGeom>
        </p:spPr>
        <p:txBody>
          <a:bodyPr vert="horz" wrap="square" lIns="0" tIns="13335" rIns="0" bIns="0" rtlCol="0">
            <a:spAutoFit/>
          </a:bodyPr>
          <a:lstStyle/>
          <a:p>
            <a:pPr marL="25400">
              <a:lnSpc>
                <a:spcPct val="100000"/>
              </a:lnSpc>
              <a:spcBef>
                <a:spcPts val="105"/>
              </a:spcBef>
            </a:pPr>
            <a:r>
              <a:rPr sz="2600" b="1" spc="5" dirty="0">
                <a:latin typeface="Constantia"/>
                <a:cs typeface="Constantia"/>
              </a:rPr>
              <a:t>Definition</a:t>
            </a:r>
            <a:r>
              <a:rPr sz="2600" spc="5" dirty="0">
                <a:latin typeface="Constantia"/>
                <a:cs typeface="Constantia"/>
              </a:rPr>
              <a:t>:</a:t>
            </a:r>
            <a:r>
              <a:rPr sz="2600" spc="-90" dirty="0">
                <a:latin typeface="Constantia"/>
                <a:cs typeface="Constantia"/>
              </a:rPr>
              <a:t> </a:t>
            </a:r>
            <a:r>
              <a:rPr sz="2600" spc="-5" dirty="0">
                <a:latin typeface="Constantia"/>
                <a:cs typeface="Constantia"/>
              </a:rPr>
              <a:t>The</a:t>
            </a:r>
            <a:r>
              <a:rPr sz="2600" spc="-114" dirty="0">
                <a:latin typeface="Constantia"/>
                <a:cs typeface="Constantia"/>
              </a:rPr>
              <a:t> </a:t>
            </a:r>
            <a:r>
              <a:rPr sz="2600" dirty="0">
                <a:latin typeface="Constantia"/>
                <a:cs typeface="Constantia"/>
              </a:rPr>
              <a:t>simple</a:t>
            </a:r>
            <a:r>
              <a:rPr sz="2600" spc="-145" dirty="0">
                <a:latin typeface="Constantia"/>
                <a:cs typeface="Constantia"/>
              </a:rPr>
              <a:t> </a:t>
            </a:r>
            <a:r>
              <a:rPr sz="2600" spc="-10" dirty="0">
                <a:latin typeface="Constantia"/>
                <a:cs typeface="Constantia"/>
              </a:rPr>
              <a:t>graphs</a:t>
            </a:r>
            <a:r>
              <a:rPr sz="2600" spc="-45" dirty="0">
                <a:latin typeface="Constantia"/>
                <a:cs typeface="Constantia"/>
              </a:rPr>
              <a:t> </a:t>
            </a:r>
            <a:r>
              <a:rPr sz="2600" i="1" spc="5" dirty="0">
                <a:latin typeface="Constantia"/>
                <a:cs typeface="Constantia"/>
              </a:rPr>
              <a:t>G</a:t>
            </a:r>
            <a:r>
              <a:rPr sz="2550" spc="7" baseline="-21241" dirty="0">
                <a:latin typeface="Cambria Math"/>
                <a:cs typeface="Cambria Math"/>
              </a:rPr>
              <a:t>1</a:t>
            </a:r>
            <a:r>
              <a:rPr sz="2550" spc="352" baseline="-21241" dirty="0">
                <a:latin typeface="Cambria Math"/>
                <a:cs typeface="Cambria Math"/>
              </a:rPr>
              <a:t> </a:t>
            </a:r>
            <a:r>
              <a:rPr sz="2600" i="1" dirty="0">
                <a:latin typeface="Constantia"/>
                <a:cs typeface="Constantia"/>
              </a:rPr>
              <a:t>= </a:t>
            </a:r>
            <a:r>
              <a:rPr sz="2600" spc="5" dirty="0">
                <a:latin typeface="Constantia"/>
                <a:cs typeface="Constantia"/>
              </a:rPr>
              <a:t>(</a:t>
            </a:r>
            <a:r>
              <a:rPr sz="2600" i="1" spc="5" dirty="0">
                <a:latin typeface="Constantia"/>
                <a:cs typeface="Constantia"/>
              </a:rPr>
              <a:t>V</a:t>
            </a:r>
            <a:r>
              <a:rPr sz="2550" spc="7" baseline="-21241" dirty="0">
                <a:latin typeface="Cambria Math"/>
                <a:cs typeface="Cambria Math"/>
              </a:rPr>
              <a:t>1</a:t>
            </a:r>
            <a:r>
              <a:rPr sz="2600" i="1" spc="5" dirty="0">
                <a:latin typeface="Constantia"/>
                <a:cs typeface="Constantia"/>
              </a:rPr>
              <a:t>,</a:t>
            </a:r>
            <a:r>
              <a:rPr sz="2600" i="1" spc="-5" dirty="0">
                <a:latin typeface="Constantia"/>
                <a:cs typeface="Constantia"/>
              </a:rPr>
              <a:t> </a:t>
            </a:r>
            <a:r>
              <a:rPr sz="2600" i="1" spc="5" dirty="0">
                <a:latin typeface="Constantia"/>
                <a:cs typeface="Constantia"/>
              </a:rPr>
              <a:t>E</a:t>
            </a:r>
            <a:r>
              <a:rPr sz="2550" spc="7" baseline="-21241" dirty="0">
                <a:latin typeface="Cambria Math"/>
                <a:cs typeface="Cambria Math"/>
              </a:rPr>
              <a:t>1</a:t>
            </a:r>
            <a:r>
              <a:rPr sz="2600" spc="5" dirty="0">
                <a:latin typeface="Constantia"/>
                <a:cs typeface="Constantia"/>
              </a:rPr>
              <a:t>)</a:t>
            </a:r>
            <a:r>
              <a:rPr sz="2600" spc="-55" dirty="0">
                <a:latin typeface="Constantia"/>
                <a:cs typeface="Constantia"/>
              </a:rPr>
              <a:t> </a:t>
            </a:r>
            <a:r>
              <a:rPr sz="2600" dirty="0">
                <a:latin typeface="Constantia"/>
                <a:cs typeface="Constantia"/>
              </a:rPr>
              <a:t>and</a:t>
            </a:r>
          </a:p>
          <a:p>
            <a:pPr marL="25400" marR="17780">
              <a:lnSpc>
                <a:spcPct val="100000"/>
              </a:lnSpc>
            </a:pPr>
            <a:r>
              <a:rPr sz="2600" i="1" spc="5" dirty="0">
                <a:latin typeface="Constantia"/>
                <a:cs typeface="Constantia"/>
              </a:rPr>
              <a:t>G</a:t>
            </a:r>
            <a:r>
              <a:rPr sz="2550" spc="7" baseline="-21241" dirty="0">
                <a:latin typeface="Cambria Math"/>
                <a:cs typeface="Cambria Math"/>
              </a:rPr>
              <a:t>2  </a:t>
            </a:r>
            <a:r>
              <a:rPr sz="2600" i="1" dirty="0">
                <a:latin typeface="Constantia"/>
                <a:cs typeface="Constantia"/>
              </a:rPr>
              <a:t>= </a:t>
            </a:r>
            <a:r>
              <a:rPr sz="2600" spc="5" dirty="0">
                <a:latin typeface="Constantia"/>
                <a:cs typeface="Constantia"/>
              </a:rPr>
              <a:t>(</a:t>
            </a:r>
            <a:r>
              <a:rPr sz="2600" i="1" spc="5" dirty="0">
                <a:latin typeface="Constantia"/>
                <a:cs typeface="Constantia"/>
              </a:rPr>
              <a:t>V</a:t>
            </a:r>
            <a:r>
              <a:rPr sz="2550" spc="7" baseline="-21241" dirty="0">
                <a:latin typeface="Cambria Math"/>
                <a:cs typeface="Cambria Math"/>
              </a:rPr>
              <a:t>2</a:t>
            </a:r>
            <a:r>
              <a:rPr sz="2600" i="1" spc="5" dirty="0">
                <a:latin typeface="Constantia"/>
                <a:cs typeface="Constantia"/>
              </a:rPr>
              <a:t>, E</a:t>
            </a:r>
            <a:r>
              <a:rPr sz="2550" spc="7" baseline="-21241" dirty="0">
                <a:latin typeface="Cambria Math"/>
                <a:cs typeface="Cambria Math"/>
              </a:rPr>
              <a:t>2</a:t>
            </a:r>
            <a:r>
              <a:rPr sz="2600" spc="5" dirty="0">
                <a:latin typeface="Constantia"/>
                <a:cs typeface="Constantia"/>
              </a:rPr>
              <a:t>) </a:t>
            </a:r>
            <a:r>
              <a:rPr sz="2600" spc="-15" dirty="0">
                <a:latin typeface="Constantia"/>
                <a:cs typeface="Constantia"/>
              </a:rPr>
              <a:t>are </a:t>
            </a:r>
            <a:r>
              <a:rPr sz="2600" i="1" spc="-5" dirty="0">
                <a:latin typeface="Constantia"/>
                <a:cs typeface="Constantia"/>
              </a:rPr>
              <a:t>isomorphic </a:t>
            </a:r>
            <a:r>
              <a:rPr sz="2600" spc="-5" dirty="0">
                <a:latin typeface="Constantia"/>
                <a:cs typeface="Constantia"/>
              </a:rPr>
              <a:t>if </a:t>
            </a:r>
            <a:r>
              <a:rPr sz="2600" spc="-10" dirty="0">
                <a:latin typeface="Constantia"/>
                <a:cs typeface="Constantia"/>
              </a:rPr>
              <a:t>there </a:t>
            </a:r>
            <a:r>
              <a:rPr sz="2600" spc="-5" dirty="0">
                <a:latin typeface="Constantia"/>
                <a:cs typeface="Constantia"/>
              </a:rPr>
              <a:t>is </a:t>
            </a:r>
            <a:r>
              <a:rPr sz="2600" dirty="0">
                <a:latin typeface="Constantia"/>
                <a:cs typeface="Constantia"/>
              </a:rPr>
              <a:t>a </a:t>
            </a:r>
            <a:r>
              <a:rPr sz="2600" spc="-10" dirty="0">
                <a:latin typeface="Constantia"/>
                <a:cs typeface="Constantia"/>
              </a:rPr>
              <a:t>one-to-one </a:t>
            </a:r>
            <a:r>
              <a:rPr lang="en-US" sz="2600" spc="-5" dirty="0">
                <a:latin typeface="Constantia"/>
                <a:cs typeface="Constantia"/>
              </a:rPr>
              <a:t> </a:t>
            </a:r>
            <a:r>
              <a:rPr lang="en-US" sz="2600" dirty="0">
                <a:latin typeface="Constantia"/>
                <a:cs typeface="Constantia"/>
              </a:rPr>
              <a:t>function </a:t>
            </a:r>
            <a:r>
              <a:rPr sz="2600" i="1" dirty="0">
                <a:latin typeface="Constantia"/>
                <a:cs typeface="Constantia"/>
              </a:rPr>
              <a:t>f </a:t>
            </a:r>
            <a:r>
              <a:rPr sz="2600" spc="-10" dirty="0">
                <a:latin typeface="Constantia"/>
                <a:cs typeface="Constantia"/>
              </a:rPr>
              <a:t>from </a:t>
            </a:r>
            <a:r>
              <a:rPr sz="2600" i="1" spc="5" dirty="0">
                <a:latin typeface="Constantia"/>
                <a:cs typeface="Constantia"/>
              </a:rPr>
              <a:t>V</a:t>
            </a:r>
            <a:r>
              <a:rPr sz="2550" spc="7" baseline="-21241" dirty="0">
                <a:latin typeface="Cambria Math"/>
                <a:cs typeface="Cambria Math"/>
              </a:rPr>
              <a:t>1 </a:t>
            </a:r>
            <a:r>
              <a:rPr sz="2600" spc="-15" dirty="0">
                <a:latin typeface="Constantia"/>
                <a:cs typeface="Constantia"/>
              </a:rPr>
              <a:t>to </a:t>
            </a:r>
            <a:r>
              <a:rPr sz="2600" i="1" spc="5" dirty="0">
                <a:latin typeface="Constantia"/>
                <a:cs typeface="Constantia"/>
              </a:rPr>
              <a:t>V</a:t>
            </a:r>
            <a:r>
              <a:rPr sz="2550" spc="7" baseline="-21241" dirty="0">
                <a:latin typeface="Cambria Math"/>
                <a:cs typeface="Cambria Math"/>
              </a:rPr>
              <a:t>2 </a:t>
            </a:r>
            <a:r>
              <a:rPr sz="2600" dirty="0">
                <a:latin typeface="Constantia"/>
                <a:cs typeface="Constantia"/>
              </a:rPr>
              <a:t>with </a:t>
            </a:r>
            <a:r>
              <a:rPr sz="2600" spc="-5" dirty="0">
                <a:latin typeface="Constantia"/>
                <a:cs typeface="Constantia"/>
              </a:rPr>
              <a:t>the property </a:t>
            </a:r>
            <a:r>
              <a:rPr sz="2600" dirty="0">
                <a:latin typeface="Constantia"/>
                <a:cs typeface="Constantia"/>
              </a:rPr>
              <a:t> that </a:t>
            </a:r>
            <a:r>
              <a:rPr sz="2600" i="1" dirty="0">
                <a:latin typeface="Constantia"/>
                <a:cs typeface="Constantia"/>
              </a:rPr>
              <a:t>a </a:t>
            </a:r>
            <a:r>
              <a:rPr sz="2600" dirty="0">
                <a:latin typeface="Constantia"/>
                <a:cs typeface="Constantia"/>
              </a:rPr>
              <a:t>and </a:t>
            </a:r>
            <a:r>
              <a:rPr sz="2600" i="1" dirty="0">
                <a:latin typeface="Constantia"/>
                <a:cs typeface="Constantia"/>
              </a:rPr>
              <a:t>b </a:t>
            </a:r>
            <a:r>
              <a:rPr sz="2600" spc="-15" dirty="0">
                <a:latin typeface="Constantia"/>
                <a:cs typeface="Constantia"/>
              </a:rPr>
              <a:t>are </a:t>
            </a:r>
            <a:r>
              <a:rPr sz="2600" spc="-5" dirty="0">
                <a:latin typeface="Constantia"/>
                <a:cs typeface="Constantia"/>
              </a:rPr>
              <a:t>adjacent in </a:t>
            </a:r>
            <a:r>
              <a:rPr sz="2600" i="1" spc="5" dirty="0">
                <a:latin typeface="Constantia"/>
                <a:cs typeface="Constantia"/>
              </a:rPr>
              <a:t>G</a:t>
            </a:r>
            <a:r>
              <a:rPr sz="2550" spc="7" baseline="-21241" dirty="0">
                <a:latin typeface="Cambria Math"/>
                <a:cs typeface="Cambria Math"/>
              </a:rPr>
              <a:t>1 </a:t>
            </a:r>
            <a:r>
              <a:rPr sz="2600" spc="-5" dirty="0">
                <a:latin typeface="Constantia"/>
                <a:cs typeface="Constantia"/>
              </a:rPr>
              <a:t>if </a:t>
            </a:r>
            <a:r>
              <a:rPr sz="2600" dirty="0">
                <a:latin typeface="Constantia"/>
                <a:cs typeface="Constantia"/>
              </a:rPr>
              <a:t>and </a:t>
            </a:r>
            <a:r>
              <a:rPr sz="2600" spc="-10" dirty="0">
                <a:latin typeface="Constantia"/>
                <a:cs typeface="Constantia"/>
              </a:rPr>
              <a:t>only </a:t>
            </a:r>
            <a:r>
              <a:rPr sz="2600" spc="-5" dirty="0">
                <a:latin typeface="Constantia"/>
                <a:cs typeface="Constantia"/>
              </a:rPr>
              <a:t>if </a:t>
            </a:r>
            <a:r>
              <a:rPr sz="2600" i="1" spc="-5" dirty="0">
                <a:latin typeface="Constantia"/>
                <a:cs typeface="Constantia"/>
              </a:rPr>
              <a:t>f</a:t>
            </a:r>
            <a:r>
              <a:rPr sz="2600" spc="-5" dirty="0">
                <a:latin typeface="Constantia"/>
                <a:cs typeface="Constantia"/>
              </a:rPr>
              <a:t>(</a:t>
            </a:r>
            <a:r>
              <a:rPr sz="2600" i="1" spc="-5" dirty="0">
                <a:latin typeface="Constantia"/>
                <a:cs typeface="Constantia"/>
              </a:rPr>
              <a:t>a</a:t>
            </a:r>
            <a:r>
              <a:rPr sz="2600" spc="-5" dirty="0">
                <a:latin typeface="Constantia"/>
                <a:cs typeface="Constantia"/>
              </a:rPr>
              <a:t>) </a:t>
            </a:r>
            <a:r>
              <a:rPr sz="2600" dirty="0">
                <a:latin typeface="Constantia"/>
                <a:cs typeface="Constantia"/>
              </a:rPr>
              <a:t>and </a:t>
            </a:r>
            <a:r>
              <a:rPr sz="2600" spc="5" dirty="0">
                <a:latin typeface="Constantia"/>
                <a:cs typeface="Constantia"/>
              </a:rPr>
              <a:t> </a:t>
            </a:r>
            <a:r>
              <a:rPr sz="2600" i="1" spc="-5" dirty="0">
                <a:latin typeface="Constantia"/>
                <a:cs typeface="Constantia"/>
              </a:rPr>
              <a:t>f</a:t>
            </a:r>
            <a:r>
              <a:rPr sz="2600" dirty="0">
                <a:latin typeface="Constantia"/>
                <a:cs typeface="Constantia"/>
              </a:rPr>
              <a:t>(</a:t>
            </a:r>
            <a:r>
              <a:rPr sz="2600" i="1" spc="5" dirty="0">
                <a:latin typeface="Constantia"/>
                <a:cs typeface="Constantia"/>
              </a:rPr>
              <a:t>b</a:t>
            </a:r>
            <a:r>
              <a:rPr sz="2600" dirty="0">
                <a:latin typeface="Constantia"/>
                <a:cs typeface="Constantia"/>
              </a:rPr>
              <a:t>)</a:t>
            </a:r>
            <a:r>
              <a:rPr sz="2600" spc="-65" dirty="0">
                <a:latin typeface="Constantia"/>
                <a:cs typeface="Constantia"/>
              </a:rPr>
              <a:t> </a:t>
            </a:r>
            <a:r>
              <a:rPr sz="2600" dirty="0">
                <a:latin typeface="Constantia"/>
                <a:cs typeface="Constantia"/>
              </a:rPr>
              <a:t>a</a:t>
            </a:r>
            <a:r>
              <a:rPr sz="2600" spc="-40" dirty="0">
                <a:latin typeface="Constantia"/>
                <a:cs typeface="Constantia"/>
              </a:rPr>
              <a:t>r</a:t>
            </a:r>
            <a:r>
              <a:rPr sz="2600" dirty="0">
                <a:latin typeface="Constantia"/>
                <a:cs typeface="Constantia"/>
              </a:rPr>
              <a:t>e</a:t>
            </a:r>
            <a:r>
              <a:rPr sz="2600" spc="-125" dirty="0">
                <a:latin typeface="Constantia"/>
                <a:cs typeface="Constantia"/>
              </a:rPr>
              <a:t> </a:t>
            </a:r>
            <a:r>
              <a:rPr sz="2600" dirty="0">
                <a:latin typeface="Constantia"/>
                <a:cs typeface="Constantia"/>
              </a:rPr>
              <a:t>adja</a:t>
            </a:r>
            <a:r>
              <a:rPr sz="2600" spc="-50" dirty="0">
                <a:latin typeface="Constantia"/>
                <a:cs typeface="Constantia"/>
              </a:rPr>
              <a:t>c</a:t>
            </a:r>
            <a:r>
              <a:rPr sz="2600" dirty="0">
                <a:latin typeface="Constantia"/>
                <a:cs typeface="Constantia"/>
              </a:rPr>
              <a:t>ent</a:t>
            </a:r>
            <a:r>
              <a:rPr sz="2600" spc="-75" dirty="0">
                <a:latin typeface="Constantia"/>
                <a:cs typeface="Constantia"/>
              </a:rPr>
              <a:t> </a:t>
            </a:r>
            <a:r>
              <a:rPr sz="2600" spc="-5" dirty="0">
                <a:latin typeface="Constantia"/>
                <a:cs typeface="Constantia"/>
              </a:rPr>
              <a:t>i</a:t>
            </a:r>
            <a:r>
              <a:rPr sz="2600" dirty="0">
                <a:latin typeface="Constantia"/>
                <a:cs typeface="Constantia"/>
              </a:rPr>
              <a:t>n</a:t>
            </a:r>
            <a:r>
              <a:rPr sz="2600" spc="-50" dirty="0">
                <a:latin typeface="Constantia"/>
                <a:cs typeface="Constantia"/>
              </a:rPr>
              <a:t> </a:t>
            </a:r>
            <a:r>
              <a:rPr sz="2600" i="1" dirty="0">
                <a:latin typeface="Constantia"/>
                <a:cs typeface="Constantia"/>
              </a:rPr>
              <a:t>G</a:t>
            </a:r>
            <a:r>
              <a:rPr sz="2550" spc="22" baseline="-21241" dirty="0">
                <a:latin typeface="Cambria Math"/>
                <a:cs typeface="Cambria Math"/>
              </a:rPr>
              <a:t>2</a:t>
            </a:r>
            <a:r>
              <a:rPr sz="2550" baseline="-21241" dirty="0">
                <a:latin typeface="Cambria Math"/>
                <a:cs typeface="Cambria Math"/>
              </a:rPr>
              <a:t> </a:t>
            </a:r>
            <a:r>
              <a:rPr sz="2550" spc="-187" baseline="-21241" dirty="0">
                <a:latin typeface="Cambria Math"/>
                <a:cs typeface="Cambria Math"/>
              </a:rPr>
              <a:t> </a:t>
            </a:r>
            <a:r>
              <a:rPr sz="2600" i="1" dirty="0">
                <a:latin typeface="Constantia"/>
                <a:cs typeface="Constantia"/>
              </a:rPr>
              <a:t>,</a:t>
            </a:r>
            <a:r>
              <a:rPr sz="2600" i="1" spc="-10" dirty="0">
                <a:latin typeface="Constantia"/>
                <a:cs typeface="Constantia"/>
              </a:rPr>
              <a:t> </a:t>
            </a:r>
            <a:r>
              <a:rPr sz="2600" spc="-25" dirty="0">
                <a:latin typeface="Constantia"/>
                <a:cs typeface="Constantia"/>
              </a:rPr>
              <a:t>f</a:t>
            </a:r>
            <a:r>
              <a:rPr sz="2600" dirty="0">
                <a:latin typeface="Constantia"/>
                <a:cs typeface="Constantia"/>
              </a:rPr>
              <a:t>or</a:t>
            </a:r>
            <a:r>
              <a:rPr sz="2600" spc="-170" dirty="0">
                <a:latin typeface="Constantia"/>
                <a:cs typeface="Constantia"/>
              </a:rPr>
              <a:t> </a:t>
            </a:r>
            <a:r>
              <a:rPr sz="2600" dirty="0">
                <a:latin typeface="Constantia"/>
                <a:cs typeface="Constantia"/>
              </a:rPr>
              <a:t>all</a:t>
            </a:r>
            <a:r>
              <a:rPr sz="2600" spc="-20" dirty="0">
                <a:latin typeface="Constantia"/>
                <a:cs typeface="Constantia"/>
              </a:rPr>
              <a:t> </a:t>
            </a:r>
            <a:r>
              <a:rPr sz="2600" i="1" dirty="0">
                <a:latin typeface="Constantia"/>
                <a:cs typeface="Constantia"/>
              </a:rPr>
              <a:t>a</a:t>
            </a:r>
            <a:r>
              <a:rPr sz="2600" i="1" spc="-20" dirty="0">
                <a:latin typeface="Constantia"/>
                <a:cs typeface="Constantia"/>
              </a:rPr>
              <a:t> </a:t>
            </a:r>
            <a:r>
              <a:rPr sz="2600" dirty="0">
                <a:latin typeface="Constantia"/>
                <a:cs typeface="Constantia"/>
              </a:rPr>
              <a:t>and</a:t>
            </a:r>
            <a:r>
              <a:rPr sz="2600" spc="-15" dirty="0">
                <a:latin typeface="Constantia"/>
                <a:cs typeface="Constantia"/>
              </a:rPr>
              <a:t> </a:t>
            </a:r>
            <a:r>
              <a:rPr sz="2600" i="1" dirty="0">
                <a:latin typeface="Constantia"/>
                <a:cs typeface="Constantia"/>
              </a:rPr>
              <a:t>b</a:t>
            </a:r>
            <a:r>
              <a:rPr sz="2600" i="1" spc="35" dirty="0">
                <a:latin typeface="Constantia"/>
                <a:cs typeface="Constantia"/>
              </a:rPr>
              <a:t> </a:t>
            </a:r>
            <a:r>
              <a:rPr sz="2600" spc="-5" dirty="0">
                <a:latin typeface="Constantia"/>
                <a:cs typeface="Constantia"/>
              </a:rPr>
              <a:t>i</a:t>
            </a:r>
            <a:r>
              <a:rPr sz="2600" dirty="0">
                <a:latin typeface="Constantia"/>
                <a:cs typeface="Constantia"/>
              </a:rPr>
              <a:t>n</a:t>
            </a:r>
            <a:r>
              <a:rPr sz="2600" spc="-50" dirty="0">
                <a:latin typeface="Constantia"/>
                <a:cs typeface="Constantia"/>
              </a:rPr>
              <a:t> </a:t>
            </a:r>
            <a:r>
              <a:rPr sz="2600" i="1" dirty="0">
                <a:latin typeface="Constantia"/>
                <a:cs typeface="Constantia"/>
              </a:rPr>
              <a:t>V</a:t>
            </a:r>
            <a:r>
              <a:rPr sz="2550" spc="22" baseline="-21241" dirty="0">
                <a:latin typeface="Cambria Math"/>
                <a:cs typeface="Cambria Math"/>
              </a:rPr>
              <a:t>1</a:t>
            </a:r>
            <a:r>
              <a:rPr sz="2550" baseline="-21241" dirty="0">
                <a:latin typeface="Cambria Math"/>
                <a:cs typeface="Cambria Math"/>
              </a:rPr>
              <a:t> </a:t>
            </a:r>
            <a:r>
              <a:rPr sz="2550" spc="-202" baseline="-21241" dirty="0">
                <a:latin typeface="Cambria Math"/>
                <a:cs typeface="Cambria Math"/>
              </a:rPr>
              <a:t> </a:t>
            </a:r>
            <a:r>
              <a:rPr sz="2600" i="1" dirty="0">
                <a:latin typeface="Constantia"/>
                <a:cs typeface="Constantia"/>
              </a:rPr>
              <a:t>. </a:t>
            </a:r>
            <a:r>
              <a:rPr sz="2600" dirty="0">
                <a:latin typeface="Constantia"/>
                <a:cs typeface="Constantia"/>
              </a:rPr>
              <a:t>S</a:t>
            </a:r>
            <a:r>
              <a:rPr sz="2600" spc="5" dirty="0">
                <a:latin typeface="Constantia"/>
                <a:cs typeface="Constantia"/>
              </a:rPr>
              <a:t>u</a:t>
            </a:r>
            <a:r>
              <a:rPr sz="2600" spc="-5" dirty="0">
                <a:latin typeface="Constantia"/>
                <a:cs typeface="Constantia"/>
              </a:rPr>
              <a:t>c</a:t>
            </a:r>
            <a:r>
              <a:rPr sz="2600" dirty="0">
                <a:latin typeface="Constantia"/>
                <a:cs typeface="Constantia"/>
              </a:rPr>
              <a:t>h</a:t>
            </a:r>
            <a:r>
              <a:rPr sz="2600" spc="-125" dirty="0">
                <a:latin typeface="Constantia"/>
                <a:cs typeface="Constantia"/>
              </a:rPr>
              <a:t> </a:t>
            </a:r>
            <a:r>
              <a:rPr sz="2600" dirty="0">
                <a:latin typeface="Constantia"/>
                <a:cs typeface="Constantia"/>
              </a:rPr>
              <a:t>a  function</a:t>
            </a:r>
            <a:r>
              <a:rPr sz="2600" spc="-95" dirty="0">
                <a:latin typeface="Constantia"/>
                <a:cs typeface="Constantia"/>
              </a:rPr>
              <a:t> </a:t>
            </a:r>
            <a:r>
              <a:rPr sz="2600" i="1" dirty="0">
                <a:latin typeface="Constantia"/>
                <a:cs typeface="Constantia"/>
              </a:rPr>
              <a:t>f</a:t>
            </a:r>
            <a:r>
              <a:rPr sz="2600" i="1" spc="-5" dirty="0">
                <a:latin typeface="Constantia"/>
                <a:cs typeface="Constantia"/>
              </a:rPr>
              <a:t> </a:t>
            </a:r>
            <a:r>
              <a:rPr sz="2600" spc="-5" dirty="0">
                <a:latin typeface="Constantia"/>
                <a:cs typeface="Constantia"/>
              </a:rPr>
              <a:t>is</a:t>
            </a:r>
            <a:r>
              <a:rPr sz="2600" spc="-114" dirty="0">
                <a:latin typeface="Constantia"/>
                <a:cs typeface="Constantia"/>
              </a:rPr>
              <a:t> </a:t>
            </a:r>
            <a:r>
              <a:rPr sz="2600" spc="-5" dirty="0">
                <a:latin typeface="Constantia"/>
                <a:cs typeface="Constantia"/>
              </a:rPr>
              <a:t>called</a:t>
            </a:r>
            <a:r>
              <a:rPr sz="2600" spc="-85" dirty="0">
                <a:latin typeface="Constantia"/>
                <a:cs typeface="Constantia"/>
              </a:rPr>
              <a:t> </a:t>
            </a:r>
            <a:r>
              <a:rPr sz="2600" dirty="0">
                <a:latin typeface="Constantia"/>
                <a:cs typeface="Constantia"/>
              </a:rPr>
              <a:t>an</a:t>
            </a:r>
            <a:r>
              <a:rPr sz="2600" spc="-30" dirty="0">
                <a:latin typeface="Constantia"/>
                <a:cs typeface="Constantia"/>
              </a:rPr>
              <a:t> </a:t>
            </a:r>
            <a:r>
              <a:rPr sz="2600" i="1" spc="-5" dirty="0">
                <a:latin typeface="Constantia"/>
                <a:cs typeface="Constantia"/>
              </a:rPr>
              <a:t>isomorphism.</a:t>
            </a:r>
            <a:r>
              <a:rPr sz="2600" i="1" dirty="0">
                <a:latin typeface="Constantia"/>
                <a:cs typeface="Constantia"/>
              </a:rPr>
              <a:t> </a:t>
            </a:r>
            <a:r>
              <a:rPr sz="2600" spc="-90" dirty="0">
                <a:latin typeface="Constantia"/>
                <a:cs typeface="Constantia"/>
              </a:rPr>
              <a:t>Two</a:t>
            </a:r>
            <a:r>
              <a:rPr sz="2600" spc="-130" dirty="0">
                <a:latin typeface="Constantia"/>
                <a:cs typeface="Constantia"/>
              </a:rPr>
              <a:t> </a:t>
            </a:r>
            <a:r>
              <a:rPr sz="2600" dirty="0">
                <a:latin typeface="Constantia"/>
                <a:cs typeface="Constantia"/>
              </a:rPr>
              <a:t>simple</a:t>
            </a:r>
            <a:r>
              <a:rPr sz="2600" spc="-145" dirty="0">
                <a:latin typeface="Constantia"/>
                <a:cs typeface="Constantia"/>
              </a:rPr>
              <a:t> </a:t>
            </a:r>
            <a:r>
              <a:rPr sz="2600" spc="-10" dirty="0">
                <a:latin typeface="Constantia"/>
                <a:cs typeface="Constantia"/>
              </a:rPr>
              <a:t>graphs </a:t>
            </a:r>
            <a:r>
              <a:rPr sz="2600" spc="-635" dirty="0">
                <a:latin typeface="Constantia"/>
                <a:cs typeface="Constantia"/>
              </a:rPr>
              <a:t> </a:t>
            </a:r>
            <a:r>
              <a:rPr sz="2600" dirty="0">
                <a:latin typeface="Constantia"/>
                <a:cs typeface="Constantia"/>
              </a:rPr>
              <a:t>that</a:t>
            </a:r>
            <a:r>
              <a:rPr sz="2600" spc="-140" dirty="0">
                <a:latin typeface="Constantia"/>
                <a:cs typeface="Constantia"/>
              </a:rPr>
              <a:t> </a:t>
            </a:r>
            <a:r>
              <a:rPr sz="2600" spc="-10" dirty="0">
                <a:latin typeface="Constantia"/>
                <a:cs typeface="Constantia"/>
              </a:rPr>
              <a:t>are</a:t>
            </a:r>
            <a:r>
              <a:rPr sz="2600" spc="-60" dirty="0">
                <a:latin typeface="Constantia"/>
                <a:cs typeface="Constantia"/>
              </a:rPr>
              <a:t> </a:t>
            </a:r>
            <a:r>
              <a:rPr sz="2600" spc="-5" dirty="0">
                <a:latin typeface="Constantia"/>
                <a:cs typeface="Constantia"/>
              </a:rPr>
              <a:t>not</a:t>
            </a:r>
            <a:r>
              <a:rPr sz="2600" spc="-70" dirty="0">
                <a:latin typeface="Constantia"/>
                <a:cs typeface="Constantia"/>
              </a:rPr>
              <a:t> </a:t>
            </a:r>
            <a:r>
              <a:rPr sz="2600" spc="-5" dirty="0">
                <a:latin typeface="Constantia"/>
                <a:cs typeface="Constantia"/>
              </a:rPr>
              <a:t>isomorphic</a:t>
            </a:r>
            <a:r>
              <a:rPr sz="2600" spc="-135" dirty="0">
                <a:latin typeface="Constantia"/>
                <a:cs typeface="Constantia"/>
              </a:rPr>
              <a:t> </a:t>
            </a:r>
            <a:r>
              <a:rPr sz="2600" spc="-10" dirty="0">
                <a:latin typeface="Constantia"/>
                <a:cs typeface="Constantia"/>
              </a:rPr>
              <a:t>are</a:t>
            </a:r>
            <a:r>
              <a:rPr sz="2600" spc="-114" dirty="0">
                <a:latin typeface="Constantia"/>
                <a:cs typeface="Constantia"/>
              </a:rPr>
              <a:t> </a:t>
            </a:r>
            <a:r>
              <a:rPr sz="2600" spc="-5" dirty="0">
                <a:latin typeface="Constantia"/>
                <a:cs typeface="Constantia"/>
              </a:rPr>
              <a:t>called</a:t>
            </a:r>
            <a:r>
              <a:rPr sz="2600" spc="-75" dirty="0">
                <a:latin typeface="Constantia"/>
                <a:cs typeface="Constantia"/>
              </a:rPr>
              <a:t> </a:t>
            </a:r>
            <a:r>
              <a:rPr sz="2600" i="1" spc="-5" dirty="0">
                <a:latin typeface="Constantia"/>
                <a:cs typeface="Constantia"/>
              </a:rPr>
              <a:t>nonisomorphic</a:t>
            </a:r>
            <a:r>
              <a:rPr sz="2600" spc="-5" dirty="0">
                <a:latin typeface="Constantia"/>
                <a:cs typeface="Constantia"/>
              </a:rPr>
              <a:t>.</a:t>
            </a:r>
            <a:endParaRPr sz="2600" dirty="0">
              <a:latin typeface="Constantia"/>
              <a:cs typeface="Constanti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255778"/>
            <a:ext cx="5448935" cy="711200"/>
          </a:xfrm>
          <a:prstGeom prst="rect">
            <a:avLst/>
          </a:prstGeom>
        </p:spPr>
        <p:txBody>
          <a:bodyPr vert="horz" wrap="square" lIns="0" tIns="12700" rIns="0" bIns="0" rtlCol="0">
            <a:spAutoFit/>
          </a:bodyPr>
          <a:lstStyle/>
          <a:p>
            <a:pPr marL="12700">
              <a:lnSpc>
                <a:spcPct val="100000"/>
              </a:lnSpc>
              <a:spcBef>
                <a:spcPts val="100"/>
              </a:spcBef>
            </a:pPr>
            <a:r>
              <a:rPr sz="4500" dirty="0">
                <a:solidFill>
                  <a:srgbClr val="04607A"/>
                </a:solidFill>
                <a:latin typeface="Calibri"/>
                <a:cs typeface="Calibri"/>
              </a:rPr>
              <a:t>Isomorphism</a:t>
            </a:r>
            <a:r>
              <a:rPr sz="4500" spc="-30" dirty="0">
                <a:solidFill>
                  <a:srgbClr val="04607A"/>
                </a:solidFill>
                <a:latin typeface="Calibri"/>
                <a:cs typeface="Calibri"/>
              </a:rPr>
              <a:t> </a:t>
            </a:r>
            <a:r>
              <a:rPr sz="4500" spc="-5" dirty="0">
                <a:solidFill>
                  <a:srgbClr val="04607A"/>
                </a:solidFill>
                <a:latin typeface="Calibri"/>
                <a:cs typeface="Calibri"/>
              </a:rPr>
              <a:t>of</a:t>
            </a:r>
            <a:r>
              <a:rPr sz="4500" spc="-40" dirty="0">
                <a:solidFill>
                  <a:srgbClr val="04607A"/>
                </a:solidFill>
                <a:latin typeface="Calibri"/>
                <a:cs typeface="Calibri"/>
              </a:rPr>
              <a:t> </a:t>
            </a:r>
            <a:r>
              <a:rPr sz="4500" spc="-15" dirty="0">
                <a:solidFill>
                  <a:srgbClr val="04607A"/>
                </a:solidFill>
                <a:latin typeface="Calibri"/>
                <a:cs typeface="Calibri"/>
              </a:rPr>
              <a:t>Graphs</a:t>
            </a:r>
            <a:endParaRPr sz="4500" dirty="0">
              <a:latin typeface="Calibri"/>
              <a:cs typeface="Calibri"/>
            </a:endParaRPr>
          </a:p>
        </p:txBody>
      </p:sp>
      <p:sp>
        <p:nvSpPr>
          <p:cNvPr id="9" name="object 9"/>
          <p:cNvSpPr txBox="1"/>
          <p:nvPr/>
        </p:nvSpPr>
        <p:spPr>
          <a:xfrm>
            <a:off x="535940" y="967485"/>
            <a:ext cx="8037195" cy="5549900"/>
          </a:xfrm>
          <a:prstGeom prst="rect">
            <a:avLst/>
          </a:prstGeom>
        </p:spPr>
        <p:txBody>
          <a:bodyPr vert="horz" wrap="square" lIns="0" tIns="48895" rIns="0" bIns="0" rtlCol="0">
            <a:spAutoFit/>
          </a:bodyPr>
          <a:lstStyle/>
          <a:p>
            <a:pPr marL="286385" marR="5080" indent="-274320">
              <a:lnSpc>
                <a:spcPct val="90000"/>
              </a:lnSpc>
              <a:spcBef>
                <a:spcPts val="385"/>
              </a:spcBef>
              <a:buClr>
                <a:srgbClr val="0AD0D9"/>
              </a:buClr>
              <a:buSzPct val="93750"/>
              <a:buFont typeface="Segoe UI Symbol"/>
              <a:buChar char="⚫"/>
              <a:tabLst>
                <a:tab pos="287020" algn="l"/>
              </a:tabLst>
            </a:pPr>
            <a:r>
              <a:rPr sz="2400" spc="-30" dirty="0">
                <a:latin typeface="Constantia"/>
                <a:cs typeface="Constantia"/>
              </a:rPr>
              <a:t>It </a:t>
            </a:r>
            <a:r>
              <a:rPr sz="2400" dirty="0">
                <a:latin typeface="Constantia"/>
                <a:cs typeface="Constantia"/>
              </a:rPr>
              <a:t>is difficult </a:t>
            </a:r>
            <a:r>
              <a:rPr sz="2400" spc="-15" dirty="0">
                <a:latin typeface="Constantia"/>
                <a:cs typeface="Constantia"/>
              </a:rPr>
              <a:t>to </a:t>
            </a:r>
            <a:r>
              <a:rPr sz="2400" spc="-5" dirty="0">
                <a:latin typeface="Constantia"/>
                <a:cs typeface="Constantia"/>
              </a:rPr>
              <a:t>determine whether </a:t>
            </a:r>
            <a:r>
              <a:rPr sz="2400" spc="-25" dirty="0">
                <a:latin typeface="Constantia"/>
                <a:cs typeface="Constantia"/>
              </a:rPr>
              <a:t>two </a:t>
            </a:r>
            <a:r>
              <a:rPr sz="2400" spc="-5" dirty="0">
                <a:latin typeface="Constantia"/>
                <a:cs typeface="Constantia"/>
              </a:rPr>
              <a:t>simple graphs </a:t>
            </a:r>
            <a:r>
              <a:rPr sz="2400" spc="-10" dirty="0">
                <a:latin typeface="Constantia"/>
                <a:cs typeface="Constantia"/>
              </a:rPr>
              <a:t>are </a:t>
            </a:r>
            <a:r>
              <a:rPr sz="2400" spc="-5" dirty="0">
                <a:latin typeface="Constantia"/>
                <a:cs typeface="Constantia"/>
              </a:rPr>
              <a:t> </a:t>
            </a:r>
            <a:r>
              <a:rPr sz="2400" dirty="0">
                <a:latin typeface="Constantia"/>
                <a:cs typeface="Constantia"/>
              </a:rPr>
              <a:t>isomorphic </a:t>
            </a:r>
            <a:r>
              <a:rPr sz="2400" spc="-5" dirty="0">
                <a:latin typeface="Constantia"/>
                <a:cs typeface="Constantia"/>
              </a:rPr>
              <a:t>using </a:t>
            </a:r>
            <a:r>
              <a:rPr sz="2400" spc="-10" dirty="0">
                <a:latin typeface="Constantia"/>
                <a:cs typeface="Constantia"/>
              </a:rPr>
              <a:t>brute </a:t>
            </a:r>
            <a:r>
              <a:rPr sz="2400" spc="-20" dirty="0">
                <a:latin typeface="Constantia"/>
                <a:cs typeface="Constantia"/>
              </a:rPr>
              <a:t>force </a:t>
            </a:r>
            <a:r>
              <a:rPr sz="2400" spc="-5" dirty="0">
                <a:latin typeface="Constantia"/>
                <a:cs typeface="Constantia"/>
              </a:rPr>
              <a:t>because </a:t>
            </a:r>
            <a:r>
              <a:rPr sz="2400" spc="-10" dirty="0">
                <a:latin typeface="Constantia"/>
                <a:cs typeface="Constantia"/>
              </a:rPr>
              <a:t>there are </a:t>
            </a:r>
            <a:r>
              <a:rPr sz="2400" i="1" dirty="0">
                <a:latin typeface="Constantia"/>
                <a:cs typeface="Constantia"/>
              </a:rPr>
              <a:t>n</a:t>
            </a:r>
            <a:r>
              <a:rPr sz="2400" dirty="0">
                <a:latin typeface="Constantia"/>
                <a:cs typeface="Constantia"/>
              </a:rPr>
              <a:t>! </a:t>
            </a:r>
            <a:r>
              <a:rPr sz="2400" spc="-5" dirty="0">
                <a:latin typeface="Constantia"/>
                <a:cs typeface="Constantia"/>
              </a:rPr>
              <a:t>possible </a:t>
            </a:r>
            <a:r>
              <a:rPr sz="2400" dirty="0">
                <a:latin typeface="Constantia"/>
                <a:cs typeface="Constantia"/>
              </a:rPr>
              <a:t> </a:t>
            </a:r>
            <a:r>
              <a:rPr sz="2400" spc="-10" dirty="0">
                <a:latin typeface="Constantia"/>
                <a:cs typeface="Constantia"/>
              </a:rPr>
              <a:t>one-to-one</a:t>
            </a:r>
            <a:r>
              <a:rPr sz="2400" spc="-105" dirty="0">
                <a:latin typeface="Constantia"/>
                <a:cs typeface="Constantia"/>
              </a:rPr>
              <a:t> </a:t>
            </a:r>
            <a:r>
              <a:rPr sz="2400" spc="-10" dirty="0">
                <a:latin typeface="Constantia"/>
                <a:cs typeface="Constantia"/>
              </a:rPr>
              <a:t>correspondences</a:t>
            </a:r>
            <a:r>
              <a:rPr sz="2400" spc="-5" dirty="0">
                <a:latin typeface="Constantia"/>
                <a:cs typeface="Constantia"/>
              </a:rPr>
              <a:t> </a:t>
            </a:r>
            <a:r>
              <a:rPr sz="2400" spc="-15" dirty="0">
                <a:latin typeface="Constantia"/>
                <a:cs typeface="Constantia"/>
              </a:rPr>
              <a:t>between</a:t>
            </a:r>
            <a:r>
              <a:rPr sz="2400" spc="-60" dirty="0">
                <a:latin typeface="Constantia"/>
                <a:cs typeface="Constantia"/>
              </a:rPr>
              <a:t> </a:t>
            </a:r>
            <a:r>
              <a:rPr sz="2400" spc="-5" dirty="0">
                <a:latin typeface="Constantia"/>
                <a:cs typeface="Constantia"/>
              </a:rPr>
              <a:t>the</a:t>
            </a:r>
            <a:r>
              <a:rPr sz="2400" spc="-130" dirty="0">
                <a:latin typeface="Constantia"/>
                <a:cs typeface="Constantia"/>
              </a:rPr>
              <a:t> </a:t>
            </a:r>
            <a:r>
              <a:rPr sz="2400" spc="-15" dirty="0">
                <a:latin typeface="Constantia"/>
                <a:cs typeface="Constantia"/>
              </a:rPr>
              <a:t>vertex</a:t>
            </a:r>
            <a:r>
              <a:rPr sz="2400" spc="-105" dirty="0">
                <a:latin typeface="Constantia"/>
                <a:cs typeface="Constantia"/>
              </a:rPr>
              <a:t> </a:t>
            </a:r>
            <a:r>
              <a:rPr sz="2400" dirty="0">
                <a:latin typeface="Constantia"/>
                <a:cs typeface="Constantia"/>
              </a:rPr>
              <a:t>sets</a:t>
            </a:r>
            <a:r>
              <a:rPr sz="2400" spc="-110" dirty="0">
                <a:latin typeface="Constantia"/>
                <a:cs typeface="Constantia"/>
              </a:rPr>
              <a:t> </a:t>
            </a:r>
            <a:r>
              <a:rPr sz="2400" dirty="0">
                <a:latin typeface="Constantia"/>
                <a:cs typeface="Constantia"/>
              </a:rPr>
              <a:t>of</a:t>
            </a:r>
            <a:r>
              <a:rPr sz="2400" spc="30" dirty="0">
                <a:latin typeface="Constantia"/>
                <a:cs typeface="Constantia"/>
              </a:rPr>
              <a:t> </a:t>
            </a:r>
            <a:r>
              <a:rPr sz="2400" spc="-25" dirty="0">
                <a:latin typeface="Constantia"/>
                <a:cs typeface="Constantia"/>
              </a:rPr>
              <a:t>two </a:t>
            </a:r>
            <a:r>
              <a:rPr sz="2400" spc="-590" dirty="0">
                <a:latin typeface="Constantia"/>
                <a:cs typeface="Constantia"/>
              </a:rPr>
              <a:t> </a:t>
            </a:r>
            <a:r>
              <a:rPr sz="2400" spc="-5" dirty="0">
                <a:latin typeface="Constantia"/>
                <a:cs typeface="Constantia"/>
              </a:rPr>
              <a:t>simple</a:t>
            </a:r>
            <a:r>
              <a:rPr sz="2400" spc="-135" dirty="0">
                <a:latin typeface="Constantia"/>
                <a:cs typeface="Constantia"/>
              </a:rPr>
              <a:t> </a:t>
            </a:r>
            <a:r>
              <a:rPr sz="2400" spc="-5" dirty="0">
                <a:latin typeface="Constantia"/>
                <a:cs typeface="Constantia"/>
              </a:rPr>
              <a:t>graphs</a:t>
            </a:r>
            <a:r>
              <a:rPr sz="2400" spc="-120" dirty="0">
                <a:latin typeface="Constantia"/>
                <a:cs typeface="Constantia"/>
              </a:rPr>
              <a:t> </a:t>
            </a:r>
            <a:r>
              <a:rPr sz="2400" dirty="0">
                <a:latin typeface="Constantia"/>
                <a:cs typeface="Constantia"/>
              </a:rPr>
              <a:t>with</a:t>
            </a:r>
            <a:r>
              <a:rPr sz="2400" spc="-65" dirty="0">
                <a:latin typeface="Constantia"/>
                <a:cs typeface="Constantia"/>
              </a:rPr>
              <a:t> </a:t>
            </a:r>
            <a:r>
              <a:rPr sz="2400" i="1" dirty="0">
                <a:latin typeface="Constantia"/>
                <a:cs typeface="Constantia"/>
              </a:rPr>
              <a:t>n</a:t>
            </a:r>
            <a:r>
              <a:rPr sz="2400" i="1" spc="-35" dirty="0">
                <a:latin typeface="Constantia"/>
                <a:cs typeface="Constantia"/>
              </a:rPr>
              <a:t> </a:t>
            </a:r>
            <a:r>
              <a:rPr sz="2400" spc="-20" dirty="0">
                <a:latin typeface="Constantia"/>
                <a:cs typeface="Constantia"/>
              </a:rPr>
              <a:t>vertices.</a:t>
            </a:r>
            <a:endParaRPr sz="2400" dirty="0">
              <a:latin typeface="Constantia"/>
              <a:cs typeface="Constantia"/>
            </a:endParaRPr>
          </a:p>
          <a:p>
            <a:pPr marL="286385" marR="209550" indent="-274320">
              <a:lnSpc>
                <a:spcPts val="2590"/>
              </a:lnSpc>
              <a:spcBef>
                <a:spcPts val="615"/>
              </a:spcBef>
              <a:buClr>
                <a:srgbClr val="0AD0D9"/>
              </a:buClr>
              <a:buSzPct val="93750"/>
              <a:buFont typeface="Segoe UI Symbol"/>
              <a:buChar char="⚫"/>
              <a:tabLst>
                <a:tab pos="287020" algn="l"/>
              </a:tabLst>
            </a:pPr>
            <a:r>
              <a:rPr sz="2400" dirty="0">
                <a:latin typeface="Constantia"/>
                <a:cs typeface="Constantia"/>
              </a:rPr>
              <a:t>The</a:t>
            </a:r>
            <a:r>
              <a:rPr sz="2400" spc="-65" dirty="0">
                <a:latin typeface="Constantia"/>
                <a:cs typeface="Constantia"/>
              </a:rPr>
              <a:t> </a:t>
            </a:r>
            <a:r>
              <a:rPr sz="2400" spc="-5" dirty="0">
                <a:latin typeface="Constantia"/>
                <a:cs typeface="Constantia"/>
              </a:rPr>
              <a:t>bes</a:t>
            </a:r>
            <a:r>
              <a:rPr sz="2400" dirty="0">
                <a:latin typeface="Constantia"/>
                <a:cs typeface="Constantia"/>
              </a:rPr>
              <a:t>t</a:t>
            </a:r>
            <a:r>
              <a:rPr sz="2400" spc="-100" dirty="0">
                <a:latin typeface="Constantia"/>
                <a:cs typeface="Constantia"/>
              </a:rPr>
              <a:t> </a:t>
            </a:r>
            <a:r>
              <a:rPr sz="2400" dirty="0">
                <a:latin typeface="Constantia"/>
                <a:cs typeface="Constantia"/>
              </a:rPr>
              <a:t>al</a:t>
            </a:r>
            <a:r>
              <a:rPr sz="2400" spc="-55" dirty="0">
                <a:latin typeface="Constantia"/>
                <a:cs typeface="Constantia"/>
              </a:rPr>
              <a:t>g</a:t>
            </a:r>
            <a:r>
              <a:rPr sz="2400" dirty="0">
                <a:latin typeface="Constantia"/>
                <a:cs typeface="Constantia"/>
              </a:rPr>
              <a:t>o</a:t>
            </a:r>
            <a:r>
              <a:rPr sz="2400" spc="5" dirty="0">
                <a:latin typeface="Constantia"/>
                <a:cs typeface="Constantia"/>
              </a:rPr>
              <a:t>r</a:t>
            </a:r>
            <a:r>
              <a:rPr sz="2400" spc="-5" dirty="0">
                <a:latin typeface="Constantia"/>
                <a:cs typeface="Constantia"/>
              </a:rPr>
              <a:t>i</a:t>
            </a:r>
            <a:r>
              <a:rPr sz="2400" spc="10" dirty="0">
                <a:latin typeface="Constantia"/>
                <a:cs typeface="Constantia"/>
              </a:rPr>
              <a:t>t</a:t>
            </a:r>
            <a:r>
              <a:rPr sz="2400" dirty="0">
                <a:latin typeface="Constantia"/>
                <a:cs typeface="Constantia"/>
              </a:rPr>
              <a:t>hms</a:t>
            </a:r>
            <a:r>
              <a:rPr sz="2400" spc="-55" dirty="0">
                <a:latin typeface="Constantia"/>
                <a:cs typeface="Constantia"/>
              </a:rPr>
              <a:t> </a:t>
            </a:r>
            <a:r>
              <a:rPr sz="2400" spc="-10" dirty="0">
                <a:latin typeface="Constantia"/>
                <a:cs typeface="Constantia"/>
              </a:rPr>
              <a:t>f</a:t>
            </a:r>
            <a:r>
              <a:rPr sz="2400" dirty="0">
                <a:latin typeface="Constantia"/>
                <a:cs typeface="Constantia"/>
              </a:rPr>
              <a:t>or</a:t>
            </a:r>
            <a:r>
              <a:rPr sz="2400" spc="-140" dirty="0">
                <a:latin typeface="Constantia"/>
                <a:cs typeface="Constantia"/>
              </a:rPr>
              <a:t> </a:t>
            </a:r>
            <a:r>
              <a:rPr sz="2400" spc="-5" dirty="0">
                <a:latin typeface="Constantia"/>
                <a:cs typeface="Constantia"/>
              </a:rPr>
              <a:t>de</a:t>
            </a:r>
            <a:r>
              <a:rPr sz="2400" spc="-30" dirty="0">
                <a:latin typeface="Constantia"/>
                <a:cs typeface="Constantia"/>
              </a:rPr>
              <a:t>t</a:t>
            </a:r>
            <a:r>
              <a:rPr sz="2400" dirty="0">
                <a:latin typeface="Constantia"/>
                <a:cs typeface="Constantia"/>
              </a:rPr>
              <a:t>e</a:t>
            </a:r>
            <a:r>
              <a:rPr sz="2400" spc="5" dirty="0">
                <a:latin typeface="Constantia"/>
                <a:cs typeface="Constantia"/>
              </a:rPr>
              <a:t>r</a:t>
            </a:r>
            <a:r>
              <a:rPr sz="2400" spc="-5" dirty="0">
                <a:latin typeface="Constantia"/>
                <a:cs typeface="Constantia"/>
              </a:rPr>
              <a:t>m</a:t>
            </a:r>
            <a:r>
              <a:rPr sz="2400" dirty="0">
                <a:latin typeface="Constantia"/>
                <a:cs typeface="Constantia"/>
              </a:rPr>
              <a:t>i</a:t>
            </a:r>
            <a:r>
              <a:rPr sz="2400" spc="-5" dirty="0">
                <a:latin typeface="Constantia"/>
                <a:cs typeface="Constantia"/>
              </a:rPr>
              <a:t>nin</a:t>
            </a:r>
            <a:r>
              <a:rPr sz="2400" dirty="0">
                <a:latin typeface="Constantia"/>
                <a:cs typeface="Constantia"/>
              </a:rPr>
              <a:t>g</a:t>
            </a:r>
            <a:r>
              <a:rPr sz="2400" spc="-55" dirty="0">
                <a:latin typeface="Constantia"/>
                <a:cs typeface="Constantia"/>
              </a:rPr>
              <a:t> </a:t>
            </a:r>
            <a:r>
              <a:rPr sz="2400" spc="-65" dirty="0">
                <a:latin typeface="Constantia"/>
                <a:cs typeface="Constantia"/>
              </a:rPr>
              <a:t>w</a:t>
            </a:r>
            <a:r>
              <a:rPr sz="2400" dirty="0">
                <a:latin typeface="Constantia"/>
                <a:cs typeface="Constantia"/>
              </a:rPr>
              <a:t>ea</a:t>
            </a:r>
            <a:r>
              <a:rPr sz="2400" spc="-5" dirty="0">
                <a:latin typeface="Constantia"/>
                <a:cs typeface="Constantia"/>
              </a:rPr>
              <a:t>t</a:t>
            </a:r>
            <a:r>
              <a:rPr sz="2400" spc="5" dirty="0">
                <a:latin typeface="Constantia"/>
                <a:cs typeface="Constantia"/>
              </a:rPr>
              <a:t>h</a:t>
            </a:r>
            <a:r>
              <a:rPr sz="2400" dirty="0">
                <a:latin typeface="Constantia"/>
                <a:cs typeface="Constantia"/>
              </a:rPr>
              <a:t>er</a:t>
            </a:r>
            <a:r>
              <a:rPr sz="2400" spc="-100" dirty="0">
                <a:latin typeface="Constantia"/>
                <a:cs typeface="Constantia"/>
              </a:rPr>
              <a:t> </a:t>
            </a:r>
            <a:r>
              <a:rPr sz="2400" spc="-5" dirty="0">
                <a:latin typeface="Constantia"/>
                <a:cs typeface="Constantia"/>
              </a:rPr>
              <a:t>t</a:t>
            </a:r>
            <a:r>
              <a:rPr sz="2400" spc="-60" dirty="0">
                <a:latin typeface="Constantia"/>
                <a:cs typeface="Constantia"/>
              </a:rPr>
              <a:t>w</a:t>
            </a:r>
            <a:r>
              <a:rPr sz="2400" dirty="0">
                <a:latin typeface="Constantia"/>
                <a:cs typeface="Constantia"/>
              </a:rPr>
              <a:t>o</a:t>
            </a:r>
            <a:r>
              <a:rPr sz="2400" spc="-110" dirty="0">
                <a:latin typeface="Constantia"/>
                <a:cs typeface="Constantia"/>
              </a:rPr>
              <a:t> </a:t>
            </a:r>
            <a:r>
              <a:rPr sz="2400" spc="5" dirty="0">
                <a:latin typeface="Constantia"/>
                <a:cs typeface="Constantia"/>
              </a:rPr>
              <a:t>g</a:t>
            </a:r>
            <a:r>
              <a:rPr sz="2400" spc="-30" dirty="0">
                <a:latin typeface="Constantia"/>
                <a:cs typeface="Constantia"/>
              </a:rPr>
              <a:t>r</a:t>
            </a:r>
            <a:r>
              <a:rPr sz="2400" dirty="0">
                <a:latin typeface="Constantia"/>
                <a:cs typeface="Constantia"/>
              </a:rPr>
              <a:t>aphs  </a:t>
            </a:r>
            <a:r>
              <a:rPr sz="2400" spc="-10" dirty="0">
                <a:latin typeface="Constantia"/>
                <a:cs typeface="Constantia"/>
              </a:rPr>
              <a:t>are</a:t>
            </a:r>
            <a:r>
              <a:rPr sz="2400" spc="-55" dirty="0">
                <a:latin typeface="Constantia"/>
                <a:cs typeface="Constantia"/>
              </a:rPr>
              <a:t> </a:t>
            </a:r>
            <a:r>
              <a:rPr sz="2400" dirty="0">
                <a:latin typeface="Constantia"/>
                <a:cs typeface="Constantia"/>
              </a:rPr>
              <a:t>isomorphic</a:t>
            </a:r>
            <a:r>
              <a:rPr sz="2400" spc="-75" dirty="0">
                <a:latin typeface="Constantia"/>
                <a:cs typeface="Constantia"/>
              </a:rPr>
              <a:t> </a:t>
            </a:r>
            <a:r>
              <a:rPr sz="2400" spc="-30" dirty="0">
                <a:latin typeface="Constantia"/>
                <a:cs typeface="Constantia"/>
              </a:rPr>
              <a:t>have</a:t>
            </a:r>
            <a:r>
              <a:rPr sz="2400" spc="-110" dirty="0">
                <a:latin typeface="Constantia"/>
                <a:cs typeface="Constantia"/>
              </a:rPr>
              <a:t> </a:t>
            </a:r>
            <a:r>
              <a:rPr sz="2400" spc="-5" dirty="0">
                <a:latin typeface="Constantia"/>
                <a:cs typeface="Constantia"/>
              </a:rPr>
              <a:t>exponential</a:t>
            </a:r>
            <a:r>
              <a:rPr sz="2400" spc="-60" dirty="0">
                <a:latin typeface="Constantia"/>
                <a:cs typeface="Constantia"/>
              </a:rPr>
              <a:t> </a:t>
            </a:r>
            <a:r>
              <a:rPr sz="2400" spc="-15" dirty="0">
                <a:latin typeface="Constantia"/>
                <a:cs typeface="Constantia"/>
              </a:rPr>
              <a:t>worst</a:t>
            </a:r>
            <a:r>
              <a:rPr sz="2400" spc="-80" dirty="0">
                <a:latin typeface="Constantia"/>
                <a:cs typeface="Constantia"/>
              </a:rPr>
              <a:t> </a:t>
            </a:r>
            <a:r>
              <a:rPr sz="2400" spc="-5" dirty="0">
                <a:latin typeface="Constantia"/>
                <a:cs typeface="Constantia"/>
              </a:rPr>
              <a:t>case</a:t>
            </a:r>
            <a:r>
              <a:rPr sz="2400" spc="-105" dirty="0">
                <a:latin typeface="Constantia"/>
                <a:cs typeface="Constantia"/>
              </a:rPr>
              <a:t> </a:t>
            </a:r>
            <a:r>
              <a:rPr sz="2400" spc="-5" dirty="0">
                <a:latin typeface="Constantia"/>
                <a:cs typeface="Constantia"/>
              </a:rPr>
              <a:t>complexity</a:t>
            </a:r>
            <a:r>
              <a:rPr sz="2400" spc="-65" dirty="0">
                <a:latin typeface="Constantia"/>
                <a:cs typeface="Constantia"/>
              </a:rPr>
              <a:t> </a:t>
            </a:r>
            <a:r>
              <a:rPr sz="2400" spc="-5" dirty="0">
                <a:latin typeface="Constantia"/>
                <a:cs typeface="Constantia"/>
              </a:rPr>
              <a:t>in </a:t>
            </a:r>
            <a:r>
              <a:rPr sz="2400" spc="-590" dirty="0">
                <a:latin typeface="Constantia"/>
                <a:cs typeface="Constantia"/>
              </a:rPr>
              <a:t> </a:t>
            </a:r>
            <a:r>
              <a:rPr sz="2400" spc="-10" dirty="0">
                <a:latin typeface="Constantia"/>
                <a:cs typeface="Constantia"/>
              </a:rPr>
              <a:t>terms</a:t>
            </a:r>
            <a:r>
              <a:rPr sz="2400" spc="-114" dirty="0">
                <a:latin typeface="Constantia"/>
                <a:cs typeface="Constantia"/>
              </a:rPr>
              <a:t> </a:t>
            </a:r>
            <a:r>
              <a:rPr sz="2400" dirty="0">
                <a:latin typeface="Constantia"/>
                <a:cs typeface="Constantia"/>
              </a:rPr>
              <a:t>of</a:t>
            </a:r>
            <a:r>
              <a:rPr sz="2400" spc="35" dirty="0">
                <a:latin typeface="Constantia"/>
                <a:cs typeface="Constantia"/>
              </a:rPr>
              <a:t> </a:t>
            </a:r>
            <a:r>
              <a:rPr sz="2400" dirty="0">
                <a:latin typeface="Constantia"/>
                <a:cs typeface="Constantia"/>
              </a:rPr>
              <a:t>the</a:t>
            </a:r>
            <a:r>
              <a:rPr sz="2400" spc="-70" dirty="0">
                <a:latin typeface="Constantia"/>
                <a:cs typeface="Constantia"/>
              </a:rPr>
              <a:t> </a:t>
            </a:r>
            <a:r>
              <a:rPr sz="2400" spc="-5" dirty="0">
                <a:latin typeface="Constantia"/>
                <a:cs typeface="Constantia"/>
              </a:rPr>
              <a:t>number</a:t>
            </a:r>
            <a:r>
              <a:rPr sz="2400" spc="-125" dirty="0">
                <a:latin typeface="Constantia"/>
                <a:cs typeface="Constantia"/>
              </a:rPr>
              <a:t> </a:t>
            </a:r>
            <a:r>
              <a:rPr sz="2400" dirty="0">
                <a:latin typeface="Constantia"/>
                <a:cs typeface="Constantia"/>
              </a:rPr>
              <a:t>of</a:t>
            </a:r>
            <a:r>
              <a:rPr sz="2400" spc="-15" dirty="0">
                <a:latin typeface="Constantia"/>
                <a:cs typeface="Constantia"/>
              </a:rPr>
              <a:t> vertices</a:t>
            </a:r>
            <a:r>
              <a:rPr sz="2400" spc="-105" dirty="0">
                <a:latin typeface="Constantia"/>
                <a:cs typeface="Constantia"/>
              </a:rPr>
              <a:t> </a:t>
            </a:r>
            <a:r>
              <a:rPr sz="2400" dirty="0">
                <a:latin typeface="Constantia"/>
                <a:cs typeface="Constantia"/>
              </a:rPr>
              <a:t>of</a:t>
            </a:r>
            <a:r>
              <a:rPr sz="2400" spc="35" dirty="0">
                <a:latin typeface="Constantia"/>
                <a:cs typeface="Constantia"/>
              </a:rPr>
              <a:t> </a:t>
            </a:r>
            <a:r>
              <a:rPr sz="2400" dirty="0">
                <a:latin typeface="Constantia"/>
                <a:cs typeface="Constantia"/>
              </a:rPr>
              <a:t>the</a:t>
            </a:r>
            <a:r>
              <a:rPr sz="2400" spc="-135" dirty="0">
                <a:latin typeface="Constantia"/>
                <a:cs typeface="Constantia"/>
              </a:rPr>
              <a:t> </a:t>
            </a:r>
            <a:r>
              <a:rPr sz="2400" spc="-10" dirty="0">
                <a:latin typeface="Constantia"/>
                <a:cs typeface="Constantia"/>
              </a:rPr>
              <a:t>graphs.</a:t>
            </a:r>
            <a:endParaRPr sz="2400" dirty="0">
              <a:latin typeface="Constantia"/>
              <a:cs typeface="Constantia"/>
            </a:endParaRPr>
          </a:p>
          <a:p>
            <a:pPr marL="286385" marR="90170" indent="-274320">
              <a:lnSpc>
                <a:spcPct val="90000"/>
              </a:lnSpc>
              <a:spcBef>
                <a:spcPts val="545"/>
              </a:spcBef>
              <a:buClr>
                <a:srgbClr val="0AD0D9"/>
              </a:buClr>
              <a:buSzPct val="93750"/>
              <a:buFont typeface="Segoe UI Symbol"/>
              <a:buChar char="⚫"/>
              <a:tabLst>
                <a:tab pos="287020" algn="l"/>
              </a:tabLst>
            </a:pPr>
            <a:r>
              <a:rPr sz="2400" dirty="0">
                <a:latin typeface="Constantia"/>
                <a:cs typeface="Constantia"/>
              </a:rPr>
              <a:t>Sometimes </a:t>
            </a:r>
            <a:r>
              <a:rPr sz="2400" spc="-5" dirty="0">
                <a:latin typeface="Constantia"/>
                <a:cs typeface="Constantia"/>
              </a:rPr>
              <a:t>it </a:t>
            </a:r>
            <a:r>
              <a:rPr sz="2400" dirty="0">
                <a:latin typeface="Constantia"/>
                <a:cs typeface="Constantia"/>
              </a:rPr>
              <a:t>is </a:t>
            </a:r>
            <a:r>
              <a:rPr sz="2400" spc="-5" dirty="0">
                <a:latin typeface="Constantia"/>
                <a:cs typeface="Constantia"/>
              </a:rPr>
              <a:t>not </a:t>
            </a:r>
            <a:r>
              <a:rPr sz="2400" spc="-10" dirty="0">
                <a:latin typeface="Constantia"/>
                <a:cs typeface="Constantia"/>
              </a:rPr>
              <a:t>hard </a:t>
            </a:r>
            <a:r>
              <a:rPr sz="2400" spc="-15" dirty="0">
                <a:latin typeface="Constantia"/>
                <a:cs typeface="Constantia"/>
              </a:rPr>
              <a:t>to show </a:t>
            </a:r>
            <a:r>
              <a:rPr sz="2400" dirty="0">
                <a:latin typeface="Constantia"/>
                <a:cs typeface="Constantia"/>
              </a:rPr>
              <a:t>that </a:t>
            </a:r>
            <a:r>
              <a:rPr sz="2400" spc="-25" dirty="0">
                <a:latin typeface="Constantia"/>
                <a:cs typeface="Constantia"/>
              </a:rPr>
              <a:t>two </a:t>
            </a:r>
            <a:r>
              <a:rPr sz="2400" spc="-5" dirty="0">
                <a:latin typeface="Constantia"/>
                <a:cs typeface="Constantia"/>
              </a:rPr>
              <a:t>graphs </a:t>
            </a:r>
            <a:r>
              <a:rPr sz="2400" spc="-10" dirty="0">
                <a:latin typeface="Constantia"/>
                <a:cs typeface="Constantia"/>
              </a:rPr>
              <a:t>are </a:t>
            </a:r>
            <a:r>
              <a:rPr sz="2400" spc="-5" dirty="0">
                <a:latin typeface="Constantia"/>
                <a:cs typeface="Constantia"/>
              </a:rPr>
              <a:t>not </a:t>
            </a:r>
            <a:r>
              <a:rPr sz="2400" dirty="0">
                <a:latin typeface="Constantia"/>
                <a:cs typeface="Constantia"/>
              </a:rPr>
              <a:t> isomorphic.</a:t>
            </a:r>
            <a:r>
              <a:rPr sz="2400" spc="-55" dirty="0">
                <a:latin typeface="Constantia"/>
                <a:cs typeface="Constantia"/>
              </a:rPr>
              <a:t> </a:t>
            </a:r>
            <a:r>
              <a:rPr sz="2400" spc="-85" dirty="0">
                <a:latin typeface="Constantia"/>
                <a:cs typeface="Constantia"/>
              </a:rPr>
              <a:t>We</a:t>
            </a:r>
            <a:r>
              <a:rPr sz="2400" spc="-114" dirty="0">
                <a:latin typeface="Constantia"/>
                <a:cs typeface="Constantia"/>
              </a:rPr>
              <a:t> </a:t>
            </a:r>
            <a:r>
              <a:rPr sz="2400" spc="-5" dirty="0">
                <a:latin typeface="Constantia"/>
                <a:cs typeface="Constantia"/>
              </a:rPr>
              <a:t>can</a:t>
            </a:r>
            <a:r>
              <a:rPr sz="2400" spc="-80" dirty="0">
                <a:latin typeface="Constantia"/>
                <a:cs typeface="Constantia"/>
              </a:rPr>
              <a:t> </a:t>
            </a:r>
            <a:r>
              <a:rPr sz="2400" spc="-5" dirty="0">
                <a:latin typeface="Constantia"/>
                <a:cs typeface="Constantia"/>
              </a:rPr>
              <a:t>do</a:t>
            </a:r>
            <a:r>
              <a:rPr sz="2400" spc="-105" dirty="0">
                <a:latin typeface="Constantia"/>
                <a:cs typeface="Constantia"/>
              </a:rPr>
              <a:t> </a:t>
            </a:r>
            <a:r>
              <a:rPr sz="2400" dirty="0">
                <a:latin typeface="Constantia"/>
                <a:cs typeface="Constantia"/>
              </a:rPr>
              <a:t>so</a:t>
            </a:r>
            <a:r>
              <a:rPr sz="2400" spc="-50" dirty="0">
                <a:latin typeface="Constantia"/>
                <a:cs typeface="Constantia"/>
              </a:rPr>
              <a:t> </a:t>
            </a:r>
            <a:r>
              <a:rPr sz="2400" spc="-15" dirty="0">
                <a:latin typeface="Constantia"/>
                <a:cs typeface="Constantia"/>
              </a:rPr>
              <a:t>by</a:t>
            </a:r>
            <a:r>
              <a:rPr sz="2400" spc="-75" dirty="0">
                <a:latin typeface="Constantia"/>
                <a:cs typeface="Constantia"/>
              </a:rPr>
              <a:t> </a:t>
            </a:r>
            <a:r>
              <a:rPr sz="2400" spc="5" dirty="0">
                <a:latin typeface="Constantia"/>
                <a:cs typeface="Constantia"/>
              </a:rPr>
              <a:t>finding</a:t>
            </a:r>
            <a:r>
              <a:rPr sz="2400" spc="-60" dirty="0">
                <a:latin typeface="Constantia"/>
                <a:cs typeface="Constantia"/>
              </a:rPr>
              <a:t> </a:t>
            </a:r>
            <a:r>
              <a:rPr sz="2400" dirty="0">
                <a:latin typeface="Constantia"/>
                <a:cs typeface="Constantia"/>
              </a:rPr>
              <a:t>a</a:t>
            </a:r>
            <a:r>
              <a:rPr sz="2400" spc="-95" dirty="0">
                <a:latin typeface="Constantia"/>
                <a:cs typeface="Constantia"/>
              </a:rPr>
              <a:t> </a:t>
            </a:r>
            <a:r>
              <a:rPr sz="2400" spc="-30" dirty="0">
                <a:latin typeface="Constantia"/>
                <a:cs typeface="Constantia"/>
              </a:rPr>
              <a:t>property,</a:t>
            </a:r>
            <a:r>
              <a:rPr sz="2400" spc="-35" dirty="0">
                <a:latin typeface="Constantia"/>
                <a:cs typeface="Constantia"/>
              </a:rPr>
              <a:t> </a:t>
            </a:r>
            <a:r>
              <a:rPr sz="2400" spc="-5" dirty="0">
                <a:latin typeface="Constantia"/>
                <a:cs typeface="Constantia"/>
              </a:rPr>
              <a:t>preserved </a:t>
            </a:r>
            <a:r>
              <a:rPr sz="2400" spc="-590" dirty="0">
                <a:latin typeface="Constantia"/>
                <a:cs typeface="Constantia"/>
              </a:rPr>
              <a:t> </a:t>
            </a:r>
            <a:r>
              <a:rPr sz="2400" spc="-15" dirty="0">
                <a:latin typeface="Constantia"/>
                <a:cs typeface="Constantia"/>
              </a:rPr>
              <a:t>by</a:t>
            </a:r>
            <a:r>
              <a:rPr sz="2400" spc="-70" dirty="0">
                <a:latin typeface="Constantia"/>
                <a:cs typeface="Constantia"/>
              </a:rPr>
              <a:t> </a:t>
            </a:r>
            <a:r>
              <a:rPr sz="2400" dirty="0">
                <a:latin typeface="Constantia"/>
                <a:cs typeface="Constantia"/>
              </a:rPr>
              <a:t>isomorphism,</a:t>
            </a:r>
            <a:r>
              <a:rPr sz="2400" spc="-40" dirty="0">
                <a:latin typeface="Constantia"/>
                <a:cs typeface="Constantia"/>
              </a:rPr>
              <a:t> </a:t>
            </a:r>
            <a:r>
              <a:rPr sz="2400" dirty="0">
                <a:latin typeface="Constantia"/>
                <a:cs typeface="Constantia"/>
              </a:rPr>
              <a:t>that</a:t>
            </a:r>
            <a:r>
              <a:rPr sz="2400" spc="-120" dirty="0">
                <a:latin typeface="Constantia"/>
                <a:cs typeface="Constantia"/>
              </a:rPr>
              <a:t> </a:t>
            </a:r>
            <a:r>
              <a:rPr sz="2400" spc="-10" dirty="0">
                <a:latin typeface="Constantia"/>
                <a:cs typeface="Constantia"/>
              </a:rPr>
              <a:t>only</a:t>
            </a:r>
            <a:r>
              <a:rPr sz="2400" spc="-110" dirty="0">
                <a:latin typeface="Constantia"/>
                <a:cs typeface="Constantia"/>
              </a:rPr>
              <a:t> </a:t>
            </a:r>
            <a:r>
              <a:rPr sz="2400" dirty="0">
                <a:latin typeface="Constantia"/>
                <a:cs typeface="Constantia"/>
              </a:rPr>
              <a:t>one</a:t>
            </a:r>
            <a:r>
              <a:rPr sz="2400" spc="-110" dirty="0">
                <a:latin typeface="Constantia"/>
                <a:cs typeface="Constantia"/>
              </a:rPr>
              <a:t> </a:t>
            </a:r>
            <a:r>
              <a:rPr sz="2400" dirty="0">
                <a:latin typeface="Constantia"/>
                <a:cs typeface="Constantia"/>
              </a:rPr>
              <a:t>of</a:t>
            </a:r>
            <a:r>
              <a:rPr sz="2400" spc="30" dirty="0">
                <a:latin typeface="Constantia"/>
                <a:cs typeface="Constantia"/>
              </a:rPr>
              <a:t> </a:t>
            </a:r>
            <a:r>
              <a:rPr sz="2400" dirty="0">
                <a:latin typeface="Constantia"/>
                <a:cs typeface="Constantia"/>
              </a:rPr>
              <a:t>the</a:t>
            </a:r>
            <a:r>
              <a:rPr sz="2400" spc="-95" dirty="0">
                <a:latin typeface="Constantia"/>
                <a:cs typeface="Constantia"/>
              </a:rPr>
              <a:t> </a:t>
            </a:r>
            <a:r>
              <a:rPr sz="2400" spc="-25" dirty="0">
                <a:latin typeface="Constantia"/>
                <a:cs typeface="Constantia"/>
              </a:rPr>
              <a:t>two</a:t>
            </a:r>
            <a:r>
              <a:rPr sz="2400" spc="-100" dirty="0">
                <a:latin typeface="Constantia"/>
                <a:cs typeface="Constantia"/>
              </a:rPr>
              <a:t> </a:t>
            </a:r>
            <a:r>
              <a:rPr sz="2400" spc="-5" dirty="0">
                <a:latin typeface="Constantia"/>
                <a:cs typeface="Constantia"/>
              </a:rPr>
              <a:t>graphs</a:t>
            </a:r>
            <a:r>
              <a:rPr sz="2400" spc="-65" dirty="0">
                <a:latin typeface="Constantia"/>
                <a:cs typeface="Constantia"/>
              </a:rPr>
              <a:t> </a:t>
            </a:r>
            <a:r>
              <a:rPr sz="2400" spc="-10" dirty="0">
                <a:latin typeface="Constantia"/>
                <a:cs typeface="Constantia"/>
              </a:rPr>
              <a:t>has.</a:t>
            </a:r>
            <a:r>
              <a:rPr sz="2400" spc="-15" dirty="0">
                <a:latin typeface="Constantia"/>
                <a:cs typeface="Constantia"/>
              </a:rPr>
              <a:t> </a:t>
            </a:r>
            <a:r>
              <a:rPr sz="2400" spc="-5" dirty="0">
                <a:latin typeface="Constantia"/>
                <a:cs typeface="Constantia"/>
              </a:rPr>
              <a:t>Such </a:t>
            </a:r>
            <a:r>
              <a:rPr sz="2400" spc="-590" dirty="0">
                <a:latin typeface="Constantia"/>
                <a:cs typeface="Constantia"/>
              </a:rPr>
              <a:t> </a:t>
            </a:r>
            <a:r>
              <a:rPr sz="2400" dirty="0">
                <a:latin typeface="Constantia"/>
                <a:cs typeface="Constantia"/>
              </a:rPr>
              <a:t>a</a:t>
            </a:r>
            <a:r>
              <a:rPr sz="2400" spc="-100" dirty="0">
                <a:latin typeface="Constantia"/>
                <a:cs typeface="Constantia"/>
              </a:rPr>
              <a:t> </a:t>
            </a:r>
            <a:r>
              <a:rPr sz="2400" spc="-5" dirty="0">
                <a:latin typeface="Constantia"/>
                <a:cs typeface="Constantia"/>
              </a:rPr>
              <a:t>property</a:t>
            </a:r>
            <a:r>
              <a:rPr sz="2400" spc="-65" dirty="0">
                <a:latin typeface="Constantia"/>
                <a:cs typeface="Constantia"/>
              </a:rPr>
              <a:t> </a:t>
            </a:r>
            <a:r>
              <a:rPr sz="2400" spc="-5" dirty="0">
                <a:latin typeface="Constantia"/>
                <a:cs typeface="Constantia"/>
              </a:rPr>
              <a:t>is</a:t>
            </a:r>
            <a:r>
              <a:rPr sz="2400" spc="-100" dirty="0">
                <a:latin typeface="Constantia"/>
                <a:cs typeface="Constantia"/>
              </a:rPr>
              <a:t> </a:t>
            </a:r>
            <a:r>
              <a:rPr sz="2400" spc="-5" dirty="0">
                <a:latin typeface="Constantia"/>
                <a:cs typeface="Constantia"/>
              </a:rPr>
              <a:t>called</a:t>
            </a:r>
            <a:r>
              <a:rPr sz="2400" spc="-30" dirty="0">
                <a:latin typeface="Constantia"/>
                <a:cs typeface="Constantia"/>
              </a:rPr>
              <a:t> </a:t>
            </a:r>
            <a:r>
              <a:rPr sz="2400" i="1" spc="-10" dirty="0">
                <a:latin typeface="Constantia"/>
                <a:cs typeface="Constantia"/>
              </a:rPr>
              <a:t>graph</a:t>
            </a:r>
            <a:r>
              <a:rPr sz="2400" i="1" spc="5" dirty="0">
                <a:latin typeface="Constantia"/>
                <a:cs typeface="Constantia"/>
              </a:rPr>
              <a:t> </a:t>
            </a:r>
            <a:r>
              <a:rPr sz="2400" i="1" spc="-10" dirty="0">
                <a:latin typeface="Constantia"/>
                <a:cs typeface="Constantia"/>
              </a:rPr>
              <a:t>invariant</a:t>
            </a:r>
            <a:r>
              <a:rPr sz="2400" spc="-10" dirty="0">
                <a:latin typeface="Constantia"/>
                <a:cs typeface="Constantia"/>
              </a:rPr>
              <a:t>.</a:t>
            </a:r>
            <a:endParaRPr sz="2400" dirty="0">
              <a:latin typeface="Constantia"/>
              <a:cs typeface="Constantia"/>
            </a:endParaRPr>
          </a:p>
          <a:p>
            <a:pPr marL="286385" marR="87630" indent="-274320">
              <a:lnSpc>
                <a:spcPct val="90000"/>
              </a:lnSpc>
              <a:spcBef>
                <a:spcPts val="580"/>
              </a:spcBef>
              <a:buClr>
                <a:srgbClr val="0AD0D9"/>
              </a:buClr>
              <a:buSzPct val="93750"/>
              <a:buFont typeface="Segoe UI Symbol"/>
              <a:buChar char="⚫"/>
              <a:tabLst>
                <a:tab pos="287020" algn="l"/>
              </a:tabLst>
            </a:pPr>
            <a:r>
              <a:rPr sz="2400" spc="-5" dirty="0">
                <a:latin typeface="Constantia"/>
                <a:cs typeface="Constantia"/>
              </a:rPr>
              <a:t>There </a:t>
            </a:r>
            <a:r>
              <a:rPr sz="2400" spc="-10" dirty="0">
                <a:latin typeface="Constantia"/>
                <a:cs typeface="Constantia"/>
              </a:rPr>
              <a:t>are </a:t>
            </a:r>
            <a:r>
              <a:rPr sz="2400" spc="-15" dirty="0">
                <a:latin typeface="Constantia"/>
                <a:cs typeface="Constantia"/>
              </a:rPr>
              <a:t>many </a:t>
            </a:r>
            <a:r>
              <a:rPr sz="2400" spc="-5" dirty="0">
                <a:latin typeface="Constantia"/>
                <a:cs typeface="Constantia"/>
              </a:rPr>
              <a:t>different useful graph </a:t>
            </a:r>
            <a:r>
              <a:rPr sz="2400" spc="-10" dirty="0">
                <a:latin typeface="Constantia"/>
                <a:cs typeface="Constantia"/>
              </a:rPr>
              <a:t>invariants </a:t>
            </a:r>
            <a:r>
              <a:rPr sz="2400" dirty="0">
                <a:latin typeface="Constantia"/>
                <a:cs typeface="Constantia"/>
              </a:rPr>
              <a:t>that </a:t>
            </a:r>
            <a:r>
              <a:rPr sz="2400" spc="-5" dirty="0">
                <a:latin typeface="Constantia"/>
                <a:cs typeface="Constantia"/>
              </a:rPr>
              <a:t>can </a:t>
            </a:r>
            <a:r>
              <a:rPr sz="2400" dirty="0">
                <a:latin typeface="Constantia"/>
                <a:cs typeface="Constantia"/>
              </a:rPr>
              <a:t> </a:t>
            </a:r>
            <a:r>
              <a:rPr sz="2400" spc="-5" dirty="0">
                <a:latin typeface="Constantia"/>
                <a:cs typeface="Constantia"/>
              </a:rPr>
              <a:t>be </a:t>
            </a:r>
            <a:r>
              <a:rPr sz="2400" dirty="0">
                <a:latin typeface="Constantia"/>
                <a:cs typeface="Constantia"/>
              </a:rPr>
              <a:t>used </a:t>
            </a:r>
            <a:r>
              <a:rPr sz="2400" spc="-15" dirty="0">
                <a:latin typeface="Constantia"/>
                <a:cs typeface="Constantia"/>
              </a:rPr>
              <a:t>to </a:t>
            </a:r>
            <a:r>
              <a:rPr sz="2400" spc="-5" dirty="0">
                <a:latin typeface="Constantia"/>
                <a:cs typeface="Constantia"/>
              </a:rPr>
              <a:t>distinguish nonisomorphic </a:t>
            </a:r>
            <a:r>
              <a:rPr sz="2400" spc="-10" dirty="0">
                <a:latin typeface="Constantia"/>
                <a:cs typeface="Constantia"/>
              </a:rPr>
              <a:t>graphs, </a:t>
            </a:r>
            <a:r>
              <a:rPr sz="2400" dirty="0">
                <a:latin typeface="Constantia"/>
                <a:cs typeface="Constantia"/>
              </a:rPr>
              <a:t>such as </a:t>
            </a:r>
            <a:r>
              <a:rPr sz="2400" spc="-5" dirty="0">
                <a:latin typeface="Constantia"/>
                <a:cs typeface="Constantia"/>
              </a:rPr>
              <a:t>the </a:t>
            </a:r>
            <a:r>
              <a:rPr sz="2400" dirty="0">
                <a:latin typeface="Constantia"/>
                <a:cs typeface="Constantia"/>
              </a:rPr>
              <a:t> </a:t>
            </a:r>
            <a:r>
              <a:rPr sz="2400" spc="-5" dirty="0">
                <a:latin typeface="Constantia"/>
                <a:cs typeface="Constantia"/>
              </a:rPr>
              <a:t>number</a:t>
            </a:r>
            <a:r>
              <a:rPr sz="2400" spc="-125" dirty="0">
                <a:latin typeface="Constantia"/>
                <a:cs typeface="Constantia"/>
              </a:rPr>
              <a:t> </a:t>
            </a:r>
            <a:r>
              <a:rPr sz="2400" dirty="0">
                <a:latin typeface="Constantia"/>
                <a:cs typeface="Constantia"/>
              </a:rPr>
              <a:t>of</a:t>
            </a:r>
            <a:r>
              <a:rPr sz="2400" spc="-15" dirty="0">
                <a:latin typeface="Constantia"/>
                <a:cs typeface="Constantia"/>
              </a:rPr>
              <a:t> vertices,</a:t>
            </a:r>
            <a:r>
              <a:rPr sz="2400" dirty="0">
                <a:latin typeface="Constantia"/>
                <a:cs typeface="Constantia"/>
              </a:rPr>
              <a:t> </a:t>
            </a:r>
            <a:r>
              <a:rPr sz="2400" spc="-5" dirty="0">
                <a:latin typeface="Constantia"/>
                <a:cs typeface="Constantia"/>
              </a:rPr>
              <a:t>number</a:t>
            </a:r>
            <a:r>
              <a:rPr sz="2400" spc="-135" dirty="0">
                <a:latin typeface="Constantia"/>
                <a:cs typeface="Constantia"/>
              </a:rPr>
              <a:t> </a:t>
            </a:r>
            <a:r>
              <a:rPr sz="2400" dirty="0">
                <a:latin typeface="Constantia"/>
                <a:cs typeface="Constantia"/>
              </a:rPr>
              <a:t>of </a:t>
            </a:r>
            <a:r>
              <a:rPr sz="2400" spc="-15" dirty="0">
                <a:latin typeface="Constantia"/>
                <a:cs typeface="Constantia"/>
              </a:rPr>
              <a:t>edges,</a:t>
            </a:r>
            <a:r>
              <a:rPr sz="2400" spc="-50" dirty="0">
                <a:latin typeface="Constantia"/>
                <a:cs typeface="Constantia"/>
              </a:rPr>
              <a:t> </a:t>
            </a:r>
            <a:r>
              <a:rPr sz="2400" dirty="0">
                <a:latin typeface="Constantia"/>
                <a:cs typeface="Constantia"/>
              </a:rPr>
              <a:t>and</a:t>
            </a:r>
            <a:r>
              <a:rPr sz="2400" spc="-55" dirty="0">
                <a:latin typeface="Constantia"/>
                <a:cs typeface="Constantia"/>
              </a:rPr>
              <a:t> </a:t>
            </a:r>
            <a:r>
              <a:rPr sz="2400" spc="-10" dirty="0">
                <a:latin typeface="Constantia"/>
                <a:cs typeface="Constantia"/>
              </a:rPr>
              <a:t>degree</a:t>
            </a:r>
            <a:r>
              <a:rPr sz="2400" spc="-90" dirty="0">
                <a:latin typeface="Constantia"/>
                <a:cs typeface="Constantia"/>
              </a:rPr>
              <a:t> </a:t>
            </a:r>
            <a:r>
              <a:rPr sz="2400" spc="-10" dirty="0">
                <a:latin typeface="Constantia"/>
                <a:cs typeface="Constantia"/>
              </a:rPr>
              <a:t>sequence </a:t>
            </a:r>
            <a:r>
              <a:rPr sz="2400" spc="-590" dirty="0">
                <a:latin typeface="Constantia"/>
                <a:cs typeface="Constantia"/>
              </a:rPr>
              <a:t> </a:t>
            </a:r>
            <a:r>
              <a:rPr sz="2400" dirty="0">
                <a:latin typeface="Constantia"/>
                <a:cs typeface="Constantia"/>
              </a:rPr>
              <a:t>(list of the </a:t>
            </a:r>
            <a:r>
              <a:rPr sz="2400" spc="-5" dirty="0">
                <a:latin typeface="Constantia"/>
                <a:cs typeface="Constantia"/>
              </a:rPr>
              <a:t>degrees </a:t>
            </a:r>
            <a:r>
              <a:rPr sz="2400" dirty="0">
                <a:latin typeface="Constantia"/>
                <a:cs typeface="Constantia"/>
              </a:rPr>
              <a:t>of the </a:t>
            </a:r>
            <a:r>
              <a:rPr sz="2400" spc="-15" dirty="0">
                <a:latin typeface="Constantia"/>
                <a:cs typeface="Constantia"/>
              </a:rPr>
              <a:t>vertices </a:t>
            </a:r>
            <a:r>
              <a:rPr sz="2400" dirty="0">
                <a:latin typeface="Constantia"/>
                <a:cs typeface="Constantia"/>
              </a:rPr>
              <a:t>in </a:t>
            </a:r>
            <a:r>
              <a:rPr sz="2400" spc="-10" dirty="0">
                <a:latin typeface="Constantia"/>
                <a:cs typeface="Constantia"/>
              </a:rPr>
              <a:t>nonincreasing order). </a:t>
            </a:r>
            <a:r>
              <a:rPr sz="2400" spc="-590" dirty="0">
                <a:latin typeface="Constantia"/>
                <a:cs typeface="Constantia"/>
              </a:rPr>
              <a:t> </a:t>
            </a:r>
            <a:r>
              <a:rPr sz="2400" spc="-165" dirty="0">
                <a:latin typeface="Constantia"/>
                <a:cs typeface="Constantia"/>
              </a:rPr>
              <a:t>W</a:t>
            </a:r>
            <a:r>
              <a:rPr sz="2400" dirty="0">
                <a:latin typeface="Constantia"/>
                <a:cs typeface="Constantia"/>
              </a:rPr>
              <a:t>e</a:t>
            </a:r>
            <a:r>
              <a:rPr sz="2400" spc="-120" dirty="0">
                <a:latin typeface="Constantia"/>
                <a:cs typeface="Constantia"/>
              </a:rPr>
              <a:t> </a:t>
            </a:r>
            <a:r>
              <a:rPr sz="2400" dirty="0">
                <a:latin typeface="Constantia"/>
                <a:cs typeface="Constantia"/>
              </a:rPr>
              <a:t>will</a:t>
            </a:r>
            <a:r>
              <a:rPr sz="2400" spc="-45" dirty="0">
                <a:latin typeface="Constantia"/>
                <a:cs typeface="Constantia"/>
              </a:rPr>
              <a:t> </a:t>
            </a:r>
            <a:r>
              <a:rPr sz="2400" dirty="0">
                <a:latin typeface="Constantia"/>
                <a:cs typeface="Constantia"/>
              </a:rPr>
              <a:t>en</a:t>
            </a:r>
            <a:r>
              <a:rPr sz="2400" spc="-50" dirty="0">
                <a:latin typeface="Constantia"/>
                <a:cs typeface="Constantia"/>
              </a:rPr>
              <a:t>c</a:t>
            </a:r>
            <a:r>
              <a:rPr sz="2400" dirty="0">
                <a:latin typeface="Constantia"/>
                <a:cs typeface="Constantia"/>
              </a:rPr>
              <a:t>oun</a:t>
            </a:r>
            <a:r>
              <a:rPr sz="2400" spc="-30" dirty="0">
                <a:latin typeface="Constantia"/>
                <a:cs typeface="Constantia"/>
              </a:rPr>
              <a:t>t</a:t>
            </a:r>
            <a:r>
              <a:rPr sz="2400" dirty="0">
                <a:latin typeface="Constantia"/>
                <a:cs typeface="Constantia"/>
              </a:rPr>
              <a:t>er</a:t>
            </a:r>
            <a:r>
              <a:rPr sz="2400" spc="-110" dirty="0">
                <a:latin typeface="Constantia"/>
                <a:cs typeface="Constantia"/>
              </a:rPr>
              <a:t> </a:t>
            </a:r>
            <a:r>
              <a:rPr sz="2400" dirty="0">
                <a:latin typeface="Constantia"/>
                <a:cs typeface="Constantia"/>
              </a:rPr>
              <a:t>ot</a:t>
            </a:r>
            <a:r>
              <a:rPr sz="2400" spc="5" dirty="0">
                <a:latin typeface="Constantia"/>
                <a:cs typeface="Constantia"/>
              </a:rPr>
              <a:t>h</a:t>
            </a:r>
            <a:r>
              <a:rPr sz="2400" dirty="0">
                <a:latin typeface="Constantia"/>
                <a:cs typeface="Constantia"/>
              </a:rPr>
              <a:t>e</a:t>
            </a:r>
            <a:r>
              <a:rPr sz="2400" spc="5" dirty="0">
                <a:latin typeface="Constantia"/>
                <a:cs typeface="Constantia"/>
              </a:rPr>
              <a:t>r</a:t>
            </a:r>
            <a:r>
              <a:rPr sz="2400" dirty="0">
                <a:latin typeface="Constantia"/>
                <a:cs typeface="Constantia"/>
              </a:rPr>
              <a:t>s</a:t>
            </a:r>
            <a:r>
              <a:rPr sz="2400" spc="-45" dirty="0">
                <a:latin typeface="Constantia"/>
                <a:cs typeface="Constantia"/>
              </a:rPr>
              <a:t> </a:t>
            </a:r>
            <a:r>
              <a:rPr sz="2400" dirty="0">
                <a:latin typeface="Constantia"/>
                <a:cs typeface="Constantia"/>
              </a:rPr>
              <a:t>in</a:t>
            </a:r>
            <a:r>
              <a:rPr sz="2400" spc="-40" dirty="0">
                <a:latin typeface="Constantia"/>
                <a:cs typeface="Constantia"/>
              </a:rPr>
              <a:t> </a:t>
            </a:r>
            <a:r>
              <a:rPr sz="2400" dirty="0">
                <a:latin typeface="Constantia"/>
                <a:cs typeface="Constantia"/>
              </a:rPr>
              <a:t>la</a:t>
            </a:r>
            <a:r>
              <a:rPr sz="2400" spc="-30" dirty="0">
                <a:latin typeface="Constantia"/>
                <a:cs typeface="Constantia"/>
              </a:rPr>
              <a:t>t</a:t>
            </a:r>
            <a:r>
              <a:rPr sz="2400" dirty="0">
                <a:latin typeface="Constantia"/>
                <a:cs typeface="Constantia"/>
              </a:rPr>
              <a:t>er</a:t>
            </a:r>
            <a:r>
              <a:rPr sz="2400" spc="-120" dirty="0">
                <a:latin typeface="Constantia"/>
                <a:cs typeface="Constantia"/>
              </a:rPr>
              <a:t> </a:t>
            </a:r>
            <a:r>
              <a:rPr sz="2400" dirty="0">
                <a:latin typeface="Constantia"/>
                <a:cs typeface="Constantia"/>
              </a:rPr>
              <a:t>s</a:t>
            </a:r>
            <a:r>
              <a:rPr sz="2400" spc="5" dirty="0">
                <a:latin typeface="Constantia"/>
                <a:cs typeface="Constantia"/>
              </a:rPr>
              <a:t>e</a:t>
            </a:r>
            <a:r>
              <a:rPr sz="2400" spc="-5" dirty="0">
                <a:latin typeface="Constantia"/>
                <a:cs typeface="Constantia"/>
              </a:rPr>
              <a:t>ct</a:t>
            </a:r>
            <a:r>
              <a:rPr sz="2400" spc="10" dirty="0">
                <a:latin typeface="Constantia"/>
                <a:cs typeface="Constantia"/>
              </a:rPr>
              <a:t>i</a:t>
            </a:r>
            <a:r>
              <a:rPr sz="2400" dirty="0">
                <a:latin typeface="Constantia"/>
                <a:cs typeface="Constantia"/>
              </a:rPr>
              <a:t>ons</a:t>
            </a:r>
            <a:r>
              <a:rPr sz="2400" spc="-95" dirty="0">
                <a:latin typeface="Constantia"/>
                <a:cs typeface="Constantia"/>
              </a:rPr>
              <a:t> </a:t>
            </a:r>
            <a:r>
              <a:rPr sz="2400" dirty="0">
                <a:latin typeface="Constantia"/>
                <a:cs typeface="Constantia"/>
              </a:rPr>
              <a:t>of</a:t>
            </a:r>
            <a:r>
              <a:rPr sz="2400" spc="35" dirty="0">
                <a:latin typeface="Constantia"/>
                <a:cs typeface="Constantia"/>
              </a:rPr>
              <a:t> </a:t>
            </a:r>
            <a:r>
              <a:rPr sz="2400" spc="-5" dirty="0">
                <a:latin typeface="Constantia"/>
                <a:cs typeface="Constantia"/>
              </a:rPr>
              <a:t>t</a:t>
            </a:r>
            <a:r>
              <a:rPr sz="2400" spc="5" dirty="0">
                <a:latin typeface="Constantia"/>
                <a:cs typeface="Constantia"/>
              </a:rPr>
              <a:t>h</a:t>
            </a:r>
            <a:r>
              <a:rPr sz="2400" spc="-5" dirty="0">
                <a:latin typeface="Constantia"/>
                <a:cs typeface="Constantia"/>
              </a:rPr>
              <a:t>i</a:t>
            </a:r>
            <a:r>
              <a:rPr sz="2400" dirty="0">
                <a:latin typeface="Constantia"/>
                <a:cs typeface="Constantia"/>
              </a:rPr>
              <a:t>s</a:t>
            </a:r>
            <a:r>
              <a:rPr sz="2400" spc="-114" dirty="0">
                <a:latin typeface="Constantia"/>
                <a:cs typeface="Constantia"/>
              </a:rPr>
              <a:t> </a:t>
            </a:r>
            <a:r>
              <a:rPr sz="2400" spc="-5" dirty="0">
                <a:latin typeface="Constantia"/>
                <a:cs typeface="Constantia"/>
              </a:rPr>
              <a:t>cha</a:t>
            </a:r>
            <a:r>
              <a:rPr sz="2400" dirty="0">
                <a:latin typeface="Constantia"/>
                <a:cs typeface="Constantia"/>
              </a:rPr>
              <a:t>p</a:t>
            </a:r>
            <a:r>
              <a:rPr sz="2400" spc="-30" dirty="0">
                <a:latin typeface="Constantia"/>
                <a:cs typeface="Constantia"/>
              </a:rPr>
              <a:t>t</a:t>
            </a:r>
            <a:r>
              <a:rPr sz="2400" dirty="0">
                <a:latin typeface="Constantia"/>
                <a:cs typeface="Constantia"/>
              </a:rPr>
              <a:t>e</a:t>
            </a:r>
            <a:r>
              <a:rPr sz="2400" spc="-204" dirty="0">
                <a:latin typeface="Constantia"/>
                <a:cs typeface="Constantia"/>
              </a:rPr>
              <a:t>r</a:t>
            </a:r>
            <a:r>
              <a:rPr sz="2400" dirty="0">
                <a:latin typeface="Constantia"/>
                <a:cs typeface="Constantia"/>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215900" y="165861"/>
            <a:ext cx="5289550" cy="635000"/>
          </a:xfrm>
          <a:prstGeom prst="rect">
            <a:avLst/>
          </a:prstGeom>
        </p:spPr>
        <p:txBody>
          <a:bodyPr vert="horz" wrap="square" lIns="0" tIns="12065" rIns="0" bIns="0" rtlCol="0">
            <a:spAutoFit/>
          </a:bodyPr>
          <a:lstStyle/>
          <a:p>
            <a:pPr marL="12700">
              <a:lnSpc>
                <a:spcPct val="100000"/>
              </a:lnSpc>
              <a:spcBef>
                <a:spcPts val="95"/>
              </a:spcBef>
            </a:pPr>
            <a:r>
              <a:rPr sz="4000" b="1" spc="-10" dirty="0">
                <a:solidFill>
                  <a:srgbClr val="04607A"/>
                </a:solidFill>
                <a:latin typeface="Calibri"/>
                <a:cs typeface="Calibri"/>
              </a:rPr>
              <a:t>ISOMORPHIC</a:t>
            </a:r>
            <a:r>
              <a:rPr sz="4000" b="1" spc="-20" dirty="0">
                <a:solidFill>
                  <a:srgbClr val="04607A"/>
                </a:solidFill>
                <a:latin typeface="Calibri"/>
                <a:cs typeface="Calibri"/>
              </a:rPr>
              <a:t> </a:t>
            </a:r>
            <a:r>
              <a:rPr sz="4000" b="1" spc="-30" dirty="0">
                <a:solidFill>
                  <a:srgbClr val="04607A"/>
                </a:solidFill>
                <a:latin typeface="Calibri"/>
                <a:cs typeface="Calibri"/>
              </a:rPr>
              <a:t>INVARIANT</a:t>
            </a:r>
            <a:endParaRPr sz="4000" dirty="0">
              <a:latin typeface="Calibri"/>
              <a:cs typeface="Calibri"/>
            </a:endParaRPr>
          </a:p>
        </p:txBody>
      </p:sp>
      <p:sp>
        <p:nvSpPr>
          <p:cNvPr id="9" name="object 9"/>
          <p:cNvSpPr txBox="1"/>
          <p:nvPr/>
        </p:nvSpPr>
        <p:spPr>
          <a:xfrm>
            <a:off x="78739" y="802893"/>
            <a:ext cx="8658225" cy="5759450"/>
          </a:xfrm>
          <a:prstGeom prst="rect">
            <a:avLst/>
          </a:prstGeom>
        </p:spPr>
        <p:txBody>
          <a:bodyPr vert="horz" wrap="square" lIns="0" tIns="49530" rIns="0" bIns="0" rtlCol="0">
            <a:spAutoFit/>
          </a:bodyPr>
          <a:lstStyle/>
          <a:p>
            <a:pPr marL="287020" marR="5080" indent="-274320">
              <a:lnSpc>
                <a:spcPts val="2380"/>
              </a:lnSpc>
              <a:spcBef>
                <a:spcPts val="390"/>
              </a:spcBef>
              <a:buClr>
                <a:srgbClr val="0AD0D9"/>
              </a:buClr>
              <a:buSzPct val="93181"/>
              <a:buFont typeface="Segoe UI Symbol"/>
              <a:buChar char="⚫"/>
              <a:tabLst>
                <a:tab pos="286385" algn="l"/>
                <a:tab pos="287020" algn="l"/>
              </a:tabLst>
            </a:pPr>
            <a:r>
              <a:rPr sz="2200" spc="-5" dirty="0">
                <a:latin typeface="Constantia"/>
                <a:cs typeface="Constantia"/>
              </a:rPr>
              <a:t>A</a:t>
            </a:r>
            <a:r>
              <a:rPr sz="2200" spc="-75" dirty="0">
                <a:latin typeface="Constantia"/>
                <a:cs typeface="Constantia"/>
              </a:rPr>
              <a:t> </a:t>
            </a:r>
            <a:r>
              <a:rPr sz="2200" spc="-10" dirty="0">
                <a:latin typeface="Constantia"/>
                <a:cs typeface="Constantia"/>
              </a:rPr>
              <a:t>property</a:t>
            </a:r>
            <a:r>
              <a:rPr sz="2200" spc="-60" dirty="0">
                <a:latin typeface="Constantia"/>
                <a:cs typeface="Constantia"/>
              </a:rPr>
              <a:t> </a:t>
            </a:r>
            <a:r>
              <a:rPr sz="2200" spc="-5" dirty="0">
                <a:latin typeface="Constantia"/>
                <a:cs typeface="Constantia"/>
              </a:rPr>
              <a:t>P</a:t>
            </a:r>
            <a:r>
              <a:rPr sz="2200" spc="-20" dirty="0">
                <a:latin typeface="Constantia"/>
                <a:cs typeface="Constantia"/>
              </a:rPr>
              <a:t> </a:t>
            </a:r>
            <a:r>
              <a:rPr sz="2200" spc="-5" dirty="0">
                <a:latin typeface="Constantia"/>
                <a:cs typeface="Constantia"/>
              </a:rPr>
              <a:t>is</a:t>
            </a:r>
            <a:r>
              <a:rPr sz="2200" spc="-95" dirty="0">
                <a:latin typeface="Constantia"/>
                <a:cs typeface="Constantia"/>
              </a:rPr>
              <a:t> </a:t>
            </a:r>
            <a:r>
              <a:rPr sz="2200" spc="-5" dirty="0">
                <a:latin typeface="Constantia"/>
                <a:cs typeface="Constantia"/>
              </a:rPr>
              <a:t>called</a:t>
            </a:r>
            <a:r>
              <a:rPr sz="2200" spc="-65" dirty="0">
                <a:latin typeface="Constantia"/>
                <a:cs typeface="Constantia"/>
              </a:rPr>
              <a:t> </a:t>
            </a:r>
            <a:r>
              <a:rPr sz="2200" spc="-5" dirty="0">
                <a:latin typeface="Constantia"/>
                <a:cs typeface="Constantia"/>
              </a:rPr>
              <a:t>an</a:t>
            </a:r>
            <a:r>
              <a:rPr sz="2200" spc="-45" dirty="0">
                <a:latin typeface="Constantia"/>
                <a:cs typeface="Constantia"/>
              </a:rPr>
              <a:t> </a:t>
            </a:r>
            <a:r>
              <a:rPr sz="2200" spc="-5" dirty="0">
                <a:latin typeface="Constantia"/>
                <a:cs typeface="Constantia"/>
              </a:rPr>
              <a:t>isomorphic</a:t>
            </a:r>
            <a:r>
              <a:rPr sz="2200" spc="-65" dirty="0">
                <a:latin typeface="Constantia"/>
                <a:cs typeface="Constantia"/>
              </a:rPr>
              <a:t> </a:t>
            </a:r>
            <a:r>
              <a:rPr sz="2200" spc="-10" dirty="0">
                <a:latin typeface="Constantia"/>
                <a:cs typeface="Constantia"/>
              </a:rPr>
              <a:t>invariant</a:t>
            </a:r>
            <a:r>
              <a:rPr sz="2200" spc="-85" dirty="0">
                <a:latin typeface="Constantia"/>
                <a:cs typeface="Constantia"/>
              </a:rPr>
              <a:t> </a:t>
            </a:r>
            <a:r>
              <a:rPr sz="2200" spc="-15" dirty="0">
                <a:latin typeface="Constantia"/>
                <a:cs typeface="Constantia"/>
              </a:rPr>
              <a:t>if,</a:t>
            </a:r>
            <a:r>
              <a:rPr sz="2200" spc="-60" dirty="0">
                <a:latin typeface="Constantia"/>
                <a:cs typeface="Constantia"/>
              </a:rPr>
              <a:t> </a:t>
            </a:r>
            <a:r>
              <a:rPr sz="2200" spc="-5" dirty="0">
                <a:latin typeface="Constantia"/>
                <a:cs typeface="Constantia"/>
              </a:rPr>
              <a:t>and</a:t>
            </a:r>
            <a:r>
              <a:rPr sz="2200" spc="-65" dirty="0">
                <a:latin typeface="Constantia"/>
                <a:cs typeface="Constantia"/>
              </a:rPr>
              <a:t> </a:t>
            </a:r>
            <a:r>
              <a:rPr sz="2200" spc="-10" dirty="0">
                <a:latin typeface="Constantia"/>
                <a:cs typeface="Constantia"/>
              </a:rPr>
              <a:t>only</a:t>
            </a:r>
            <a:r>
              <a:rPr sz="2200" spc="-65" dirty="0">
                <a:latin typeface="Constantia"/>
                <a:cs typeface="Constantia"/>
              </a:rPr>
              <a:t> </a:t>
            </a:r>
            <a:r>
              <a:rPr sz="2200" spc="-15" dirty="0">
                <a:latin typeface="Constantia"/>
                <a:cs typeface="Constantia"/>
              </a:rPr>
              <a:t>if,</a:t>
            </a:r>
            <a:r>
              <a:rPr sz="2200" spc="-60" dirty="0">
                <a:latin typeface="Constantia"/>
                <a:cs typeface="Constantia"/>
              </a:rPr>
              <a:t> </a:t>
            </a:r>
            <a:r>
              <a:rPr sz="2200" spc="-20" dirty="0">
                <a:latin typeface="Constantia"/>
                <a:cs typeface="Constantia"/>
              </a:rPr>
              <a:t>given</a:t>
            </a:r>
            <a:r>
              <a:rPr sz="2200" spc="-100" dirty="0">
                <a:latin typeface="Constantia"/>
                <a:cs typeface="Constantia"/>
              </a:rPr>
              <a:t> </a:t>
            </a:r>
            <a:r>
              <a:rPr sz="2200" spc="-15" dirty="0">
                <a:latin typeface="Constantia"/>
                <a:cs typeface="Constantia"/>
              </a:rPr>
              <a:t>any </a:t>
            </a:r>
            <a:r>
              <a:rPr sz="2200" spc="-540" dirty="0">
                <a:latin typeface="Constantia"/>
                <a:cs typeface="Constantia"/>
              </a:rPr>
              <a:t> </a:t>
            </a:r>
            <a:r>
              <a:rPr sz="2200" spc="-10" dirty="0">
                <a:latin typeface="Constantia"/>
                <a:cs typeface="Constantia"/>
              </a:rPr>
              <a:t>graphs</a:t>
            </a:r>
            <a:r>
              <a:rPr sz="2200" spc="-75" dirty="0">
                <a:latin typeface="Constantia"/>
                <a:cs typeface="Constantia"/>
              </a:rPr>
              <a:t> </a:t>
            </a:r>
            <a:r>
              <a:rPr sz="2200" spc="-5" dirty="0">
                <a:latin typeface="Constantia"/>
                <a:cs typeface="Constantia"/>
              </a:rPr>
              <a:t>G</a:t>
            </a:r>
            <a:r>
              <a:rPr sz="2200" spc="-55" dirty="0">
                <a:latin typeface="Constantia"/>
                <a:cs typeface="Constantia"/>
              </a:rPr>
              <a:t> </a:t>
            </a:r>
            <a:r>
              <a:rPr sz="2200" spc="-5" dirty="0">
                <a:latin typeface="Constantia"/>
                <a:cs typeface="Constantia"/>
              </a:rPr>
              <a:t>and</a:t>
            </a:r>
            <a:r>
              <a:rPr sz="2200" spc="-15" dirty="0">
                <a:latin typeface="Constantia"/>
                <a:cs typeface="Constantia"/>
              </a:rPr>
              <a:t> </a:t>
            </a:r>
            <a:r>
              <a:rPr sz="2200" spc="-105" dirty="0">
                <a:latin typeface="Constantia"/>
                <a:cs typeface="Constantia"/>
              </a:rPr>
              <a:t>G’,</a:t>
            </a:r>
            <a:endParaRPr sz="2200" dirty="0">
              <a:latin typeface="Constantia"/>
              <a:cs typeface="Constantia"/>
            </a:endParaRPr>
          </a:p>
          <a:p>
            <a:pPr marL="287020" indent="-274320">
              <a:lnSpc>
                <a:spcPct val="100000"/>
              </a:lnSpc>
              <a:spcBef>
                <a:spcPts val="225"/>
              </a:spcBef>
              <a:buClr>
                <a:srgbClr val="0AD0D9"/>
              </a:buClr>
              <a:buSzPct val="95454"/>
              <a:buFont typeface="Segoe UI Symbol"/>
              <a:buChar char="⚫"/>
              <a:tabLst>
                <a:tab pos="286385" algn="l"/>
                <a:tab pos="287020" algn="l"/>
              </a:tabLst>
            </a:pPr>
            <a:r>
              <a:rPr sz="2200" spc="-5" dirty="0">
                <a:latin typeface="Constantia"/>
                <a:cs typeface="Constantia"/>
              </a:rPr>
              <a:t>If</a:t>
            </a:r>
            <a:r>
              <a:rPr sz="2200" spc="40" dirty="0">
                <a:latin typeface="Constantia"/>
                <a:cs typeface="Constantia"/>
              </a:rPr>
              <a:t> </a:t>
            </a:r>
            <a:r>
              <a:rPr sz="2200" spc="-5" dirty="0">
                <a:latin typeface="Constantia"/>
                <a:cs typeface="Constantia"/>
              </a:rPr>
              <a:t>G</a:t>
            </a:r>
            <a:r>
              <a:rPr sz="2200" dirty="0">
                <a:latin typeface="Constantia"/>
                <a:cs typeface="Constantia"/>
              </a:rPr>
              <a:t> </a:t>
            </a:r>
            <a:r>
              <a:rPr sz="2200" spc="-5" dirty="0">
                <a:latin typeface="Constantia"/>
                <a:cs typeface="Constantia"/>
              </a:rPr>
              <a:t>has</a:t>
            </a:r>
            <a:r>
              <a:rPr sz="2200" spc="-90" dirty="0">
                <a:latin typeface="Constantia"/>
                <a:cs typeface="Constantia"/>
              </a:rPr>
              <a:t> </a:t>
            </a:r>
            <a:r>
              <a:rPr sz="2200" spc="-10" dirty="0">
                <a:latin typeface="Constantia"/>
                <a:cs typeface="Constantia"/>
              </a:rPr>
              <a:t>property</a:t>
            </a:r>
            <a:r>
              <a:rPr sz="2200" spc="-60" dirty="0">
                <a:latin typeface="Constantia"/>
                <a:cs typeface="Constantia"/>
              </a:rPr>
              <a:t> </a:t>
            </a:r>
            <a:r>
              <a:rPr sz="2200" spc="-5" dirty="0">
                <a:latin typeface="Constantia"/>
                <a:cs typeface="Constantia"/>
              </a:rPr>
              <a:t>P</a:t>
            </a:r>
            <a:r>
              <a:rPr sz="2200" spc="-80" dirty="0">
                <a:latin typeface="Constantia"/>
                <a:cs typeface="Constantia"/>
              </a:rPr>
              <a:t> </a:t>
            </a:r>
            <a:r>
              <a:rPr sz="2200" spc="-5" dirty="0">
                <a:latin typeface="Constantia"/>
                <a:cs typeface="Constantia"/>
              </a:rPr>
              <a:t>and</a:t>
            </a:r>
            <a:r>
              <a:rPr sz="2200" spc="-10" dirty="0">
                <a:latin typeface="Constantia"/>
                <a:cs typeface="Constantia"/>
              </a:rPr>
              <a:t> </a:t>
            </a:r>
            <a:r>
              <a:rPr sz="2200" spc="-5" dirty="0">
                <a:latin typeface="Constantia"/>
                <a:cs typeface="Constantia"/>
              </a:rPr>
              <a:t>G’</a:t>
            </a:r>
            <a:r>
              <a:rPr sz="2200" spc="-10" dirty="0">
                <a:latin typeface="Constantia"/>
                <a:cs typeface="Constantia"/>
              </a:rPr>
              <a:t> </a:t>
            </a:r>
            <a:r>
              <a:rPr sz="2200" spc="-5" dirty="0">
                <a:latin typeface="Constantia"/>
                <a:cs typeface="Constantia"/>
              </a:rPr>
              <a:t>is</a:t>
            </a:r>
            <a:r>
              <a:rPr sz="2200" spc="-40" dirty="0">
                <a:latin typeface="Constantia"/>
                <a:cs typeface="Constantia"/>
              </a:rPr>
              <a:t> </a:t>
            </a:r>
            <a:r>
              <a:rPr sz="2200" spc="-5" dirty="0">
                <a:latin typeface="Constantia"/>
                <a:cs typeface="Constantia"/>
              </a:rPr>
              <a:t>isomorphic</a:t>
            </a:r>
            <a:r>
              <a:rPr sz="2200" spc="-90" dirty="0">
                <a:latin typeface="Constantia"/>
                <a:cs typeface="Constantia"/>
              </a:rPr>
              <a:t> </a:t>
            </a:r>
            <a:r>
              <a:rPr sz="2200" spc="-20" dirty="0">
                <a:latin typeface="Constantia"/>
                <a:cs typeface="Constantia"/>
              </a:rPr>
              <a:t>to</a:t>
            </a:r>
            <a:r>
              <a:rPr sz="2200" spc="-60" dirty="0">
                <a:latin typeface="Constantia"/>
                <a:cs typeface="Constantia"/>
              </a:rPr>
              <a:t> </a:t>
            </a:r>
            <a:r>
              <a:rPr sz="2200" spc="-30" dirty="0">
                <a:latin typeface="Constantia"/>
                <a:cs typeface="Constantia"/>
              </a:rPr>
              <a:t>G,</a:t>
            </a:r>
            <a:r>
              <a:rPr sz="2200" spc="-15" dirty="0">
                <a:latin typeface="Constantia"/>
                <a:cs typeface="Constantia"/>
              </a:rPr>
              <a:t> </a:t>
            </a:r>
            <a:r>
              <a:rPr sz="2200" spc="-5" dirty="0">
                <a:latin typeface="Constantia"/>
                <a:cs typeface="Constantia"/>
              </a:rPr>
              <a:t>then</a:t>
            </a:r>
            <a:r>
              <a:rPr sz="2200" spc="-40" dirty="0">
                <a:latin typeface="Constantia"/>
                <a:cs typeface="Constantia"/>
              </a:rPr>
              <a:t> </a:t>
            </a:r>
            <a:r>
              <a:rPr sz="2200" spc="-5" dirty="0">
                <a:latin typeface="Constantia"/>
                <a:cs typeface="Constantia"/>
              </a:rPr>
              <a:t>G’</a:t>
            </a:r>
            <a:r>
              <a:rPr sz="2200" spc="-10" dirty="0">
                <a:latin typeface="Constantia"/>
                <a:cs typeface="Constantia"/>
              </a:rPr>
              <a:t> </a:t>
            </a:r>
            <a:r>
              <a:rPr sz="2200" spc="-5" dirty="0">
                <a:latin typeface="Constantia"/>
                <a:cs typeface="Constantia"/>
              </a:rPr>
              <a:t>has</a:t>
            </a:r>
            <a:r>
              <a:rPr sz="2200" spc="-90" dirty="0">
                <a:latin typeface="Constantia"/>
                <a:cs typeface="Constantia"/>
              </a:rPr>
              <a:t> </a:t>
            </a:r>
            <a:r>
              <a:rPr sz="2200" spc="-10" dirty="0">
                <a:latin typeface="Constantia"/>
                <a:cs typeface="Constantia"/>
              </a:rPr>
              <a:t>property</a:t>
            </a:r>
            <a:r>
              <a:rPr sz="2200" spc="-60" dirty="0">
                <a:latin typeface="Constantia"/>
                <a:cs typeface="Constantia"/>
              </a:rPr>
              <a:t> </a:t>
            </a:r>
            <a:r>
              <a:rPr sz="2200" spc="-140" dirty="0">
                <a:latin typeface="Constantia"/>
                <a:cs typeface="Constantia"/>
              </a:rPr>
              <a:t>P.</a:t>
            </a:r>
            <a:endParaRPr sz="2200" dirty="0">
              <a:latin typeface="Constantia"/>
              <a:cs typeface="Constantia"/>
            </a:endParaRPr>
          </a:p>
          <a:p>
            <a:pPr marL="12700">
              <a:lnSpc>
                <a:spcPct val="100000"/>
              </a:lnSpc>
              <a:spcBef>
                <a:spcPts val="265"/>
              </a:spcBef>
            </a:pPr>
            <a:r>
              <a:rPr sz="2200" b="1" u="heavy" spc="-15" dirty="0">
                <a:uFill>
                  <a:solidFill>
                    <a:srgbClr val="000000"/>
                  </a:solidFill>
                </a:uFill>
                <a:latin typeface="Constantia"/>
                <a:cs typeface="Constantia"/>
              </a:rPr>
              <a:t>THEOREM</a:t>
            </a:r>
            <a:r>
              <a:rPr sz="2200" b="1" u="heavy" spc="25" dirty="0">
                <a:uFill>
                  <a:solidFill>
                    <a:srgbClr val="000000"/>
                  </a:solidFill>
                </a:uFill>
                <a:latin typeface="Constantia"/>
                <a:cs typeface="Constantia"/>
              </a:rPr>
              <a:t> </a:t>
            </a:r>
            <a:r>
              <a:rPr sz="2200" b="1" u="heavy" spc="-5" dirty="0">
                <a:uFill>
                  <a:solidFill>
                    <a:srgbClr val="000000"/>
                  </a:solidFill>
                </a:uFill>
                <a:latin typeface="Constantia"/>
                <a:cs typeface="Constantia"/>
              </a:rPr>
              <a:t>OF </a:t>
            </a:r>
            <a:r>
              <a:rPr sz="2200" b="1" u="heavy" spc="-15" dirty="0">
                <a:uFill>
                  <a:solidFill>
                    <a:srgbClr val="000000"/>
                  </a:solidFill>
                </a:uFill>
                <a:latin typeface="Constantia"/>
                <a:cs typeface="Constantia"/>
              </a:rPr>
              <a:t>ISOMORPHIC</a:t>
            </a:r>
            <a:r>
              <a:rPr sz="2200" b="1" u="heavy" spc="20" dirty="0">
                <a:uFill>
                  <a:solidFill>
                    <a:srgbClr val="000000"/>
                  </a:solidFill>
                </a:uFill>
                <a:latin typeface="Constantia"/>
                <a:cs typeface="Constantia"/>
              </a:rPr>
              <a:t> </a:t>
            </a:r>
            <a:r>
              <a:rPr sz="2200" b="1" u="heavy" spc="-30" dirty="0">
                <a:uFill>
                  <a:solidFill>
                    <a:srgbClr val="000000"/>
                  </a:solidFill>
                </a:uFill>
                <a:latin typeface="Constantia"/>
                <a:cs typeface="Constantia"/>
              </a:rPr>
              <a:t>INVARIANT</a:t>
            </a:r>
            <a:endParaRPr sz="2200" dirty="0">
              <a:latin typeface="Constantia"/>
              <a:cs typeface="Constantia"/>
            </a:endParaRPr>
          </a:p>
          <a:p>
            <a:pPr marL="12700">
              <a:lnSpc>
                <a:spcPts val="2510"/>
              </a:lnSpc>
              <a:spcBef>
                <a:spcPts val="265"/>
              </a:spcBef>
            </a:pPr>
            <a:r>
              <a:rPr sz="2200" spc="-5" dirty="0">
                <a:latin typeface="Constantia"/>
                <a:cs typeface="Constantia"/>
              </a:rPr>
              <a:t>Each</a:t>
            </a:r>
            <a:r>
              <a:rPr sz="2200" spc="-90" dirty="0">
                <a:latin typeface="Constantia"/>
                <a:cs typeface="Constantia"/>
              </a:rPr>
              <a:t> </a:t>
            </a:r>
            <a:r>
              <a:rPr sz="2200" spc="-5" dirty="0">
                <a:latin typeface="Constantia"/>
                <a:cs typeface="Constantia"/>
              </a:rPr>
              <a:t>of</a:t>
            </a:r>
            <a:r>
              <a:rPr sz="2200" spc="20" dirty="0">
                <a:latin typeface="Constantia"/>
                <a:cs typeface="Constantia"/>
              </a:rPr>
              <a:t> </a:t>
            </a:r>
            <a:r>
              <a:rPr sz="2200" spc="-10" dirty="0">
                <a:latin typeface="Constantia"/>
                <a:cs typeface="Constantia"/>
              </a:rPr>
              <a:t>the</a:t>
            </a:r>
            <a:r>
              <a:rPr sz="2200" spc="-70" dirty="0">
                <a:latin typeface="Constantia"/>
                <a:cs typeface="Constantia"/>
              </a:rPr>
              <a:t> </a:t>
            </a:r>
            <a:r>
              <a:rPr sz="2200" spc="-10" dirty="0">
                <a:latin typeface="Constantia"/>
                <a:cs typeface="Constantia"/>
              </a:rPr>
              <a:t>following</a:t>
            </a:r>
            <a:r>
              <a:rPr sz="2200" spc="-50" dirty="0">
                <a:latin typeface="Constantia"/>
                <a:cs typeface="Constantia"/>
              </a:rPr>
              <a:t> </a:t>
            </a:r>
            <a:r>
              <a:rPr sz="2200" spc="-10" dirty="0">
                <a:latin typeface="Constantia"/>
                <a:cs typeface="Constantia"/>
              </a:rPr>
              <a:t>properties</a:t>
            </a:r>
            <a:r>
              <a:rPr sz="2200" spc="-75" dirty="0">
                <a:latin typeface="Constantia"/>
                <a:cs typeface="Constantia"/>
              </a:rPr>
              <a:t> </a:t>
            </a:r>
            <a:r>
              <a:rPr sz="2200" spc="-5" dirty="0">
                <a:latin typeface="Constantia"/>
                <a:cs typeface="Constantia"/>
              </a:rPr>
              <a:t>is</a:t>
            </a:r>
            <a:r>
              <a:rPr sz="2200" spc="-95" dirty="0">
                <a:latin typeface="Constantia"/>
                <a:cs typeface="Constantia"/>
              </a:rPr>
              <a:t> </a:t>
            </a:r>
            <a:r>
              <a:rPr sz="2200" spc="-5" dirty="0">
                <a:latin typeface="Constantia"/>
                <a:cs typeface="Constantia"/>
              </a:rPr>
              <a:t>an</a:t>
            </a:r>
            <a:r>
              <a:rPr sz="2200" spc="-45" dirty="0">
                <a:latin typeface="Constantia"/>
                <a:cs typeface="Constantia"/>
              </a:rPr>
              <a:t> </a:t>
            </a:r>
            <a:r>
              <a:rPr sz="2200" spc="-10" dirty="0">
                <a:latin typeface="Constantia"/>
                <a:cs typeface="Constantia"/>
              </a:rPr>
              <a:t>invariant</a:t>
            </a:r>
            <a:r>
              <a:rPr sz="2200" spc="-80" dirty="0">
                <a:latin typeface="Constantia"/>
                <a:cs typeface="Constantia"/>
              </a:rPr>
              <a:t> </a:t>
            </a:r>
            <a:r>
              <a:rPr sz="2200" spc="-5" dirty="0">
                <a:latin typeface="Constantia"/>
                <a:cs typeface="Constantia"/>
              </a:rPr>
              <a:t>for</a:t>
            </a:r>
            <a:r>
              <a:rPr sz="2200" spc="-145" dirty="0">
                <a:latin typeface="Constantia"/>
                <a:cs typeface="Constantia"/>
              </a:rPr>
              <a:t> </a:t>
            </a:r>
            <a:r>
              <a:rPr sz="2200" spc="-10" dirty="0">
                <a:latin typeface="Constantia"/>
                <a:cs typeface="Constantia"/>
              </a:rPr>
              <a:t>graph</a:t>
            </a:r>
            <a:r>
              <a:rPr sz="2200" spc="-55" dirty="0">
                <a:latin typeface="Constantia"/>
                <a:cs typeface="Constantia"/>
              </a:rPr>
              <a:t> </a:t>
            </a:r>
            <a:r>
              <a:rPr sz="2200" spc="-5" dirty="0">
                <a:latin typeface="Constantia"/>
                <a:cs typeface="Constantia"/>
              </a:rPr>
              <a:t>isomorphism,</a:t>
            </a:r>
            <a:endParaRPr sz="2200" dirty="0">
              <a:latin typeface="Constantia"/>
              <a:cs typeface="Constantia"/>
            </a:endParaRPr>
          </a:p>
          <a:p>
            <a:pPr marL="12700">
              <a:lnSpc>
                <a:spcPts val="2510"/>
              </a:lnSpc>
            </a:pPr>
            <a:r>
              <a:rPr sz="2200" spc="-15" dirty="0">
                <a:latin typeface="Constantia"/>
                <a:cs typeface="Constantia"/>
              </a:rPr>
              <a:t>where</a:t>
            </a:r>
            <a:r>
              <a:rPr sz="2200" spc="-65" dirty="0">
                <a:latin typeface="Constantia"/>
                <a:cs typeface="Constantia"/>
              </a:rPr>
              <a:t> </a:t>
            </a:r>
            <a:r>
              <a:rPr sz="2200" spc="-5" dirty="0">
                <a:latin typeface="Constantia"/>
                <a:cs typeface="Constantia"/>
              </a:rPr>
              <a:t>n, m</a:t>
            </a:r>
            <a:r>
              <a:rPr sz="2200" spc="-105" dirty="0">
                <a:latin typeface="Constantia"/>
                <a:cs typeface="Constantia"/>
              </a:rPr>
              <a:t> </a:t>
            </a:r>
            <a:r>
              <a:rPr sz="2200" spc="-5" dirty="0">
                <a:latin typeface="Constantia"/>
                <a:cs typeface="Constantia"/>
              </a:rPr>
              <a:t>and</a:t>
            </a:r>
            <a:r>
              <a:rPr sz="2200" spc="-10" dirty="0">
                <a:latin typeface="Constantia"/>
                <a:cs typeface="Constantia"/>
              </a:rPr>
              <a:t> </a:t>
            </a:r>
            <a:r>
              <a:rPr sz="2200" spc="-5" dirty="0">
                <a:latin typeface="Constantia"/>
                <a:cs typeface="Constantia"/>
              </a:rPr>
              <a:t>k</a:t>
            </a:r>
            <a:r>
              <a:rPr sz="2200" spc="-80" dirty="0">
                <a:latin typeface="Constantia"/>
                <a:cs typeface="Constantia"/>
              </a:rPr>
              <a:t> </a:t>
            </a:r>
            <a:r>
              <a:rPr sz="2200" spc="-15" dirty="0">
                <a:latin typeface="Constantia"/>
                <a:cs typeface="Constantia"/>
              </a:rPr>
              <a:t>are</a:t>
            </a:r>
            <a:r>
              <a:rPr sz="2200" spc="-120" dirty="0">
                <a:latin typeface="Constantia"/>
                <a:cs typeface="Constantia"/>
              </a:rPr>
              <a:t> </a:t>
            </a:r>
            <a:r>
              <a:rPr sz="2200" spc="-5" dirty="0">
                <a:latin typeface="Constantia"/>
                <a:cs typeface="Constantia"/>
              </a:rPr>
              <a:t>all</a:t>
            </a:r>
            <a:r>
              <a:rPr sz="2200" spc="-30" dirty="0">
                <a:latin typeface="Constantia"/>
                <a:cs typeface="Constantia"/>
              </a:rPr>
              <a:t> </a:t>
            </a:r>
            <a:r>
              <a:rPr sz="2200" spc="-10" dirty="0">
                <a:latin typeface="Constantia"/>
                <a:cs typeface="Constantia"/>
              </a:rPr>
              <a:t>non-negative</a:t>
            </a:r>
            <a:r>
              <a:rPr sz="2200" spc="-95" dirty="0">
                <a:latin typeface="Constantia"/>
                <a:cs typeface="Constantia"/>
              </a:rPr>
              <a:t> </a:t>
            </a:r>
            <a:r>
              <a:rPr sz="2200" spc="-15" dirty="0">
                <a:latin typeface="Constantia"/>
                <a:cs typeface="Constantia"/>
              </a:rPr>
              <a:t>integers,</a:t>
            </a:r>
            <a:r>
              <a:rPr sz="2200" spc="-35" dirty="0">
                <a:latin typeface="Constantia"/>
                <a:cs typeface="Constantia"/>
              </a:rPr>
              <a:t> </a:t>
            </a:r>
            <a:r>
              <a:rPr sz="2200" spc="-5" dirty="0">
                <a:latin typeface="Constantia"/>
                <a:cs typeface="Constantia"/>
              </a:rPr>
              <a:t>if</a:t>
            </a:r>
            <a:r>
              <a:rPr sz="2200" spc="20" dirty="0">
                <a:latin typeface="Constantia"/>
                <a:cs typeface="Constantia"/>
              </a:rPr>
              <a:t> </a:t>
            </a:r>
            <a:r>
              <a:rPr sz="2200" spc="-5" dirty="0">
                <a:latin typeface="Constantia"/>
                <a:cs typeface="Constantia"/>
              </a:rPr>
              <a:t>the</a:t>
            </a:r>
            <a:r>
              <a:rPr sz="2200" spc="-120" dirty="0">
                <a:latin typeface="Constantia"/>
                <a:cs typeface="Constantia"/>
              </a:rPr>
              <a:t> </a:t>
            </a:r>
            <a:r>
              <a:rPr sz="2200" spc="-10" dirty="0">
                <a:latin typeface="Constantia"/>
                <a:cs typeface="Constantia"/>
              </a:rPr>
              <a:t>graph:</a:t>
            </a:r>
            <a:endParaRPr lang="en-US" sz="2200" spc="-10" dirty="0">
              <a:latin typeface="Constantia"/>
              <a:cs typeface="Constantia"/>
            </a:endParaRPr>
          </a:p>
          <a:p>
            <a:pPr marL="241300" indent="-229235">
              <a:lnSpc>
                <a:spcPct val="100000"/>
              </a:lnSpc>
              <a:spcBef>
                <a:spcPts val="265"/>
              </a:spcBef>
              <a:buAutoNum type="arabicPeriod"/>
              <a:tabLst>
                <a:tab pos="241935" algn="l"/>
              </a:tabLst>
            </a:pPr>
            <a:r>
              <a:rPr lang="en-US" sz="2200" spc="-5" dirty="0">
                <a:latin typeface="Constantia"/>
                <a:cs typeface="Constantia"/>
              </a:rPr>
              <a:t>has</a:t>
            </a:r>
            <a:r>
              <a:rPr lang="en-US" sz="2200" spc="-75" dirty="0">
                <a:latin typeface="Constantia"/>
                <a:cs typeface="Constantia"/>
              </a:rPr>
              <a:t> </a:t>
            </a:r>
            <a:r>
              <a:rPr lang="en-US" sz="2200" spc="-5" dirty="0">
                <a:latin typeface="Constantia"/>
                <a:cs typeface="Constantia"/>
              </a:rPr>
              <a:t>n</a:t>
            </a:r>
            <a:r>
              <a:rPr lang="en-US" sz="2200" spc="-120" dirty="0">
                <a:latin typeface="Constantia"/>
                <a:cs typeface="Constantia"/>
              </a:rPr>
              <a:t> </a:t>
            </a:r>
            <a:r>
              <a:rPr lang="en-US" sz="2200" spc="-20" dirty="0">
                <a:latin typeface="Constantia"/>
                <a:cs typeface="Constantia"/>
              </a:rPr>
              <a:t>vertices.</a:t>
            </a:r>
            <a:endParaRPr lang="en-US" sz="2200" dirty="0">
              <a:latin typeface="Constantia"/>
              <a:cs typeface="Constantia"/>
            </a:endParaRPr>
          </a:p>
          <a:p>
            <a:pPr marL="287655" indent="-275590">
              <a:lnSpc>
                <a:spcPct val="100000"/>
              </a:lnSpc>
              <a:spcBef>
                <a:spcPts val="265"/>
              </a:spcBef>
              <a:buAutoNum type="arabicPeriod"/>
              <a:tabLst>
                <a:tab pos="288290" algn="l"/>
              </a:tabLst>
            </a:pPr>
            <a:r>
              <a:rPr lang="en-US" sz="2200" spc="-5" dirty="0">
                <a:latin typeface="Constantia"/>
                <a:cs typeface="Constantia"/>
              </a:rPr>
              <a:t>has</a:t>
            </a:r>
            <a:r>
              <a:rPr lang="en-US" sz="2200" spc="-70" dirty="0">
                <a:latin typeface="Constantia"/>
                <a:cs typeface="Constantia"/>
              </a:rPr>
              <a:t> </a:t>
            </a:r>
            <a:r>
              <a:rPr lang="en-US" sz="2200" spc="-5" dirty="0">
                <a:latin typeface="Constantia"/>
                <a:cs typeface="Constantia"/>
              </a:rPr>
              <a:t>m</a:t>
            </a:r>
            <a:r>
              <a:rPr lang="en-US" sz="2200" spc="-110" dirty="0">
                <a:latin typeface="Constantia"/>
                <a:cs typeface="Constantia"/>
              </a:rPr>
              <a:t> </a:t>
            </a:r>
            <a:r>
              <a:rPr lang="en-US" sz="2200" spc="-20" dirty="0">
                <a:latin typeface="Constantia"/>
                <a:cs typeface="Constantia"/>
              </a:rPr>
              <a:t>edges.</a:t>
            </a:r>
            <a:endParaRPr lang="en-US" sz="2200" dirty="0">
              <a:latin typeface="Constantia"/>
              <a:cs typeface="Constantia"/>
            </a:endParaRPr>
          </a:p>
          <a:p>
            <a:pPr marL="281305" indent="-269240">
              <a:lnSpc>
                <a:spcPct val="100000"/>
              </a:lnSpc>
              <a:spcBef>
                <a:spcPts val="265"/>
              </a:spcBef>
              <a:buAutoNum type="arabicPeriod"/>
              <a:tabLst>
                <a:tab pos="281940" algn="l"/>
              </a:tabLst>
            </a:pPr>
            <a:r>
              <a:rPr lang="en-US" sz="2200" spc="-15" dirty="0">
                <a:latin typeface="Constantia"/>
                <a:cs typeface="Constantia"/>
              </a:rPr>
              <a:t>h</a:t>
            </a:r>
            <a:r>
              <a:rPr lang="en-US" sz="2200" spc="-5" dirty="0">
                <a:latin typeface="Constantia"/>
                <a:cs typeface="Constantia"/>
              </a:rPr>
              <a:t>as</a:t>
            </a:r>
            <a:r>
              <a:rPr lang="en-US" sz="2200" spc="-100" dirty="0">
                <a:latin typeface="Constantia"/>
                <a:cs typeface="Constantia"/>
              </a:rPr>
              <a:t> </a:t>
            </a:r>
            <a:r>
              <a:rPr lang="en-US" sz="2200" spc="-5" dirty="0">
                <a:latin typeface="Constantia"/>
                <a:cs typeface="Constantia"/>
              </a:rPr>
              <a:t>a</a:t>
            </a:r>
            <a:r>
              <a:rPr lang="en-US" sz="2200" spc="-135" dirty="0">
                <a:latin typeface="Constantia"/>
                <a:cs typeface="Constantia"/>
              </a:rPr>
              <a:t> </a:t>
            </a:r>
            <a:r>
              <a:rPr lang="en-US" sz="2200" spc="-60" dirty="0">
                <a:latin typeface="Constantia"/>
                <a:cs typeface="Constantia"/>
              </a:rPr>
              <a:t>v</a:t>
            </a:r>
            <a:r>
              <a:rPr lang="en-US" sz="2200" spc="-5" dirty="0">
                <a:latin typeface="Constantia"/>
                <a:cs typeface="Constantia"/>
              </a:rPr>
              <a:t>er</a:t>
            </a:r>
            <a:r>
              <a:rPr lang="en-US" sz="2200" spc="-35" dirty="0">
                <a:latin typeface="Constantia"/>
                <a:cs typeface="Constantia"/>
              </a:rPr>
              <a:t>t</a:t>
            </a:r>
            <a:r>
              <a:rPr lang="en-US" sz="2200" spc="-5" dirty="0">
                <a:latin typeface="Constantia"/>
                <a:cs typeface="Constantia"/>
              </a:rPr>
              <a:t>ex</a:t>
            </a:r>
            <a:r>
              <a:rPr lang="en-US" sz="2200" spc="-105" dirty="0">
                <a:latin typeface="Constantia"/>
                <a:cs typeface="Constantia"/>
              </a:rPr>
              <a:t> </a:t>
            </a:r>
            <a:r>
              <a:rPr lang="en-US" sz="2200" spc="-5" dirty="0">
                <a:latin typeface="Constantia"/>
                <a:cs typeface="Constantia"/>
              </a:rPr>
              <a:t>of</a:t>
            </a:r>
            <a:r>
              <a:rPr lang="en-US" sz="2200" spc="-15" dirty="0">
                <a:latin typeface="Constantia"/>
                <a:cs typeface="Constantia"/>
              </a:rPr>
              <a:t> </a:t>
            </a:r>
            <a:r>
              <a:rPr lang="en-US" sz="2200" spc="-10" dirty="0">
                <a:latin typeface="Constantia"/>
                <a:cs typeface="Constantia"/>
              </a:rPr>
              <a:t>d</a:t>
            </a:r>
            <a:r>
              <a:rPr lang="en-US" sz="2200" spc="-5" dirty="0">
                <a:latin typeface="Constantia"/>
                <a:cs typeface="Constantia"/>
              </a:rPr>
              <a:t>eg</a:t>
            </a:r>
            <a:r>
              <a:rPr lang="en-US" sz="2200" spc="-45" dirty="0">
                <a:latin typeface="Constantia"/>
                <a:cs typeface="Constantia"/>
              </a:rPr>
              <a:t>r</a:t>
            </a:r>
            <a:r>
              <a:rPr lang="en-US" sz="2200" spc="-5" dirty="0">
                <a:latin typeface="Constantia"/>
                <a:cs typeface="Constantia"/>
              </a:rPr>
              <a:t>ee</a:t>
            </a:r>
            <a:r>
              <a:rPr lang="en-US" sz="2200" spc="-65" dirty="0">
                <a:latin typeface="Constantia"/>
                <a:cs typeface="Constantia"/>
              </a:rPr>
              <a:t> </a:t>
            </a:r>
            <a:r>
              <a:rPr lang="en-US" sz="2200" spc="-5" dirty="0">
                <a:latin typeface="Constantia"/>
                <a:cs typeface="Constantia"/>
              </a:rPr>
              <a:t>k.</a:t>
            </a:r>
            <a:endParaRPr lang="en-US" sz="2200" dirty="0">
              <a:latin typeface="Constantia"/>
              <a:cs typeface="Constantia"/>
            </a:endParaRPr>
          </a:p>
          <a:p>
            <a:pPr marL="302260" indent="-290195">
              <a:lnSpc>
                <a:spcPct val="100000"/>
              </a:lnSpc>
              <a:spcBef>
                <a:spcPts val="265"/>
              </a:spcBef>
              <a:buAutoNum type="arabicPeriod"/>
              <a:tabLst>
                <a:tab pos="302895" algn="l"/>
              </a:tabLst>
            </a:pPr>
            <a:r>
              <a:rPr lang="en-US" sz="2200" spc="-5" dirty="0">
                <a:latin typeface="Constantia"/>
                <a:cs typeface="Constantia"/>
              </a:rPr>
              <a:t>has</a:t>
            </a:r>
            <a:r>
              <a:rPr lang="en-US" sz="2200" spc="-65" dirty="0">
                <a:latin typeface="Constantia"/>
                <a:cs typeface="Constantia"/>
              </a:rPr>
              <a:t> </a:t>
            </a:r>
            <a:r>
              <a:rPr lang="en-US" sz="2200" spc="-5" dirty="0">
                <a:latin typeface="Constantia"/>
                <a:cs typeface="Constantia"/>
              </a:rPr>
              <a:t>m</a:t>
            </a:r>
            <a:r>
              <a:rPr lang="en-US" sz="2200" spc="-114" dirty="0">
                <a:latin typeface="Constantia"/>
                <a:cs typeface="Constantia"/>
              </a:rPr>
              <a:t> </a:t>
            </a:r>
            <a:r>
              <a:rPr lang="en-US" sz="2200" spc="-15" dirty="0">
                <a:latin typeface="Constantia"/>
                <a:cs typeface="Constantia"/>
              </a:rPr>
              <a:t>vertices</a:t>
            </a:r>
            <a:r>
              <a:rPr lang="en-US" sz="2200" spc="-120" dirty="0">
                <a:latin typeface="Constantia"/>
                <a:cs typeface="Constantia"/>
              </a:rPr>
              <a:t> </a:t>
            </a:r>
            <a:r>
              <a:rPr lang="en-US" sz="2200" spc="-5" dirty="0">
                <a:latin typeface="Constantia"/>
                <a:cs typeface="Constantia"/>
              </a:rPr>
              <a:t>of</a:t>
            </a:r>
            <a:r>
              <a:rPr lang="en-US" sz="2200" spc="-25" dirty="0">
                <a:latin typeface="Constantia"/>
                <a:cs typeface="Constantia"/>
              </a:rPr>
              <a:t> </a:t>
            </a:r>
            <a:r>
              <a:rPr lang="en-US" sz="2200" spc="-10" dirty="0">
                <a:latin typeface="Constantia"/>
                <a:cs typeface="Constantia"/>
              </a:rPr>
              <a:t>degree</a:t>
            </a:r>
            <a:r>
              <a:rPr lang="en-US" sz="2200" spc="-80" dirty="0">
                <a:latin typeface="Constantia"/>
                <a:cs typeface="Constantia"/>
              </a:rPr>
              <a:t> </a:t>
            </a:r>
            <a:r>
              <a:rPr lang="en-US" sz="2200" spc="-5" dirty="0">
                <a:latin typeface="Constantia"/>
                <a:cs typeface="Constantia"/>
              </a:rPr>
              <a:t>k.</a:t>
            </a:r>
            <a:endParaRPr lang="en-US" sz="2200" dirty="0">
              <a:latin typeface="Constantia"/>
              <a:cs typeface="Constantia"/>
            </a:endParaRPr>
          </a:p>
          <a:p>
            <a:pPr marL="287020" indent="-274955">
              <a:lnSpc>
                <a:spcPct val="100000"/>
              </a:lnSpc>
              <a:spcBef>
                <a:spcPts val="265"/>
              </a:spcBef>
              <a:buAutoNum type="arabicPeriod"/>
              <a:tabLst>
                <a:tab pos="287655" algn="l"/>
              </a:tabLst>
            </a:pPr>
            <a:r>
              <a:rPr lang="en-US" sz="2200" spc="-5" dirty="0">
                <a:latin typeface="Constantia"/>
                <a:cs typeface="Constantia"/>
              </a:rPr>
              <a:t>has</a:t>
            </a:r>
            <a:r>
              <a:rPr lang="en-US" sz="2200" spc="-100" dirty="0">
                <a:latin typeface="Constantia"/>
                <a:cs typeface="Constantia"/>
              </a:rPr>
              <a:t> </a:t>
            </a:r>
            <a:r>
              <a:rPr lang="en-US" sz="2200" spc="-5" dirty="0">
                <a:latin typeface="Constantia"/>
                <a:cs typeface="Constantia"/>
              </a:rPr>
              <a:t>a</a:t>
            </a:r>
            <a:r>
              <a:rPr lang="en-US" sz="2200" spc="-125" dirty="0">
                <a:latin typeface="Constantia"/>
                <a:cs typeface="Constantia"/>
              </a:rPr>
              <a:t> </a:t>
            </a:r>
            <a:r>
              <a:rPr lang="en-US" sz="2200" spc="-15" dirty="0">
                <a:latin typeface="Constantia"/>
                <a:cs typeface="Constantia"/>
              </a:rPr>
              <a:t>circuit</a:t>
            </a:r>
            <a:r>
              <a:rPr lang="en-US" sz="2200" spc="-100" dirty="0">
                <a:latin typeface="Constantia"/>
                <a:cs typeface="Constantia"/>
              </a:rPr>
              <a:t> </a:t>
            </a:r>
            <a:r>
              <a:rPr lang="en-US" sz="2200" spc="-5" dirty="0">
                <a:latin typeface="Constantia"/>
                <a:cs typeface="Constantia"/>
              </a:rPr>
              <a:t>of</a:t>
            </a:r>
            <a:r>
              <a:rPr lang="en-US" sz="2200" spc="30" dirty="0">
                <a:latin typeface="Constantia"/>
                <a:cs typeface="Constantia"/>
              </a:rPr>
              <a:t> </a:t>
            </a:r>
            <a:r>
              <a:rPr lang="en-US" sz="2200" spc="-5" dirty="0">
                <a:latin typeface="Constantia"/>
                <a:cs typeface="Constantia"/>
              </a:rPr>
              <a:t>length</a:t>
            </a:r>
            <a:r>
              <a:rPr lang="en-US" sz="2200" spc="-55" dirty="0">
                <a:latin typeface="Constantia"/>
                <a:cs typeface="Constantia"/>
              </a:rPr>
              <a:t> </a:t>
            </a:r>
            <a:r>
              <a:rPr lang="en-US" sz="2200" spc="-5" dirty="0">
                <a:latin typeface="Constantia"/>
                <a:cs typeface="Constantia"/>
              </a:rPr>
              <a:t>k.</a:t>
            </a:r>
            <a:endParaRPr lang="en-US" sz="2200" dirty="0">
              <a:latin typeface="Constantia"/>
              <a:cs typeface="Constantia"/>
            </a:endParaRPr>
          </a:p>
          <a:p>
            <a:pPr marL="304800" indent="-292735">
              <a:lnSpc>
                <a:spcPct val="100000"/>
              </a:lnSpc>
              <a:spcBef>
                <a:spcPts val="265"/>
              </a:spcBef>
              <a:buAutoNum type="arabicPeriod"/>
              <a:tabLst>
                <a:tab pos="305435" algn="l"/>
              </a:tabLst>
            </a:pPr>
            <a:r>
              <a:rPr lang="en-US" sz="2200" spc="-5" dirty="0">
                <a:latin typeface="Constantia"/>
                <a:cs typeface="Constantia"/>
              </a:rPr>
              <a:t>has</a:t>
            </a:r>
            <a:r>
              <a:rPr lang="en-US" sz="2200" spc="-114" dirty="0">
                <a:latin typeface="Constantia"/>
                <a:cs typeface="Constantia"/>
              </a:rPr>
              <a:t> </a:t>
            </a:r>
            <a:r>
              <a:rPr lang="en-US" sz="2200" spc="-5" dirty="0">
                <a:latin typeface="Constantia"/>
                <a:cs typeface="Constantia"/>
              </a:rPr>
              <a:t>a</a:t>
            </a:r>
            <a:r>
              <a:rPr lang="en-US" sz="2200" spc="-110" dirty="0">
                <a:latin typeface="Constantia"/>
                <a:cs typeface="Constantia"/>
              </a:rPr>
              <a:t> </a:t>
            </a:r>
            <a:r>
              <a:rPr lang="en-US" sz="2200" spc="-5" dirty="0">
                <a:latin typeface="Constantia"/>
                <a:cs typeface="Constantia"/>
              </a:rPr>
              <a:t>simple</a:t>
            </a:r>
            <a:r>
              <a:rPr lang="en-US" sz="2200" spc="-125" dirty="0">
                <a:latin typeface="Constantia"/>
                <a:cs typeface="Constantia"/>
              </a:rPr>
              <a:t> </a:t>
            </a:r>
            <a:r>
              <a:rPr lang="en-US" sz="2200" spc="-15" dirty="0">
                <a:latin typeface="Constantia"/>
                <a:cs typeface="Constantia"/>
              </a:rPr>
              <a:t>circuit</a:t>
            </a:r>
            <a:r>
              <a:rPr lang="en-US" sz="2200" spc="-95" dirty="0">
                <a:latin typeface="Constantia"/>
                <a:cs typeface="Constantia"/>
              </a:rPr>
              <a:t> </a:t>
            </a:r>
            <a:r>
              <a:rPr lang="en-US" sz="2200" spc="-5" dirty="0">
                <a:latin typeface="Constantia"/>
                <a:cs typeface="Constantia"/>
              </a:rPr>
              <a:t>of</a:t>
            </a:r>
            <a:r>
              <a:rPr lang="en-US" sz="2200" spc="40" dirty="0">
                <a:latin typeface="Constantia"/>
                <a:cs typeface="Constantia"/>
              </a:rPr>
              <a:t> </a:t>
            </a:r>
            <a:r>
              <a:rPr lang="en-US" sz="2200" spc="-5" dirty="0">
                <a:latin typeface="Constantia"/>
                <a:cs typeface="Constantia"/>
              </a:rPr>
              <a:t>length</a:t>
            </a:r>
            <a:r>
              <a:rPr lang="en-US" sz="2200" spc="-65" dirty="0">
                <a:latin typeface="Constantia"/>
                <a:cs typeface="Constantia"/>
              </a:rPr>
              <a:t> </a:t>
            </a:r>
            <a:r>
              <a:rPr lang="en-US" sz="2200" spc="-5" dirty="0">
                <a:latin typeface="Constantia"/>
                <a:cs typeface="Constantia"/>
              </a:rPr>
              <a:t>k.</a:t>
            </a:r>
            <a:endParaRPr lang="en-US" sz="2200" dirty="0">
              <a:latin typeface="Constantia"/>
              <a:cs typeface="Constantia"/>
            </a:endParaRPr>
          </a:p>
          <a:p>
            <a:pPr marL="288290" indent="-276225">
              <a:lnSpc>
                <a:spcPct val="100000"/>
              </a:lnSpc>
              <a:spcBef>
                <a:spcPts val="265"/>
              </a:spcBef>
              <a:buAutoNum type="arabicPeriod"/>
              <a:tabLst>
                <a:tab pos="288925" algn="l"/>
              </a:tabLst>
            </a:pPr>
            <a:r>
              <a:rPr lang="en-US" sz="2200" spc="-5" dirty="0">
                <a:latin typeface="Constantia"/>
                <a:cs typeface="Constantia"/>
              </a:rPr>
              <a:t>has</a:t>
            </a:r>
            <a:r>
              <a:rPr lang="en-US" sz="2200" spc="-60" dirty="0">
                <a:latin typeface="Constantia"/>
                <a:cs typeface="Constantia"/>
              </a:rPr>
              <a:t> </a:t>
            </a:r>
            <a:r>
              <a:rPr lang="en-US" sz="2200" spc="-5" dirty="0">
                <a:latin typeface="Constantia"/>
                <a:cs typeface="Constantia"/>
              </a:rPr>
              <a:t>m</a:t>
            </a:r>
            <a:r>
              <a:rPr lang="en-US" sz="2200" spc="-80" dirty="0">
                <a:latin typeface="Constantia"/>
                <a:cs typeface="Constantia"/>
              </a:rPr>
              <a:t> </a:t>
            </a:r>
            <a:r>
              <a:rPr lang="en-US" sz="2200" spc="-5" dirty="0">
                <a:latin typeface="Constantia"/>
                <a:cs typeface="Constantia"/>
              </a:rPr>
              <a:t>simple</a:t>
            </a:r>
            <a:r>
              <a:rPr lang="en-US" sz="2200" spc="-120" dirty="0">
                <a:latin typeface="Constantia"/>
                <a:cs typeface="Constantia"/>
              </a:rPr>
              <a:t> </a:t>
            </a:r>
            <a:r>
              <a:rPr lang="en-US" sz="2200" spc="-15" dirty="0">
                <a:latin typeface="Constantia"/>
                <a:cs typeface="Constantia"/>
              </a:rPr>
              <a:t>circuits</a:t>
            </a:r>
            <a:r>
              <a:rPr lang="en-US" sz="2200" spc="-80" dirty="0">
                <a:latin typeface="Constantia"/>
                <a:cs typeface="Constantia"/>
              </a:rPr>
              <a:t> </a:t>
            </a:r>
            <a:r>
              <a:rPr lang="en-US" sz="2200" spc="-5" dirty="0">
                <a:latin typeface="Constantia"/>
                <a:cs typeface="Constantia"/>
              </a:rPr>
              <a:t>of</a:t>
            </a:r>
            <a:r>
              <a:rPr lang="en-US" sz="2200" spc="35" dirty="0">
                <a:latin typeface="Constantia"/>
                <a:cs typeface="Constantia"/>
              </a:rPr>
              <a:t> </a:t>
            </a:r>
            <a:r>
              <a:rPr lang="en-US" sz="2200" spc="-5" dirty="0">
                <a:latin typeface="Constantia"/>
                <a:cs typeface="Constantia"/>
              </a:rPr>
              <a:t>length</a:t>
            </a:r>
            <a:r>
              <a:rPr lang="en-US" sz="2200" spc="-50" dirty="0">
                <a:latin typeface="Constantia"/>
                <a:cs typeface="Constantia"/>
              </a:rPr>
              <a:t> </a:t>
            </a:r>
            <a:r>
              <a:rPr lang="en-US" sz="2200" spc="-5" dirty="0">
                <a:latin typeface="Constantia"/>
                <a:cs typeface="Constantia"/>
              </a:rPr>
              <a:t>k.</a:t>
            </a:r>
            <a:endParaRPr lang="en-US" sz="2200" dirty="0">
              <a:latin typeface="Constantia"/>
              <a:cs typeface="Constantia"/>
            </a:endParaRPr>
          </a:p>
          <a:p>
            <a:pPr marL="303530" indent="-291465">
              <a:lnSpc>
                <a:spcPct val="100000"/>
              </a:lnSpc>
              <a:spcBef>
                <a:spcPts val="265"/>
              </a:spcBef>
              <a:buAutoNum type="arabicPeriod"/>
              <a:tabLst>
                <a:tab pos="304165" algn="l"/>
              </a:tabLst>
            </a:pPr>
            <a:r>
              <a:rPr lang="en-US" sz="2200" spc="-5" dirty="0">
                <a:latin typeface="Constantia"/>
                <a:cs typeface="Constantia"/>
              </a:rPr>
              <a:t>is</a:t>
            </a:r>
            <a:r>
              <a:rPr lang="en-US" sz="2200" spc="-130" dirty="0">
                <a:latin typeface="Constantia"/>
                <a:cs typeface="Constantia"/>
              </a:rPr>
              <a:t> </a:t>
            </a:r>
            <a:r>
              <a:rPr lang="en-US" sz="2200" spc="-15" dirty="0">
                <a:latin typeface="Constantia"/>
                <a:cs typeface="Constantia"/>
              </a:rPr>
              <a:t>connected.</a:t>
            </a:r>
            <a:endParaRPr lang="en-US" sz="2200" dirty="0">
              <a:latin typeface="Constantia"/>
              <a:cs typeface="Constantia"/>
            </a:endParaRPr>
          </a:p>
          <a:p>
            <a:pPr marL="305435" indent="-293370">
              <a:lnSpc>
                <a:spcPct val="100000"/>
              </a:lnSpc>
              <a:spcBef>
                <a:spcPts val="265"/>
              </a:spcBef>
              <a:buAutoNum type="arabicPeriod"/>
              <a:tabLst>
                <a:tab pos="306070" algn="l"/>
              </a:tabLst>
            </a:pPr>
            <a:r>
              <a:rPr lang="en-US" sz="2200" spc="-5" dirty="0">
                <a:latin typeface="Constantia"/>
                <a:cs typeface="Constantia"/>
              </a:rPr>
              <a:t>has</a:t>
            </a:r>
            <a:r>
              <a:rPr lang="en-US" sz="2200" spc="-110" dirty="0">
                <a:latin typeface="Constantia"/>
                <a:cs typeface="Constantia"/>
              </a:rPr>
              <a:t> </a:t>
            </a:r>
            <a:r>
              <a:rPr lang="en-US" sz="2200" spc="-5" dirty="0">
                <a:latin typeface="Constantia"/>
                <a:cs typeface="Constantia"/>
              </a:rPr>
              <a:t>an</a:t>
            </a:r>
            <a:r>
              <a:rPr lang="en-US" sz="2200" spc="-45" dirty="0">
                <a:latin typeface="Constantia"/>
                <a:cs typeface="Constantia"/>
              </a:rPr>
              <a:t> </a:t>
            </a:r>
            <a:r>
              <a:rPr lang="en-US" sz="2200" spc="-35" dirty="0">
                <a:latin typeface="Constantia"/>
                <a:cs typeface="Constantia"/>
              </a:rPr>
              <a:t>E</a:t>
            </a:r>
            <a:r>
              <a:rPr lang="en-US" sz="2200" spc="-10" dirty="0">
                <a:latin typeface="Constantia"/>
                <a:cs typeface="Constantia"/>
              </a:rPr>
              <a:t>u</a:t>
            </a:r>
            <a:r>
              <a:rPr lang="en-US" sz="2200" spc="-15" dirty="0">
                <a:latin typeface="Constantia"/>
                <a:cs typeface="Constantia"/>
              </a:rPr>
              <a:t>l</a:t>
            </a:r>
            <a:r>
              <a:rPr lang="en-US" sz="2200" spc="-5" dirty="0">
                <a:latin typeface="Constantia"/>
                <a:cs typeface="Constantia"/>
              </a:rPr>
              <a:t>er</a:t>
            </a:r>
            <a:r>
              <a:rPr lang="en-US" sz="2200" spc="-130" dirty="0">
                <a:latin typeface="Constantia"/>
                <a:cs typeface="Constantia"/>
              </a:rPr>
              <a:t> </a:t>
            </a:r>
            <a:r>
              <a:rPr lang="en-US" sz="2200" spc="-10" dirty="0">
                <a:latin typeface="Constantia"/>
                <a:cs typeface="Constantia"/>
              </a:rPr>
              <a:t>ci</a:t>
            </a:r>
            <a:r>
              <a:rPr lang="en-US" sz="2200" spc="-50" dirty="0">
                <a:latin typeface="Constantia"/>
                <a:cs typeface="Constantia"/>
              </a:rPr>
              <a:t>r</a:t>
            </a:r>
            <a:r>
              <a:rPr lang="en-US" sz="2200" spc="-10" dirty="0">
                <a:latin typeface="Constantia"/>
                <a:cs typeface="Constantia"/>
              </a:rPr>
              <a:t>cuit.</a:t>
            </a:r>
            <a:endParaRPr lang="en-US" sz="2200" dirty="0">
              <a:latin typeface="Constantia"/>
              <a:cs typeface="Constantia"/>
            </a:endParaRPr>
          </a:p>
          <a:p>
            <a:pPr marL="391795" indent="-379730">
              <a:lnSpc>
                <a:spcPct val="100000"/>
              </a:lnSpc>
              <a:spcBef>
                <a:spcPts val="260"/>
              </a:spcBef>
              <a:buAutoNum type="arabicPeriod"/>
              <a:tabLst>
                <a:tab pos="392430" algn="l"/>
              </a:tabLst>
            </a:pPr>
            <a:r>
              <a:rPr lang="en-US" sz="2200" spc="-5" dirty="0">
                <a:latin typeface="Constantia"/>
                <a:cs typeface="Constantia"/>
              </a:rPr>
              <a:t>has</a:t>
            </a:r>
            <a:r>
              <a:rPr lang="en-US" sz="2200" spc="-120" dirty="0">
                <a:latin typeface="Constantia"/>
                <a:cs typeface="Constantia"/>
              </a:rPr>
              <a:t> </a:t>
            </a:r>
            <a:r>
              <a:rPr lang="en-US" sz="2200" spc="-5" dirty="0">
                <a:latin typeface="Constantia"/>
                <a:cs typeface="Constantia"/>
              </a:rPr>
              <a:t>a</a:t>
            </a:r>
            <a:r>
              <a:rPr lang="en-US" sz="2200" spc="-60" dirty="0">
                <a:latin typeface="Constantia"/>
                <a:cs typeface="Constantia"/>
              </a:rPr>
              <a:t> </a:t>
            </a:r>
            <a:r>
              <a:rPr lang="en-US" sz="2200" spc="-10" dirty="0">
                <a:latin typeface="Constantia"/>
                <a:cs typeface="Constantia"/>
              </a:rPr>
              <a:t>Hamiltonian</a:t>
            </a:r>
            <a:r>
              <a:rPr lang="en-US" sz="2200" spc="-125" dirty="0">
                <a:latin typeface="Constantia"/>
                <a:cs typeface="Constantia"/>
              </a:rPr>
              <a:t> </a:t>
            </a:r>
            <a:r>
              <a:rPr lang="en-US" sz="2200" spc="-15" dirty="0">
                <a:latin typeface="Constantia"/>
                <a:cs typeface="Constantia"/>
              </a:rPr>
              <a:t>circuit.</a:t>
            </a:r>
            <a:endParaRPr lang="en-US" sz="2200" dirty="0">
              <a:latin typeface="Constantia"/>
              <a:cs typeface="Constant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177800" y="188721"/>
            <a:ext cx="7073265" cy="711200"/>
          </a:xfrm>
          <a:prstGeom prst="rect">
            <a:avLst/>
          </a:prstGeom>
        </p:spPr>
        <p:txBody>
          <a:bodyPr vert="horz" wrap="square" lIns="0" tIns="12700" rIns="0" bIns="0" rtlCol="0">
            <a:spAutoFit/>
          </a:bodyPr>
          <a:lstStyle/>
          <a:p>
            <a:pPr marL="12700">
              <a:lnSpc>
                <a:spcPct val="100000"/>
              </a:lnSpc>
              <a:spcBef>
                <a:spcPts val="100"/>
              </a:spcBef>
            </a:pPr>
            <a:r>
              <a:rPr sz="4500" spc="-5" dirty="0">
                <a:solidFill>
                  <a:srgbClr val="04607A"/>
                </a:solidFill>
                <a:latin typeface="Calibri"/>
                <a:cs typeface="Calibri"/>
              </a:rPr>
              <a:t>Isomorphism</a:t>
            </a:r>
            <a:r>
              <a:rPr sz="4500" spc="-15" dirty="0">
                <a:solidFill>
                  <a:srgbClr val="04607A"/>
                </a:solidFill>
                <a:latin typeface="Calibri"/>
                <a:cs typeface="Calibri"/>
              </a:rPr>
              <a:t> </a:t>
            </a:r>
            <a:r>
              <a:rPr sz="4500" spc="5" dirty="0">
                <a:solidFill>
                  <a:srgbClr val="04607A"/>
                </a:solidFill>
                <a:latin typeface="Calibri"/>
                <a:cs typeface="Calibri"/>
              </a:rPr>
              <a:t>of</a:t>
            </a:r>
            <a:r>
              <a:rPr sz="4500" spc="-15" dirty="0">
                <a:solidFill>
                  <a:srgbClr val="04607A"/>
                </a:solidFill>
                <a:latin typeface="Calibri"/>
                <a:cs typeface="Calibri"/>
              </a:rPr>
              <a:t> Graphs (</a:t>
            </a:r>
            <a:r>
              <a:rPr sz="4500" i="1" spc="-15" dirty="0">
                <a:solidFill>
                  <a:srgbClr val="04607A"/>
                </a:solidFill>
                <a:latin typeface="Calibri"/>
                <a:cs typeface="Calibri"/>
              </a:rPr>
              <a:t>cont.</a:t>
            </a:r>
            <a:r>
              <a:rPr sz="4500" spc="-15" dirty="0">
                <a:solidFill>
                  <a:srgbClr val="04607A"/>
                </a:solidFill>
                <a:latin typeface="Calibri"/>
                <a:cs typeface="Calibri"/>
              </a:rPr>
              <a:t>)</a:t>
            </a:r>
            <a:endParaRPr sz="4500" dirty="0">
              <a:latin typeface="Calibri"/>
              <a:cs typeface="Calibri"/>
            </a:endParaRPr>
          </a:p>
        </p:txBody>
      </p:sp>
      <p:sp>
        <p:nvSpPr>
          <p:cNvPr id="9" name="object 9"/>
          <p:cNvSpPr txBox="1"/>
          <p:nvPr/>
        </p:nvSpPr>
        <p:spPr>
          <a:xfrm>
            <a:off x="276859" y="935482"/>
            <a:ext cx="6527800" cy="819150"/>
          </a:xfrm>
          <a:prstGeom prst="rect">
            <a:avLst/>
          </a:prstGeom>
        </p:spPr>
        <p:txBody>
          <a:bodyPr vert="horz" wrap="square" lIns="0" tIns="13335" rIns="0" bIns="0" rtlCol="0">
            <a:spAutoFit/>
          </a:bodyPr>
          <a:lstStyle/>
          <a:p>
            <a:pPr marL="12700">
              <a:lnSpc>
                <a:spcPct val="100000"/>
              </a:lnSpc>
              <a:spcBef>
                <a:spcPts val="105"/>
              </a:spcBef>
            </a:pPr>
            <a:r>
              <a:rPr sz="2600" b="1" spc="-5" dirty="0">
                <a:latin typeface="Constantia"/>
                <a:cs typeface="Constantia"/>
              </a:rPr>
              <a:t>Example</a:t>
            </a:r>
            <a:r>
              <a:rPr sz="2600" spc="-5" dirty="0">
                <a:latin typeface="Constantia"/>
                <a:cs typeface="Constantia"/>
              </a:rPr>
              <a:t>:</a:t>
            </a:r>
            <a:r>
              <a:rPr sz="2600" spc="-55" dirty="0">
                <a:latin typeface="Constantia"/>
                <a:cs typeface="Constantia"/>
              </a:rPr>
              <a:t> </a:t>
            </a:r>
            <a:r>
              <a:rPr sz="2600" spc="-15" dirty="0">
                <a:latin typeface="Constantia"/>
                <a:cs typeface="Constantia"/>
              </a:rPr>
              <a:t>Show</a:t>
            </a:r>
            <a:r>
              <a:rPr sz="2600" spc="-105" dirty="0">
                <a:latin typeface="Constantia"/>
                <a:cs typeface="Constantia"/>
              </a:rPr>
              <a:t> </a:t>
            </a:r>
            <a:r>
              <a:rPr sz="2600" spc="-5" dirty="0">
                <a:latin typeface="Constantia"/>
                <a:cs typeface="Constantia"/>
              </a:rPr>
              <a:t>that</a:t>
            </a:r>
            <a:r>
              <a:rPr sz="2600" spc="-105" dirty="0">
                <a:latin typeface="Constantia"/>
                <a:cs typeface="Constantia"/>
              </a:rPr>
              <a:t> </a:t>
            </a:r>
            <a:r>
              <a:rPr sz="2600" spc="-5" dirty="0">
                <a:latin typeface="Constantia"/>
                <a:cs typeface="Constantia"/>
              </a:rPr>
              <a:t>the</a:t>
            </a:r>
            <a:r>
              <a:rPr sz="2600" spc="-130" dirty="0">
                <a:latin typeface="Constantia"/>
                <a:cs typeface="Constantia"/>
              </a:rPr>
              <a:t> </a:t>
            </a:r>
            <a:r>
              <a:rPr sz="2600" spc="-10" dirty="0">
                <a:latin typeface="Constantia"/>
                <a:cs typeface="Constantia"/>
              </a:rPr>
              <a:t>graphs</a:t>
            </a:r>
            <a:r>
              <a:rPr sz="2600" spc="-30" dirty="0">
                <a:latin typeface="Constantia"/>
                <a:cs typeface="Constantia"/>
              </a:rPr>
              <a:t> </a:t>
            </a:r>
            <a:r>
              <a:rPr sz="2600" i="1" dirty="0">
                <a:latin typeface="Constantia"/>
                <a:cs typeface="Constantia"/>
              </a:rPr>
              <a:t>G</a:t>
            </a:r>
            <a:r>
              <a:rPr sz="2600" i="1" spc="35" dirty="0">
                <a:latin typeface="Constantia"/>
                <a:cs typeface="Constantia"/>
              </a:rPr>
              <a:t> </a:t>
            </a:r>
            <a:r>
              <a:rPr sz="2600" dirty="0">
                <a:latin typeface="Constantia"/>
                <a:cs typeface="Constantia"/>
              </a:rPr>
              <a:t>=(</a:t>
            </a:r>
            <a:r>
              <a:rPr sz="2600" i="1" dirty="0">
                <a:latin typeface="Constantia"/>
                <a:cs typeface="Constantia"/>
              </a:rPr>
              <a:t>V</a:t>
            </a:r>
            <a:r>
              <a:rPr sz="2600" dirty="0">
                <a:latin typeface="Constantia"/>
                <a:cs typeface="Constantia"/>
              </a:rPr>
              <a:t>,</a:t>
            </a:r>
            <a:r>
              <a:rPr sz="2600" spc="-15" dirty="0">
                <a:latin typeface="Constantia"/>
                <a:cs typeface="Constantia"/>
              </a:rPr>
              <a:t> </a:t>
            </a:r>
            <a:r>
              <a:rPr sz="2600" i="1" dirty="0">
                <a:latin typeface="Constantia"/>
                <a:cs typeface="Constantia"/>
              </a:rPr>
              <a:t>E</a:t>
            </a:r>
            <a:r>
              <a:rPr sz="2600" dirty="0">
                <a:latin typeface="Constantia"/>
                <a:cs typeface="Constantia"/>
              </a:rPr>
              <a:t>)</a:t>
            </a:r>
            <a:r>
              <a:rPr sz="2600" spc="-80" dirty="0">
                <a:latin typeface="Constantia"/>
                <a:cs typeface="Constantia"/>
              </a:rPr>
              <a:t> </a:t>
            </a:r>
            <a:r>
              <a:rPr sz="2600" dirty="0">
                <a:latin typeface="Constantia"/>
                <a:cs typeface="Constantia"/>
              </a:rPr>
              <a:t>and</a:t>
            </a:r>
          </a:p>
          <a:p>
            <a:pPr marL="12700">
              <a:lnSpc>
                <a:spcPct val="100000"/>
              </a:lnSpc>
            </a:pPr>
            <a:r>
              <a:rPr sz="2600" i="1" spc="5" dirty="0">
                <a:latin typeface="Constantia"/>
                <a:cs typeface="Constantia"/>
              </a:rPr>
              <a:t>H</a:t>
            </a:r>
            <a:r>
              <a:rPr sz="2600" i="1" spc="20" dirty="0">
                <a:latin typeface="Constantia"/>
                <a:cs typeface="Constantia"/>
              </a:rPr>
              <a:t> </a:t>
            </a:r>
            <a:r>
              <a:rPr sz="2600" dirty="0">
                <a:latin typeface="Constantia"/>
                <a:cs typeface="Constantia"/>
              </a:rPr>
              <a:t>=</a:t>
            </a:r>
            <a:r>
              <a:rPr sz="2600" spc="-5" dirty="0">
                <a:latin typeface="Constantia"/>
                <a:cs typeface="Constantia"/>
              </a:rPr>
              <a:t> </a:t>
            </a:r>
            <a:r>
              <a:rPr sz="2600" dirty="0">
                <a:latin typeface="Constantia"/>
                <a:cs typeface="Constantia"/>
              </a:rPr>
              <a:t>(</a:t>
            </a:r>
            <a:r>
              <a:rPr sz="2600" i="1" dirty="0">
                <a:latin typeface="Constantia"/>
                <a:cs typeface="Constantia"/>
              </a:rPr>
              <a:t>W</a:t>
            </a:r>
            <a:r>
              <a:rPr sz="2600" dirty="0">
                <a:latin typeface="Constantia"/>
                <a:cs typeface="Constantia"/>
              </a:rPr>
              <a:t>,</a:t>
            </a:r>
            <a:r>
              <a:rPr sz="2600" spc="-20" dirty="0">
                <a:latin typeface="Constantia"/>
                <a:cs typeface="Constantia"/>
              </a:rPr>
              <a:t> </a:t>
            </a:r>
            <a:r>
              <a:rPr sz="2600" i="1" dirty="0">
                <a:latin typeface="Constantia"/>
                <a:cs typeface="Constantia"/>
              </a:rPr>
              <a:t>F</a:t>
            </a:r>
            <a:r>
              <a:rPr sz="2600" dirty="0">
                <a:latin typeface="Constantia"/>
                <a:cs typeface="Constantia"/>
              </a:rPr>
              <a:t>)</a:t>
            </a:r>
            <a:r>
              <a:rPr sz="2600" spc="-70" dirty="0">
                <a:latin typeface="Constantia"/>
                <a:cs typeface="Constantia"/>
              </a:rPr>
              <a:t> </a:t>
            </a:r>
            <a:r>
              <a:rPr sz="2600" spc="-15" dirty="0">
                <a:latin typeface="Constantia"/>
                <a:cs typeface="Constantia"/>
              </a:rPr>
              <a:t>are</a:t>
            </a:r>
            <a:r>
              <a:rPr sz="2600" spc="-70" dirty="0">
                <a:latin typeface="Constantia"/>
                <a:cs typeface="Constantia"/>
              </a:rPr>
              <a:t> </a:t>
            </a:r>
            <a:r>
              <a:rPr sz="2600" spc="-5" dirty="0">
                <a:latin typeface="Constantia"/>
                <a:cs typeface="Constantia"/>
              </a:rPr>
              <a:t>isomorphic.</a:t>
            </a:r>
            <a:endParaRPr sz="2600" dirty="0">
              <a:latin typeface="Constantia"/>
              <a:cs typeface="Constantia"/>
            </a:endParaRPr>
          </a:p>
        </p:txBody>
      </p:sp>
      <p:sp>
        <p:nvSpPr>
          <p:cNvPr id="10" name="object 10"/>
          <p:cNvSpPr txBox="1"/>
          <p:nvPr/>
        </p:nvSpPr>
        <p:spPr>
          <a:xfrm>
            <a:off x="6559677" y="2520518"/>
            <a:ext cx="2132330" cy="422909"/>
          </a:xfrm>
          <a:prstGeom prst="rect">
            <a:avLst/>
          </a:prstGeom>
        </p:spPr>
        <p:txBody>
          <a:bodyPr vert="horz" wrap="square" lIns="0" tIns="13335" rIns="0" bIns="0" rtlCol="0">
            <a:spAutoFit/>
          </a:bodyPr>
          <a:lstStyle/>
          <a:p>
            <a:pPr marL="12700">
              <a:lnSpc>
                <a:spcPct val="100000"/>
              </a:lnSpc>
              <a:spcBef>
                <a:spcPts val="105"/>
              </a:spcBef>
            </a:pPr>
            <a:r>
              <a:rPr sz="2600" spc="-5" dirty="0">
                <a:latin typeface="Constantia"/>
                <a:cs typeface="Constantia"/>
              </a:rPr>
              <a:t>i</a:t>
            </a:r>
            <a:r>
              <a:rPr sz="2600" dirty="0">
                <a:latin typeface="Constantia"/>
                <a:cs typeface="Constantia"/>
              </a:rPr>
              <a:t>s</a:t>
            </a:r>
            <a:r>
              <a:rPr sz="2600" spc="-130" dirty="0">
                <a:latin typeface="Constantia"/>
                <a:cs typeface="Constantia"/>
              </a:rPr>
              <a:t> </a:t>
            </a:r>
            <a:r>
              <a:rPr sz="2600" dirty="0">
                <a:latin typeface="Constantia"/>
                <a:cs typeface="Constantia"/>
              </a:rPr>
              <a:t>a</a:t>
            </a:r>
            <a:r>
              <a:rPr sz="2600" spc="-130" dirty="0">
                <a:latin typeface="Constantia"/>
                <a:cs typeface="Constantia"/>
              </a:rPr>
              <a:t> </a:t>
            </a:r>
            <a:r>
              <a:rPr sz="2600" dirty="0">
                <a:latin typeface="Constantia"/>
                <a:cs typeface="Constantia"/>
              </a:rPr>
              <a:t>o</a:t>
            </a:r>
            <a:r>
              <a:rPr sz="2600" spc="-10" dirty="0">
                <a:latin typeface="Constantia"/>
                <a:cs typeface="Constantia"/>
              </a:rPr>
              <a:t>n</a:t>
            </a:r>
            <a:r>
              <a:rPr sz="2600" spc="-5" dirty="0">
                <a:latin typeface="Constantia"/>
                <a:cs typeface="Constantia"/>
              </a:rPr>
              <a:t>e-</a:t>
            </a:r>
            <a:r>
              <a:rPr sz="2600" spc="-35" dirty="0">
                <a:latin typeface="Constantia"/>
                <a:cs typeface="Constantia"/>
              </a:rPr>
              <a:t>t</a:t>
            </a:r>
            <a:r>
              <a:rPr sz="2600" spc="-5" dirty="0">
                <a:latin typeface="Constantia"/>
                <a:cs typeface="Constantia"/>
              </a:rPr>
              <a:t>o-</a:t>
            </a:r>
            <a:r>
              <a:rPr sz="2600" dirty="0">
                <a:latin typeface="Constantia"/>
                <a:cs typeface="Constantia"/>
              </a:rPr>
              <a:t>o</a:t>
            </a:r>
            <a:r>
              <a:rPr sz="2600" spc="-10" dirty="0">
                <a:latin typeface="Constantia"/>
                <a:cs typeface="Constantia"/>
              </a:rPr>
              <a:t>n</a:t>
            </a:r>
            <a:r>
              <a:rPr sz="2600" dirty="0">
                <a:latin typeface="Constantia"/>
                <a:cs typeface="Constantia"/>
              </a:rPr>
              <a:t>e</a:t>
            </a:r>
          </a:p>
        </p:txBody>
      </p:sp>
      <p:sp>
        <p:nvSpPr>
          <p:cNvPr id="11" name="object 11"/>
          <p:cNvSpPr txBox="1"/>
          <p:nvPr/>
        </p:nvSpPr>
        <p:spPr>
          <a:xfrm>
            <a:off x="251459" y="2124582"/>
            <a:ext cx="6193155" cy="3593465"/>
          </a:xfrm>
          <a:prstGeom prst="rect">
            <a:avLst/>
          </a:prstGeom>
        </p:spPr>
        <p:txBody>
          <a:bodyPr vert="horz" wrap="square" lIns="0" tIns="13335" rIns="0" bIns="0" rtlCol="0">
            <a:spAutoFit/>
          </a:bodyPr>
          <a:lstStyle/>
          <a:p>
            <a:pPr marL="38100">
              <a:lnSpc>
                <a:spcPct val="100000"/>
              </a:lnSpc>
              <a:spcBef>
                <a:spcPts val="105"/>
              </a:spcBef>
            </a:pPr>
            <a:r>
              <a:rPr sz="2600" b="1" dirty="0">
                <a:latin typeface="Constantia"/>
                <a:cs typeface="Constantia"/>
              </a:rPr>
              <a:t>Solution</a:t>
            </a:r>
            <a:r>
              <a:rPr sz="2600" dirty="0">
                <a:latin typeface="Constantia"/>
                <a:cs typeface="Constantia"/>
              </a:rPr>
              <a:t>:</a:t>
            </a:r>
            <a:r>
              <a:rPr sz="2600" spc="-90" dirty="0">
                <a:latin typeface="Constantia"/>
                <a:cs typeface="Constantia"/>
              </a:rPr>
              <a:t> </a:t>
            </a:r>
            <a:r>
              <a:rPr sz="2600" spc="-5" dirty="0">
                <a:latin typeface="Constantia"/>
                <a:cs typeface="Constantia"/>
              </a:rPr>
              <a:t>The</a:t>
            </a:r>
            <a:r>
              <a:rPr sz="2600" spc="-70" dirty="0">
                <a:latin typeface="Constantia"/>
                <a:cs typeface="Constantia"/>
              </a:rPr>
              <a:t> </a:t>
            </a:r>
            <a:r>
              <a:rPr sz="2600" spc="-5" dirty="0">
                <a:latin typeface="Constantia"/>
                <a:cs typeface="Constantia"/>
              </a:rPr>
              <a:t>function</a:t>
            </a:r>
            <a:r>
              <a:rPr sz="2600" spc="-85" dirty="0">
                <a:latin typeface="Constantia"/>
                <a:cs typeface="Constantia"/>
              </a:rPr>
              <a:t> </a:t>
            </a:r>
            <a:r>
              <a:rPr sz="2600" i="1" dirty="0">
                <a:latin typeface="Constantia"/>
                <a:cs typeface="Constantia"/>
              </a:rPr>
              <a:t>f</a:t>
            </a:r>
            <a:r>
              <a:rPr sz="2600" i="1" spc="-30" dirty="0">
                <a:latin typeface="Constantia"/>
                <a:cs typeface="Constantia"/>
              </a:rPr>
              <a:t> </a:t>
            </a:r>
            <a:r>
              <a:rPr sz="2600" dirty="0">
                <a:latin typeface="Constantia"/>
                <a:cs typeface="Constantia"/>
              </a:rPr>
              <a:t>with</a:t>
            </a:r>
          </a:p>
          <a:p>
            <a:pPr marL="38100">
              <a:lnSpc>
                <a:spcPct val="100000"/>
              </a:lnSpc>
            </a:pPr>
            <a:r>
              <a:rPr sz="2600" i="1" dirty="0">
                <a:latin typeface="Constantia"/>
                <a:cs typeface="Constantia"/>
              </a:rPr>
              <a:t>f</a:t>
            </a:r>
            <a:r>
              <a:rPr sz="2600" dirty="0">
                <a:latin typeface="Constantia"/>
                <a:cs typeface="Constantia"/>
              </a:rPr>
              <a:t>(</a:t>
            </a:r>
            <a:r>
              <a:rPr sz="2600" i="1" dirty="0">
                <a:latin typeface="Constantia"/>
                <a:cs typeface="Constantia"/>
              </a:rPr>
              <a:t>u</a:t>
            </a:r>
            <a:r>
              <a:rPr sz="2550" baseline="-21241" dirty="0">
                <a:latin typeface="Cambria Math"/>
                <a:cs typeface="Cambria Math"/>
              </a:rPr>
              <a:t>1</a:t>
            </a:r>
            <a:r>
              <a:rPr sz="2600" dirty="0">
                <a:latin typeface="Constantia"/>
                <a:cs typeface="Constantia"/>
              </a:rPr>
              <a:t>)</a:t>
            </a:r>
            <a:r>
              <a:rPr sz="2600" spc="5" dirty="0">
                <a:latin typeface="Constantia"/>
                <a:cs typeface="Constantia"/>
              </a:rPr>
              <a:t> </a:t>
            </a:r>
            <a:r>
              <a:rPr sz="2600" dirty="0">
                <a:latin typeface="Constantia"/>
                <a:cs typeface="Constantia"/>
              </a:rPr>
              <a:t>=</a:t>
            </a:r>
            <a:r>
              <a:rPr sz="2600" spc="-5" dirty="0">
                <a:latin typeface="Constantia"/>
                <a:cs typeface="Constantia"/>
              </a:rPr>
              <a:t> </a:t>
            </a:r>
            <a:r>
              <a:rPr sz="2600" i="1" dirty="0">
                <a:latin typeface="Constantia"/>
                <a:cs typeface="Constantia"/>
              </a:rPr>
              <a:t>v</a:t>
            </a:r>
            <a:r>
              <a:rPr sz="2550" baseline="-21241" dirty="0">
                <a:latin typeface="Cambria Math"/>
                <a:cs typeface="Cambria Math"/>
              </a:rPr>
              <a:t>1</a:t>
            </a:r>
            <a:r>
              <a:rPr sz="2600" dirty="0">
                <a:latin typeface="Constantia"/>
                <a:cs typeface="Constantia"/>
              </a:rPr>
              <a:t>,</a:t>
            </a:r>
            <a:r>
              <a:rPr sz="2600" i="1" dirty="0">
                <a:latin typeface="Constantia"/>
                <a:cs typeface="Constantia"/>
              </a:rPr>
              <a:t>f</a:t>
            </a:r>
            <a:r>
              <a:rPr sz="2600" dirty="0">
                <a:latin typeface="Constantia"/>
                <a:cs typeface="Constantia"/>
              </a:rPr>
              <a:t>(</a:t>
            </a:r>
            <a:r>
              <a:rPr sz="2600" i="1" dirty="0">
                <a:latin typeface="Constantia"/>
                <a:cs typeface="Constantia"/>
              </a:rPr>
              <a:t>u</a:t>
            </a:r>
            <a:r>
              <a:rPr sz="2550" baseline="-21241" dirty="0">
                <a:latin typeface="Cambria Math"/>
                <a:cs typeface="Cambria Math"/>
              </a:rPr>
              <a:t>2</a:t>
            </a:r>
            <a:r>
              <a:rPr sz="2600" dirty="0">
                <a:latin typeface="Constantia"/>
                <a:cs typeface="Constantia"/>
              </a:rPr>
              <a:t>) = </a:t>
            </a:r>
            <a:r>
              <a:rPr sz="2600" i="1" spc="5" dirty="0">
                <a:latin typeface="Constantia"/>
                <a:cs typeface="Constantia"/>
              </a:rPr>
              <a:t>v</a:t>
            </a:r>
            <a:r>
              <a:rPr sz="2550" spc="7" baseline="-21241" dirty="0">
                <a:latin typeface="Cambria Math"/>
                <a:cs typeface="Cambria Math"/>
              </a:rPr>
              <a:t>4</a:t>
            </a:r>
            <a:r>
              <a:rPr sz="2600" spc="5" dirty="0">
                <a:latin typeface="Constantia"/>
                <a:cs typeface="Constantia"/>
              </a:rPr>
              <a:t>,</a:t>
            </a:r>
            <a:r>
              <a:rPr sz="2600" spc="-10" dirty="0">
                <a:latin typeface="Constantia"/>
                <a:cs typeface="Constantia"/>
              </a:rPr>
              <a:t> </a:t>
            </a:r>
            <a:r>
              <a:rPr sz="2600" i="1" dirty="0">
                <a:latin typeface="Constantia"/>
                <a:cs typeface="Constantia"/>
              </a:rPr>
              <a:t>f</a:t>
            </a:r>
            <a:r>
              <a:rPr sz="2600" dirty="0">
                <a:latin typeface="Constantia"/>
                <a:cs typeface="Constantia"/>
              </a:rPr>
              <a:t>(</a:t>
            </a:r>
            <a:r>
              <a:rPr sz="2600" i="1" dirty="0">
                <a:latin typeface="Constantia"/>
                <a:cs typeface="Constantia"/>
              </a:rPr>
              <a:t>u</a:t>
            </a:r>
            <a:r>
              <a:rPr sz="2550" baseline="-21241" dirty="0">
                <a:latin typeface="Cambria Math"/>
                <a:cs typeface="Cambria Math"/>
              </a:rPr>
              <a:t>3</a:t>
            </a:r>
            <a:r>
              <a:rPr sz="2600" dirty="0">
                <a:latin typeface="Constantia"/>
                <a:cs typeface="Constantia"/>
              </a:rPr>
              <a:t>)</a:t>
            </a:r>
            <a:r>
              <a:rPr sz="2600" spc="15" dirty="0">
                <a:latin typeface="Constantia"/>
                <a:cs typeface="Constantia"/>
              </a:rPr>
              <a:t> </a:t>
            </a:r>
            <a:r>
              <a:rPr sz="2600" dirty="0">
                <a:latin typeface="Constantia"/>
                <a:cs typeface="Constantia"/>
              </a:rPr>
              <a:t>=</a:t>
            </a:r>
            <a:r>
              <a:rPr sz="2600" spc="-5" dirty="0">
                <a:latin typeface="Constantia"/>
                <a:cs typeface="Constantia"/>
              </a:rPr>
              <a:t> </a:t>
            </a:r>
            <a:r>
              <a:rPr sz="2600" i="1" spc="5" dirty="0">
                <a:latin typeface="Constantia"/>
                <a:cs typeface="Constantia"/>
              </a:rPr>
              <a:t>v</a:t>
            </a:r>
            <a:r>
              <a:rPr sz="2550" spc="7" baseline="-21241" dirty="0">
                <a:latin typeface="Cambria Math"/>
                <a:cs typeface="Cambria Math"/>
              </a:rPr>
              <a:t>3</a:t>
            </a:r>
            <a:r>
              <a:rPr sz="2600" spc="5" dirty="0">
                <a:latin typeface="Constantia"/>
                <a:cs typeface="Constantia"/>
              </a:rPr>
              <a:t>,</a:t>
            </a:r>
            <a:r>
              <a:rPr sz="2600" spc="-75" dirty="0">
                <a:latin typeface="Constantia"/>
                <a:cs typeface="Constantia"/>
              </a:rPr>
              <a:t> </a:t>
            </a:r>
            <a:r>
              <a:rPr sz="2600" dirty="0">
                <a:latin typeface="Constantia"/>
                <a:cs typeface="Constantia"/>
              </a:rPr>
              <a:t>and</a:t>
            </a:r>
            <a:r>
              <a:rPr sz="2600" spc="-10" dirty="0">
                <a:latin typeface="Constantia"/>
                <a:cs typeface="Constantia"/>
              </a:rPr>
              <a:t> </a:t>
            </a:r>
            <a:r>
              <a:rPr sz="2600" i="1" dirty="0">
                <a:latin typeface="Constantia"/>
                <a:cs typeface="Constantia"/>
              </a:rPr>
              <a:t>f</a:t>
            </a:r>
            <a:r>
              <a:rPr sz="2600" dirty="0">
                <a:latin typeface="Constantia"/>
                <a:cs typeface="Constantia"/>
              </a:rPr>
              <a:t>(</a:t>
            </a:r>
            <a:r>
              <a:rPr sz="2600" i="1" dirty="0">
                <a:latin typeface="Constantia"/>
                <a:cs typeface="Constantia"/>
              </a:rPr>
              <a:t>u</a:t>
            </a:r>
            <a:r>
              <a:rPr sz="2550" baseline="-21241" dirty="0">
                <a:latin typeface="Cambria Math"/>
                <a:cs typeface="Cambria Math"/>
              </a:rPr>
              <a:t>4</a:t>
            </a:r>
            <a:r>
              <a:rPr sz="2600" dirty="0">
                <a:latin typeface="Constantia"/>
                <a:cs typeface="Constantia"/>
              </a:rPr>
              <a:t>)</a:t>
            </a:r>
            <a:r>
              <a:rPr sz="2600" spc="5" dirty="0">
                <a:latin typeface="Constantia"/>
                <a:cs typeface="Constantia"/>
              </a:rPr>
              <a:t> </a:t>
            </a:r>
            <a:r>
              <a:rPr sz="2600" dirty="0">
                <a:latin typeface="Constantia"/>
                <a:cs typeface="Constantia"/>
              </a:rPr>
              <a:t>= </a:t>
            </a:r>
            <a:r>
              <a:rPr sz="2600" i="1" spc="5" dirty="0">
                <a:latin typeface="Constantia"/>
                <a:cs typeface="Constantia"/>
              </a:rPr>
              <a:t>v</a:t>
            </a:r>
            <a:r>
              <a:rPr sz="2550" spc="7" baseline="-21241" dirty="0">
                <a:latin typeface="Cambria Math"/>
                <a:cs typeface="Cambria Math"/>
              </a:rPr>
              <a:t>2</a:t>
            </a:r>
            <a:endParaRPr sz="2550" baseline="-21241" dirty="0">
              <a:latin typeface="Cambria Math"/>
              <a:cs typeface="Cambria Math"/>
            </a:endParaRPr>
          </a:p>
          <a:p>
            <a:pPr marL="38100" marR="1198245">
              <a:lnSpc>
                <a:spcPct val="100000"/>
              </a:lnSpc>
            </a:pPr>
            <a:r>
              <a:rPr sz="2600" spc="-15" dirty="0">
                <a:latin typeface="Constantia"/>
                <a:cs typeface="Constantia"/>
              </a:rPr>
              <a:t>correspondence</a:t>
            </a:r>
            <a:r>
              <a:rPr sz="2600" spc="-90" dirty="0">
                <a:latin typeface="Constantia"/>
                <a:cs typeface="Constantia"/>
              </a:rPr>
              <a:t> </a:t>
            </a:r>
            <a:r>
              <a:rPr sz="2600" spc="-10" dirty="0">
                <a:latin typeface="Constantia"/>
                <a:cs typeface="Constantia"/>
              </a:rPr>
              <a:t>between</a:t>
            </a:r>
            <a:r>
              <a:rPr sz="2600" spc="-55" dirty="0">
                <a:latin typeface="Constantia"/>
                <a:cs typeface="Constantia"/>
              </a:rPr>
              <a:t> </a:t>
            </a:r>
            <a:r>
              <a:rPr sz="2600" i="1" dirty="0">
                <a:latin typeface="Constantia"/>
                <a:cs typeface="Constantia"/>
              </a:rPr>
              <a:t>V</a:t>
            </a:r>
            <a:r>
              <a:rPr sz="2600" i="1" spc="-40" dirty="0">
                <a:latin typeface="Constantia"/>
                <a:cs typeface="Constantia"/>
              </a:rPr>
              <a:t> </a:t>
            </a:r>
            <a:r>
              <a:rPr sz="2600" dirty="0">
                <a:latin typeface="Constantia"/>
                <a:cs typeface="Constantia"/>
              </a:rPr>
              <a:t>and</a:t>
            </a:r>
            <a:r>
              <a:rPr sz="2600" spc="-20" dirty="0">
                <a:latin typeface="Constantia"/>
                <a:cs typeface="Constantia"/>
              </a:rPr>
              <a:t> </a:t>
            </a:r>
            <a:r>
              <a:rPr sz="2600" i="1" spc="5" dirty="0">
                <a:latin typeface="Constantia"/>
                <a:cs typeface="Constantia"/>
              </a:rPr>
              <a:t>W</a:t>
            </a:r>
            <a:r>
              <a:rPr sz="2600" spc="5" dirty="0">
                <a:latin typeface="Constantia"/>
                <a:cs typeface="Constantia"/>
              </a:rPr>
              <a:t>. </a:t>
            </a:r>
            <a:r>
              <a:rPr sz="2600" spc="-640" dirty="0">
                <a:latin typeface="Constantia"/>
                <a:cs typeface="Constantia"/>
              </a:rPr>
              <a:t> </a:t>
            </a:r>
            <a:r>
              <a:rPr sz="2600" spc="-35" dirty="0">
                <a:latin typeface="Constantia"/>
                <a:cs typeface="Constantia"/>
              </a:rPr>
              <a:t>N</a:t>
            </a:r>
            <a:r>
              <a:rPr sz="2600" dirty="0">
                <a:latin typeface="Constantia"/>
                <a:cs typeface="Constantia"/>
              </a:rPr>
              <a:t>o</a:t>
            </a:r>
            <a:r>
              <a:rPr sz="2600" spc="-40" dirty="0">
                <a:latin typeface="Constantia"/>
                <a:cs typeface="Constantia"/>
              </a:rPr>
              <a:t>t</a:t>
            </a:r>
            <a:r>
              <a:rPr sz="2600" dirty="0">
                <a:latin typeface="Constantia"/>
                <a:cs typeface="Constantia"/>
              </a:rPr>
              <a:t>e</a:t>
            </a:r>
            <a:r>
              <a:rPr sz="2600" spc="-114" dirty="0">
                <a:latin typeface="Constantia"/>
                <a:cs typeface="Constantia"/>
              </a:rPr>
              <a:t> </a:t>
            </a:r>
            <a:r>
              <a:rPr sz="2600" spc="-5" dirty="0">
                <a:latin typeface="Constantia"/>
                <a:cs typeface="Constantia"/>
              </a:rPr>
              <a:t>tha</a:t>
            </a:r>
            <a:r>
              <a:rPr sz="2600" dirty="0">
                <a:latin typeface="Constantia"/>
                <a:cs typeface="Constantia"/>
              </a:rPr>
              <a:t>t</a:t>
            </a:r>
            <a:r>
              <a:rPr sz="2600" spc="-140" dirty="0">
                <a:latin typeface="Constantia"/>
                <a:cs typeface="Constantia"/>
              </a:rPr>
              <a:t> </a:t>
            </a:r>
            <a:r>
              <a:rPr sz="2600" dirty="0">
                <a:latin typeface="Constantia"/>
                <a:cs typeface="Constantia"/>
              </a:rPr>
              <a:t>adja</a:t>
            </a:r>
            <a:r>
              <a:rPr sz="2600" spc="-50" dirty="0">
                <a:latin typeface="Constantia"/>
                <a:cs typeface="Constantia"/>
              </a:rPr>
              <a:t>c</a:t>
            </a:r>
            <a:r>
              <a:rPr sz="2600" dirty="0">
                <a:latin typeface="Constantia"/>
                <a:cs typeface="Constantia"/>
              </a:rPr>
              <a:t>ent</a:t>
            </a:r>
            <a:r>
              <a:rPr sz="2600" spc="-160" dirty="0">
                <a:latin typeface="Constantia"/>
                <a:cs typeface="Constantia"/>
              </a:rPr>
              <a:t> </a:t>
            </a:r>
            <a:r>
              <a:rPr sz="2600" spc="-60" dirty="0">
                <a:latin typeface="Constantia"/>
                <a:cs typeface="Constantia"/>
              </a:rPr>
              <a:t>v</a:t>
            </a:r>
            <a:r>
              <a:rPr sz="2600" dirty="0">
                <a:latin typeface="Constantia"/>
                <a:cs typeface="Constantia"/>
              </a:rPr>
              <a:t>erti</a:t>
            </a:r>
            <a:r>
              <a:rPr sz="2600" spc="-50" dirty="0">
                <a:latin typeface="Constantia"/>
                <a:cs typeface="Constantia"/>
              </a:rPr>
              <a:t>c</a:t>
            </a:r>
            <a:r>
              <a:rPr sz="2600" dirty="0">
                <a:latin typeface="Constantia"/>
                <a:cs typeface="Constantia"/>
              </a:rPr>
              <a:t>es</a:t>
            </a:r>
            <a:r>
              <a:rPr sz="2600" spc="-75" dirty="0">
                <a:latin typeface="Constantia"/>
                <a:cs typeface="Constantia"/>
              </a:rPr>
              <a:t> </a:t>
            </a:r>
            <a:r>
              <a:rPr sz="2600" spc="-5" dirty="0">
                <a:latin typeface="Constantia"/>
                <a:cs typeface="Constantia"/>
              </a:rPr>
              <a:t>i</a:t>
            </a:r>
            <a:r>
              <a:rPr sz="2600" dirty="0">
                <a:latin typeface="Constantia"/>
                <a:cs typeface="Constantia"/>
              </a:rPr>
              <a:t>n</a:t>
            </a:r>
            <a:r>
              <a:rPr sz="2600" spc="-50" dirty="0">
                <a:latin typeface="Constantia"/>
                <a:cs typeface="Constantia"/>
              </a:rPr>
              <a:t> </a:t>
            </a:r>
            <a:r>
              <a:rPr sz="2600" i="1" dirty="0">
                <a:latin typeface="Constantia"/>
                <a:cs typeface="Constantia"/>
              </a:rPr>
              <a:t>G</a:t>
            </a:r>
            <a:r>
              <a:rPr sz="2600" i="1" spc="-25" dirty="0">
                <a:latin typeface="Constantia"/>
                <a:cs typeface="Constantia"/>
              </a:rPr>
              <a:t> </a:t>
            </a:r>
            <a:r>
              <a:rPr sz="2600" dirty="0">
                <a:latin typeface="Constantia"/>
                <a:cs typeface="Constantia"/>
              </a:rPr>
              <a:t>a</a:t>
            </a:r>
            <a:r>
              <a:rPr sz="2600" spc="-35" dirty="0">
                <a:latin typeface="Constantia"/>
                <a:cs typeface="Constantia"/>
              </a:rPr>
              <a:t>r</a:t>
            </a:r>
            <a:r>
              <a:rPr sz="2600" dirty="0">
                <a:latin typeface="Constantia"/>
                <a:cs typeface="Constantia"/>
              </a:rPr>
              <a:t>e  </a:t>
            </a:r>
            <a:r>
              <a:rPr sz="2600" i="1" spc="10" dirty="0">
                <a:latin typeface="Constantia"/>
                <a:cs typeface="Constantia"/>
              </a:rPr>
              <a:t>u</a:t>
            </a:r>
            <a:r>
              <a:rPr sz="2550" spc="15" baseline="-21241" dirty="0">
                <a:latin typeface="Cambria Math"/>
                <a:cs typeface="Cambria Math"/>
              </a:rPr>
              <a:t>1</a:t>
            </a:r>
            <a:r>
              <a:rPr sz="2550" spc="434" baseline="-21241" dirty="0">
                <a:latin typeface="Cambria Math"/>
                <a:cs typeface="Cambria Math"/>
              </a:rPr>
              <a:t> </a:t>
            </a:r>
            <a:r>
              <a:rPr sz="2600" dirty="0">
                <a:latin typeface="Constantia"/>
                <a:cs typeface="Constantia"/>
              </a:rPr>
              <a:t>and</a:t>
            </a:r>
            <a:r>
              <a:rPr sz="2600" spc="60" dirty="0">
                <a:latin typeface="Constantia"/>
                <a:cs typeface="Constantia"/>
              </a:rPr>
              <a:t> </a:t>
            </a:r>
            <a:r>
              <a:rPr sz="2600" i="1" spc="5" dirty="0">
                <a:latin typeface="Constantia"/>
                <a:cs typeface="Constantia"/>
              </a:rPr>
              <a:t>u</a:t>
            </a:r>
            <a:r>
              <a:rPr sz="2550" spc="7" baseline="-21241" dirty="0">
                <a:latin typeface="Cambria Math"/>
                <a:cs typeface="Cambria Math"/>
              </a:rPr>
              <a:t>2</a:t>
            </a:r>
            <a:r>
              <a:rPr sz="2600" spc="5" dirty="0">
                <a:latin typeface="Constantia"/>
                <a:cs typeface="Constantia"/>
              </a:rPr>
              <a:t>,</a:t>
            </a:r>
            <a:r>
              <a:rPr sz="2600" spc="75" dirty="0">
                <a:latin typeface="Constantia"/>
                <a:cs typeface="Constantia"/>
              </a:rPr>
              <a:t> </a:t>
            </a:r>
            <a:r>
              <a:rPr sz="2600" i="1" spc="10" dirty="0">
                <a:latin typeface="Constantia"/>
                <a:cs typeface="Constantia"/>
              </a:rPr>
              <a:t>u</a:t>
            </a:r>
            <a:r>
              <a:rPr sz="2550" spc="15" baseline="-21241" dirty="0">
                <a:latin typeface="Cambria Math"/>
                <a:cs typeface="Cambria Math"/>
              </a:rPr>
              <a:t>1</a:t>
            </a:r>
            <a:r>
              <a:rPr sz="2550" spc="442" baseline="-21241" dirty="0">
                <a:latin typeface="Cambria Math"/>
                <a:cs typeface="Cambria Math"/>
              </a:rPr>
              <a:t> </a:t>
            </a:r>
            <a:r>
              <a:rPr sz="2600" dirty="0">
                <a:latin typeface="Constantia"/>
                <a:cs typeface="Constantia"/>
              </a:rPr>
              <a:t>and</a:t>
            </a:r>
            <a:r>
              <a:rPr sz="2600" spc="65" dirty="0">
                <a:latin typeface="Constantia"/>
                <a:cs typeface="Constantia"/>
              </a:rPr>
              <a:t> </a:t>
            </a:r>
            <a:r>
              <a:rPr sz="2600" i="1" spc="5" dirty="0">
                <a:latin typeface="Constantia"/>
                <a:cs typeface="Constantia"/>
              </a:rPr>
              <a:t>u</a:t>
            </a:r>
            <a:r>
              <a:rPr sz="2550" spc="7" baseline="-21241" dirty="0">
                <a:latin typeface="Cambria Math"/>
                <a:cs typeface="Cambria Math"/>
              </a:rPr>
              <a:t>3</a:t>
            </a:r>
            <a:r>
              <a:rPr sz="2600" spc="5" dirty="0">
                <a:latin typeface="Constantia"/>
                <a:cs typeface="Constantia"/>
              </a:rPr>
              <a:t>,</a:t>
            </a:r>
            <a:r>
              <a:rPr sz="2600" spc="60" dirty="0">
                <a:latin typeface="Constantia"/>
                <a:cs typeface="Constantia"/>
              </a:rPr>
              <a:t> </a:t>
            </a:r>
            <a:r>
              <a:rPr sz="2600" i="1" spc="10" dirty="0">
                <a:latin typeface="Constantia"/>
                <a:cs typeface="Constantia"/>
              </a:rPr>
              <a:t>u</a:t>
            </a:r>
            <a:r>
              <a:rPr sz="2550" spc="15" baseline="-21241" dirty="0">
                <a:latin typeface="Cambria Math"/>
                <a:cs typeface="Cambria Math"/>
              </a:rPr>
              <a:t>2</a:t>
            </a:r>
            <a:r>
              <a:rPr sz="2550" spc="442" baseline="-21241" dirty="0">
                <a:latin typeface="Cambria Math"/>
                <a:cs typeface="Cambria Math"/>
              </a:rPr>
              <a:t> </a:t>
            </a:r>
            <a:r>
              <a:rPr sz="2600" dirty="0">
                <a:latin typeface="Constantia"/>
                <a:cs typeface="Constantia"/>
              </a:rPr>
              <a:t>and</a:t>
            </a:r>
            <a:r>
              <a:rPr sz="2600" spc="75" dirty="0">
                <a:latin typeface="Constantia"/>
                <a:cs typeface="Constantia"/>
              </a:rPr>
              <a:t> </a:t>
            </a:r>
            <a:r>
              <a:rPr sz="2600" i="1" spc="5" dirty="0">
                <a:latin typeface="Constantia"/>
                <a:cs typeface="Constantia"/>
              </a:rPr>
              <a:t>u</a:t>
            </a:r>
            <a:r>
              <a:rPr sz="2550" spc="7" baseline="-21241" dirty="0">
                <a:latin typeface="Cambria Math"/>
                <a:cs typeface="Cambria Math"/>
              </a:rPr>
              <a:t>4</a:t>
            </a:r>
            <a:r>
              <a:rPr sz="2600" spc="5" dirty="0">
                <a:latin typeface="Constantia"/>
                <a:cs typeface="Constantia"/>
              </a:rPr>
              <a:t>, </a:t>
            </a:r>
            <a:r>
              <a:rPr sz="2600" spc="10" dirty="0">
                <a:latin typeface="Constantia"/>
                <a:cs typeface="Constantia"/>
              </a:rPr>
              <a:t> </a:t>
            </a:r>
            <a:r>
              <a:rPr sz="2600" dirty="0">
                <a:latin typeface="Constantia"/>
                <a:cs typeface="Constantia"/>
              </a:rPr>
              <a:t>and </a:t>
            </a:r>
            <a:r>
              <a:rPr sz="2600" i="1" spc="10" dirty="0">
                <a:latin typeface="Constantia"/>
                <a:cs typeface="Constantia"/>
              </a:rPr>
              <a:t>u</a:t>
            </a:r>
            <a:r>
              <a:rPr sz="2550" spc="15" baseline="-21241" dirty="0">
                <a:latin typeface="Cambria Math"/>
                <a:cs typeface="Cambria Math"/>
              </a:rPr>
              <a:t>3 </a:t>
            </a:r>
            <a:r>
              <a:rPr sz="2600" dirty="0">
                <a:latin typeface="Constantia"/>
                <a:cs typeface="Constantia"/>
              </a:rPr>
              <a:t>and </a:t>
            </a:r>
            <a:r>
              <a:rPr sz="2600" i="1" spc="5" dirty="0">
                <a:latin typeface="Constantia"/>
                <a:cs typeface="Constantia"/>
              </a:rPr>
              <a:t>u</a:t>
            </a:r>
            <a:r>
              <a:rPr sz="2550" spc="7" baseline="-21241" dirty="0">
                <a:latin typeface="Cambria Math"/>
                <a:cs typeface="Cambria Math"/>
              </a:rPr>
              <a:t>4</a:t>
            </a:r>
            <a:r>
              <a:rPr sz="2600" spc="5" dirty="0">
                <a:latin typeface="Constantia"/>
                <a:cs typeface="Constantia"/>
              </a:rPr>
              <a:t>. </a:t>
            </a:r>
            <a:r>
              <a:rPr sz="2600" dirty="0">
                <a:latin typeface="Constantia"/>
                <a:cs typeface="Constantia"/>
              </a:rPr>
              <a:t>Each of </a:t>
            </a:r>
            <a:r>
              <a:rPr sz="2600" spc="-5" dirty="0">
                <a:latin typeface="Constantia"/>
                <a:cs typeface="Constantia"/>
              </a:rPr>
              <a:t>the pairs </a:t>
            </a:r>
            <a:r>
              <a:rPr sz="2600" dirty="0">
                <a:latin typeface="Constantia"/>
                <a:cs typeface="Constantia"/>
              </a:rPr>
              <a:t> </a:t>
            </a:r>
            <a:r>
              <a:rPr sz="2600" i="1" dirty="0">
                <a:latin typeface="Constantia"/>
                <a:cs typeface="Constantia"/>
              </a:rPr>
              <a:t>f</a:t>
            </a:r>
            <a:r>
              <a:rPr sz="2600" dirty="0">
                <a:latin typeface="Constantia"/>
                <a:cs typeface="Constantia"/>
              </a:rPr>
              <a:t>(</a:t>
            </a:r>
            <a:r>
              <a:rPr sz="2600" i="1" dirty="0">
                <a:latin typeface="Constantia"/>
                <a:cs typeface="Constantia"/>
              </a:rPr>
              <a:t>u</a:t>
            </a:r>
            <a:r>
              <a:rPr sz="2550" baseline="-21241" dirty="0">
                <a:latin typeface="Cambria Math"/>
                <a:cs typeface="Cambria Math"/>
              </a:rPr>
              <a:t>1</a:t>
            </a:r>
            <a:r>
              <a:rPr sz="2600" dirty="0">
                <a:latin typeface="Constantia"/>
                <a:cs typeface="Constantia"/>
              </a:rPr>
              <a:t>) = </a:t>
            </a:r>
            <a:r>
              <a:rPr sz="2600" i="1" spc="5" dirty="0">
                <a:latin typeface="Constantia"/>
                <a:cs typeface="Constantia"/>
              </a:rPr>
              <a:t>v</a:t>
            </a:r>
            <a:r>
              <a:rPr sz="2550" spc="7" baseline="-21241" dirty="0">
                <a:latin typeface="Cambria Math"/>
                <a:cs typeface="Cambria Math"/>
              </a:rPr>
              <a:t>1</a:t>
            </a:r>
            <a:r>
              <a:rPr sz="2550" spc="15" baseline="-21241" dirty="0">
                <a:latin typeface="Cambria Math"/>
                <a:cs typeface="Cambria Math"/>
              </a:rPr>
              <a:t> </a:t>
            </a:r>
            <a:r>
              <a:rPr sz="2600" dirty="0">
                <a:latin typeface="Constantia"/>
                <a:cs typeface="Constantia"/>
              </a:rPr>
              <a:t>and </a:t>
            </a:r>
            <a:r>
              <a:rPr sz="2600" i="1" dirty="0">
                <a:latin typeface="Constantia"/>
                <a:cs typeface="Constantia"/>
              </a:rPr>
              <a:t>f</a:t>
            </a:r>
            <a:r>
              <a:rPr sz="2600" dirty="0">
                <a:latin typeface="Constantia"/>
                <a:cs typeface="Constantia"/>
              </a:rPr>
              <a:t>(</a:t>
            </a:r>
            <a:r>
              <a:rPr sz="2600" i="1" dirty="0">
                <a:latin typeface="Constantia"/>
                <a:cs typeface="Constantia"/>
              </a:rPr>
              <a:t>u</a:t>
            </a:r>
            <a:r>
              <a:rPr sz="2550" baseline="-21241" dirty="0">
                <a:latin typeface="Cambria Math"/>
                <a:cs typeface="Cambria Math"/>
              </a:rPr>
              <a:t>2</a:t>
            </a:r>
            <a:r>
              <a:rPr sz="2600" dirty="0">
                <a:latin typeface="Constantia"/>
                <a:cs typeface="Constantia"/>
              </a:rPr>
              <a:t>) = </a:t>
            </a:r>
            <a:r>
              <a:rPr sz="2600" i="1" dirty="0">
                <a:latin typeface="Constantia"/>
                <a:cs typeface="Constantia"/>
              </a:rPr>
              <a:t>v</a:t>
            </a:r>
            <a:r>
              <a:rPr sz="2550" baseline="-21241" dirty="0">
                <a:latin typeface="Cambria Math"/>
                <a:cs typeface="Cambria Math"/>
              </a:rPr>
              <a:t>4</a:t>
            </a:r>
            <a:r>
              <a:rPr sz="2600" dirty="0">
                <a:latin typeface="Constantia"/>
                <a:cs typeface="Constantia"/>
              </a:rPr>
              <a:t>, </a:t>
            </a:r>
            <a:r>
              <a:rPr sz="2600" i="1" dirty="0">
                <a:latin typeface="Constantia"/>
                <a:cs typeface="Constantia"/>
              </a:rPr>
              <a:t>f</a:t>
            </a:r>
            <a:r>
              <a:rPr sz="2600" dirty="0">
                <a:latin typeface="Constantia"/>
                <a:cs typeface="Constantia"/>
              </a:rPr>
              <a:t>(</a:t>
            </a:r>
            <a:r>
              <a:rPr sz="2600" i="1" dirty="0">
                <a:latin typeface="Constantia"/>
                <a:cs typeface="Constantia"/>
              </a:rPr>
              <a:t>u</a:t>
            </a:r>
            <a:r>
              <a:rPr sz="2550" baseline="-21241" dirty="0">
                <a:latin typeface="Cambria Math"/>
                <a:cs typeface="Cambria Math"/>
              </a:rPr>
              <a:t>1</a:t>
            </a:r>
            <a:r>
              <a:rPr sz="2600" dirty="0">
                <a:latin typeface="Constantia"/>
                <a:cs typeface="Constantia"/>
              </a:rPr>
              <a:t>) = </a:t>
            </a:r>
            <a:r>
              <a:rPr sz="2600" i="1" spc="5" dirty="0">
                <a:latin typeface="Constantia"/>
                <a:cs typeface="Constantia"/>
              </a:rPr>
              <a:t>v</a:t>
            </a:r>
            <a:r>
              <a:rPr sz="2550" spc="7" baseline="-21241" dirty="0">
                <a:latin typeface="Cambria Math"/>
                <a:cs typeface="Cambria Math"/>
              </a:rPr>
              <a:t>1 </a:t>
            </a:r>
            <a:r>
              <a:rPr sz="2550" spc="15" baseline="-21241" dirty="0">
                <a:latin typeface="Cambria Math"/>
                <a:cs typeface="Cambria Math"/>
              </a:rPr>
              <a:t> </a:t>
            </a:r>
            <a:r>
              <a:rPr sz="2600" dirty="0">
                <a:latin typeface="Constantia"/>
                <a:cs typeface="Constantia"/>
              </a:rPr>
              <a:t>and</a:t>
            </a:r>
            <a:r>
              <a:rPr sz="2600" spc="-50" dirty="0">
                <a:latin typeface="Constantia"/>
                <a:cs typeface="Constantia"/>
              </a:rPr>
              <a:t> </a:t>
            </a:r>
            <a:r>
              <a:rPr sz="2600" i="1" dirty="0">
                <a:latin typeface="Constantia"/>
                <a:cs typeface="Constantia"/>
              </a:rPr>
              <a:t>f</a:t>
            </a:r>
            <a:r>
              <a:rPr sz="2600" dirty="0">
                <a:latin typeface="Constantia"/>
                <a:cs typeface="Constantia"/>
              </a:rPr>
              <a:t>(</a:t>
            </a:r>
            <a:r>
              <a:rPr sz="2600" i="1" dirty="0">
                <a:latin typeface="Constantia"/>
                <a:cs typeface="Constantia"/>
              </a:rPr>
              <a:t>u</a:t>
            </a:r>
            <a:r>
              <a:rPr sz="2550" baseline="-21241" dirty="0">
                <a:latin typeface="Cambria Math"/>
                <a:cs typeface="Cambria Math"/>
              </a:rPr>
              <a:t>3</a:t>
            </a:r>
            <a:r>
              <a:rPr sz="2600" dirty="0">
                <a:latin typeface="Constantia"/>
                <a:cs typeface="Constantia"/>
              </a:rPr>
              <a:t>) =</a:t>
            </a:r>
            <a:r>
              <a:rPr sz="2600" spc="-5" dirty="0">
                <a:latin typeface="Constantia"/>
                <a:cs typeface="Constantia"/>
              </a:rPr>
              <a:t> </a:t>
            </a:r>
            <a:r>
              <a:rPr sz="2600" i="1" spc="5" dirty="0">
                <a:latin typeface="Constantia"/>
                <a:cs typeface="Constantia"/>
              </a:rPr>
              <a:t>v</a:t>
            </a:r>
            <a:r>
              <a:rPr sz="2550" spc="7" baseline="-21241" dirty="0">
                <a:latin typeface="Cambria Math"/>
                <a:cs typeface="Cambria Math"/>
              </a:rPr>
              <a:t>3</a:t>
            </a:r>
            <a:r>
              <a:rPr sz="2550" spc="419" baseline="-21241" dirty="0">
                <a:latin typeface="Cambria Math"/>
                <a:cs typeface="Cambria Math"/>
              </a:rPr>
              <a:t> </a:t>
            </a:r>
            <a:r>
              <a:rPr sz="2600" dirty="0">
                <a:latin typeface="Constantia"/>
                <a:cs typeface="Constantia"/>
              </a:rPr>
              <a:t>,</a:t>
            </a:r>
            <a:r>
              <a:rPr sz="2600" spc="-15" dirty="0">
                <a:latin typeface="Constantia"/>
                <a:cs typeface="Constantia"/>
              </a:rPr>
              <a:t> </a:t>
            </a:r>
            <a:r>
              <a:rPr sz="2600" i="1" dirty="0">
                <a:latin typeface="Constantia"/>
                <a:cs typeface="Constantia"/>
              </a:rPr>
              <a:t>f</a:t>
            </a:r>
            <a:r>
              <a:rPr sz="2600" dirty="0">
                <a:latin typeface="Constantia"/>
                <a:cs typeface="Constantia"/>
              </a:rPr>
              <a:t>(</a:t>
            </a:r>
            <a:r>
              <a:rPr sz="2600" i="1" dirty="0">
                <a:latin typeface="Constantia"/>
                <a:cs typeface="Constantia"/>
              </a:rPr>
              <a:t>u</a:t>
            </a:r>
            <a:r>
              <a:rPr sz="2550" baseline="-21241" dirty="0">
                <a:latin typeface="Cambria Math"/>
                <a:cs typeface="Cambria Math"/>
              </a:rPr>
              <a:t>2</a:t>
            </a:r>
            <a:r>
              <a:rPr sz="2600" dirty="0">
                <a:latin typeface="Constantia"/>
                <a:cs typeface="Constantia"/>
              </a:rPr>
              <a:t>)</a:t>
            </a:r>
            <a:r>
              <a:rPr sz="2600" spc="-5" dirty="0">
                <a:latin typeface="Constantia"/>
                <a:cs typeface="Constantia"/>
              </a:rPr>
              <a:t> </a:t>
            </a:r>
            <a:r>
              <a:rPr sz="2600" dirty="0">
                <a:latin typeface="Constantia"/>
                <a:cs typeface="Constantia"/>
              </a:rPr>
              <a:t>= </a:t>
            </a:r>
            <a:r>
              <a:rPr sz="2600" i="1" spc="5" dirty="0">
                <a:latin typeface="Constantia"/>
                <a:cs typeface="Constantia"/>
              </a:rPr>
              <a:t>v</a:t>
            </a:r>
            <a:r>
              <a:rPr sz="2550" spc="7" baseline="-21241" dirty="0">
                <a:latin typeface="Cambria Math"/>
                <a:cs typeface="Cambria Math"/>
              </a:rPr>
              <a:t>4</a:t>
            </a:r>
            <a:r>
              <a:rPr sz="2550" spc="315" baseline="-21241" dirty="0">
                <a:latin typeface="Cambria Math"/>
                <a:cs typeface="Cambria Math"/>
              </a:rPr>
              <a:t> </a:t>
            </a:r>
            <a:r>
              <a:rPr sz="2600" dirty="0">
                <a:latin typeface="Constantia"/>
                <a:cs typeface="Constantia"/>
              </a:rPr>
              <a:t>and</a:t>
            </a:r>
          </a:p>
          <a:p>
            <a:pPr marL="38100">
              <a:lnSpc>
                <a:spcPct val="100000"/>
              </a:lnSpc>
              <a:spcBef>
                <a:spcPts val="5"/>
              </a:spcBef>
            </a:pPr>
            <a:r>
              <a:rPr sz="2600" i="1" dirty="0">
                <a:latin typeface="Constantia"/>
                <a:cs typeface="Constantia"/>
              </a:rPr>
              <a:t>f</a:t>
            </a:r>
            <a:r>
              <a:rPr sz="2600" dirty="0">
                <a:latin typeface="Constantia"/>
                <a:cs typeface="Constantia"/>
              </a:rPr>
              <a:t>(</a:t>
            </a:r>
            <a:r>
              <a:rPr sz="2600" i="1" dirty="0">
                <a:latin typeface="Constantia"/>
                <a:cs typeface="Constantia"/>
              </a:rPr>
              <a:t>u</a:t>
            </a:r>
            <a:r>
              <a:rPr sz="2550" baseline="-21241" dirty="0">
                <a:latin typeface="Cambria Math"/>
                <a:cs typeface="Cambria Math"/>
              </a:rPr>
              <a:t>4</a:t>
            </a:r>
            <a:r>
              <a:rPr sz="2600" dirty="0">
                <a:latin typeface="Constantia"/>
                <a:cs typeface="Constantia"/>
              </a:rPr>
              <a:t>)</a:t>
            </a:r>
            <a:r>
              <a:rPr sz="2600" spc="5" dirty="0">
                <a:latin typeface="Constantia"/>
                <a:cs typeface="Constantia"/>
              </a:rPr>
              <a:t> </a:t>
            </a:r>
            <a:r>
              <a:rPr sz="2600" dirty="0">
                <a:latin typeface="Constantia"/>
                <a:cs typeface="Constantia"/>
              </a:rPr>
              <a:t>=</a:t>
            </a:r>
            <a:r>
              <a:rPr sz="2600" spc="-10" dirty="0">
                <a:latin typeface="Constantia"/>
                <a:cs typeface="Constantia"/>
              </a:rPr>
              <a:t> </a:t>
            </a:r>
            <a:r>
              <a:rPr sz="2600" i="1" spc="5" dirty="0">
                <a:latin typeface="Constantia"/>
                <a:cs typeface="Constantia"/>
              </a:rPr>
              <a:t>v</a:t>
            </a:r>
            <a:r>
              <a:rPr sz="2550" spc="7" baseline="-21241" dirty="0">
                <a:latin typeface="Cambria Math"/>
                <a:cs typeface="Cambria Math"/>
              </a:rPr>
              <a:t>2</a:t>
            </a:r>
            <a:r>
              <a:rPr sz="2550" spc="412" baseline="-21241" dirty="0">
                <a:latin typeface="Cambria Math"/>
                <a:cs typeface="Cambria Math"/>
              </a:rPr>
              <a:t> </a:t>
            </a:r>
            <a:r>
              <a:rPr sz="2600" dirty="0">
                <a:latin typeface="Constantia"/>
                <a:cs typeface="Constantia"/>
              </a:rPr>
              <a:t>,</a:t>
            </a:r>
            <a:r>
              <a:rPr sz="2600" spc="-75" dirty="0">
                <a:latin typeface="Constantia"/>
                <a:cs typeface="Constantia"/>
              </a:rPr>
              <a:t> </a:t>
            </a:r>
            <a:r>
              <a:rPr sz="2600" dirty="0">
                <a:latin typeface="Constantia"/>
                <a:cs typeface="Constantia"/>
              </a:rPr>
              <a:t>and</a:t>
            </a:r>
            <a:r>
              <a:rPr sz="2600" spc="-20" dirty="0">
                <a:latin typeface="Constantia"/>
                <a:cs typeface="Constantia"/>
              </a:rPr>
              <a:t> </a:t>
            </a:r>
            <a:r>
              <a:rPr sz="2600" i="1" dirty="0">
                <a:latin typeface="Constantia"/>
                <a:cs typeface="Constantia"/>
              </a:rPr>
              <a:t>f</a:t>
            </a:r>
            <a:r>
              <a:rPr sz="2600" dirty="0">
                <a:latin typeface="Constantia"/>
                <a:cs typeface="Constantia"/>
              </a:rPr>
              <a:t>(</a:t>
            </a:r>
            <a:r>
              <a:rPr sz="2600" i="1" dirty="0">
                <a:latin typeface="Constantia"/>
                <a:cs typeface="Constantia"/>
              </a:rPr>
              <a:t>u</a:t>
            </a:r>
            <a:r>
              <a:rPr sz="2550" baseline="-21241" dirty="0">
                <a:latin typeface="Cambria Math"/>
                <a:cs typeface="Cambria Math"/>
              </a:rPr>
              <a:t>3</a:t>
            </a:r>
            <a:r>
              <a:rPr sz="2600" dirty="0">
                <a:latin typeface="Constantia"/>
                <a:cs typeface="Constantia"/>
              </a:rPr>
              <a:t>)</a:t>
            </a:r>
            <a:r>
              <a:rPr sz="2600" spc="-5" dirty="0">
                <a:latin typeface="Constantia"/>
                <a:cs typeface="Constantia"/>
              </a:rPr>
              <a:t> </a:t>
            </a:r>
            <a:r>
              <a:rPr sz="2600" dirty="0">
                <a:latin typeface="Constantia"/>
                <a:cs typeface="Constantia"/>
              </a:rPr>
              <a:t>=</a:t>
            </a:r>
            <a:r>
              <a:rPr sz="2600" spc="-5" dirty="0">
                <a:latin typeface="Constantia"/>
                <a:cs typeface="Constantia"/>
              </a:rPr>
              <a:t> </a:t>
            </a:r>
            <a:r>
              <a:rPr sz="2600" i="1" spc="5" dirty="0">
                <a:latin typeface="Constantia"/>
                <a:cs typeface="Constantia"/>
              </a:rPr>
              <a:t>v</a:t>
            </a:r>
            <a:r>
              <a:rPr sz="2550" spc="7" baseline="-21241" dirty="0">
                <a:latin typeface="Cambria Math"/>
                <a:cs typeface="Cambria Math"/>
              </a:rPr>
              <a:t>3</a:t>
            </a:r>
            <a:r>
              <a:rPr sz="2550" spc="315" baseline="-21241" dirty="0">
                <a:latin typeface="Cambria Math"/>
                <a:cs typeface="Cambria Math"/>
              </a:rPr>
              <a:t> </a:t>
            </a:r>
            <a:r>
              <a:rPr sz="2600" dirty="0">
                <a:latin typeface="Constantia"/>
                <a:cs typeface="Constantia"/>
              </a:rPr>
              <a:t>and</a:t>
            </a:r>
          </a:p>
        </p:txBody>
      </p:sp>
      <p:sp>
        <p:nvSpPr>
          <p:cNvPr id="12" name="object 12"/>
          <p:cNvSpPr txBox="1"/>
          <p:nvPr/>
        </p:nvSpPr>
        <p:spPr>
          <a:xfrm>
            <a:off x="321056" y="5691632"/>
            <a:ext cx="6807834" cy="422275"/>
          </a:xfrm>
          <a:prstGeom prst="rect">
            <a:avLst/>
          </a:prstGeom>
        </p:spPr>
        <p:txBody>
          <a:bodyPr vert="horz" wrap="square" lIns="0" tIns="12700" rIns="0" bIns="0" rtlCol="0">
            <a:spAutoFit/>
          </a:bodyPr>
          <a:lstStyle/>
          <a:p>
            <a:pPr marL="50800">
              <a:lnSpc>
                <a:spcPct val="100000"/>
              </a:lnSpc>
              <a:spcBef>
                <a:spcPts val="100"/>
              </a:spcBef>
              <a:tabLst>
                <a:tab pos="1480185" algn="l"/>
              </a:tabLst>
            </a:pPr>
            <a:r>
              <a:rPr sz="2600" i="1" spc="-5" dirty="0">
                <a:latin typeface="Constantia"/>
                <a:cs typeface="Constantia"/>
              </a:rPr>
              <a:t>f</a:t>
            </a:r>
            <a:r>
              <a:rPr sz="2600" dirty="0">
                <a:latin typeface="Constantia"/>
                <a:cs typeface="Constantia"/>
              </a:rPr>
              <a:t>(</a:t>
            </a:r>
            <a:r>
              <a:rPr sz="2600" i="1" dirty="0">
                <a:latin typeface="Constantia"/>
                <a:cs typeface="Constantia"/>
              </a:rPr>
              <a:t>u</a:t>
            </a:r>
            <a:r>
              <a:rPr sz="2550" spc="22" baseline="-21241" dirty="0">
                <a:latin typeface="Cambria Math"/>
                <a:cs typeface="Cambria Math"/>
              </a:rPr>
              <a:t>4</a:t>
            </a:r>
            <a:r>
              <a:rPr sz="2600" dirty="0">
                <a:latin typeface="Constantia"/>
                <a:cs typeface="Constantia"/>
              </a:rPr>
              <a:t>)</a:t>
            </a:r>
            <a:r>
              <a:rPr sz="2600" spc="10" dirty="0">
                <a:latin typeface="Constantia"/>
                <a:cs typeface="Constantia"/>
              </a:rPr>
              <a:t> </a:t>
            </a:r>
            <a:r>
              <a:rPr sz="2600" dirty="0">
                <a:latin typeface="Constantia"/>
                <a:cs typeface="Constantia"/>
              </a:rPr>
              <a:t>=</a:t>
            </a:r>
            <a:r>
              <a:rPr sz="2600" spc="-5" dirty="0">
                <a:latin typeface="Constantia"/>
                <a:cs typeface="Constantia"/>
              </a:rPr>
              <a:t> </a:t>
            </a:r>
            <a:r>
              <a:rPr sz="2600" i="1" spc="-5" dirty="0">
                <a:latin typeface="Constantia"/>
                <a:cs typeface="Constantia"/>
              </a:rPr>
              <a:t>v</a:t>
            </a:r>
            <a:r>
              <a:rPr sz="2550" spc="22" baseline="-21241" dirty="0">
                <a:latin typeface="Cambria Math"/>
                <a:cs typeface="Cambria Math"/>
              </a:rPr>
              <a:t>2</a:t>
            </a:r>
            <a:r>
              <a:rPr sz="2550" baseline="-21241" dirty="0">
                <a:latin typeface="Cambria Math"/>
                <a:cs typeface="Cambria Math"/>
              </a:rPr>
              <a:t>	</a:t>
            </a:r>
            <a:r>
              <a:rPr sz="2600" spc="-55" dirty="0">
                <a:latin typeface="Constantia"/>
                <a:cs typeface="Constantia"/>
              </a:rPr>
              <a:t>c</a:t>
            </a:r>
            <a:r>
              <a:rPr sz="2600" dirty="0">
                <a:latin typeface="Constantia"/>
                <a:cs typeface="Constantia"/>
              </a:rPr>
              <a:t>o</a:t>
            </a:r>
            <a:r>
              <a:rPr sz="2600" spc="-10" dirty="0">
                <a:latin typeface="Constantia"/>
                <a:cs typeface="Constantia"/>
              </a:rPr>
              <a:t>n</a:t>
            </a:r>
            <a:r>
              <a:rPr sz="2600" dirty="0">
                <a:latin typeface="Constantia"/>
                <a:cs typeface="Constantia"/>
              </a:rPr>
              <a:t>sists</a:t>
            </a:r>
            <a:r>
              <a:rPr sz="2600" spc="-145" dirty="0">
                <a:latin typeface="Constantia"/>
                <a:cs typeface="Constantia"/>
              </a:rPr>
              <a:t> </a:t>
            </a:r>
            <a:r>
              <a:rPr sz="2600" dirty="0">
                <a:latin typeface="Constantia"/>
                <a:cs typeface="Constantia"/>
              </a:rPr>
              <a:t>of</a:t>
            </a:r>
            <a:r>
              <a:rPr sz="2600" spc="10" dirty="0">
                <a:latin typeface="Constantia"/>
                <a:cs typeface="Constantia"/>
              </a:rPr>
              <a:t> </a:t>
            </a:r>
            <a:r>
              <a:rPr sz="2600" spc="-5" dirty="0">
                <a:latin typeface="Constantia"/>
                <a:cs typeface="Constantia"/>
              </a:rPr>
              <a:t>t</a:t>
            </a:r>
            <a:r>
              <a:rPr sz="2600" spc="-55" dirty="0">
                <a:latin typeface="Constantia"/>
                <a:cs typeface="Constantia"/>
              </a:rPr>
              <a:t>w</a:t>
            </a:r>
            <a:r>
              <a:rPr sz="2600" dirty="0">
                <a:latin typeface="Constantia"/>
                <a:cs typeface="Constantia"/>
              </a:rPr>
              <a:t>o</a:t>
            </a:r>
            <a:r>
              <a:rPr sz="2600" spc="-155" dirty="0">
                <a:latin typeface="Constantia"/>
                <a:cs typeface="Constantia"/>
              </a:rPr>
              <a:t> </a:t>
            </a:r>
            <a:r>
              <a:rPr sz="2600" dirty="0">
                <a:latin typeface="Constantia"/>
                <a:cs typeface="Constantia"/>
              </a:rPr>
              <a:t>adja</a:t>
            </a:r>
            <a:r>
              <a:rPr sz="2600" spc="-50" dirty="0">
                <a:latin typeface="Constantia"/>
                <a:cs typeface="Constantia"/>
              </a:rPr>
              <a:t>c</a:t>
            </a:r>
            <a:r>
              <a:rPr sz="2600" dirty="0">
                <a:latin typeface="Constantia"/>
                <a:cs typeface="Constantia"/>
              </a:rPr>
              <a:t>ent</a:t>
            </a:r>
            <a:r>
              <a:rPr sz="2600" spc="-160" dirty="0">
                <a:latin typeface="Constantia"/>
                <a:cs typeface="Constantia"/>
              </a:rPr>
              <a:t> </a:t>
            </a:r>
            <a:r>
              <a:rPr sz="2600" spc="-60" dirty="0">
                <a:latin typeface="Constantia"/>
                <a:cs typeface="Constantia"/>
              </a:rPr>
              <a:t>v</a:t>
            </a:r>
            <a:r>
              <a:rPr sz="2600" dirty="0">
                <a:latin typeface="Constantia"/>
                <a:cs typeface="Constantia"/>
              </a:rPr>
              <a:t>erti</a:t>
            </a:r>
            <a:r>
              <a:rPr sz="2600" spc="-50" dirty="0">
                <a:latin typeface="Constantia"/>
                <a:cs typeface="Constantia"/>
              </a:rPr>
              <a:t>c</a:t>
            </a:r>
            <a:r>
              <a:rPr sz="2600" dirty="0">
                <a:latin typeface="Constantia"/>
                <a:cs typeface="Constantia"/>
              </a:rPr>
              <a:t>es</a:t>
            </a:r>
            <a:r>
              <a:rPr sz="2600" spc="-75" dirty="0">
                <a:latin typeface="Constantia"/>
                <a:cs typeface="Constantia"/>
              </a:rPr>
              <a:t> </a:t>
            </a:r>
            <a:r>
              <a:rPr sz="2600" spc="-5" dirty="0">
                <a:latin typeface="Constantia"/>
                <a:cs typeface="Constantia"/>
              </a:rPr>
              <a:t>i</a:t>
            </a:r>
            <a:r>
              <a:rPr sz="2600" dirty="0">
                <a:latin typeface="Constantia"/>
                <a:cs typeface="Constantia"/>
              </a:rPr>
              <a:t>n</a:t>
            </a:r>
            <a:r>
              <a:rPr sz="2600" spc="-55" dirty="0">
                <a:latin typeface="Constantia"/>
                <a:cs typeface="Constantia"/>
              </a:rPr>
              <a:t> </a:t>
            </a:r>
            <a:r>
              <a:rPr sz="2600" i="1" dirty="0">
                <a:latin typeface="Constantia"/>
                <a:cs typeface="Constantia"/>
              </a:rPr>
              <a:t>H</a:t>
            </a:r>
            <a:r>
              <a:rPr sz="2600" dirty="0">
                <a:latin typeface="Constantia"/>
                <a:cs typeface="Constantia"/>
              </a:rPr>
              <a:t>.</a:t>
            </a:r>
          </a:p>
        </p:txBody>
      </p:sp>
      <p:pic>
        <p:nvPicPr>
          <p:cNvPr id="13" name="object 13"/>
          <p:cNvPicPr/>
          <p:nvPr/>
        </p:nvPicPr>
        <p:blipFill>
          <a:blip r:embed="rId7" cstate="print"/>
          <a:stretch>
            <a:fillRect/>
          </a:stretch>
        </p:blipFill>
        <p:spPr>
          <a:xfrm>
            <a:off x="5867400" y="1514855"/>
            <a:ext cx="3200400" cy="412394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p:nvPr/>
        </p:nvSpPr>
        <p:spPr>
          <a:xfrm>
            <a:off x="231140" y="2199599"/>
            <a:ext cx="6029325" cy="4013200"/>
          </a:xfrm>
          <a:prstGeom prst="rect">
            <a:avLst/>
          </a:prstGeom>
        </p:spPr>
        <p:txBody>
          <a:bodyPr vert="horz" wrap="square" lIns="0" tIns="48895" rIns="0" bIns="0" rtlCol="0">
            <a:spAutoFit/>
          </a:bodyPr>
          <a:lstStyle/>
          <a:p>
            <a:pPr marL="12700" algn="just">
              <a:lnSpc>
                <a:spcPct val="100000"/>
              </a:lnSpc>
              <a:spcBef>
                <a:spcPts val="385"/>
              </a:spcBef>
            </a:pPr>
            <a:r>
              <a:rPr sz="2400" b="1" spc="-5" dirty="0">
                <a:latin typeface="Constantia"/>
                <a:cs typeface="Constantia"/>
              </a:rPr>
              <a:t>Solution:</a:t>
            </a:r>
            <a:r>
              <a:rPr sz="2400" b="1" spc="-10" dirty="0">
                <a:latin typeface="Constantia"/>
                <a:cs typeface="Constantia"/>
              </a:rPr>
              <a:t> </a:t>
            </a:r>
            <a:r>
              <a:rPr sz="2400" spc="-5" dirty="0">
                <a:latin typeface="Constantia"/>
                <a:cs typeface="Constantia"/>
              </a:rPr>
              <a:t>The</a:t>
            </a:r>
            <a:r>
              <a:rPr sz="2400" spc="-90" dirty="0">
                <a:latin typeface="Constantia"/>
                <a:cs typeface="Constantia"/>
              </a:rPr>
              <a:t> </a:t>
            </a:r>
            <a:r>
              <a:rPr sz="2400" dirty="0">
                <a:latin typeface="Constantia"/>
                <a:cs typeface="Constantia"/>
              </a:rPr>
              <a:t>function</a:t>
            </a:r>
            <a:r>
              <a:rPr sz="2400" spc="-65" dirty="0">
                <a:latin typeface="Constantia"/>
                <a:cs typeface="Constantia"/>
              </a:rPr>
              <a:t> </a:t>
            </a:r>
            <a:r>
              <a:rPr sz="2400" dirty="0">
                <a:latin typeface="Constantia"/>
                <a:cs typeface="Constantia"/>
              </a:rPr>
              <a:t>f</a:t>
            </a:r>
            <a:r>
              <a:rPr sz="2400" spc="-30" dirty="0">
                <a:latin typeface="Constantia"/>
                <a:cs typeface="Constantia"/>
              </a:rPr>
              <a:t> </a:t>
            </a:r>
            <a:r>
              <a:rPr sz="2400" dirty="0">
                <a:latin typeface="Constantia"/>
                <a:cs typeface="Constantia"/>
              </a:rPr>
              <a:t>with</a:t>
            </a:r>
          </a:p>
          <a:p>
            <a:pPr marL="12700" marR="5080" algn="just">
              <a:lnSpc>
                <a:spcPct val="90000"/>
              </a:lnSpc>
              <a:spcBef>
                <a:spcPts val="575"/>
              </a:spcBef>
            </a:pPr>
            <a:r>
              <a:rPr sz="2400" dirty="0">
                <a:latin typeface="Constantia"/>
                <a:cs typeface="Constantia"/>
              </a:rPr>
              <a:t>f(v1) = </a:t>
            </a:r>
            <a:r>
              <a:rPr sz="2400" spc="-5" dirty="0">
                <a:latin typeface="Constantia"/>
                <a:cs typeface="Constantia"/>
              </a:rPr>
              <a:t>v1,f(v2) </a:t>
            </a:r>
            <a:r>
              <a:rPr sz="2400" dirty="0">
                <a:latin typeface="Constantia"/>
                <a:cs typeface="Constantia"/>
              </a:rPr>
              <a:t>= </a:t>
            </a:r>
            <a:r>
              <a:rPr sz="2400" spc="-5" dirty="0">
                <a:latin typeface="Constantia"/>
                <a:cs typeface="Constantia"/>
              </a:rPr>
              <a:t>v3, f(v3) </a:t>
            </a:r>
            <a:r>
              <a:rPr sz="2400" dirty="0">
                <a:latin typeface="Constantia"/>
                <a:cs typeface="Constantia"/>
              </a:rPr>
              <a:t>= </a:t>
            </a:r>
            <a:r>
              <a:rPr sz="2400" spc="-5" dirty="0">
                <a:latin typeface="Constantia"/>
                <a:cs typeface="Constantia"/>
              </a:rPr>
              <a:t>v5, f(v4) </a:t>
            </a:r>
            <a:r>
              <a:rPr sz="2400" dirty="0">
                <a:latin typeface="Constantia"/>
                <a:cs typeface="Constantia"/>
              </a:rPr>
              <a:t>= v2 </a:t>
            </a:r>
            <a:r>
              <a:rPr sz="2400" spc="-10" dirty="0">
                <a:latin typeface="Constantia"/>
                <a:cs typeface="Constantia"/>
              </a:rPr>
              <a:t>and </a:t>
            </a:r>
            <a:r>
              <a:rPr sz="2400" spc="-5" dirty="0">
                <a:latin typeface="Constantia"/>
                <a:cs typeface="Constantia"/>
              </a:rPr>
              <a:t> </a:t>
            </a:r>
            <a:r>
              <a:rPr sz="2400" dirty="0">
                <a:latin typeface="Constantia"/>
                <a:cs typeface="Constantia"/>
              </a:rPr>
              <a:t>f(v5) = v4</a:t>
            </a:r>
            <a:r>
              <a:rPr sz="2400" spc="5" dirty="0">
                <a:latin typeface="Constantia"/>
                <a:cs typeface="Constantia"/>
              </a:rPr>
              <a:t> </a:t>
            </a:r>
            <a:r>
              <a:rPr sz="2400" dirty="0">
                <a:latin typeface="Constantia"/>
                <a:cs typeface="Constantia"/>
              </a:rPr>
              <a:t>is a </a:t>
            </a:r>
            <a:r>
              <a:rPr sz="2400" spc="-10" dirty="0">
                <a:latin typeface="Constantia"/>
                <a:cs typeface="Constantia"/>
              </a:rPr>
              <a:t>one-to-one correspondence </a:t>
            </a:r>
            <a:r>
              <a:rPr sz="2400" spc="-5" dirty="0">
                <a:latin typeface="Constantia"/>
                <a:cs typeface="Constantia"/>
              </a:rPr>
              <a:t> </a:t>
            </a:r>
            <a:r>
              <a:rPr sz="2400" spc="-15" dirty="0">
                <a:latin typeface="Constantia"/>
                <a:cs typeface="Constantia"/>
              </a:rPr>
              <a:t>between</a:t>
            </a:r>
            <a:r>
              <a:rPr sz="2400" spc="-80" dirty="0">
                <a:latin typeface="Constantia"/>
                <a:cs typeface="Constantia"/>
              </a:rPr>
              <a:t> </a:t>
            </a:r>
            <a:r>
              <a:rPr sz="2400" dirty="0">
                <a:latin typeface="Constantia"/>
                <a:cs typeface="Constantia"/>
              </a:rPr>
              <a:t>V</a:t>
            </a:r>
            <a:r>
              <a:rPr sz="2400" spc="-114" dirty="0">
                <a:latin typeface="Constantia"/>
                <a:cs typeface="Constantia"/>
              </a:rPr>
              <a:t> </a:t>
            </a:r>
            <a:r>
              <a:rPr sz="2400" dirty="0">
                <a:latin typeface="Constantia"/>
                <a:cs typeface="Constantia"/>
              </a:rPr>
              <a:t>and</a:t>
            </a:r>
            <a:r>
              <a:rPr sz="2400" spc="-40" dirty="0">
                <a:latin typeface="Constantia"/>
                <a:cs typeface="Constantia"/>
              </a:rPr>
              <a:t> </a:t>
            </a:r>
            <a:r>
              <a:rPr sz="2400" spc="-110" dirty="0">
                <a:latin typeface="Constantia"/>
                <a:cs typeface="Constantia"/>
              </a:rPr>
              <a:t>W.</a:t>
            </a:r>
            <a:endParaRPr sz="2400" dirty="0">
              <a:latin typeface="Constantia"/>
              <a:cs typeface="Constantia"/>
            </a:endParaRPr>
          </a:p>
          <a:p>
            <a:pPr marL="12700">
              <a:lnSpc>
                <a:spcPts val="2735"/>
              </a:lnSpc>
              <a:spcBef>
                <a:spcPts val="290"/>
              </a:spcBef>
            </a:pPr>
            <a:r>
              <a:rPr sz="2400" spc="-20" dirty="0">
                <a:latin typeface="Constantia"/>
                <a:cs typeface="Constantia"/>
              </a:rPr>
              <a:t>Note</a:t>
            </a:r>
            <a:r>
              <a:rPr sz="2400" spc="-5" dirty="0">
                <a:latin typeface="Constantia"/>
                <a:cs typeface="Constantia"/>
              </a:rPr>
              <a:t> that</a:t>
            </a:r>
            <a:r>
              <a:rPr sz="2400" dirty="0">
                <a:latin typeface="Constantia"/>
                <a:cs typeface="Constantia"/>
              </a:rPr>
              <a:t> </a:t>
            </a:r>
            <a:r>
              <a:rPr sz="2400" spc="-10" dirty="0">
                <a:latin typeface="Constantia"/>
                <a:cs typeface="Constantia"/>
              </a:rPr>
              <a:t>adjacent </a:t>
            </a:r>
            <a:r>
              <a:rPr sz="2400" spc="-15" dirty="0">
                <a:latin typeface="Constantia"/>
                <a:cs typeface="Constantia"/>
              </a:rPr>
              <a:t>vertices</a:t>
            </a:r>
            <a:r>
              <a:rPr sz="2400" dirty="0">
                <a:latin typeface="Constantia"/>
                <a:cs typeface="Constantia"/>
              </a:rPr>
              <a:t> in</a:t>
            </a:r>
            <a:r>
              <a:rPr sz="2400" spc="15" dirty="0">
                <a:latin typeface="Constantia"/>
                <a:cs typeface="Constantia"/>
              </a:rPr>
              <a:t> </a:t>
            </a:r>
            <a:r>
              <a:rPr sz="2400" dirty="0">
                <a:latin typeface="Constantia"/>
                <a:cs typeface="Constantia"/>
              </a:rPr>
              <a:t>G</a:t>
            </a:r>
            <a:r>
              <a:rPr sz="2400" spc="45" dirty="0">
                <a:latin typeface="Constantia"/>
                <a:cs typeface="Constantia"/>
              </a:rPr>
              <a:t> </a:t>
            </a:r>
            <a:r>
              <a:rPr sz="2400" spc="-15" dirty="0">
                <a:latin typeface="Constantia"/>
                <a:cs typeface="Constantia"/>
              </a:rPr>
              <a:t>are</a:t>
            </a:r>
            <a:r>
              <a:rPr sz="2400" dirty="0">
                <a:latin typeface="Constantia"/>
                <a:cs typeface="Constantia"/>
              </a:rPr>
              <a:t> v1</a:t>
            </a:r>
            <a:r>
              <a:rPr sz="2400" spc="40" dirty="0">
                <a:latin typeface="Constantia"/>
                <a:cs typeface="Constantia"/>
              </a:rPr>
              <a:t> </a:t>
            </a:r>
            <a:r>
              <a:rPr sz="2400" spc="-5" dirty="0">
                <a:latin typeface="Constantia"/>
                <a:cs typeface="Constantia"/>
              </a:rPr>
              <a:t>and</a:t>
            </a:r>
            <a:r>
              <a:rPr sz="2400" spc="50" dirty="0">
                <a:latin typeface="Constantia"/>
                <a:cs typeface="Constantia"/>
              </a:rPr>
              <a:t> </a:t>
            </a:r>
            <a:r>
              <a:rPr sz="2400" dirty="0">
                <a:latin typeface="Constantia"/>
                <a:cs typeface="Constantia"/>
              </a:rPr>
              <a:t>v2,</a:t>
            </a:r>
          </a:p>
          <a:p>
            <a:pPr marL="12700">
              <a:lnSpc>
                <a:spcPts val="2735"/>
              </a:lnSpc>
            </a:pPr>
            <a:r>
              <a:rPr sz="2400" dirty="0">
                <a:latin typeface="Constantia"/>
                <a:cs typeface="Constantia"/>
              </a:rPr>
              <a:t>v2</a:t>
            </a:r>
            <a:r>
              <a:rPr sz="2400" spc="-70" dirty="0">
                <a:latin typeface="Constantia"/>
                <a:cs typeface="Constantia"/>
              </a:rPr>
              <a:t> </a:t>
            </a:r>
            <a:r>
              <a:rPr sz="2400" dirty="0">
                <a:latin typeface="Constantia"/>
                <a:cs typeface="Constantia"/>
              </a:rPr>
              <a:t>and</a:t>
            </a:r>
            <a:r>
              <a:rPr sz="2400" spc="-80" dirty="0">
                <a:latin typeface="Constantia"/>
                <a:cs typeface="Constantia"/>
              </a:rPr>
              <a:t> </a:t>
            </a:r>
            <a:r>
              <a:rPr sz="2400" spc="-5" dirty="0">
                <a:latin typeface="Constantia"/>
                <a:cs typeface="Constantia"/>
              </a:rPr>
              <a:t>v3,</a:t>
            </a:r>
            <a:r>
              <a:rPr sz="2400" spc="-70" dirty="0">
                <a:latin typeface="Constantia"/>
                <a:cs typeface="Constantia"/>
              </a:rPr>
              <a:t> </a:t>
            </a:r>
            <a:r>
              <a:rPr sz="2400" dirty="0">
                <a:latin typeface="Constantia"/>
                <a:cs typeface="Constantia"/>
              </a:rPr>
              <a:t>v3</a:t>
            </a:r>
            <a:r>
              <a:rPr sz="2400" spc="-75" dirty="0">
                <a:latin typeface="Constantia"/>
                <a:cs typeface="Constantia"/>
              </a:rPr>
              <a:t> </a:t>
            </a:r>
            <a:r>
              <a:rPr sz="2400" dirty="0">
                <a:latin typeface="Constantia"/>
                <a:cs typeface="Constantia"/>
              </a:rPr>
              <a:t>and</a:t>
            </a:r>
            <a:r>
              <a:rPr sz="2400" spc="-70" dirty="0">
                <a:latin typeface="Constantia"/>
                <a:cs typeface="Constantia"/>
              </a:rPr>
              <a:t> </a:t>
            </a:r>
            <a:r>
              <a:rPr sz="2400" dirty="0">
                <a:latin typeface="Constantia"/>
                <a:cs typeface="Constantia"/>
              </a:rPr>
              <a:t>v4,</a:t>
            </a:r>
            <a:r>
              <a:rPr sz="2400" spc="-80" dirty="0">
                <a:latin typeface="Constantia"/>
                <a:cs typeface="Constantia"/>
              </a:rPr>
              <a:t> </a:t>
            </a:r>
            <a:r>
              <a:rPr sz="2400" dirty="0">
                <a:latin typeface="Constantia"/>
                <a:cs typeface="Constantia"/>
              </a:rPr>
              <a:t>v4</a:t>
            </a:r>
            <a:r>
              <a:rPr sz="2400" spc="-70" dirty="0">
                <a:latin typeface="Constantia"/>
                <a:cs typeface="Constantia"/>
              </a:rPr>
              <a:t> </a:t>
            </a:r>
            <a:r>
              <a:rPr sz="2400" dirty="0">
                <a:latin typeface="Constantia"/>
                <a:cs typeface="Constantia"/>
              </a:rPr>
              <a:t>and</a:t>
            </a:r>
            <a:r>
              <a:rPr sz="2400" spc="-80" dirty="0">
                <a:latin typeface="Constantia"/>
                <a:cs typeface="Constantia"/>
              </a:rPr>
              <a:t> </a:t>
            </a:r>
            <a:r>
              <a:rPr sz="2400" dirty="0">
                <a:latin typeface="Constantia"/>
                <a:cs typeface="Constantia"/>
              </a:rPr>
              <a:t>v5</a:t>
            </a:r>
            <a:r>
              <a:rPr sz="2400" spc="-65" dirty="0">
                <a:latin typeface="Constantia"/>
                <a:cs typeface="Constantia"/>
              </a:rPr>
              <a:t> </a:t>
            </a:r>
            <a:r>
              <a:rPr sz="2400" dirty="0">
                <a:latin typeface="Constantia"/>
                <a:cs typeface="Constantia"/>
              </a:rPr>
              <a:t>and</a:t>
            </a:r>
            <a:r>
              <a:rPr sz="2400" spc="-80" dirty="0">
                <a:latin typeface="Constantia"/>
                <a:cs typeface="Constantia"/>
              </a:rPr>
              <a:t> </a:t>
            </a:r>
            <a:r>
              <a:rPr sz="2400" dirty="0">
                <a:latin typeface="Constantia"/>
                <a:cs typeface="Constantia"/>
              </a:rPr>
              <a:t>v5</a:t>
            </a:r>
            <a:r>
              <a:rPr sz="2400" spc="-70" dirty="0">
                <a:latin typeface="Constantia"/>
                <a:cs typeface="Constantia"/>
              </a:rPr>
              <a:t> </a:t>
            </a:r>
            <a:r>
              <a:rPr sz="2400" dirty="0">
                <a:latin typeface="Constantia"/>
                <a:cs typeface="Constantia"/>
              </a:rPr>
              <a:t>and</a:t>
            </a:r>
            <a:r>
              <a:rPr sz="2400" spc="-80" dirty="0">
                <a:latin typeface="Constantia"/>
                <a:cs typeface="Constantia"/>
              </a:rPr>
              <a:t> </a:t>
            </a:r>
            <a:r>
              <a:rPr sz="2400" dirty="0">
                <a:latin typeface="Constantia"/>
                <a:cs typeface="Constantia"/>
              </a:rPr>
              <a:t>v1.</a:t>
            </a:r>
          </a:p>
          <a:p>
            <a:pPr marL="12700" marR="10160">
              <a:lnSpc>
                <a:spcPts val="2590"/>
              </a:lnSpc>
              <a:spcBef>
                <a:spcPts val="615"/>
              </a:spcBef>
              <a:tabLst>
                <a:tab pos="1174115" algn="l"/>
                <a:tab pos="1370330" algn="l"/>
                <a:tab pos="2618740" algn="l"/>
                <a:tab pos="3310890" algn="l"/>
                <a:tab pos="3608070" algn="l"/>
                <a:tab pos="3980179" algn="l"/>
                <a:tab pos="4605020" algn="l"/>
                <a:tab pos="5348605" algn="l"/>
                <a:tab pos="5645785" algn="l"/>
              </a:tabLst>
            </a:pPr>
            <a:r>
              <a:rPr sz="2400" dirty="0">
                <a:latin typeface="Constantia"/>
                <a:cs typeface="Constantia"/>
              </a:rPr>
              <a:t>Each </a:t>
            </a:r>
            <a:r>
              <a:rPr sz="2400" spc="-229" dirty="0">
                <a:latin typeface="Constantia"/>
                <a:cs typeface="Constantia"/>
              </a:rPr>
              <a:t> </a:t>
            </a:r>
            <a:r>
              <a:rPr sz="2400" spc="-5" dirty="0">
                <a:latin typeface="Constantia"/>
                <a:cs typeface="Constantia"/>
              </a:rPr>
              <a:t>o</a:t>
            </a:r>
            <a:r>
              <a:rPr sz="2400" dirty="0">
                <a:latin typeface="Constantia"/>
                <a:cs typeface="Constantia"/>
              </a:rPr>
              <a:t>f	</a:t>
            </a:r>
            <a:r>
              <a:rPr sz="2400" spc="-5" dirty="0">
                <a:latin typeface="Constantia"/>
                <a:cs typeface="Constantia"/>
              </a:rPr>
              <a:t>t</a:t>
            </a:r>
            <a:r>
              <a:rPr sz="2400" spc="-20" dirty="0">
                <a:latin typeface="Constantia"/>
                <a:cs typeface="Constantia"/>
              </a:rPr>
              <a:t>h</a:t>
            </a:r>
            <a:r>
              <a:rPr sz="2400" dirty="0">
                <a:latin typeface="Constantia"/>
                <a:cs typeface="Constantia"/>
              </a:rPr>
              <a:t>e </a:t>
            </a:r>
            <a:r>
              <a:rPr sz="2400" spc="-245" dirty="0">
                <a:latin typeface="Constantia"/>
                <a:cs typeface="Constantia"/>
              </a:rPr>
              <a:t> </a:t>
            </a:r>
            <a:r>
              <a:rPr sz="2400" dirty="0">
                <a:latin typeface="Constantia"/>
                <a:cs typeface="Constantia"/>
              </a:rPr>
              <a:t>p</a:t>
            </a:r>
            <a:r>
              <a:rPr sz="2400" spc="-15" dirty="0">
                <a:latin typeface="Constantia"/>
                <a:cs typeface="Constantia"/>
              </a:rPr>
              <a:t>a</a:t>
            </a:r>
            <a:r>
              <a:rPr sz="2400" spc="-5" dirty="0">
                <a:latin typeface="Constantia"/>
                <a:cs typeface="Constantia"/>
              </a:rPr>
              <a:t>i</a:t>
            </a:r>
            <a:r>
              <a:rPr sz="2400" spc="5" dirty="0">
                <a:latin typeface="Constantia"/>
                <a:cs typeface="Constantia"/>
              </a:rPr>
              <a:t>r</a:t>
            </a:r>
            <a:r>
              <a:rPr sz="2400" dirty="0">
                <a:latin typeface="Constantia"/>
                <a:cs typeface="Constantia"/>
              </a:rPr>
              <a:t>s	f</a:t>
            </a:r>
            <a:r>
              <a:rPr sz="2400" spc="5" dirty="0">
                <a:latin typeface="Constantia"/>
                <a:cs typeface="Constantia"/>
              </a:rPr>
              <a:t>(</a:t>
            </a:r>
            <a:r>
              <a:rPr sz="2400" spc="-10" dirty="0">
                <a:latin typeface="Constantia"/>
                <a:cs typeface="Constantia"/>
              </a:rPr>
              <a:t>v</a:t>
            </a:r>
            <a:r>
              <a:rPr sz="2400" dirty="0">
                <a:latin typeface="Constantia"/>
                <a:cs typeface="Constantia"/>
              </a:rPr>
              <a:t>1)	=	</a:t>
            </a:r>
            <a:r>
              <a:rPr sz="2400" spc="-10" dirty="0">
                <a:latin typeface="Constantia"/>
                <a:cs typeface="Constantia"/>
              </a:rPr>
              <a:t>v</a:t>
            </a:r>
            <a:r>
              <a:rPr sz="2400" dirty="0">
                <a:latin typeface="Constantia"/>
                <a:cs typeface="Constantia"/>
              </a:rPr>
              <a:t>1	and	f</a:t>
            </a:r>
            <a:r>
              <a:rPr sz="2400" spc="5" dirty="0">
                <a:latin typeface="Constantia"/>
                <a:cs typeface="Constantia"/>
              </a:rPr>
              <a:t>(</a:t>
            </a:r>
            <a:r>
              <a:rPr sz="2400" dirty="0">
                <a:latin typeface="Constantia"/>
                <a:cs typeface="Constantia"/>
              </a:rPr>
              <a:t>v2)	=	</a:t>
            </a:r>
            <a:r>
              <a:rPr sz="2400" spc="5" dirty="0">
                <a:latin typeface="Constantia"/>
                <a:cs typeface="Constantia"/>
              </a:rPr>
              <a:t>v</a:t>
            </a:r>
            <a:r>
              <a:rPr sz="2400" spc="-5" dirty="0">
                <a:latin typeface="Constantia"/>
                <a:cs typeface="Constantia"/>
              </a:rPr>
              <a:t>3</a:t>
            </a:r>
            <a:r>
              <a:rPr sz="2400" dirty="0">
                <a:latin typeface="Constantia"/>
                <a:cs typeface="Constantia"/>
              </a:rPr>
              <a:t>,  f(v2)</a:t>
            </a:r>
            <a:r>
              <a:rPr sz="2400" spc="-10" dirty="0">
                <a:latin typeface="Constantia"/>
                <a:cs typeface="Constantia"/>
              </a:rPr>
              <a:t> </a:t>
            </a:r>
            <a:r>
              <a:rPr sz="2400" dirty="0">
                <a:latin typeface="Constantia"/>
                <a:cs typeface="Constantia"/>
              </a:rPr>
              <a:t>=</a:t>
            </a:r>
            <a:r>
              <a:rPr sz="2400" spc="-70" dirty="0">
                <a:latin typeface="Constantia"/>
                <a:cs typeface="Constantia"/>
              </a:rPr>
              <a:t> </a:t>
            </a:r>
            <a:r>
              <a:rPr sz="2400" dirty="0">
                <a:latin typeface="Constantia"/>
                <a:cs typeface="Constantia"/>
              </a:rPr>
              <a:t>v3	and</a:t>
            </a:r>
            <a:r>
              <a:rPr sz="2400" spc="-20" dirty="0">
                <a:latin typeface="Constantia"/>
                <a:cs typeface="Constantia"/>
              </a:rPr>
              <a:t> </a:t>
            </a:r>
            <a:r>
              <a:rPr sz="2400" dirty="0">
                <a:latin typeface="Constantia"/>
                <a:cs typeface="Constantia"/>
              </a:rPr>
              <a:t>f(v3)</a:t>
            </a:r>
            <a:r>
              <a:rPr sz="2400" spc="-5" dirty="0">
                <a:latin typeface="Constantia"/>
                <a:cs typeface="Constantia"/>
              </a:rPr>
              <a:t> </a:t>
            </a:r>
            <a:r>
              <a:rPr sz="2400" dirty="0">
                <a:latin typeface="Constantia"/>
                <a:cs typeface="Constantia"/>
              </a:rPr>
              <a:t>=</a:t>
            </a:r>
            <a:r>
              <a:rPr sz="2400" spc="-70" dirty="0">
                <a:latin typeface="Constantia"/>
                <a:cs typeface="Constantia"/>
              </a:rPr>
              <a:t> </a:t>
            </a:r>
            <a:r>
              <a:rPr sz="2400" dirty="0">
                <a:latin typeface="Constantia"/>
                <a:cs typeface="Constantia"/>
              </a:rPr>
              <a:t>v5</a:t>
            </a:r>
            <a:r>
              <a:rPr sz="2400" spc="-10" dirty="0">
                <a:latin typeface="Constantia"/>
                <a:cs typeface="Constantia"/>
              </a:rPr>
              <a:t> </a:t>
            </a:r>
            <a:r>
              <a:rPr sz="2400" dirty="0">
                <a:latin typeface="Constantia"/>
                <a:cs typeface="Constantia"/>
              </a:rPr>
              <a:t>,</a:t>
            </a:r>
            <a:r>
              <a:rPr sz="2400" spc="-25" dirty="0">
                <a:latin typeface="Constantia"/>
                <a:cs typeface="Constantia"/>
              </a:rPr>
              <a:t> </a:t>
            </a:r>
            <a:r>
              <a:rPr sz="2400" dirty="0">
                <a:latin typeface="Constantia"/>
                <a:cs typeface="Constantia"/>
              </a:rPr>
              <a:t>f(v3)</a:t>
            </a:r>
            <a:r>
              <a:rPr sz="2400" spc="-5" dirty="0">
                <a:latin typeface="Constantia"/>
                <a:cs typeface="Constantia"/>
              </a:rPr>
              <a:t> </a:t>
            </a:r>
            <a:r>
              <a:rPr sz="2400" dirty="0">
                <a:latin typeface="Constantia"/>
                <a:cs typeface="Constantia"/>
              </a:rPr>
              <a:t>=</a:t>
            </a:r>
            <a:r>
              <a:rPr sz="2400" spc="-80" dirty="0">
                <a:latin typeface="Constantia"/>
                <a:cs typeface="Constantia"/>
              </a:rPr>
              <a:t> </a:t>
            </a:r>
            <a:r>
              <a:rPr sz="2400" dirty="0">
                <a:latin typeface="Constantia"/>
                <a:cs typeface="Constantia"/>
              </a:rPr>
              <a:t>v5</a:t>
            </a:r>
            <a:r>
              <a:rPr sz="2400" spc="-70" dirty="0">
                <a:latin typeface="Constantia"/>
                <a:cs typeface="Constantia"/>
              </a:rPr>
              <a:t> </a:t>
            </a:r>
            <a:r>
              <a:rPr sz="2400" dirty="0">
                <a:latin typeface="Constantia"/>
                <a:cs typeface="Constantia"/>
              </a:rPr>
              <a:t>and</a:t>
            </a:r>
          </a:p>
          <a:p>
            <a:pPr marL="12700">
              <a:lnSpc>
                <a:spcPts val="2735"/>
              </a:lnSpc>
              <a:spcBef>
                <a:spcPts val="250"/>
              </a:spcBef>
            </a:pPr>
            <a:r>
              <a:rPr sz="2400" dirty="0">
                <a:latin typeface="Constantia"/>
                <a:cs typeface="Constantia"/>
              </a:rPr>
              <a:t>f(v4)</a:t>
            </a:r>
            <a:r>
              <a:rPr sz="2400" spc="75" dirty="0">
                <a:latin typeface="Constantia"/>
                <a:cs typeface="Constantia"/>
              </a:rPr>
              <a:t> </a:t>
            </a:r>
            <a:r>
              <a:rPr sz="2400" dirty="0">
                <a:latin typeface="Constantia"/>
                <a:cs typeface="Constantia"/>
              </a:rPr>
              <a:t>=</a:t>
            </a:r>
            <a:r>
              <a:rPr sz="2400" spc="70" dirty="0">
                <a:latin typeface="Constantia"/>
                <a:cs typeface="Constantia"/>
              </a:rPr>
              <a:t> </a:t>
            </a:r>
            <a:r>
              <a:rPr sz="2400" dirty="0">
                <a:latin typeface="Constantia"/>
                <a:cs typeface="Constantia"/>
              </a:rPr>
              <a:t>v2</a:t>
            </a:r>
            <a:r>
              <a:rPr sz="2400" spc="75" dirty="0">
                <a:latin typeface="Constantia"/>
                <a:cs typeface="Constantia"/>
              </a:rPr>
              <a:t> </a:t>
            </a:r>
            <a:r>
              <a:rPr sz="2400" dirty="0">
                <a:latin typeface="Constantia"/>
                <a:cs typeface="Constantia"/>
              </a:rPr>
              <a:t>,</a:t>
            </a:r>
            <a:r>
              <a:rPr sz="2400" spc="60" dirty="0">
                <a:latin typeface="Constantia"/>
                <a:cs typeface="Constantia"/>
              </a:rPr>
              <a:t> </a:t>
            </a:r>
            <a:r>
              <a:rPr sz="2400" dirty="0">
                <a:latin typeface="Constantia"/>
                <a:cs typeface="Constantia"/>
              </a:rPr>
              <a:t>f(v4)</a:t>
            </a:r>
            <a:r>
              <a:rPr sz="2400" spc="75" dirty="0">
                <a:latin typeface="Constantia"/>
                <a:cs typeface="Constantia"/>
              </a:rPr>
              <a:t> </a:t>
            </a:r>
            <a:r>
              <a:rPr sz="2400" dirty="0">
                <a:latin typeface="Constantia"/>
                <a:cs typeface="Constantia"/>
              </a:rPr>
              <a:t>=</a:t>
            </a:r>
            <a:r>
              <a:rPr sz="2400" spc="70" dirty="0">
                <a:latin typeface="Constantia"/>
                <a:cs typeface="Constantia"/>
              </a:rPr>
              <a:t> </a:t>
            </a:r>
            <a:r>
              <a:rPr sz="2400" dirty="0">
                <a:latin typeface="Constantia"/>
                <a:cs typeface="Constantia"/>
              </a:rPr>
              <a:t>v2</a:t>
            </a:r>
            <a:r>
              <a:rPr sz="2400" spc="80" dirty="0">
                <a:latin typeface="Constantia"/>
                <a:cs typeface="Constantia"/>
              </a:rPr>
              <a:t> </a:t>
            </a:r>
            <a:r>
              <a:rPr sz="2400" spc="-10" dirty="0">
                <a:latin typeface="Constantia"/>
                <a:cs typeface="Constantia"/>
              </a:rPr>
              <a:t>and</a:t>
            </a:r>
            <a:r>
              <a:rPr sz="2400" spc="60" dirty="0">
                <a:latin typeface="Constantia"/>
                <a:cs typeface="Constantia"/>
              </a:rPr>
              <a:t> </a:t>
            </a:r>
            <a:r>
              <a:rPr sz="2400" dirty="0">
                <a:latin typeface="Constantia"/>
                <a:cs typeface="Constantia"/>
              </a:rPr>
              <a:t>f(v5)</a:t>
            </a:r>
            <a:r>
              <a:rPr sz="2400" spc="75" dirty="0">
                <a:latin typeface="Constantia"/>
                <a:cs typeface="Constantia"/>
              </a:rPr>
              <a:t> </a:t>
            </a:r>
            <a:r>
              <a:rPr sz="2400" dirty="0">
                <a:latin typeface="Constantia"/>
                <a:cs typeface="Constantia"/>
              </a:rPr>
              <a:t>=</a:t>
            </a:r>
            <a:r>
              <a:rPr sz="2400" spc="70" dirty="0">
                <a:latin typeface="Constantia"/>
                <a:cs typeface="Constantia"/>
              </a:rPr>
              <a:t> </a:t>
            </a:r>
            <a:r>
              <a:rPr sz="2400" dirty="0">
                <a:latin typeface="Constantia"/>
                <a:cs typeface="Constantia"/>
              </a:rPr>
              <a:t>v4</a:t>
            </a:r>
            <a:r>
              <a:rPr sz="2400" spc="75" dirty="0">
                <a:latin typeface="Constantia"/>
                <a:cs typeface="Constantia"/>
              </a:rPr>
              <a:t> </a:t>
            </a:r>
            <a:r>
              <a:rPr sz="2400" spc="-5" dirty="0">
                <a:latin typeface="Constantia"/>
                <a:cs typeface="Constantia"/>
              </a:rPr>
              <a:t>and</a:t>
            </a:r>
            <a:r>
              <a:rPr sz="2400" spc="65" dirty="0">
                <a:latin typeface="Constantia"/>
                <a:cs typeface="Constantia"/>
              </a:rPr>
              <a:t> </a:t>
            </a:r>
            <a:r>
              <a:rPr sz="2400" dirty="0">
                <a:latin typeface="Constantia"/>
                <a:cs typeface="Constantia"/>
              </a:rPr>
              <a:t>f(v5)</a:t>
            </a:r>
          </a:p>
          <a:p>
            <a:pPr marL="12700" marR="5080">
              <a:lnSpc>
                <a:spcPts val="2590"/>
              </a:lnSpc>
              <a:spcBef>
                <a:spcPts val="185"/>
              </a:spcBef>
              <a:tabLst>
                <a:tab pos="2773045" algn="l"/>
              </a:tabLst>
            </a:pPr>
            <a:r>
              <a:rPr sz="2400" dirty="0">
                <a:latin typeface="Constantia"/>
                <a:cs typeface="Constantia"/>
              </a:rPr>
              <a:t>=</a:t>
            </a:r>
            <a:r>
              <a:rPr sz="2400" spc="300" dirty="0">
                <a:latin typeface="Constantia"/>
                <a:cs typeface="Constantia"/>
              </a:rPr>
              <a:t> </a:t>
            </a:r>
            <a:r>
              <a:rPr sz="2400" dirty="0">
                <a:latin typeface="Constantia"/>
                <a:cs typeface="Constantia"/>
              </a:rPr>
              <a:t>v4</a:t>
            </a:r>
            <a:r>
              <a:rPr sz="2400" spc="310" dirty="0">
                <a:latin typeface="Constantia"/>
                <a:cs typeface="Constantia"/>
              </a:rPr>
              <a:t> </a:t>
            </a:r>
            <a:r>
              <a:rPr sz="2400" dirty="0">
                <a:latin typeface="Constantia"/>
                <a:cs typeface="Constantia"/>
              </a:rPr>
              <a:t>and</a:t>
            </a:r>
            <a:r>
              <a:rPr sz="2400" spc="310" dirty="0">
                <a:latin typeface="Constantia"/>
                <a:cs typeface="Constantia"/>
              </a:rPr>
              <a:t> </a:t>
            </a:r>
            <a:r>
              <a:rPr sz="2400" dirty="0">
                <a:latin typeface="Constantia"/>
                <a:cs typeface="Constantia"/>
              </a:rPr>
              <a:t>f(v1)</a:t>
            </a:r>
            <a:r>
              <a:rPr sz="2400" spc="315" dirty="0">
                <a:latin typeface="Constantia"/>
                <a:cs typeface="Constantia"/>
              </a:rPr>
              <a:t> </a:t>
            </a:r>
            <a:r>
              <a:rPr sz="2400" dirty="0">
                <a:latin typeface="Constantia"/>
                <a:cs typeface="Constantia"/>
              </a:rPr>
              <a:t>=</a:t>
            </a:r>
            <a:r>
              <a:rPr sz="2400" spc="305" dirty="0">
                <a:latin typeface="Constantia"/>
                <a:cs typeface="Constantia"/>
              </a:rPr>
              <a:t> </a:t>
            </a:r>
            <a:r>
              <a:rPr sz="2400" dirty="0">
                <a:latin typeface="Constantia"/>
                <a:cs typeface="Constantia"/>
              </a:rPr>
              <a:t>v1	</a:t>
            </a:r>
            <a:r>
              <a:rPr sz="2400" spc="-10" dirty="0">
                <a:latin typeface="Constantia"/>
                <a:cs typeface="Constantia"/>
              </a:rPr>
              <a:t>consists</a:t>
            </a:r>
            <a:r>
              <a:rPr sz="2400" spc="245" dirty="0">
                <a:latin typeface="Constantia"/>
                <a:cs typeface="Constantia"/>
              </a:rPr>
              <a:t> </a:t>
            </a:r>
            <a:r>
              <a:rPr sz="2400" spc="-5" dirty="0">
                <a:latin typeface="Constantia"/>
                <a:cs typeface="Constantia"/>
              </a:rPr>
              <a:t>of</a:t>
            </a:r>
            <a:r>
              <a:rPr sz="2400" spc="355" dirty="0">
                <a:latin typeface="Constantia"/>
                <a:cs typeface="Constantia"/>
              </a:rPr>
              <a:t> </a:t>
            </a:r>
            <a:r>
              <a:rPr sz="2400" spc="-20" dirty="0">
                <a:latin typeface="Constantia"/>
                <a:cs typeface="Constantia"/>
              </a:rPr>
              <a:t>two</a:t>
            </a:r>
            <a:r>
              <a:rPr sz="2400" spc="235" dirty="0">
                <a:latin typeface="Constantia"/>
                <a:cs typeface="Constantia"/>
              </a:rPr>
              <a:t> </a:t>
            </a:r>
            <a:r>
              <a:rPr sz="2400" spc="-10" dirty="0">
                <a:latin typeface="Constantia"/>
                <a:cs typeface="Constantia"/>
              </a:rPr>
              <a:t>adjacent </a:t>
            </a:r>
            <a:r>
              <a:rPr sz="2400" spc="-590" dirty="0">
                <a:latin typeface="Constantia"/>
                <a:cs typeface="Constantia"/>
              </a:rPr>
              <a:t> </a:t>
            </a:r>
            <a:r>
              <a:rPr sz="2400" spc="-15" dirty="0">
                <a:latin typeface="Constantia"/>
                <a:cs typeface="Constantia"/>
              </a:rPr>
              <a:t>vertices</a:t>
            </a:r>
            <a:r>
              <a:rPr sz="2400" spc="-50" dirty="0">
                <a:latin typeface="Constantia"/>
                <a:cs typeface="Constantia"/>
              </a:rPr>
              <a:t> </a:t>
            </a:r>
            <a:r>
              <a:rPr sz="2400" dirty="0">
                <a:latin typeface="Constantia"/>
                <a:cs typeface="Constantia"/>
              </a:rPr>
              <a:t>in</a:t>
            </a:r>
            <a:r>
              <a:rPr sz="2400" spc="-45" dirty="0">
                <a:latin typeface="Constantia"/>
                <a:cs typeface="Constantia"/>
              </a:rPr>
              <a:t> </a:t>
            </a:r>
            <a:r>
              <a:rPr sz="2400" spc="-5" dirty="0">
                <a:latin typeface="Constantia"/>
                <a:cs typeface="Constantia"/>
              </a:rPr>
              <a:t>H.</a:t>
            </a:r>
            <a:endParaRPr sz="2400" dirty="0">
              <a:latin typeface="Constantia"/>
              <a:cs typeface="Constantia"/>
            </a:endParaRPr>
          </a:p>
        </p:txBody>
      </p:sp>
      <p:sp>
        <p:nvSpPr>
          <p:cNvPr id="9" name="object 9"/>
          <p:cNvSpPr txBox="1">
            <a:spLocks noGrp="1"/>
          </p:cNvSpPr>
          <p:nvPr>
            <p:ph type="title"/>
          </p:nvPr>
        </p:nvSpPr>
        <p:spPr>
          <a:xfrm>
            <a:off x="231140" y="466089"/>
            <a:ext cx="6022975" cy="1356360"/>
          </a:xfrm>
          <a:prstGeom prst="rect">
            <a:avLst/>
          </a:prstGeom>
        </p:spPr>
        <p:txBody>
          <a:bodyPr vert="horz" wrap="square" lIns="0" tIns="13335" rIns="0" bIns="0" rtlCol="0">
            <a:spAutoFit/>
          </a:bodyPr>
          <a:lstStyle/>
          <a:p>
            <a:pPr marL="378460">
              <a:lnSpc>
                <a:spcPct val="100000"/>
              </a:lnSpc>
              <a:spcBef>
                <a:spcPts val="105"/>
              </a:spcBef>
            </a:pPr>
            <a:r>
              <a:rPr sz="4100" dirty="0">
                <a:solidFill>
                  <a:srgbClr val="04607A"/>
                </a:solidFill>
                <a:latin typeface="Calibri"/>
                <a:cs typeface="Calibri"/>
              </a:rPr>
              <a:t>Isomorphism</a:t>
            </a:r>
            <a:r>
              <a:rPr sz="4100" spc="-55" dirty="0">
                <a:solidFill>
                  <a:srgbClr val="04607A"/>
                </a:solidFill>
                <a:latin typeface="Calibri"/>
                <a:cs typeface="Calibri"/>
              </a:rPr>
              <a:t> </a:t>
            </a:r>
            <a:r>
              <a:rPr sz="4100" spc="-5" dirty="0">
                <a:solidFill>
                  <a:srgbClr val="04607A"/>
                </a:solidFill>
                <a:latin typeface="Calibri"/>
                <a:cs typeface="Calibri"/>
              </a:rPr>
              <a:t>of</a:t>
            </a:r>
            <a:r>
              <a:rPr sz="4100" spc="-20" dirty="0">
                <a:solidFill>
                  <a:srgbClr val="04607A"/>
                </a:solidFill>
                <a:latin typeface="Calibri"/>
                <a:cs typeface="Calibri"/>
              </a:rPr>
              <a:t> </a:t>
            </a:r>
            <a:r>
              <a:rPr sz="4100" spc="-15" dirty="0">
                <a:solidFill>
                  <a:srgbClr val="04607A"/>
                </a:solidFill>
                <a:latin typeface="Calibri"/>
                <a:cs typeface="Calibri"/>
              </a:rPr>
              <a:t>Graphs</a:t>
            </a:r>
            <a:endParaRPr sz="4100" dirty="0">
              <a:latin typeface="Calibri"/>
              <a:cs typeface="Calibri"/>
            </a:endParaRPr>
          </a:p>
          <a:p>
            <a:pPr marL="12700" marR="5080">
              <a:lnSpc>
                <a:spcPts val="2590"/>
              </a:lnSpc>
              <a:spcBef>
                <a:spcPts val="405"/>
              </a:spcBef>
              <a:tabLst>
                <a:tab pos="1487805" algn="l"/>
                <a:tab pos="2350135" algn="l"/>
                <a:tab pos="3036570" algn="l"/>
                <a:tab pos="3615690" algn="l"/>
                <a:tab pos="4646295" algn="l"/>
                <a:tab pos="5007610" algn="l"/>
                <a:tab pos="5723890" algn="l"/>
              </a:tabLst>
            </a:pPr>
            <a:r>
              <a:rPr sz="2400" b="1" spc="-5" dirty="0">
                <a:solidFill>
                  <a:srgbClr val="000000"/>
                </a:solidFill>
                <a:latin typeface="Constantia"/>
                <a:cs typeface="Constantia"/>
              </a:rPr>
              <a:t>E</a:t>
            </a:r>
            <a:r>
              <a:rPr sz="2400" b="1" spc="-15" dirty="0">
                <a:solidFill>
                  <a:srgbClr val="000000"/>
                </a:solidFill>
                <a:latin typeface="Constantia"/>
                <a:cs typeface="Constantia"/>
              </a:rPr>
              <a:t>x</a:t>
            </a:r>
            <a:r>
              <a:rPr sz="2400" b="1" dirty="0">
                <a:solidFill>
                  <a:srgbClr val="000000"/>
                </a:solidFill>
                <a:latin typeface="Constantia"/>
                <a:cs typeface="Constantia"/>
              </a:rPr>
              <a:t>am</a:t>
            </a:r>
            <a:r>
              <a:rPr sz="2400" b="1" spc="-10" dirty="0">
                <a:solidFill>
                  <a:srgbClr val="000000"/>
                </a:solidFill>
                <a:latin typeface="Constantia"/>
                <a:cs typeface="Constantia"/>
              </a:rPr>
              <a:t>p</a:t>
            </a:r>
            <a:r>
              <a:rPr sz="2400" b="1" spc="-5" dirty="0">
                <a:solidFill>
                  <a:srgbClr val="000000"/>
                </a:solidFill>
                <a:latin typeface="Constantia"/>
                <a:cs typeface="Constantia"/>
              </a:rPr>
              <a:t>l</a:t>
            </a:r>
            <a:r>
              <a:rPr sz="2400" b="1" spc="5" dirty="0">
                <a:solidFill>
                  <a:srgbClr val="000000"/>
                </a:solidFill>
                <a:latin typeface="Constantia"/>
                <a:cs typeface="Constantia"/>
              </a:rPr>
              <a:t>e</a:t>
            </a:r>
            <a:r>
              <a:rPr sz="2400" dirty="0">
                <a:solidFill>
                  <a:srgbClr val="000000"/>
                </a:solidFill>
              </a:rPr>
              <a:t>:	Sh</a:t>
            </a:r>
            <a:r>
              <a:rPr sz="2400" spc="-50" dirty="0">
                <a:solidFill>
                  <a:srgbClr val="000000"/>
                </a:solidFill>
              </a:rPr>
              <a:t>o</a:t>
            </a:r>
            <a:r>
              <a:rPr sz="2400" dirty="0">
                <a:solidFill>
                  <a:srgbClr val="000000"/>
                </a:solidFill>
              </a:rPr>
              <a:t>w	</a:t>
            </a:r>
            <a:r>
              <a:rPr sz="2400" spc="-5" dirty="0">
                <a:solidFill>
                  <a:srgbClr val="000000"/>
                </a:solidFill>
              </a:rPr>
              <a:t>tha</a:t>
            </a:r>
            <a:r>
              <a:rPr sz="2400" dirty="0">
                <a:solidFill>
                  <a:srgbClr val="000000"/>
                </a:solidFill>
              </a:rPr>
              <a:t>t	</a:t>
            </a:r>
            <a:r>
              <a:rPr sz="2400" spc="-5" dirty="0">
                <a:solidFill>
                  <a:srgbClr val="000000"/>
                </a:solidFill>
              </a:rPr>
              <a:t>th</a:t>
            </a:r>
            <a:r>
              <a:rPr sz="2400" dirty="0">
                <a:solidFill>
                  <a:srgbClr val="000000"/>
                </a:solidFill>
              </a:rPr>
              <a:t>e	g</a:t>
            </a:r>
            <a:r>
              <a:rPr sz="2400" spc="-30" dirty="0">
                <a:solidFill>
                  <a:srgbClr val="000000"/>
                </a:solidFill>
              </a:rPr>
              <a:t>r</a:t>
            </a:r>
            <a:r>
              <a:rPr sz="2400" spc="-15" dirty="0">
                <a:solidFill>
                  <a:srgbClr val="000000"/>
                </a:solidFill>
              </a:rPr>
              <a:t>a</a:t>
            </a:r>
            <a:r>
              <a:rPr sz="2400" dirty="0">
                <a:solidFill>
                  <a:srgbClr val="000000"/>
                </a:solidFill>
              </a:rPr>
              <a:t>phs	</a:t>
            </a:r>
            <a:r>
              <a:rPr sz="2400" i="1" dirty="0">
                <a:solidFill>
                  <a:srgbClr val="000000"/>
                </a:solidFill>
                <a:latin typeface="Constantia"/>
                <a:cs typeface="Constantia"/>
              </a:rPr>
              <a:t>G	</a:t>
            </a:r>
            <a:r>
              <a:rPr sz="2400" spc="-5" dirty="0">
                <a:solidFill>
                  <a:srgbClr val="000000"/>
                </a:solidFill>
              </a:rPr>
              <a:t>=</a:t>
            </a:r>
            <a:r>
              <a:rPr sz="2400" dirty="0">
                <a:solidFill>
                  <a:srgbClr val="000000"/>
                </a:solidFill>
              </a:rPr>
              <a:t>(</a:t>
            </a:r>
            <a:r>
              <a:rPr sz="2400" i="1" spc="-5" dirty="0">
                <a:solidFill>
                  <a:srgbClr val="000000"/>
                </a:solidFill>
                <a:latin typeface="Constantia"/>
                <a:cs typeface="Constantia"/>
              </a:rPr>
              <a:t>V</a:t>
            </a:r>
            <a:r>
              <a:rPr sz="2400" dirty="0">
                <a:solidFill>
                  <a:srgbClr val="000000"/>
                </a:solidFill>
              </a:rPr>
              <a:t>,	</a:t>
            </a:r>
            <a:r>
              <a:rPr sz="2400" i="1" dirty="0">
                <a:solidFill>
                  <a:srgbClr val="000000"/>
                </a:solidFill>
                <a:latin typeface="Constantia"/>
                <a:cs typeface="Constantia"/>
              </a:rPr>
              <a:t>E</a:t>
            </a:r>
            <a:r>
              <a:rPr sz="2400" dirty="0">
                <a:solidFill>
                  <a:srgbClr val="000000"/>
                </a:solidFill>
              </a:rPr>
              <a:t>)  </a:t>
            </a:r>
            <a:r>
              <a:rPr sz="2400" spc="-5" dirty="0">
                <a:solidFill>
                  <a:srgbClr val="000000"/>
                </a:solidFill>
              </a:rPr>
              <a:t>and </a:t>
            </a:r>
            <a:r>
              <a:rPr sz="2400" i="1" spc="-5" dirty="0">
                <a:solidFill>
                  <a:srgbClr val="000000"/>
                </a:solidFill>
                <a:latin typeface="Constantia"/>
                <a:cs typeface="Constantia"/>
              </a:rPr>
              <a:t>G’</a:t>
            </a:r>
            <a:r>
              <a:rPr sz="2400" i="1" spc="35" dirty="0">
                <a:solidFill>
                  <a:srgbClr val="000000"/>
                </a:solidFill>
                <a:latin typeface="Constantia"/>
                <a:cs typeface="Constantia"/>
              </a:rPr>
              <a:t> </a:t>
            </a:r>
            <a:r>
              <a:rPr sz="2400" dirty="0">
                <a:solidFill>
                  <a:srgbClr val="000000"/>
                </a:solidFill>
              </a:rPr>
              <a:t>=</a:t>
            </a:r>
            <a:r>
              <a:rPr sz="2400" spc="-10" dirty="0">
                <a:solidFill>
                  <a:srgbClr val="000000"/>
                </a:solidFill>
              </a:rPr>
              <a:t> </a:t>
            </a:r>
            <a:r>
              <a:rPr sz="2400" dirty="0">
                <a:solidFill>
                  <a:srgbClr val="000000"/>
                </a:solidFill>
              </a:rPr>
              <a:t>(</a:t>
            </a:r>
            <a:r>
              <a:rPr sz="2400" i="1" dirty="0">
                <a:solidFill>
                  <a:srgbClr val="000000"/>
                </a:solidFill>
                <a:latin typeface="Constantia"/>
                <a:cs typeface="Constantia"/>
              </a:rPr>
              <a:t>W</a:t>
            </a:r>
            <a:r>
              <a:rPr sz="2400" dirty="0">
                <a:solidFill>
                  <a:srgbClr val="000000"/>
                </a:solidFill>
              </a:rPr>
              <a:t>,</a:t>
            </a:r>
            <a:r>
              <a:rPr sz="2400" spc="5" dirty="0">
                <a:solidFill>
                  <a:srgbClr val="000000"/>
                </a:solidFill>
              </a:rPr>
              <a:t> </a:t>
            </a:r>
            <a:r>
              <a:rPr sz="2400" i="1" dirty="0">
                <a:solidFill>
                  <a:srgbClr val="000000"/>
                </a:solidFill>
                <a:latin typeface="Constantia"/>
                <a:cs typeface="Constantia"/>
              </a:rPr>
              <a:t>F</a:t>
            </a:r>
            <a:r>
              <a:rPr sz="2400" dirty="0">
                <a:solidFill>
                  <a:srgbClr val="000000"/>
                </a:solidFill>
              </a:rPr>
              <a:t>)</a:t>
            </a:r>
            <a:r>
              <a:rPr sz="2400" spc="-75" dirty="0">
                <a:solidFill>
                  <a:srgbClr val="000000"/>
                </a:solidFill>
              </a:rPr>
              <a:t> </a:t>
            </a:r>
            <a:r>
              <a:rPr sz="2400" spc="-15" dirty="0">
                <a:solidFill>
                  <a:srgbClr val="000000"/>
                </a:solidFill>
              </a:rPr>
              <a:t>are</a:t>
            </a:r>
            <a:r>
              <a:rPr sz="2400" spc="-65" dirty="0">
                <a:solidFill>
                  <a:srgbClr val="000000"/>
                </a:solidFill>
              </a:rPr>
              <a:t> </a:t>
            </a:r>
            <a:r>
              <a:rPr sz="2400" spc="-5" dirty="0">
                <a:solidFill>
                  <a:srgbClr val="000000"/>
                </a:solidFill>
              </a:rPr>
              <a:t>isomorphic.</a:t>
            </a:r>
            <a:endParaRPr sz="2400" dirty="0">
              <a:latin typeface="Constantia"/>
              <a:cs typeface="Constantia"/>
            </a:endParaRPr>
          </a:p>
        </p:txBody>
      </p:sp>
      <p:grpSp>
        <p:nvGrpSpPr>
          <p:cNvPr id="10" name="object 10"/>
          <p:cNvGrpSpPr/>
          <p:nvPr/>
        </p:nvGrpSpPr>
        <p:grpSpPr>
          <a:xfrm>
            <a:off x="6333744" y="201168"/>
            <a:ext cx="2733040" cy="3747770"/>
            <a:chOff x="6333744" y="201168"/>
            <a:chExt cx="2733040" cy="3747770"/>
          </a:xfrm>
        </p:grpSpPr>
        <p:pic>
          <p:nvPicPr>
            <p:cNvPr id="11" name="object 11"/>
            <p:cNvPicPr/>
            <p:nvPr/>
          </p:nvPicPr>
          <p:blipFill>
            <a:blip r:embed="rId7" cstate="print"/>
            <a:stretch>
              <a:fillRect/>
            </a:stretch>
          </p:blipFill>
          <p:spPr>
            <a:xfrm>
              <a:off x="6409944" y="201168"/>
              <a:ext cx="2656331" cy="1847088"/>
            </a:xfrm>
            <a:prstGeom prst="rect">
              <a:avLst/>
            </a:prstGeom>
          </p:spPr>
        </p:pic>
        <p:pic>
          <p:nvPicPr>
            <p:cNvPr id="12" name="object 12"/>
            <p:cNvPicPr/>
            <p:nvPr/>
          </p:nvPicPr>
          <p:blipFill>
            <a:blip r:embed="rId8" cstate="print"/>
            <a:stretch>
              <a:fillRect/>
            </a:stretch>
          </p:blipFill>
          <p:spPr>
            <a:xfrm>
              <a:off x="6333744" y="2077212"/>
              <a:ext cx="2657855" cy="1871472"/>
            </a:xfrm>
            <a:prstGeom prst="rect">
              <a:avLst/>
            </a:prstGeom>
          </p:spPr>
        </p:pic>
      </p:grpSp>
      <p:pic>
        <p:nvPicPr>
          <p:cNvPr id="13" name="object 13"/>
          <p:cNvPicPr/>
          <p:nvPr/>
        </p:nvPicPr>
        <p:blipFill>
          <a:blip r:embed="rId9" cstate="print"/>
          <a:stretch>
            <a:fillRect/>
          </a:stretch>
        </p:blipFill>
        <p:spPr>
          <a:xfrm>
            <a:off x="6486144" y="4030979"/>
            <a:ext cx="2503931" cy="268071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p:nvPr/>
        </p:nvSpPr>
        <p:spPr>
          <a:xfrm>
            <a:off x="383540" y="1195781"/>
            <a:ext cx="8534400" cy="721360"/>
          </a:xfrm>
          <a:prstGeom prst="rect">
            <a:avLst/>
          </a:prstGeom>
        </p:spPr>
        <p:txBody>
          <a:bodyPr vert="horz" wrap="square" lIns="0" tIns="12700" rIns="0" bIns="0" rtlCol="0">
            <a:spAutoFit/>
          </a:bodyPr>
          <a:lstStyle/>
          <a:p>
            <a:pPr marL="12700">
              <a:lnSpc>
                <a:spcPts val="2740"/>
              </a:lnSpc>
              <a:spcBef>
                <a:spcPts val="100"/>
              </a:spcBef>
            </a:pPr>
            <a:r>
              <a:rPr sz="2400" b="1" spc="-10" dirty="0">
                <a:latin typeface="Constantia"/>
                <a:cs typeface="Constantia"/>
              </a:rPr>
              <a:t>EXAMPLE:</a:t>
            </a:r>
            <a:r>
              <a:rPr sz="2400" b="1" spc="170" dirty="0">
                <a:latin typeface="Constantia"/>
                <a:cs typeface="Constantia"/>
              </a:rPr>
              <a:t> </a:t>
            </a:r>
            <a:r>
              <a:rPr sz="2400" spc="-5" dirty="0">
                <a:latin typeface="Constantia"/>
                <a:cs typeface="Constantia"/>
              </a:rPr>
              <a:t>Determine</a:t>
            </a:r>
            <a:r>
              <a:rPr sz="2400" spc="70" dirty="0">
                <a:latin typeface="Constantia"/>
                <a:cs typeface="Constantia"/>
              </a:rPr>
              <a:t> </a:t>
            </a:r>
            <a:r>
              <a:rPr sz="2400" spc="-5" dirty="0">
                <a:latin typeface="Constantia"/>
                <a:cs typeface="Constantia"/>
              </a:rPr>
              <a:t>whether</a:t>
            </a:r>
            <a:r>
              <a:rPr sz="2400" spc="60" dirty="0">
                <a:latin typeface="Constantia"/>
                <a:cs typeface="Constantia"/>
              </a:rPr>
              <a:t> </a:t>
            </a:r>
            <a:r>
              <a:rPr sz="2400" spc="-5" dirty="0">
                <a:latin typeface="Constantia"/>
                <a:cs typeface="Constantia"/>
              </a:rPr>
              <a:t>the</a:t>
            </a:r>
            <a:r>
              <a:rPr sz="2400" spc="85" dirty="0">
                <a:latin typeface="Constantia"/>
                <a:cs typeface="Constantia"/>
              </a:rPr>
              <a:t> </a:t>
            </a:r>
            <a:r>
              <a:rPr sz="2400" spc="-5" dirty="0">
                <a:latin typeface="Constantia"/>
                <a:cs typeface="Constantia"/>
              </a:rPr>
              <a:t>graph</a:t>
            </a:r>
            <a:r>
              <a:rPr sz="2400" spc="100" dirty="0">
                <a:latin typeface="Constantia"/>
                <a:cs typeface="Constantia"/>
              </a:rPr>
              <a:t> </a:t>
            </a:r>
            <a:r>
              <a:rPr sz="2400" dirty="0">
                <a:latin typeface="Constantia"/>
                <a:cs typeface="Constantia"/>
              </a:rPr>
              <a:t>G</a:t>
            </a:r>
            <a:r>
              <a:rPr sz="2400" spc="130" dirty="0">
                <a:latin typeface="Constantia"/>
                <a:cs typeface="Constantia"/>
              </a:rPr>
              <a:t> </a:t>
            </a:r>
            <a:r>
              <a:rPr sz="2400" spc="-10" dirty="0">
                <a:latin typeface="Constantia"/>
                <a:cs typeface="Constantia"/>
              </a:rPr>
              <a:t>and</a:t>
            </a:r>
            <a:r>
              <a:rPr sz="2400" spc="140" dirty="0">
                <a:latin typeface="Constantia"/>
                <a:cs typeface="Constantia"/>
              </a:rPr>
              <a:t> </a:t>
            </a:r>
            <a:r>
              <a:rPr sz="2400" spc="-5" dirty="0">
                <a:latin typeface="Constantia"/>
                <a:cs typeface="Constantia"/>
              </a:rPr>
              <a:t>G’</a:t>
            </a:r>
            <a:r>
              <a:rPr sz="2400" spc="145" dirty="0">
                <a:latin typeface="Constantia"/>
                <a:cs typeface="Constantia"/>
              </a:rPr>
              <a:t> </a:t>
            </a:r>
            <a:r>
              <a:rPr sz="2400" spc="-15" dirty="0">
                <a:latin typeface="Constantia"/>
                <a:cs typeface="Constantia"/>
              </a:rPr>
              <a:t>given</a:t>
            </a:r>
            <a:r>
              <a:rPr sz="2400" spc="95" dirty="0">
                <a:latin typeface="Constantia"/>
                <a:cs typeface="Constantia"/>
              </a:rPr>
              <a:t> </a:t>
            </a:r>
            <a:r>
              <a:rPr sz="2400" spc="-10" dirty="0">
                <a:latin typeface="Constantia"/>
                <a:cs typeface="Constantia"/>
              </a:rPr>
              <a:t>below</a:t>
            </a:r>
            <a:endParaRPr sz="2400" dirty="0">
              <a:latin typeface="Constantia"/>
              <a:cs typeface="Constantia"/>
            </a:endParaRPr>
          </a:p>
          <a:p>
            <a:pPr marL="12700">
              <a:lnSpc>
                <a:spcPts val="2740"/>
              </a:lnSpc>
            </a:pPr>
            <a:r>
              <a:rPr sz="2400" spc="-15" dirty="0">
                <a:latin typeface="Constantia"/>
                <a:cs typeface="Constantia"/>
              </a:rPr>
              <a:t>are</a:t>
            </a:r>
            <a:r>
              <a:rPr sz="2400" spc="-85" dirty="0">
                <a:latin typeface="Constantia"/>
                <a:cs typeface="Constantia"/>
              </a:rPr>
              <a:t> </a:t>
            </a:r>
            <a:r>
              <a:rPr sz="2400" spc="-5" dirty="0">
                <a:latin typeface="Constantia"/>
                <a:cs typeface="Constantia"/>
              </a:rPr>
              <a:t>isomorphic.</a:t>
            </a:r>
            <a:endParaRPr sz="2400" dirty="0">
              <a:latin typeface="Constantia"/>
              <a:cs typeface="Constantia"/>
            </a:endParaRPr>
          </a:p>
        </p:txBody>
      </p:sp>
      <p:sp>
        <p:nvSpPr>
          <p:cNvPr id="9" name="object 9"/>
          <p:cNvSpPr txBox="1"/>
          <p:nvPr/>
        </p:nvSpPr>
        <p:spPr>
          <a:xfrm>
            <a:off x="383540" y="3501350"/>
            <a:ext cx="8538210" cy="2549525"/>
          </a:xfrm>
          <a:prstGeom prst="rect">
            <a:avLst/>
          </a:prstGeom>
        </p:spPr>
        <p:txBody>
          <a:bodyPr vert="horz" wrap="square" lIns="0" tIns="48895" rIns="0" bIns="0" rtlCol="0">
            <a:spAutoFit/>
          </a:bodyPr>
          <a:lstStyle/>
          <a:p>
            <a:pPr marL="12700">
              <a:lnSpc>
                <a:spcPct val="100000"/>
              </a:lnSpc>
              <a:spcBef>
                <a:spcPts val="385"/>
              </a:spcBef>
            </a:pPr>
            <a:r>
              <a:rPr sz="2400" b="1" spc="-10" dirty="0">
                <a:latin typeface="Constantia"/>
                <a:cs typeface="Constantia"/>
              </a:rPr>
              <a:t>SOLUTION:</a:t>
            </a:r>
            <a:endParaRPr sz="2400" dirty="0">
              <a:latin typeface="Constantia"/>
              <a:cs typeface="Constantia"/>
            </a:endParaRPr>
          </a:p>
          <a:p>
            <a:pPr marL="12700" marR="5080" algn="just">
              <a:lnSpc>
                <a:spcPct val="90100"/>
              </a:lnSpc>
              <a:spcBef>
                <a:spcPts val="570"/>
              </a:spcBef>
            </a:pPr>
            <a:r>
              <a:rPr sz="2400" dirty="0">
                <a:latin typeface="Constantia"/>
                <a:cs typeface="Constantia"/>
              </a:rPr>
              <a:t>As </a:t>
            </a:r>
            <a:r>
              <a:rPr sz="2400" spc="-5" dirty="0">
                <a:latin typeface="Constantia"/>
                <a:cs typeface="Constantia"/>
              </a:rPr>
              <a:t>both the </a:t>
            </a:r>
            <a:r>
              <a:rPr sz="2400" spc="-10" dirty="0">
                <a:latin typeface="Constantia"/>
                <a:cs typeface="Constantia"/>
              </a:rPr>
              <a:t>graphs </a:t>
            </a:r>
            <a:r>
              <a:rPr sz="2400" spc="-35" dirty="0">
                <a:latin typeface="Constantia"/>
                <a:cs typeface="Constantia"/>
              </a:rPr>
              <a:t>have </a:t>
            </a:r>
            <a:r>
              <a:rPr sz="2400" spc="-5" dirty="0">
                <a:latin typeface="Constantia"/>
                <a:cs typeface="Constantia"/>
              </a:rPr>
              <a:t>the same number of </a:t>
            </a:r>
            <a:r>
              <a:rPr sz="2400" spc="-20" dirty="0">
                <a:latin typeface="Constantia"/>
                <a:cs typeface="Constantia"/>
              </a:rPr>
              <a:t>vertices. </a:t>
            </a:r>
            <a:r>
              <a:rPr sz="2400" spc="-5" dirty="0">
                <a:latin typeface="Constantia"/>
                <a:cs typeface="Constantia"/>
              </a:rPr>
              <a:t>But the </a:t>
            </a:r>
            <a:r>
              <a:rPr sz="2400" dirty="0">
                <a:latin typeface="Constantia"/>
                <a:cs typeface="Constantia"/>
              </a:rPr>
              <a:t> </a:t>
            </a:r>
            <a:r>
              <a:rPr sz="2400" spc="-10" dirty="0">
                <a:latin typeface="Constantia"/>
                <a:cs typeface="Constantia"/>
              </a:rPr>
              <a:t>graph</a:t>
            </a:r>
            <a:r>
              <a:rPr sz="2400" spc="-40" dirty="0">
                <a:latin typeface="Constantia"/>
                <a:cs typeface="Constantia"/>
              </a:rPr>
              <a:t> </a:t>
            </a:r>
            <a:r>
              <a:rPr sz="2400" dirty="0">
                <a:latin typeface="Constantia"/>
                <a:cs typeface="Constantia"/>
              </a:rPr>
              <a:t>G</a:t>
            </a:r>
            <a:r>
              <a:rPr sz="2400" spc="5" dirty="0">
                <a:latin typeface="Constantia"/>
                <a:cs typeface="Constantia"/>
              </a:rPr>
              <a:t> </a:t>
            </a:r>
            <a:r>
              <a:rPr sz="2400" spc="-5" dirty="0">
                <a:latin typeface="Constantia"/>
                <a:cs typeface="Constantia"/>
              </a:rPr>
              <a:t>has</a:t>
            </a:r>
            <a:r>
              <a:rPr sz="2400" spc="-40" dirty="0">
                <a:latin typeface="Constantia"/>
                <a:cs typeface="Constantia"/>
              </a:rPr>
              <a:t> </a:t>
            </a:r>
            <a:r>
              <a:rPr sz="2400" dirty="0">
                <a:latin typeface="Constantia"/>
                <a:cs typeface="Constantia"/>
              </a:rPr>
              <a:t>7</a:t>
            </a:r>
            <a:r>
              <a:rPr sz="2400" spc="10" dirty="0">
                <a:latin typeface="Constantia"/>
                <a:cs typeface="Constantia"/>
              </a:rPr>
              <a:t> </a:t>
            </a:r>
            <a:r>
              <a:rPr sz="2400" spc="-15" dirty="0">
                <a:latin typeface="Constantia"/>
                <a:cs typeface="Constantia"/>
              </a:rPr>
              <a:t>edges</a:t>
            </a:r>
            <a:r>
              <a:rPr sz="2400" spc="-35" dirty="0">
                <a:latin typeface="Constantia"/>
                <a:cs typeface="Constantia"/>
              </a:rPr>
              <a:t> </a:t>
            </a:r>
            <a:r>
              <a:rPr sz="2400" dirty="0">
                <a:latin typeface="Constantia"/>
                <a:cs typeface="Constantia"/>
              </a:rPr>
              <a:t>and</a:t>
            </a:r>
            <a:r>
              <a:rPr sz="2400" spc="-5" dirty="0">
                <a:latin typeface="Constantia"/>
                <a:cs typeface="Constantia"/>
              </a:rPr>
              <a:t> the</a:t>
            </a:r>
            <a:r>
              <a:rPr sz="2400" spc="-45" dirty="0">
                <a:latin typeface="Constantia"/>
                <a:cs typeface="Constantia"/>
              </a:rPr>
              <a:t> </a:t>
            </a:r>
            <a:r>
              <a:rPr sz="2400" spc="-10" dirty="0">
                <a:latin typeface="Constantia"/>
                <a:cs typeface="Constantia"/>
              </a:rPr>
              <a:t>graph</a:t>
            </a:r>
            <a:r>
              <a:rPr sz="2400" spc="-40" dirty="0">
                <a:latin typeface="Constantia"/>
                <a:cs typeface="Constantia"/>
              </a:rPr>
              <a:t> </a:t>
            </a:r>
            <a:r>
              <a:rPr sz="2400" spc="-5" dirty="0">
                <a:latin typeface="Constantia"/>
                <a:cs typeface="Constantia"/>
              </a:rPr>
              <a:t>G’</a:t>
            </a:r>
            <a:r>
              <a:rPr sz="2400" dirty="0">
                <a:latin typeface="Constantia"/>
                <a:cs typeface="Constantia"/>
              </a:rPr>
              <a:t> has</a:t>
            </a:r>
            <a:r>
              <a:rPr sz="2400" spc="-40" dirty="0">
                <a:latin typeface="Constantia"/>
                <a:cs typeface="Constantia"/>
              </a:rPr>
              <a:t> </a:t>
            </a:r>
            <a:r>
              <a:rPr sz="2400" spc="-10" dirty="0">
                <a:latin typeface="Constantia"/>
                <a:cs typeface="Constantia"/>
              </a:rPr>
              <a:t>only</a:t>
            </a:r>
            <a:r>
              <a:rPr sz="2400" spc="-45" dirty="0">
                <a:latin typeface="Constantia"/>
                <a:cs typeface="Constantia"/>
              </a:rPr>
              <a:t> </a:t>
            </a:r>
            <a:r>
              <a:rPr sz="2400" dirty="0">
                <a:latin typeface="Constantia"/>
                <a:cs typeface="Constantia"/>
              </a:rPr>
              <a:t>6</a:t>
            </a:r>
            <a:r>
              <a:rPr sz="2400" spc="5" dirty="0">
                <a:latin typeface="Constantia"/>
                <a:cs typeface="Constantia"/>
              </a:rPr>
              <a:t> </a:t>
            </a:r>
            <a:r>
              <a:rPr sz="2400" spc="-20" dirty="0">
                <a:latin typeface="Constantia"/>
                <a:cs typeface="Constantia"/>
              </a:rPr>
              <a:t>edges.</a:t>
            </a:r>
            <a:r>
              <a:rPr sz="2400" spc="5" dirty="0">
                <a:latin typeface="Constantia"/>
                <a:cs typeface="Constantia"/>
              </a:rPr>
              <a:t> </a:t>
            </a:r>
            <a:r>
              <a:rPr sz="2400" spc="-15" dirty="0">
                <a:latin typeface="Constantia"/>
                <a:cs typeface="Constantia"/>
              </a:rPr>
              <a:t>Therefore </a:t>
            </a:r>
            <a:r>
              <a:rPr sz="2400" spc="-590" dirty="0">
                <a:latin typeface="Constantia"/>
                <a:cs typeface="Constantia"/>
              </a:rPr>
              <a:t> </a:t>
            </a:r>
            <a:r>
              <a:rPr sz="2400" spc="-5" dirty="0">
                <a:latin typeface="Constantia"/>
                <a:cs typeface="Constantia"/>
              </a:rPr>
              <a:t>the</a:t>
            </a:r>
            <a:r>
              <a:rPr sz="2400" spc="-100" dirty="0">
                <a:latin typeface="Constantia"/>
                <a:cs typeface="Constantia"/>
              </a:rPr>
              <a:t> </a:t>
            </a:r>
            <a:r>
              <a:rPr sz="2400" spc="-25" dirty="0">
                <a:latin typeface="Constantia"/>
                <a:cs typeface="Constantia"/>
              </a:rPr>
              <a:t>two</a:t>
            </a:r>
            <a:r>
              <a:rPr sz="2400" spc="-105" dirty="0">
                <a:latin typeface="Constantia"/>
                <a:cs typeface="Constantia"/>
              </a:rPr>
              <a:t> </a:t>
            </a:r>
            <a:r>
              <a:rPr sz="2400" spc="-5" dirty="0">
                <a:latin typeface="Constantia"/>
                <a:cs typeface="Constantia"/>
              </a:rPr>
              <a:t>graphs</a:t>
            </a:r>
            <a:r>
              <a:rPr sz="2400" spc="-125" dirty="0">
                <a:latin typeface="Constantia"/>
                <a:cs typeface="Constantia"/>
              </a:rPr>
              <a:t> </a:t>
            </a:r>
            <a:r>
              <a:rPr sz="2400" spc="-15" dirty="0">
                <a:latin typeface="Constantia"/>
                <a:cs typeface="Constantia"/>
              </a:rPr>
              <a:t>are</a:t>
            </a:r>
            <a:r>
              <a:rPr sz="2400" spc="-65" dirty="0">
                <a:latin typeface="Constantia"/>
                <a:cs typeface="Constantia"/>
              </a:rPr>
              <a:t> </a:t>
            </a:r>
            <a:r>
              <a:rPr sz="2400" spc="-5" dirty="0">
                <a:latin typeface="Constantia"/>
                <a:cs typeface="Constantia"/>
              </a:rPr>
              <a:t>not</a:t>
            </a:r>
            <a:r>
              <a:rPr sz="2400" spc="-50" dirty="0">
                <a:latin typeface="Constantia"/>
                <a:cs typeface="Constantia"/>
              </a:rPr>
              <a:t> </a:t>
            </a:r>
            <a:r>
              <a:rPr sz="2400" spc="-5" dirty="0">
                <a:latin typeface="Constantia"/>
                <a:cs typeface="Constantia"/>
              </a:rPr>
              <a:t>isomorphic.</a:t>
            </a:r>
            <a:endParaRPr sz="2400" dirty="0">
              <a:latin typeface="Constantia"/>
              <a:cs typeface="Constantia"/>
            </a:endParaRPr>
          </a:p>
          <a:p>
            <a:pPr marL="12700" marR="5080" algn="just">
              <a:lnSpc>
                <a:spcPct val="90000"/>
              </a:lnSpc>
              <a:spcBef>
                <a:spcPts val="580"/>
              </a:spcBef>
            </a:pPr>
            <a:r>
              <a:rPr sz="2400" b="1" spc="-15" dirty="0">
                <a:latin typeface="Constantia"/>
                <a:cs typeface="Constantia"/>
              </a:rPr>
              <a:t>Note: </a:t>
            </a:r>
            <a:r>
              <a:rPr sz="2400" dirty="0">
                <a:latin typeface="Constantia"/>
                <a:cs typeface="Constantia"/>
              </a:rPr>
              <a:t>As </a:t>
            </a:r>
            <a:r>
              <a:rPr sz="2400" spc="-5" dirty="0">
                <a:latin typeface="Constantia"/>
                <a:cs typeface="Constantia"/>
              </a:rPr>
              <a:t>the </a:t>
            </a:r>
            <a:r>
              <a:rPr sz="2400" spc="-15" dirty="0">
                <a:latin typeface="Constantia"/>
                <a:cs typeface="Constantia"/>
              </a:rPr>
              <a:t>edges </a:t>
            </a:r>
            <a:r>
              <a:rPr sz="2400" spc="-5" dirty="0">
                <a:latin typeface="Constantia"/>
                <a:cs typeface="Constantia"/>
              </a:rPr>
              <a:t>of both the graphs </a:t>
            </a:r>
            <a:r>
              <a:rPr sz="2400" dirty="0">
                <a:latin typeface="Constantia"/>
                <a:cs typeface="Constantia"/>
              </a:rPr>
              <a:t>G </a:t>
            </a:r>
            <a:r>
              <a:rPr sz="2400" spc="-5" dirty="0">
                <a:latin typeface="Constantia"/>
                <a:cs typeface="Constantia"/>
              </a:rPr>
              <a:t>and </a:t>
            </a:r>
            <a:r>
              <a:rPr sz="2400" spc="5" dirty="0">
                <a:latin typeface="Constantia"/>
                <a:cs typeface="Constantia"/>
              </a:rPr>
              <a:t>G’ </a:t>
            </a:r>
            <a:r>
              <a:rPr sz="2400" spc="-15" dirty="0">
                <a:latin typeface="Constantia"/>
                <a:cs typeface="Constantia"/>
              </a:rPr>
              <a:t>are </a:t>
            </a:r>
            <a:r>
              <a:rPr sz="2400" spc="-5" dirty="0">
                <a:latin typeface="Constantia"/>
                <a:cs typeface="Constantia"/>
              </a:rPr>
              <a:t>not </a:t>
            </a:r>
            <a:r>
              <a:rPr sz="2400" dirty="0">
                <a:latin typeface="Constantia"/>
                <a:cs typeface="Constantia"/>
              </a:rPr>
              <a:t>same </a:t>
            </a:r>
            <a:r>
              <a:rPr sz="2400" spc="5" dirty="0">
                <a:latin typeface="Constantia"/>
                <a:cs typeface="Constantia"/>
              </a:rPr>
              <a:t> </a:t>
            </a:r>
            <a:r>
              <a:rPr sz="2400" spc="-5" dirty="0">
                <a:latin typeface="Constantia"/>
                <a:cs typeface="Constantia"/>
              </a:rPr>
              <a:t>then</a:t>
            </a:r>
            <a:r>
              <a:rPr sz="2400" dirty="0">
                <a:latin typeface="Constantia"/>
                <a:cs typeface="Constantia"/>
              </a:rPr>
              <a:t> </a:t>
            </a:r>
            <a:r>
              <a:rPr sz="2400" spc="-20" dirty="0">
                <a:latin typeface="Constantia"/>
                <a:cs typeface="Constantia"/>
              </a:rPr>
              <a:t>how</a:t>
            </a:r>
            <a:r>
              <a:rPr sz="2400" spc="-15" dirty="0">
                <a:latin typeface="Constantia"/>
                <a:cs typeface="Constantia"/>
              </a:rPr>
              <a:t> </a:t>
            </a:r>
            <a:r>
              <a:rPr sz="2400" spc="-5" dirty="0">
                <a:latin typeface="Constantia"/>
                <a:cs typeface="Constantia"/>
              </a:rPr>
              <a:t>the</a:t>
            </a:r>
            <a:r>
              <a:rPr sz="2400" dirty="0">
                <a:latin typeface="Constantia"/>
                <a:cs typeface="Constantia"/>
              </a:rPr>
              <a:t> </a:t>
            </a:r>
            <a:r>
              <a:rPr sz="2400" spc="-5" dirty="0">
                <a:latin typeface="Constantia"/>
                <a:cs typeface="Constantia"/>
              </a:rPr>
              <a:t>one-one</a:t>
            </a:r>
            <a:r>
              <a:rPr sz="2400" dirty="0">
                <a:latin typeface="Constantia"/>
                <a:cs typeface="Constantia"/>
              </a:rPr>
              <a:t> </a:t>
            </a:r>
            <a:r>
              <a:rPr sz="2400" spc="-15" dirty="0">
                <a:latin typeface="Constantia"/>
                <a:cs typeface="Constantia"/>
              </a:rPr>
              <a:t>correspondence</a:t>
            </a:r>
            <a:r>
              <a:rPr sz="2400" spc="-10" dirty="0">
                <a:latin typeface="Constantia"/>
                <a:cs typeface="Constantia"/>
              </a:rPr>
              <a:t> </a:t>
            </a:r>
            <a:r>
              <a:rPr sz="2400" dirty="0">
                <a:latin typeface="Constantia"/>
                <a:cs typeface="Constantia"/>
              </a:rPr>
              <a:t>is</a:t>
            </a:r>
            <a:r>
              <a:rPr sz="2400" spc="5" dirty="0">
                <a:latin typeface="Constantia"/>
                <a:cs typeface="Constantia"/>
              </a:rPr>
              <a:t> </a:t>
            </a:r>
            <a:r>
              <a:rPr sz="2400" dirty="0">
                <a:latin typeface="Constantia"/>
                <a:cs typeface="Constantia"/>
              </a:rPr>
              <a:t>possible</a:t>
            </a:r>
            <a:r>
              <a:rPr sz="2400" spc="5" dirty="0">
                <a:latin typeface="Constantia"/>
                <a:cs typeface="Constantia"/>
              </a:rPr>
              <a:t> </a:t>
            </a:r>
            <a:r>
              <a:rPr sz="2400" dirty="0">
                <a:latin typeface="Constantia"/>
                <a:cs typeface="Constantia"/>
              </a:rPr>
              <a:t>,that</a:t>
            </a:r>
            <a:r>
              <a:rPr sz="2400" spc="5" dirty="0">
                <a:latin typeface="Constantia"/>
                <a:cs typeface="Constantia"/>
              </a:rPr>
              <a:t> </a:t>
            </a:r>
            <a:r>
              <a:rPr sz="2400" spc="-5" dirty="0">
                <a:latin typeface="Constantia"/>
                <a:cs typeface="Constantia"/>
              </a:rPr>
              <a:t>the </a:t>
            </a:r>
            <a:r>
              <a:rPr sz="2400" dirty="0">
                <a:latin typeface="Constantia"/>
                <a:cs typeface="Constantia"/>
              </a:rPr>
              <a:t> </a:t>
            </a:r>
            <a:r>
              <a:rPr sz="2400" spc="-10" dirty="0">
                <a:latin typeface="Constantia"/>
                <a:cs typeface="Constantia"/>
              </a:rPr>
              <a:t>reason</a:t>
            </a:r>
            <a:r>
              <a:rPr sz="2400" spc="-60" dirty="0">
                <a:latin typeface="Constantia"/>
                <a:cs typeface="Constantia"/>
              </a:rPr>
              <a:t> </a:t>
            </a:r>
            <a:r>
              <a:rPr sz="2400" spc="-5" dirty="0">
                <a:latin typeface="Constantia"/>
                <a:cs typeface="Constantia"/>
              </a:rPr>
              <a:t>the</a:t>
            </a:r>
            <a:r>
              <a:rPr sz="2400" spc="-114" dirty="0">
                <a:latin typeface="Constantia"/>
                <a:cs typeface="Constantia"/>
              </a:rPr>
              <a:t> </a:t>
            </a:r>
            <a:r>
              <a:rPr sz="2400" spc="-5" dirty="0">
                <a:latin typeface="Constantia"/>
                <a:cs typeface="Constantia"/>
              </a:rPr>
              <a:t>graphs</a:t>
            </a:r>
            <a:r>
              <a:rPr sz="2400" spc="-65" dirty="0">
                <a:latin typeface="Constantia"/>
                <a:cs typeface="Constantia"/>
              </a:rPr>
              <a:t> </a:t>
            </a:r>
            <a:r>
              <a:rPr sz="2400" dirty="0">
                <a:latin typeface="Constantia"/>
                <a:cs typeface="Constantia"/>
              </a:rPr>
              <a:t>G</a:t>
            </a:r>
            <a:r>
              <a:rPr sz="2400" spc="-50" dirty="0">
                <a:latin typeface="Constantia"/>
                <a:cs typeface="Constantia"/>
              </a:rPr>
              <a:t> </a:t>
            </a:r>
            <a:r>
              <a:rPr sz="2400" dirty="0">
                <a:latin typeface="Constantia"/>
                <a:cs typeface="Constantia"/>
              </a:rPr>
              <a:t>and</a:t>
            </a:r>
            <a:r>
              <a:rPr sz="2400" spc="-5" dirty="0">
                <a:latin typeface="Constantia"/>
                <a:cs typeface="Constantia"/>
              </a:rPr>
              <a:t> G’</a:t>
            </a:r>
            <a:r>
              <a:rPr sz="2400" spc="-60" dirty="0">
                <a:latin typeface="Constantia"/>
                <a:cs typeface="Constantia"/>
              </a:rPr>
              <a:t> </a:t>
            </a:r>
            <a:r>
              <a:rPr sz="2400" spc="-15" dirty="0">
                <a:latin typeface="Constantia"/>
                <a:cs typeface="Constantia"/>
              </a:rPr>
              <a:t>are</a:t>
            </a:r>
            <a:r>
              <a:rPr sz="2400" spc="-70" dirty="0">
                <a:latin typeface="Constantia"/>
                <a:cs typeface="Constantia"/>
              </a:rPr>
              <a:t> </a:t>
            </a:r>
            <a:r>
              <a:rPr sz="2400" spc="-5" dirty="0">
                <a:latin typeface="Constantia"/>
                <a:cs typeface="Constantia"/>
              </a:rPr>
              <a:t>not</a:t>
            </a:r>
            <a:r>
              <a:rPr sz="2400" spc="-45" dirty="0">
                <a:latin typeface="Constantia"/>
                <a:cs typeface="Constantia"/>
              </a:rPr>
              <a:t> </a:t>
            </a:r>
            <a:r>
              <a:rPr sz="2400" spc="-5" dirty="0">
                <a:latin typeface="Constantia"/>
                <a:cs typeface="Constantia"/>
              </a:rPr>
              <a:t>isomorphic.</a:t>
            </a:r>
            <a:endParaRPr sz="2400" dirty="0">
              <a:latin typeface="Constantia"/>
              <a:cs typeface="Constantia"/>
            </a:endParaRPr>
          </a:p>
        </p:txBody>
      </p:sp>
      <p:sp>
        <p:nvSpPr>
          <p:cNvPr id="10" name="object 10"/>
          <p:cNvSpPr txBox="1">
            <a:spLocks noGrp="1"/>
          </p:cNvSpPr>
          <p:nvPr>
            <p:ph type="title"/>
          </p:nvPr>
        </p:nvSpPr>
        <p:spPr>
          <a:xfrm>
            <a:off x="596900" y="466089"/>
            <a:ext cx="4962525" cy="650875"/>
          </a:xfrm>
          <a:prstGeom prst="rect">
            <a:avLst/>
          </a:prstGeom>
        </p:spPr>
        <p:txBody>
          <a:bodyPr vert="horz" wrap="square" lIns="0" tIns="13335" rIns="0" bIns="0" rtlCol="0">
            <a:spAutoFit/>
          </a:bodyPr>
          <a:lstStyle/>
          <a:p>
            <a:pPr marL="12700">
              <a:lnSpc>
                <a:spcPct val="100000"/>
              </a:lnSpc>
              <a:spcBef>
                <a:spcPts val="105"/>
              </a:spcBef>
            </a:pPr>
            <a:r>
              <a:rPr sz="4100" dirty="0">
                <a:solidFill>
                  <a:srgbClr val="04607A"/>
                </a:solidFill>
                <a:latin typeface="Calibri"/>
                <a:cs typeface="Calibri"/>
              </a:rPr>
              <a:t>Isomorphism</a:t>
            </a:r>
            <a:r>
              <a:rPr sz="4100" spc="-65" dirty="0">
                <a:solidFill>
                  <a:srgbClr val="04607A"/>
                </a:solidFill>
                <a:latin typeface="Calibri"/>
                <a:cs typeface="Calibri"/>
              </a:rPr>
              <a:t> </a:t>
            </a:r>
            <a:r>
              <a:rPr sz="4100" spc="-5" dirty="0">
                <a:solidFill>
                  <a:srgbClr val="04607A"/>
                </a:solidFill>
                <a:latin typeface="Calibri"/>
                <a:cs typeface="Calibri"/>
              </a:rPr>
              <a:t>of</a:t>
            </a:r>
            <a:r>
              <a:rPr sz="4100" spc="-30" dirty="0">
                <a:solidFill>
                  <a:srgbClr val="04607A"/>
                </a:solidFill>
                <a:latin typeface="Calibri"/>
                <a:cs typeface="Calibri"/>
              </a:rPr>
              <a:t> </a:t>
            </a:r>
            <a:r>
              <a:rPr sz="4100" spc="-15" dirty="0">
                <a:solidFill>
                  <a:srgbClr val="04607A"/>
                </a:solidFill>
                <a:latin typeface="Calibri"/>
                <a:cs typeface="Calibri"/>
              </a:rPr>
              <a:t>Graphs</a:t>
            </a:r>
            <a:endParaRPr sz="4100" dirty="0">
              <a:latin typeface="Calibri"/>
              <a:cs typeface="Calibri"/>
            </a:endParaRPr>
          </a:p>
        </p:txBody>
      </p:sp>
      <p:pic>
        <p:nvPicPr>
          <p:cNvPr id="11" name="object 11"/>
          <p:cNvPicPr/>
          <p:nvPr/>
        </p:nvPicPr>
        <p:blipFill>
          <a:blip r:embed="rId7" cstate="print"/>
          <a:stretch>
            <a:fillRect/>
          </a:stretch>
        </p:blipFill>
        <p:spPr>
          <a:xfrm>
            <a:off x="2514600" y="1752600"/>
            <a:ext cx="6324600" cy="2095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F98C7A-32E4-443F-B76F-5F1D8831436F}"/>
              </a:ext>
            </a:extLst>
          </p:cNvPr>
          <p:cNvPicPr>
            <a:picLocks noChangeAspect="1"/>
          </p:cNvPicPr>
          <p:nvPr/>
        </p:nvPicPr>
        <p:blipFill>
          <a:blip r:embed="rId2"/>
          <a:stretch>
            <a:fillRect/>
          </a:stretch>
        </p:blipFill>
        <p:spPr>
          <a:xfrm>
            <a:off x="990600" y="5190392"/>
            <a:ext cx="7315200" cy="1362808"/>
          </a:xfrm>
          <a:prstGeom prst="rect">
            <a:avLst/>
          </a:prstGeom>
        </p:spPr>
      </p:pic>
      <p:pic>
        <p:nvPicPr>
          <p:cNvPr id="5" name="Picture 4">
            <a:extLst>
              <a:ext uri="{FF2B5EF4-FFF2-40B4-BE49-F238E27FC236}">
                <a16:creationId xmlns:a16="http://schemas.microsoft.com/office/drawing/2014/main" id="{FD59B8FF-7B2F-4DF0-8A73-753FD7B6684C}"/>
              </a:ext>
            </a:extLst>
          </p:cNvPr>
          <p:cNvPicPr>
            <a:picLocks noChangeAspect="1"/>
          </p:cNvPicPr>
          <p:nvPr/>
        </p:nvPicPr>
        <p:blipFill>
          <a:blip r:embed="rId3"/>
          <a:stretch>
            <a:fillRect/>
          </a:stretch>
        </p:blipFill>
        <p:spPr>
          <a:xfrm>
            <a:off x="1447800" y="609600"/>
            <a:ext cx="6629400" cy="4178638"/>
          </a:xfrm>
          <a:prstGeom prst="rect">
            <a:avLst/>
          </a:prstGeom>
        </p:spPr>
      </p:pic>
    </p:spTree>
    <p:extLst>
      <p:ext uri="{BB962C8B-B14F-4D97-AF65-F5344CB8AC3E}">
        <p14:creationId xmlns:p14="http://schemas.microsoft.com/office/powerpoint/2010/main" val="3015546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p:nvPr/>
        </p:nvSpPr>
        <p:spPr>
          <a:xfrm>
            <a:off x="383540" y="3831628"/>
            <a:ext cx="8230870" cy="2166620"/>
          </a:xfrm>
          <a:prstGeom prst="rect">
            <a:avLst/>
          </a:prstGeom>
        </p:spPr>
        <p:txBody>
          <a:bodyPr vert="horz" wrap="square" lIns="0" tIns="92075" rIns="0" bIns="0" rtlCol="0">
            <a:spAutoFit/>
          </a:bodyPr>
          <a:lstStyle/>
          <a:p>
            <a:pPr marL="12700">
              <a:lnSpc>
                <a:spcPct val="100000"/>
              </a:lnSpc>
              <a:spcBef>
                <a:spcPts val="725"/>
              </a:spcBef>
            </a:pPr>
            <a:r>
              <a:rPr sz="2600" b="1" spc="-10" dirty="0">
                <a:latin typeface="Constantia"/>
                <a:cs typeface="Constantia"/>
              </a:rPr>
              <a:t>SOLUTION:</a:t>
            </a:r>
            <a:endParaRPr sz="2600" dirty="0">
              <a:latin typeface="Constantia"/>
              <a:cs typeface="Constantia"/>
            </a:endParaRPr>
          </a:p>
          <a:p>
            <a:pPr marL="12700" marR="5080" algn="just">
              <a:lnSpc>
                <a:spcPct val="100000"/>
              </a:lnSpc>
              <a:spcBef>
                <a:spcPts val="630"/>
              </a:spcBef>
            </a:pPr>
            <a:r>
              <a:rPr sz="2600" spc="-5" dirty="0">
                <a:latin typeface="Constantia"/>
                <a:cs typeface="Constantia"/>
              </a:rPr>
              <a:t>Both the </a:t>
            </a:r>
            <a:r>
              <a:rPr sz="2600" spc="-15" dirty="0">
                <a:latin typeface="Constantia"/>
                <a:cs typeface="Constantia"/>
              </a:rPr>
              <a:t>graphs </a:t>
            </a:r>
            <a:r>
              <a:rPr sz="2600" spc="-30" dirty="0">
                <a:latin typeface="Constantia"/>
                <a:cs typeface="Constantia"/>
              </a:rPr>
              <a:t>have </a:t>
            </a:r>
            <a:r>
              <a:rPr sz="2600" dirty="0">
                <a:latin typeface="Constantia"/>
                <a:cs typeface="Constantia"/>
              </a:rPr>
              <a:t>5 </a:t>
            </a:r>
            <a:r>
              <a:rPr sz="2600" spc="-20" dirty="0">
                <a:latin typeface="Constantia"/>
                <a:cs typeface="Constantia"/>
              </a:rPr>
              <a:t>vertices </a:t>
            </a:r>
            <a:r>
              <a:rPr sz="2600" dirty="0">
                <a:latin typeface="Constantia"/>
                <a:cs typeface="Constantia"/>
              </a:rPr>
              <a:t>and 7 </a:t>
            </a:r>
            <a:r>
              <a:rPr sz="2600" spc="-15" dirty="0">
                <a:latin typeface="Constantia"/>
                <a:cs typeface="Constantia"/>
              </a:rPr>
              <a:t>edges. </a:t>
            </a:r>
            <a:r>
              <a:rPr sz="2600" spc="-5" dirty="0">
                <a:latin typeface="Constantia"/>
                <a:cs typeface="Constantia"/>
              </a:rPr>
              <a:t>The </a:t>
            </a:r>
            <a:r>
              <a:rPr sz="2600" spc="-20" dirty="0">
                <a:latin typeface="Constantia"/>
                <a:cs typeface="Constantia"/>
              </a:rPr>
              <a:t>vertex </a:t>
            </a:r>
            <a:r>
              <a:rPr sz="2600" dirty="0">
                <a:latin typeface="Constantia"/>
                <a:cs typeface="Constantia"/>
              </a:rPr>
              <a:t>q </a:t>
            </a:r>
            <a:r>
              <a:rPr sz="2600" spc="5" dirty="0">
                <a:latin typeface="Constantia"/>
                <a:cs typeface="Constantia"/>
              </a:rPr>
              <a:t> </a:t>
            </a:r>
            <a:r>
              <a:rPr sz="2600" spc="-5" dirty="0">
                <a:latin typeface="Constantia"/>
                <a:cs typeface="Constantia"/>
              </a:rPr>
              <a:t>of </a:t>
            </a:r>
            <a:r>
              <a:rPr sz="2600" dirty="0">
                <a:latin typeface="Constantia"/>
                <a:cs typeface="Constantia"/>
              </a:rPr>
              <a:t>G’ has </a:t>
            </a:r>
            <a:r>
              <a:rPr sz="2600" spc="-5" dirty="0">
                <a:latin typeface="Constantia"/>
                <a:cs typeface="Constantia"/>
              </a:rPr>
              <a:t>degree </a:t>
            </a:r>
            <a:r>
              <a:rPr sz="2600" dirty="0">
                <a:latin typeface="Constantia"/>
                <a:cs typeface="Constantia"/>
              </a:rPr>
              <a:t>5. </a:t>
            </a:r>
            <a:r>
              <a:rPr sz="2600" spc="-35" dirty="0">
                <a:latin typeface="Constantia"/>
                <a:cs typeface="Constantia"/>
              </a:rPr>
              <a:t>However </a:t>
            </a:r>
            <a:r>
              <a:rPr sz="2600" dirty="0">
                <a:latin typeface="Constantia"/>
                <a:cs typeface="Constantia"/>
              </a:rPr>
              <a:t>G </a:t>
            </a:r>
            <a:r>
              <a:rPr sz="2600" spc="-5" dirty="0">
                <a:latin typeface="Constantia"/>
                <a:cs typeface="Constantia"/>
              </a:rPr>
              <a:t>does </a:t>
            </a:r>
            <a:r>
              <a:rPr sz="2600" spc="-10" dirty="0">
                <a:latin typeface="Constantia"/>
                <a:cs typeface="Constantia"/>
              </a:rPr>
              <a:t>not </a:t>
            </a:r>
            <a:r>
              <a:rPr sz="2600" spc="-35" dirty="0">
                <a:latin typeface="Constantia"/>
                <a:cs typeface="Constantia"/>
              </a:rPr>
              <a:t>have </a:t>
            </a:r>
            <a:r>
              <a:rPr sz="2600" spc="-15" dirty="0">
                <a:latin typeface="Constantia"/>
                <a:cs typeface="Constantia"/>
              </a:rPr>
              <a:t>any </a:t>
            </a:r>
            <a:r>
              <a:rPr sz="2600" spc="-20" dirty="0">
                <a:latin typeface="Constantia"/>
                <a:cs typeface="Constantia"/>
              </a:rPr>
              <a:t>vertex of </a:t>
            </a:r>
            <a:r>
              <a:rPr sz="2600" spc="-640" dirty="0">
                <a:latin typeface="Constantia"/>
                <a:cs typeface="Constantia"/>
              </a:rPr>
              <a:t> </a:t>
            </a:r>
            <a:r>
              <a:rPr sz="2600" spc="-10" dirty="0">
                <a:latin typeface="Constantia"/>
                <a:cs typeface="Constantia"/>
              </a:rPr>
              <a:t>degree</a:t>
            </a:r>
            <a:r>
              <a:rPr sz="2600" spc="-5" dirty="0">
                <a:latin typeface="Constantia"/>
                <a:cs typeface="Constantia"/>
              </a:rPr>
              <a:t> </a:t>
            </a:r>
            <a:r>
              <a:rPr sz="2600" dirty="0">
                <a:latin typeface="Constantia"/>
                <a:cs typeface="Constantia"/>
              </a:rPr>
              <a:t>5</a:t>
            </a:r>
            <a:r>
              <a:rPr sz="2600" spc="5" dirty="0">
                <a:latin typeface="Constantia"/>
                <a:cs typeface="Constantia"/>
              </a:rPr>
              <a:t> </a:t>
            </a:r>
            <a:r>
              <a:rPr sz="2600" dirty="0">
                <a:latin typeface="Constantia"/>
                <a:cs typeface="Constantia"/>
              </a:rPr>
              <a:t>(so</a:t>
            </a:r>
            <a:r>
              <a:rPr sz="2600" spc="5" dirty="0">
                <a:latin typeface="Constantia"/>
                <a:cs typeface="Constantia"/>
              </a:rPr>
              <a:t> </a:t>
            </a:r>
            <a:r>
              <a:rPr sz="2600" spc="-5" dirty="0">
                <a:latin typeface="Constantia"/>
                <a:cs typeface="Constantia"/>
              </a:rPr>
              <a:t>one-one</a:t>
            </a:r>
            <a:r>
              <a:rPr sz="2600" dirty="0">
                <a:latin typeface="Constantia"/>
                <a:cs typeface="Constantia"/>
              </a:rPr>
              <a:t> </a:t>
            </a:r>
            <a:r>
              <a:rPr sz="2600" spc="-15" dirty="0">
                <a:latin typeface="Constantia"/>
                <a:cs typeface="Constantia"/>
              </a:rPr>
              <a:t>correspondence</a:t>
            </a:r>
            <a:r>
              <a:rPr sz="2600" spc="-10" dirty="0">
                <a:latin typeface="Constantia"/>
                <a:cs typeface="Constantia"/>
              </a:rPr>
              <a:t> </a:t>
            </a:r>
            <a:r>
              <a:rPr sz="2600" spc="-5" dirty="0">
                <a:latin typeface="Constantia"/>
                <a:cs typeface="Constantia"/>
              </a:rPr>
              <a:t>is</a:t>
            </a:r>
            <a:r>
              <a:rPr sz="2600" dirty="0">
                <a:latin typeface="Constantia"/>
                <a:cs typeface="Constantia"/>
              </a:rPr>
              <a:t> </a:t>
            </a:r>
            <a:r>
              <a:rPr sz="2600" spc="-10" dirty="0">
                <a:latin typeface="Constantia"/>
                <a:cs typeface="Constantia"/>
              </a:rPr>
              <a:t>not</a:t>
            </a:r>
            <a:r>
              <a:rPr sz="2600" spc="-5" dirty="0">
                <a:latin typeface="Constantia"/>
                <a:cs typeface="Constantia"/>
              </a:rPr>
              <a:t> possible). </a:t>
            </a:r>
            <a:r>
              <a:rPr sz="2600" spc="-640" dirty="0">
                <a:latin typeface="Constantia"/>
                <a:cs typeface="Constantia"/>
              </a:rPr>
              <a:t> </a:t>
            </a:r>
            <a:r>
              <a:rPr sz="2600" spc="-45" dirty="0">
                <a:latin typeface="Constantia"/>
                <a:cs typeface="Constantia"/>
              </a:rPr>
              <a:t>H</a:t>
            </a:r>
            <a:r>
              <a:rPr sz="2600" dirty="0">
                <a:latin typeface="Constantia"/>
                <a:cs typeface="Constantia"/>
              </a:rPr>
              <a:t>en</a:t>
            </a:r>
            <a:r>
              <a:rPr sz="2600" spc="-55" dirty="0">
                <a:latin typeface="Constantia"/>
                <a:cs typeface="Constantia"/>
              </a:rPr>
              <a:t>c</a:t>
            </a:r>
            <a:r>
              <a:rPr sz="2600" dirty="0">
                <a:latin typeface="Constantia"/>
                <a:cs typeface="Constantia"/>
              </a:rPr>
              <a:t>e,</a:t>
            </a:r>
            <a:r>
              <a:rPr sz="2600" spc="-35" dirty="0">
                <a:latin typeface="Constantia"/>
                <a:cs typeface="Constantia"/>
              </a:rPr>
              <a:t> </a:t>
            </a:r>
            <a:r>
              <a:rPr sz="2600" spc="-5" dirty="0">
                <a:latin typeface="Constantia"/>
                <a:cs typeface="Constantia"/>
              </a:rPr>
              <a:t>th</a:t>
            </a:r>
            <a:r>
              <a:rPr sz="2600" dirty="0">
                <a:latin typeface="Constantia"/>
                <a:cs typeface="Constantia"/>
              </a:rPr>
              <a:t>e</a:t>
            </a:r>
            <a:r>
              <a:rPr sz="2600" spc="-95" dirty="0">
                <a:latin typeface="Constantia"/>
                <a:cs typeface="Constantia"/>
              </a:rPr>
              <a:t> </a:t>
            </a:r>
            <a:r>
              <a:rPr sz="2600" spc="-5" dirty="0">
                <a:latin typeface="Constantia"/>
                <a:cs typeface="Constantia"/>
              </a:rPr>
              <a:t>t</a:t>
            </a:r>
            <a:r>
              <a:rPr sz="2600" spc="-55" dirty="0">
                <a:latin typeface="Constantia"/>
                <a:cs typeface="Constantia"/>
              </a:rPr>
              <a:t>w</a:t>
            </a:r>
            <a:r>
              <a:rPr sz="2600" dirty="0">
                <a:latin typeface="Constantia"/>
                <a:cs typeface="Constantia"/>
              </a:rPr>
              <a:t>o</a:t>
            </a:r>
            <a:r>
              <a:rPr sz="2600" spc="-170" dirty="0">
                <a:latin typeface="Constantia"/>
                <a:cs typeface="Constantia"/>
              </a:rPr>
              <a:t> </a:t>
            </a:r>
            <a:r>
              <a:rPr sz="2600" dirty="0">
                <a:latin typeface="Constantia"/>
                <a:cs typeface="Constantia"/>
              </a:rPr>
              <a:t>g</a:t>
            </a:r>
            <a:r>
              <a:rPr sz="2600" spc="-55" dirty="0">
                <a:latin typeface="Constantia"/>
                <a:cs typeface="Constantia"/>
              </a:rPr>
              <a:t>r</a:t>
            </a:r>
            <a:r>
              <a:rPr sz="2600" dirty="0">
                <a:latin typeface="Constantia"/>
                <a:cs typeface="Constantia"/>
              </a:rPr>
              <a:t>a</a:t>
            </a:r>
            <a:r>
              <a:rPr sz="2600" spc="-10" dirty="0">
                <a:latin typeface="Constantia"/>
                <a:cs typeface="Constantia"/>
              </a:rPr>
              <a:t>p</a:t>
            </a:r>
            <a:r>
              <a:rPr sz="2600" dirty="0">
                <a:latin typeface="Constantia"/>
                <a:cs typeface="Constantia"/>
              </a:rPr>
              <a:t>hs</a:t>
            </a:r>
            <a:r>
              <a:rPr sz="2600" spc="-95" dirty="0">
                <a:latin typeface="Constantia"/>
                <a:cs typeface="Constantia"/>
              </a:rPr>
              <a:t> </a:t>
            </a:r>
            <a:r>
              <a:rPr sz="2600" dirty="0">
                <a:latin typeface="Constantia"/>
                <a:cs typeface="Constantia"/>
              </a:rPr>
              <a:t>a</a:t>
            </a:r>
            <a:r>
              <a:rPr sz="2600" spc="-40" dirty="0">
                <a:latin typeface="Constantia"/>
                <a:cs typeface="Constantia"/>
              </a:rPr>
              <a:t>r</a:t>
            </a:r>
            <a:r>
              <a:rPr sz="2600" dirty="0">
                <a:latin typeface="Constantia"/>
                <a:cs typeface="Constantia"/>
              </a:rPr>
              <a:t>e</a:t>
            </a:r>
            <a:r>
              <a:rPr sz="2600" spc="-65" dirty="0">
                <a:latin typeface="Constantia"/>
                <a:cs typeface="Constantia"/>
              </a:rPr>
              <a:t> </a:t>
            </a:r>
            <a:r>
              <a:rPr sz="2600" spc="-5" dirty="0">
                <a:latin typeface="Constantia"/>
                <a:cs typeface="Constantia"/>
              </a:rPr>
              <a:t>n</a:t>
            </a:r>
            <a:r>
              <a:rPr sz="2600" spc="-10" dirty="0">
                <a:latin typeface="Constantia"/>
                <a:cs typeface="Constantia"/>
              </a:rPr>
              <a:t>o</a:t>
            </a:r>
            <a:r>
              <a:rPr sz="2600" dirty="0">
                <a:latin typeface="Constantia"/>
                <a:cs typeface="Constantia"/>
              </a:rPr>
              <a:t>t</a:t>
            </a:r>
            <a:r>
              <a:rPr sz="2600" spc="-75" dirty="0">
                <a:latin typeface="Constantia"/>
                <a:cs typeface="Constantia"/>
              </a:rPr>
              <a:t> </a:t>
            </a:r>
            <a:r>
              <a:rPr sz="2600" spc="-5" dirty="0">
                <a:latin typeface="Constantia"/>
                <a:cs typeface="Constantia"/>
              </a:rPr>
              <a:t>is</a:t>
            </a:r>
            <a:r>
              <a:rPr sz="2600" spc="-10" dirty="0">
                <a:latin typeface="Constantia"/>
                <a:cs typeface="Constantia"/>
              </a:rPr>
              <a:t>o</a:t>
            </a:r>
            <a:r>
              <a:rPr sz="2600" spc="-5" dirty="0">
                <a:latin typeface="Constantia"/>
                <a:cs typeface="Constantia"/>
              </a:rPr>
              <a:t>morphi</a:t>
            </a:r>
            <a:r>
              <a:rPr sz="2600" spc="-10" dirty="0">
                <a:latin typeface="Constantia"/>
                <a:cs typeface="Constantia"/>
              </a:rPr>
              <a:t>c</a:t>
            </a:r>
            <a:r>
              <a:rPr sz="2600" dirty="0">
                <a:latin typeface="Constantia"/>
                <a:cs typeface="Constantia"/>
              </a:rPr>
              <a:t>.</a:t>
            </a:r>
          </a:p>
        </p:txBody>
      </p:sp>
      <p:sp>
        <p:nvSpPr>
          <p:cNvPr id="9" name="object 9"/>
          <p:cNvSpPr txBox="1">
            <a:spLocks noGrp="1"/>
          </p:cNvSpPr>
          <p:nvPr>
            <p:ph type="title"/>
          </p:nvPr>
        </p:nvSpPr>
        <p:spPr>
          <a:xfrm>
            <a:off x="383540" y="394993"/>
            <a:ext cx="8096884" cy="1560830"/>
          </a:xfrm>
          <a:prstGeom prst="rect">
            <a:avLst/>
          </a:prstGeom>
        </p:spPr>
        <p:txBody>
          <a:bodyPr vert="horz" wrap="square" lIns="0" tIns="83820" rIns="0" bIns="0" rtlCol="0">
            <a:spAutoFit/>
          </a:bodyPr>
          <a:lstStyle/>
          <a:p>
            <a:pPr marL="226060">
              <a:lnSpc>
                <a:spcPct val="100000"/>
              </a:lnSpc>
              <a:spcBef>
                <a:spcPts val="660"/>
              </a:spcBef>
            </a:pPr>
            <a:r>
              <a:rPr sz="4100" dirty="0">
                <a:solidFill>
                  <a:srgbClr val="04607A"/>
                </a:solidFill>
                <a:latin typeface="Calibri"/>
                <a:cs typeface="Calibri"/>
              </a:rPr>
              <a:t>Isomorphism</a:t>
            </a:r>
            <a:r>
              <a:rPr sz="4100" spc="-55" dirty="0">
                <a:solidFill>
                  <a:srgbClr val="04607A"/>
                </a:solidFill>
                <a:latin typeface="Calibri"/>
                <a:cs typeface="Calibri"/>
              </a:rPr>
              <a:t> </a:t>
            </a:r>
            <a:r>
              <a:rPr sz="4100" spc="-5" dirty="0">
                <a:solidFill>
                  <a:srgbClr val="04607A"/>
                </a:solidFill>
                <a:latin typeface="Calibri"/>
                <a:cs typeface="Calibri"/>
              </a:rPr>
              <a:t>of</a:t>
            </a:r>
            <a:r>
              <a:rPr sz="4100" spc="-20" dirty="0">
                <a:solidFill>
                  <a:srgbClr val="04607A"/>
                </a:solidFill>
                <a:latin typeface="Calibri"/>
                <a:cs typeface="Calibri"/>
              </a:rPr>
              <a:t> </a:t>
            </a:r>
            <a:r>
              <a:rPr sz="4100" spc="-15" dirty="0">
                <a:solidFill>
                  <a:srgbClr val="04607A"/>
                </a:solidFill>
                <a:latin typeface="Calibri"/>
                <a:cs typeface="Calibri"/>
              </a:rPr>
              <a:t>Graphs</a:t>
            </a:r>
            <a:endParaRPr sz="4100" dirty="0">
              <a:latin typeface="Calibri"/>
              <a:cs typeface="Calibri"/>
            </a:endParaRPr>
          </a:p>
          <a:p>
            <a:pPr marL="12700" marR="5080">
              <a:lnSpc>
                <a:spcPct val="100000"/>
              </a:lnSpc>
              <a:spcBef>
                <a:spcPts val="360"/>
              </a:spcBef>
            </a:pPr>
            <a:r>
              <a:rPr b="1" spc="-10" dirty="0">
                <a:solidFill>
                  <a:srgbClr val="000000"/>
                </a:solidFill>
                <a:latin typeface="Constantia"/>
                <a:cs typeface="Constantia"/>
              </a:rPr>
              <a:t>EXAMPLE:</a:t>
            </a:r>
            <a:r>
              <a:rPr b="1" spc="-25" dirty="0">
                <a:solidFill>
                  <a:srgbClr val="000000"/>
                </a:solidFill>
                <a:latin typeface="Constantia"/>
                <a:cs typeface="Constantia"/>
              </a:rPr>
              <a:t> </a:t>
            </a:r>
            <a:r>
              <a:rPr spc="-5" dirty="0">
                <a:solidFill>
                  <a:srgbClr val="000000"/>
                </a:solidFill>
              </a:rPr>
              <a:t>Determine</a:t>
            </a:r>
            <a:r>
              <a:rPr spc="-135" dirty="0">
                <a:solidFill>
                  <a:srgbClr val="000000"/>
                </a:solidFill>
              </a:rPr>
              <a:t> </a:t>
            </a:r>
            <a:r>
              <a:rPr spc="-5" dirty="0">
                <a:solidFill>
                  <a:srgbClr val="000000"/>
                </a:solidFill>
              </a:rPr>
              <a:t>whether</a:t>
            </a:r>
            <a:r>
              <a:rPr spc="-140" dirty="0">
                <a:solidFill>
                  <a:srgbClr val="000000"/>
                </a:solidFill>
              </a:rPr>
              <a:t> </a:t>
            </a:r>
            <a:r>
              <a:rPr spc="-5" dirty="0">
                <a:solidFill>
                  <a:srgbClr val="000000"/>
                </a:solidFill>
              </a:rPr>
              <a:t>the</a:t>
            </a:r>
            <a:r>
              <a:rPr spc="-125" dirty="0">
                <a:solidFill>
                  <a:srgbClr val="000000"/>
                </a:solidFill>
              </a:rPr>
              <a:t> </a:t>
            </a:r>
            <a:r>
              <a:rPr spc="-15" dirty="0">
                <a:solidFill>
                  <a:srgbClr val="000000"/>
                </a:solidFill>
              </a:rPr>
              <a:t>graph</a:t>
            </a:r>
            <a:r>
              <a:rPr spc="-30" dirty="0">
                <a:solidFill>
                  <a:srgbClr val="000000"/>
                </a:solidFill>
              </a:rPr>
              <a:t> </a:t>
            </a:r>
            <a:r>
              <a:rPr dirty="0">
                <a:solidFill>
                  <a:srgbClr val="000000"/>
                </a:solidFill>
              </a:rPr>
              <a:t>G</a:t>
            </a:r>
            <a:r>
              <a:rPr spc="-60" dirty="0">
                <a:solidFill>
                  <a:srgbClr val="000000"/>
                </a:solidFill>
              </a:rPr>
              <a:t> </a:t>
            </a:r>
            <a:r>
              <a:rPr dirty="0">
                <a:solidFill>
                  <a:srgbClr val="000000"/>
                </a:solidFill>
              </a:rPr>
              <a:t>and</a:t>
            </a:r>
            <a:r>
              <a:rPr spc="5" dirty="0">
                <a:solidFill>
                  <a:srgbClr val="000000"/>
                </a:solidFill>
              </a:rPr>
              <a:t> </a:t>
            </a:r>
            <a:r>
              <a:rPr dirty="0">
                <a:solidFill>
                  <a:srgbClr val="000000"/>
                </a:solidFill>
              </a:rPr>
              <a:t>G’</a:t>
            </a:r>
            <a:r>
              <a:rPr spc="-75" dirty="0">
                <a:solidFill>
                  <a:srgbClr val="000000"/>
                </a:solidFill>
              </a:rPr>
              <a:t> </a:t>
            </a:r>
            <a:r>
              <a:rPr spc="-20" dirty="0">
                <a:solidFill>
                  <a:srgbClr val="000000"/>
                </a:solidFill>
              </a:rPr>
              <a:t>given </a:t>
            </a:r>
            <a:r>
              <a:rPr spc="-640" dirty="0">
                <a:solidFill>
                  <a:srgbClr val="000000"/>
                </a:solidFill>
              </a:rPr>
              <a:t> </a:t>
            </a:r>
            <a:r>
              <a:rPr spc="-15" dirty="0">
                <a:solidFill>
                  <a:srgbClr val="000000"/>
                </a:solidFill>
              </a:rPr>
              <a:t>below</a:t>
            </a:r>
            <a:r>
              <a:rPr spc="-140" dirty="0">
                <a:solidFill>
                  <a:srgbClr val="000000"/>
                </a:solidFill>
              </a:rPr>
              <a:t> </a:t>
            </a:r>
            <a:r>
              <a:rPr spc="-15" dirty="0">
                <a:solidFill>
                  <a:srgbClr val="000000"/>
                </a:solidFill>
              </a:rPr>
              <a:t>are</a:t>
            </a:r>
            <a:r>
              <a:rPr spc="-60" dirty="0">
                <a:solidFill>
                  <a:srgbClr val="000000"/>
                </a:solidFill>
              </a:rPr>
              <a:t> </a:t>
            </a:r>
            <a:r>
              <a:rPr spc="-5" dirty="0">
                <a:solidFill>
                  <a:srgbClr val="000000"/>
                </a:solidFill>
              </a:rPr>
              <a:t>isomorphic.</a:t>
            </a:r>
          </a:p>
        </p:txBody>
      </p:sp>
      <p:pic>
        <p:nvPicPr>
          <p:cNvPr id="10" name="object 10"/>
          <p:cNvPicPr/>
          <p:nvPr/>
        </p:nvPicPr>
        <p:blipFill>
          <a:blip r:embed="rId7" cstate="print"/>
          <a:stretch>
            <a:fillRect/>
          </a:stretch>
        </p:blipFill>
        <p:spPr>
          <a:xfrm>
            <a:off x="1828800" y="1905000"/>
            <a:ext cx="6719316" cy="1981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p:nvPr/>
        </p:nvSpPr>
        <p:spPr>
          <a:xfrm>
            <a:off x="231140" y="1243025"/>
            <a:ext cx="8333740" cy="684530"/>
          </a:xfrm>
          <a:prstGeom prst="rect">
            <a:avLst/>
          </a:prstGeom>
        </p:spPr>
        <p:txBody>
          <a:bodyPr vert="horz" wrap="square" lIns="0" tIns="12700" rIns="0" bIns="0" rtlCol="0">
            <a:spAutoFit/>
          </a:bodyPr>
          <a:lstStyle/>
          <a:p>
            <a:pPr marL="12700">
              <a:lnSpc>
                <a:spcPts val="2595"/>
              </a:lnSpc>
              <a:spcBef>
                <a:spcPts val="100"/>
              </a:spcBef>
            </a:pPr>
            <a:r>
              <a:rPr sz="2400" b="1" spc="-15" dirty="0">
                <a:latin typeface="Constantia"/>
                <a:cs typeface="Constantia"/>
              </a:rPr>
              <a:t>EXAMPLE:</a:t>
            </a:r>
            <a:r>
              <a:rPr sz="2400" b="1" spc="45" dirty="0">
                <a:latin typeface="Constantia"/>
                <a:cs typeface="Constantia"/>
              </a:rPr>
              <a:t> </a:t>
            </a:r>
            <a:r>
              <a:rPr sz="2400" spc="-5" dirty="0">
                <a:latin typeface="Constantia"/>
                <a:cs typeface="Constantia"/>
              </a:rPr>
              <a:t>Determine</a:t>
            </a:r>
            <a:r>
              <a:rPr sz="2400" spc="-125" dirty="0">
                <a:latin typeface="Constantia"/>
                <a:cs typeface="Constantia"/>
              </a:rPr>
              <a:t> </a:t>
            </a:r>
            <a:r>
              <a:rPr sz="2400" spc="-5" dirty="0">
                <a:latin typeface="Constantia"/>
                <a:cs typeface="Constantia"/>
              </a:rPr>
              <a:t>whether</a:t>
            </a:r>
            <a:r>
              <a:rPr sz="2400" spc="-105" dirty="0">
                <a:latin typeface="Constantia"/>
                <a:cs typeface="Constantia"/>
              </a:rPr>
              <a:t> </a:t>
            </a:r>
            <a:r>
              <a:rPr sz="2400" spc="-5" dirty="0">
                <a:latin typeface="Constantia"/>
                <a:cs typeface="Constantia"/>
              </a:rPr>
              <a:t>the</a:t>
            </a:r>
            <a:r>
              <a:rPr sz="2400" spc="-130" dirty="0">
                <a:latin typeface="Constantia"/>
                <a:cs typeface="Constantia"/>
              </a:rPr>
              <a:t> </a:t>
            </a:r>
            <a:r>
              <a:rPr sz="2400" spc="-5" dirty="0">
                <a:latin typeface="Constantia"/>
                <a:cs typeface="Constantia"/>
              </a:rPr>
              <a:t>graph</a:t>
            </a:r>
            <a:r>
              <a:rPr sz="2400" spc="-55" dirty="0">
                <a:latin typeface="Constantia"/>
                <a:cs typeface="Constantia"/>
              </a:rPr>
              <a:t> </a:t>
            </a:r>
            <a:r>
              <a:rPr sz="2400" dirty="0">
                <a:latin typeface="Constantia"/>
                <a:cs typeface="Constantia"/>
              </a:rPr>
              <a:t>G</a:t>
            </a:r>
            <a:r>
              <a:rPr sz="2400" spc="-55" dirty="0">
                <a:latin typeface="Constantia"/>
                <a:cs typeface="Constantia"/>
              </a:rPr>
              <a:t> </a:t>
            </a:r>
            <a:r>
              <a:rPr sz="2400" spc="-5" dirty="0">
                <a:latin typeface="Constantia"/>
                <a:cs typeface="Constantia"/>
              </a:rPr>
              <a:t>and </a:t>
            </a:r>
            <a:r>
              <a:rPr sz="2400" dirty="0">
                <a:latin typeface="Constantia"/>
                <a:cs typeface="Constantia"/>
              </a:rPr>
              <a:t>G’</a:t>
            </a:r>
            <a:r>
              <a:rPr sz="2400" spc="-60" dirty="0">
                <a:latin typeface="Constantia"/>
                <a:cs typeface="Constantia"/>
              </a:rPr>
              <a:t> </a:t>
            </a:r>
            <a:r>
              <a:rPr sz="2400" spc="-15" dirty="0">
                <a:latin typeface="Constantia"/>
                <a:cs typeface="Constantia"/>
              </a:rPr>
              <a:t>given</a:t>
            </a:r>
            <a:r>
              <a:rPr sz="2400" spc="-45" dirty="0">
                <a:latin typeface="Constantia"/>
                <a:cs typeface="Constantia"/>
              </a:rPr>
              <a:t> </a:t>
            </a:r>
            <a:r>
              <a:rPr sz="2400" spc="-15" dirty="0">
                <a:latin typeface="Constantia"/>
                <a:cs typeface="Constantia"/>
              </a:rPr>
              <a:t>below</a:t>
            </a:r>
            <a:endParaRPr sz="2400" dirty="0">
              <a:latin typeface="Constantia"/>
              <a:cs typeface="Constantia"/>
            </a:endParaRPr>
          </a:p>
          <a:p>
            <a:pPr marL="12700">
              <a:lnSpc>
                <a:spcPts val="2595"/>
              </a:lnSpc>
            </a:pPr>
            <a:r>
              <a:rPr sz="2400" spc="-15" dirty="0">
                <a:latin typeface="Constantia"/>
                <a:cs typeface="Constantia"/>
              </a:rPr>
              <a:t>are</a:t>
            </a:r>
            <a:r>
              <a:rPr sz="2400" spc="-100" dirty="0">
                <a:latin typeface="Constantia"/>
                <a:cs typeface="Constantia"/>
              </a:rPr>
              <a:t> </a:t>
            </a:r>
            <a:r>
              <a:rPr sz="2400" spc="-5" dirty="0">
                <a:latin typeface="Constantia"/>
                <a:cs typeface="Constantia"/>
              </a:rPr>
              <a:t>isomorphic.</a:t>
            </a:r>
            <a:endParaRPr sz="2400" dirty="0">
              <a:latin typeface="Constantia"/>
              <a:cs typeface="Constantia"/>
            </a:endParaRPr>
          </a:p>
        </p:txBody>
      </p:sp>
      <p:sp>
        <p:nvSpPr>
          <p:cNvPr id="9" name="object 9"/>
          <p:cNvSpPr txBox="1"/>
          <p:nvPr/>
        </p:nvSpPr>
        <p:spPr>
          <a:xfrm>
            <a:off x="231140" y="3730828"/>
            <a:ext cx="8536940" cy="2221230"/>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Constantia"/>
                <a:cs typeface="Constantia"/>
              </a:rPr>
              <a:t>SOLUTION:</a:t>
            </a:r>
            <a:endParaRPr sz="2400" dirty="0">
              <a:latin typeface="Constantia"/>
              <a:cs typeface="Constantia"/>
            </a:endParaRPr>
          </a:p>
          <a:p>
            <a:pPr marL="12700" marR="5080" algn="just">
              <a:lnSpc>
                <a:spcPct val="80000"/>
              </a:lnSpc>
              <a:spcBef>
                <a:spcPts val="580"/>
              </a:spcBef>
            </a:pPr>
            <a:r>
              <a:rPr sz="2400" spc="-15" dirty="0">
                <a:latin typeface="Constantia"/>
                <a:cs typeface="Constantia"/>
              </a:rPr>
              <a:t>Clearly </a:t>
            </a:r>
            <a:r>
              <a:rPr sz="2400" spc="-5" dirty="0">
                <a:latin typeface="Constantia"/>
                <a:cs typeface="Constantia"/>
              </a:rPr>
              <a:t>the </a:t>
            </a:r>
            <a:r>
              <a:rPr sz="2400" spc="-15" dirty="0">
                <a:latin typeface="Constantia"/>
                <a:cs typeface="Constantia"/>
              </a:rPr>
              <a:t>vertices </a:t>
            </a:r>
            <a:r>
              <a:rPr sz="2400" spc="-5" dirty="0">
                <a:latin typeface="Constantia"/>
                <a:cs typeface="Constantia"/>
              </a:rPr>
              <a:t>of both the </a:t>
            </a:r>
            <a:r>
              <a:rPr sz="2400" spc="-10" dirty="0">
                <a:latin typeface="Constantia"/>
                <a:cs typeface="Constantia"/>
              </a:rPr>
              <a:t>graphs </a:t>
            </a:r>
            <a:r>
              <a:rPr sz="2400" dirty="0">
                <a:latin typeface="Constantia"/>
                <a:cs typeface="Constantia"/>
              </a:rPr>
              <a:t>G and </a:t>
            </a:r>
            <a:r>
              <a:rPr sz="2400" spc="-5" dirty="0">
                <a:latin typeface="Constantia"/>
                <a:cs typeface="Constantia"/>
              </a:rPr>
              <a:t>G’ </a:t>
            </a:r>
            <a:r>
              <a:rPr sz="2400" spc="-30" dirty="0">
                <a:latin typeface="Constantia"/>
                <a:cs typeface="Constantia"/>
              </a:rPr>
              <a:t>have </a:t>
            </a:r>
            <a:r>
              <a:rPr sz="2400" spc="-5" dirty="0">
                <a:latin typeface="Constantia"/>
                <a:cs typeface="Constantia"/>
              </a:rPr>
              <a:t>the </a:t>
            </a:r>
            <a:r>
              <a:rPr sz="2400" dirty="0">
                <a:latin typeface="Constantia"/>
                <a:cs typeface="Constantia"/>
              </a:rPr>
              <a:t>same </a:t>
            </a:r>
            <a:r>
              <a:rPr sz="2400" spc="5" dirty="0">
                <a:latin typeface="Constantia"/>
                <a:cs typeface="Constantia"/>
              </a:rPr>
              <a:t> </a:t>
            </a:r>
            <a:r>
              <a:rPr sz="2400" spc="-10" dirty="0">
                <a:latin typeface="Constantia"/>
                <a:cs typeface="Constantia"/>
              </a:rPr>
              <a:t>degree </a:t>
            </a:r>
            <a:r>
              <a:rPr sz="2400" spc="-5" dirty="0">
                <a:latin typeface="Constantia"/>
                <a:cs typeface="Constantia"/>
              </a:rPr>
              <a:t>(i.e </a:t>
            </a:r>
            <a:r>
              <a:rPr sz="2400" dirty="0">
                <a:latin typeface="Constantia"/>
                <a:cs typeface="Constantia"/>
              </a:rPr>
              <a:t>“2”) and </a:t>
            </a:r>
            <a:r>
              <a:rPr sz="2400" spc="-10" dirty="0">
                <a:latin typeface="Constantia"/>
                <a:cs typeface="Constantia"/>
              </a:rPr>
              <a:t>having</a:t>
            </a:r>
            <a:r>
              <a:rPr sz="2400" spc="-5" dirty="0">
                <a:latin typeface="Constantia"/>
                <a:cs typeface="Constantia"/>
              </a:rPr>
              <a:t> the </a:t>
            </a:r>
            <a:r>
              <a:rPr sz="2400" dirty="0">
                <a:latin typeface="Constantia"/>
                <a:cs typeface="Constantia"/>
              </a:rPr>
              <a:t>same </a:t>
            </a:r>
            <a:r>
              <a:rPr sz="2400" spc="-5" dirty="0">
                <a:latin typeface="Constantia"/>
                <a:cs typeface="Constantia"/>
              </a:rPr>
              <a:t>number </a:t>
            </a:r>
            <a:r>
              <a:rPr sz="2400" dirty="0">
                <a:latin typeface="Constantia"/>
                <a:cs typeface="Constantia"/>
              </a:rPr>
              <a:t>of</a:t>
            </a:r>
            <a:r>
              <a:rPr sz="2400" spc="5" dirty="0">
                <a:latin typeface="Constantia"/>
                <a:cs typeface="Constantia"/>
              </a:rPr>
              <a:t> </a:t>
            </a:r>
            <a:r>
              <a:rPr sz="2400" spc="-15" dirty="0">
                <a:latin typeface="Constantia"/>
                <a:cs typeface="Constantia"/>
              </a:rPr>
              <a:t>vertices </a:t>
            </a:r>
            <a:r>
              <a:rPr sz="2400" dirty="0">
                <a:latin typeface="Constantia"/>
                <a:cs typeface="Constantia"/>
              </a:rPr>
              <a:t>and </a:t>
            </a:r>
            <a:r>
              <a:rPr sz="2400" spc="5" dirty="0">
                <a:latin typeface="Constantia"/>
                <a:cs typeface="Constantia"/>
              </a:rPr>
              <a:t> </a:t>
            </a:r>
            <a:r>
              <a:rPr sz="2400" spc="-15" dirty="0">
                <a:latin typeface="Constantia"/>
                <a:cs typeface="Constantia"/>
              </a:rPr>
              <a:t>edges</a:t>
            </a:r>
            <a:r>
              <a:rPr sz="2400" spc="-10" dirty="0">
                <a:latin typeface="Constantia"/>
                <a:cs typeface="Constantia"/>
              </a:rPr>
              <a:t> </a:t>
            </a:r>
            <a:r>
              <a:rPr sz="2400" spc="-5" dirty="0">
                <a:latin typeface="Constantia"/>
                <a:cs typeface="Constantia"/>
              </a:rPr>
              <a:t>but </a:t>
            </a:r>
            <a:r>
              <a:rPr sz="2400" spc="-10" dirty="0">
                <a:latin typeface="Constantia"/>
                <a:cs typeface="Constantia"/>
              </a:rPr>
              <a:t>isomorphism</a:t>
            </a:r>
            <a:r>
              <a:rPr sz="2400" spc="-5" dirty="0">
                <a:latin typeface="Constantia"/>
                <a:cs typeface="Constantia"/>
              </a:rPr>
              <a:t> </a:t>
            </a:r>
            <a:r>
              <a:rPr sz="2400" dirty="0">
                <a:latin typeface="Constantia"/>
                <a:cs typeface="Constantia"/>
              </a:rPr>
              <a:t>is </a:t>
            </a:r>
            <a:r>
              <a:rPr sz="2400" spc="-5" dirty="0">
                <a:latin typeface="Constantia"/>
                <a:cs typeface="Constantia"/>
              </a:rPr>
              <a:t>not possible.</a:t>
            </a:r>
            <a:r>
              <a:rPr sz="2400" dirty="0">
                <a:latin typeface="Constantia"/>
                <a:cs typeface="Constantia"/>
              </a:rPr>
              <a:t> As </a:t>
            </a:r>
            <a:r>
              <a:rPr sz="2400" spc="-5" dirty="0">
                <a:latin typeface="Constantia"/>
                <a:cs typeface="Constantia"/>
              </a:rPr>
              <a:t>the </a:t>
            </a:r>
            <a:r>
              <a:rPr sz="2400" spc="-10" dirty="0">
                <a:latin typeface="Constantia"/>
                <a:cs typeface="Constantia"/>
              </a:rPr>
              <a:t>graph</a:t>
            </a:r>
            <a:r>
              <a:rPr sz="2400" spc="-5" dirty="0">
                <a:latin typeface="Constantia"/>
                <a:cs typeface="Constantia"/>
              </a:rPr>
              <a:t> G’</a:t>
            </a:r>
            <a:r>
              <a:rPr sz="2400" dirty="0">
                <a:latin typeface="Constantia"/>
                <a:cs typeface="Constantia"/>
              </a:rPr>
              <a:t> is a </a:t>
            </a:r>
            <a:r>
              <a:rPr sz="2400" spc="5" dirty="0">
                <a:latin typeface="Constantia"/>
                <a:cs typeface="Constantia"/>
              </a:rPr>
              <a:t> </a:t>
            </a:r>
            <a:r>
              <a:rPr sz="2400" spc="-15" dirty="0">
                <a:latin typeface="Constantia"/>
                <a:cs typeface="Constantia"/>
              </a:rPr>
              <a:t>connected </a:t>
            </a:r>
            <a:r>
              <a:rPr sz="2400" spc="-5" dirty="0">
                <a:latin typeface="Constantia"/>
                <a:cs typeface="Constantia"/>
              </a:rPr>
              <a:t>graph but the </a:t>
            </a:r>
            <a:r>
              <a:rPr sz="2400" spc="-10" dirty="0">
                <a:latin typeface="Constantia"/>
                <a:cs typeface="Constantia"/>
              </a:rPr>
              <a:t>graph </a:t>
            </a:r>
            <a:r>
              <a:rPr sz="2400" dirty="0">
                <a:latin typeface="Constantia"/>
                <a:cs typeface="Constantia"/>
              </a:rPr>
              <a:t>G is </a:t>
            </a:r>
            <a:r>
              <a:rPr sz="2400" spc="-5" dirty="0">
                <a:latin typeface="Constantia"/>
                <a:cs typeface="Constantia"/>
              </a:rPr>
              <a:t>not </a:t>
            </a:r>
            <a:r>
              <a:rPr sz="2400" spc="-15" dirty="0">
                <a:latin typeface="Constantia"/>
                <a:cs typeface="Constantia"/>
              </a:rPr>
              <a:t>connected </a:t>
            </a:r>
            <a:r>
              <a:rPr sz="2400" spc="-5" dirty="0">
                <a:latin typeface="Constantia"/>
                <a:cs typeface="Constantia"/>
              </a:rPr>
              <a:t>due </a:t>
            </a:r>
            <a:r>
              <a:rPr sz="2400" spc="-20" dirty="0">
                <a:latin typeface="Constantia"/>
                <a:cs typeface="Constantia"/>
              </a:rPr>
              <a:t>to </a:t>
            </a:r>
            <a:r>
              <a:rPr sz="2400" spc="-30" dirty="0">
                <a:latin typeface="Constantia"/>
                <a:cs typeface="Constantia"/>
              </a:rPr>
              <a:t>have </a:t>
            </a:r>
            <a:r>
              <a:rPr sz="2400" spc="-25" dirty="0">
                <a:latin typeface="Constantia"/>
                <a:cs typeface="Constantia"/>
              </a:rPr>
              <a:t> two</a:t>
            </a:r>
            <a:r>
              <a:rPr sz="2400" spc="-80" dirty="0">
                <a:latin typeface="Constantia"/>
                <a:cs typeface="Constantia"/>
              </a:rPr>
              <a:t> </a:t>
            </a:r>
            <a:r>
              <a:rPr sz="2400" spc="-10" dirty="0">
                <a:latin typeface="Constantia"/>
                <a:cs typeface="Constantia"/>
              </a:rPr>
              <a:t>components</a:t>
            </a:r>
            <a:r>
              <a:rPr sz="2400" spc="-70" dirty="0">
                <a:latin typeface="Constantia"/>
                <a:cs typeface="Constantia"/>
              </a:rPr>
              <a:t> </a:t>
            </a:r>
            <a:r>
              <a:rPr sz="2400" dirty="0">
                <a:latin typeface="Constantia"/>
                <a:cs typeface="Constantia"/>
              </a:rPr>
              <a:t>(eca</a:t>
            </a:r>
            <a:r>
              <a:rPr sz="2400" spc="-75" dirty="0">
                <a:latin typeface="Constantia"/>
                <a:cs typeface="Constantia"/>
              </a:rPr>
              <a:t> </a:t>
            </a:r>
            <a:r>
              <a:rPr sz="2400" dirty="0">
                <a:latin typeface="Constantia"/>
                <a:cs typeface="Constantia"/>
              </a:rPr>
              <a:t>and</a:t>
            </a:r>
            <a:r>
              <a:rPr sz="2400" spc="-15" dirty="0">
                <a:latin typeface="Constantia"/>
                <a:cs typeface="Constantia"/>
              </a:rPr>
              <a:t> </a:t>
            </a:r>
            <a:r>
              <a:rPr sz="2400" spc="-5" dirty="0">
                <a:latin typeface="Constantia"/>
                <a:cs typeface="Constantia"/>
              </a:rPr>
              <a:t>bdf</a:t>
            </a:r>
            <a:r>
              <a:rPr sz="2400" spc="-365" dirty="0">
                <a:latin typeface="Constantia"/>
                <a:cs typeface="Constantia"/>
              </a:rPr>
              <a:t> </a:t>
            </a:r>
            <a:r>
              <a:rPr sz="2400" dirty="0">
                <a:latin typeface="Constantia"/>
                <a:cs typeface="Constantia"/>
              </a:rPr>
              <a:t>).</a:t>
            </a:r>
            <a:r>
              <a:rPr sz="2400" spc="-25" dirty="0">
                <a:latin typeface="Constantia"/>
                <a:cs typeface="Constantia"/>
              </a:rPr>
              <a:t> </a:t>
            </a:r>
            <a:r>
              <a:rPr sz="2400" spc="-15" dirty="0">
                <a:latin typeface="Constantia"/>
                <a:cs typeface="Constantia"/>
              </a:rPr>
              <a:t>Therefore</a:t>
            </a:r>
            <a:r>
              <a:rPr sz="2400" spc="-80" dirty="0">
                <a:latin typeface="Constantia"/>
                <a:cs typeface="Constantia"/>
              </a:rPr>
              <a:t> </a:t>
            </a:r>
            <a:r>
              <a:rPr sz="2400" spc="-5" dirty="0">
                <a:latin typeface="Constantia"/>
                <a:cs typeface="Constantia"/>
              </a:rPr>
              <a:t>the</a:t>
            </a:r>
            <a:r>
              <a:rPr sz="2400" spc="-85" dirty="0">
                <a:latin typeface="Constantia"/>
                <a:cs typeface="Constantia"/>
              </a:rPr>
              <a:t> </a:t>
            </a:r>
            <a:r>
              <a:rPr sz="2400" spc="-25" dirty="0">
                <a:latin typeface="Constantia"/>
                <a:cs typeface="Constantia"/>
              </a:rPr>
              <a:t>two</a:t>
            </a:r>
            <a:r>
              <a:rPr sz="2400" spc="-85" dirty="0">
                <a:latin typeface="Constantia"/>
                <a:cs typeface="Constantia"/>
              </a:rPr>
              <a:t> </a:t>
            </a:r>
            <a:r>
              <a:rPr sz="2400" spc="-5" dirty="0">
                <a:latin typeface="Constantia"/>
                <a:cs typeface="Constantia"/>
              </a:rPr>
              <a:t>graphs</a:t>
            </a:r>
            <a:r>
              <a:rPr sz="2400" spc="-75" dirty="0">
                <a:latin typeface="Constantia"/>
                <a:cs typeface="Constantia"/>
              </a:rPr>
              <a:t> </a:t>
            </a:r>
            <a:r>
              <a:rPr sz="2400" spc="-20" dirty="0">
                <a:latin typeface="Constantia"/>
                <a:cs typeface="Constantia"/>
              </a:rPr>
              <a:t>are</a:t>
            </a:r>
            <a:r>
              <a:rPr sz="2400" spc="-85" dirty="0">
                <a:latin typeface="Constantia"/>
                <a:cs typeface="Constantia"/>
              </a:rPr>
              <a:t> </a:t>
            </a:r>
            <a:r>
              <a:rPr sz="2400" spc="-10" dirty="0">
                <a:latin typeface="Constantia"/>
                <a:cs typeface="Constantia"/>
              </a:rPr>
              <a:t>non </a:t>
            </a:r>
            <a:r>
              <a:rPr sz="2400" spc="-590" dirty="0">
                <a:latin typeface="Constantia"/>
                <a:cs typeface="Constantia"/>
              </a:rPr>
              <a:t> </a:t>
            </a:r>
            <a:r>
              <a:rPr sz="2400" spc="-5" dirty="0">
                <a:latin typeface="Constantia"/>
                <a:cs typeface="Constantia"/>
              </a:rPr>
              <a:t>isomorphic.</a:t>
            </a:r>
            <a:endParaRPr sz="2400" dirty="0">
              <a:latin typeface="Constantia"/>
              <a:cs typeface="Constantia"/>
            </a:endParaRPr>
          </a:p>
        </p:txBody>
      </p:sp>
      <p:sp>
        <p:nvSpPr>
          <p:cNvPr id="10" name="object 10"/>
          <p:cNvSpPr txBox="1">
            <a:spLocks noGrp="1"/>
          </p:cNvSpPr>
          <p:nvPr>
            <p:ph type="title"/>
          </p:nvPr>
        </p:nvSpPr>
        <p:spPr>
          <a:xfrm>
            <a:off x="596900" y="466089"/>
            <a:ext cx="4962525" cy="650875"/>
          </a:xfrm>
          <a:prstGeom prst="rect">
            <a:avLst/>
          </a:prstGeom>
        </p:spPr>
        <p:txBody>
          <a:bodyPr vert="horz" wrap="square" lIns="0" tIns="13335" rIns="0" bIns="0" rtlCol="0">
            <a:spAutoFit/>
          </a:bodyPr>
          <a:lstStyle/>
          <a:p>
            <a:pPr marL="12700">
              <a:lnSpc>
                <a:spcPct val="100000"/>
              </a:lnSpc>
              <a:spcBef>
                <a:spcPts val="105"/>
              </a:spcBef>
            </a:pPr>
            <a:r>
              <a:rPr sz="4100" dirty="0">
                <a:solidFill>
                  <a:srgbClr val="04607A"/>
                </a:solidFill>
                <a:latin typeface="Calibri"/>
                <a:cs typeface="Calibri"/>
              </a:rPr>
              <a:t>Isomorphism</a:t>
            </a:r>
            <a:r>
              <a:rPr sz="4100" spc="-65" dirty="0">
                <a:solidFill>
                  <a:srgbClr val="04607A"/>
                </a:solidFill>
                <a:latin typeface="Calibri"/>
                <a:cs typeface="Calibri"/>
              </a:rPr>
              <a:t> </a:t>
            </a:r>
            <a:r>
              <a:rPr sz="4100" spc="-5" dirty="0">
                <a:solidFill>
                  <a:srgbClr val="04607A"/>
                </a:solidFill>
                <a:latin typeface="Calibri"/>
                <a:cs typeface="Calibri"/>
              </a:rPr>
              <a:t>of</a:t>
            </a:r>
            <a:r>
              <a:rPr sz="4100" spc="-30" dirty="0">
                <a:solidFill>
                  <a:srgbClr val="04607A"/>
                </a:solidFill>
                <a:latin typeface="Calibri"/>
                <a:cs typeface="Calibri"/>
              </a:rPr>
              <a:t> </a:t>
            </a:r>
            <a:r>
              <a:rPr sz="4100" spc="-15" dirty="0">
                <a:solidFill>
                  <a:srgbClr val="04607A"/>
                </a:solidFill>
                <a:latin typeface="Calibri"/>
                <a:cs typeface="Calibri"/>
              </a:rPr>
              <a:t>Graphs</a:t>
            </a:r>
            <a:endParaRPr sz="4100" dirty="0">
              <a:latin typeface="Calibri"/>
              <a:cs typeface="Calibri"/>
            </a:endParaRPr>
          </a:p>
        </p:txBody>
      </p:sp>
      <p:pic>
        <p:nvPicPr>
          <p:cNvPr id="11" name="object 11"/>
          <p:cNvPicPr/>
          <p:nvPr/>
        </p:nvPicPr>
        <p:blipFill>
          <a:blip r:embed="rId7" cstate="print"/>
          <a:stretch>
            <a:fillRect/>
          </a:stretch>
        </p:blipFill>
        <p:spPr>
          <a:xfrm>
            <a:off x="2667000" y="1752600"/>
            <a:ext cx="6019800" cy="21625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p:nvPr/>
        </p:nvSpPr>
        <p:spPr>
          <a:xfrm>
            <a:off x="154939" y="1319225"/>
            <a:ext cx="8333740" cy="684530"/>
          </a:xfrm>
          <a:prstGeom prst="rect">
            <a:avLst/>
          </a:prstGeom>
        </p:spPr>
        <p:txBody>
          <a:bodyPr vert="horz" wrap="square" lIns="0" tIns="12700" rIns="0" bIns="0" rtlCol="0">
            <a:spAutoFit/>
          </a:bodyPr>
          <a:lstStyle/>
          <a:p>
            <a:pPr marL="12700">
              <a:lnSpc>
                <a:spcPts val="2595"/>
              </a:lnSpc>
              <a:spcBef>
                <a:spcPts val="100"/>
              </a:spcBef>
            </a:pPr>
            <a:r>
              <a:rPr sz="2400" b="1" spc="-15" dirty="0">
                <a:latin typeface="Constantia"/>
                <a:cs typeface="Constantia"/>
              </a:rPr>
              <a:t>EXAMPLE:</a:t>
            </a:r>
            <a:r>
              <a:rPr sz="2400" b="1" spc="45" dirty="0">
                <a:latin typeface="Constantia"/>
                <a:cs typeface="Constantia"/>
              </a:rPr>
              <a:t> </a:t>
            </a:r>
            <a:r>
              <a:rPr sz="2400" spc="-5" dirty="0">
                <a:latin typeface="Constantia"/>
                <a:cs typeface="Constantia"/>
              </a:rPr>
              <a:t>Determine</a:t>
            </a:r>
            <a:r>
              <a:rPr sz="2400" spc="-125" dirty="0">
                <a:latin typeface="Constantia"/>
                <a:cs typeface="Constantia"/>
              </a:rPr>
              <a:t> </a:t>
            </a:r>
            <a:r>
              <a:rPr sz="2400" spc="-5" dirty="0">
                <a:latin typeface="Constantia"/>
                <a:cs typeface="Constantia"/>
              </a:rPr>
              <a:t>whether</a:t>
            </a:r>
            <a:r>
              <a:rPr sz="2400" spc="-105" dirty="0">
                <a:latin typeface="Constantia"/>
                <a:cs typeface="Constantia"/>
              </a:rPr>
              <a:t> </a:t>
            </a:r>
            <a:r>
              <a:rPr sz="2400" spc="-5" dirty="0">
                <a:latin typeface="Constantia"/>
                <a:cs typeface="Constantia"/>
              </a:rPr>
              <a:t>the</a:t>
            </a:r>
            <a:r>
              <a:rPr sz="2400" spc="-130" dirty="0">
                <a:latin typeface="Constantia"/>
                <a:cs typeface="Constantia"/>
              </a:rPr>
              <a:t> </a:t>
            </a:r>
            <a:r>
              <a:rPr sz="2400" spc="-5" dirty="0">
                <a:latin typeface="Constantia"/>
                <a:cs typeface="Constantia"/>
              </a:rPr>
              <a:t>graph</a:t>
            </a:r>
            <a:r>
              <a:rPr sz="2400" spc="-55" dirty="0">
                <a:latin typeface="Constantia"/>
                <a:cs typeface="Constantia"/>
              </a:rPr>
              <a:t> </a:t>
            </a:r>
            <a:r>
              <a:rPr sz="2400" dirty="0">
                <a:latin typeface="Constantia"/>
                <a:cs typeface="Constantia"/>
              </a:rPr>
              <a:t>G</a:t>
            </a:r>
            <a:r>
              <a:rPr sz="2400" spc="-55" dirty="0">
                <a:latin typeface="Constantia"/>
                <a:cs typeface="Constantia"/>
              </a:rPr>
              <a:t> </a:t>
            </a:r>
            <a:r>
              <a:rPr sz="2400" spc="-5" dirty="0">
                <a:latin typeface="Constantia"/>
                <a:cs typeface="Constantia"/>
              </a:rPr>
              <a:t>and </a:t>
            </a:r>
            <a:r>
              <a:rPr sz="2400" dirty="0">
                <a:latin typeface="Constantia"/>
                <a:cs typeface="Constantia"/>
              </a:rPr>
              <a:t>G’</a:t>
            </a:r>
            <a:r>
              <a:rPr sz="2400" spc="-60" dirty="0">
                <a:latin typeface="Constantia"/>
                <a:cs typeface="Constantia"/>
              </a:rPr>
              <a:t> </a:t>
            </a:r>
            <a:r>
              <a:rPr sz="2400" spc="-15" dirty="0">
                <a:latin typeface="Constantia"/>
                <a:cs typeface="Constantia"/>
              </a:rPr>
              <a:t>given</a:t>
            </a:r>
            <a:r>
              <a:rPr sz="2400" spc="-45" dirty="0">
                <a:latin typeface="Constantia"/>
                <a:cs typeface="Constantia"/>
              </a:rPr>
              <a:t> </a:t>
            </a:r>
            <a:r>
              <a:rPr sz="2400" spc="-15" dirty="0">
                <a:latin typeface="Constantia"/>
                <a:cs typeface="Constantia"/>
              </a:rPr>
              <a:t>below</a:t>
            </a:r>
            <a:endParaRPr sz="2400" dirty="0">
              <a:latin typeface="Constantia"/>
              <a:cs typeface="Constantia"/>
            </a:endParaRPr>
          </a:p>
          <a:p>
            <a:pPr marL="12700">
              <a:lnSpc>
                <a:spcPts val="2595"/>
              </a:lnSpc>
            </a:pPr>
            <a:r>
              <a:rPr sz="2400" spc="-15" dirty="0">
                <a:latin typeface="Constantia"/>
                <a:cs typeface="Constantia"/>
              </a:rPr>
              <a:t>are</a:t>
            </a:r>
            <a:r>
              <a:rPr sz="2400" spc="-100" dirty="0">
                <a:latin typeface="Constantia"/>
                <a:cs typeface="Constantia"/>
              </a:rPr>
              <a:t> </a:t>
            </a:r>
            <a:r>
              <a:rPr sz="2400" spc="-5" dirty="0">
                <a:latin typeface="Constantia"/>
                <a:cs typeface="Constantia"/>
              </a:rPr>
              <a:t>isomorphic.</a:t>
            </a:r>
            <a:endParaRPr sz="2400" dirty="0">
              <a:latin typeface="Constantia"/>
              <a:cs typeface="Constantia"/>
            </a:endParaRPr>
          </a:p>
        </p:txBody>
      </p:sp>
      <p:sp>
        <p:nvSpPr>
          <p:cNvPr id="9" name="object 9"/>
          <p:cNvSpPr txBox="1"/>
          <p:nvPr/>
        </p:nvSpPr>
        <p:spPr>
          <a:xfrm>
            <a:off x="154939" y="3441572"/>
            <a:ext cx="8766175" cy="2586355"/>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Constantia"/>
                <a:cs typeface="Constantia"/>
              </a:rPr>
              <a:t>SOLUTION:</a:t>
            </a:r>
            <a:endParaRPr sz="2400" dirty="0">
              <a:latin typeface="Constantia"/>
              <a:cs typeface="Constantia"/>
            </a:endParaRPr>
          </a:p>
          <a:p>
            <a:pPr marL="12700" marR="5715" algn="just">
              <a:lnSpc>
                <a:spcPct val="80000"/>
              </a:lnSpc>
              <a:spcBef>
                <a:spcPts val="575"/>
              </a:spcBef>
            </a:pPr>
            <a:r>
              <a:rPr sz="2400" spc="-15" dirty="0">
                <a:latin typeface="Constantia"/>
                <a:cs typeface="Constantia"/>
              </a:rPr>
              <a:t>Clearly </a:t>
            </a:r>
            <a:r>
              <a:rPr sz="2400" dirty="0">
                <a:latin typeface="Constantia"/>
                <a:cs typeface="Constantia"/>
              </a:rPr>
              <a:t>G has six </a:t>
            </a:r>
            <a:r>
              <a:rPr sz="2400" spc="-15" dirty="0">
                <a:latin typeface="Constantia"/>
                <a:cs typeface="Constantia"/>
              </a:rPr>
              <a:t>vertices, </a:t>
            </a:r>
            <a:r>
              <a:rPr sz="2400" dirty="0">
                <a:latin typeface="Constantia"/>
                <a:cs typeface="Constantia"/>
              </a:rPr>
              <a:t>G’ also </a:t>
            </a:r>
            <a:r>
              <a:rPr sz="2400" spc="-5" dirty="0">
                <a:latin typeface="Constantia"/>
                <a:cs typeface="Constantia"/>
              </a:rPr>
              <a:t>has </a:t>
            </a:r>
            <a:r>
              <a:rPr sz="2400" dirty="0">
                <a:latin typeface="Constantia"/>
                <a:cs typeface="Constantia"/>
              </a:rPr>
              <a:t>six </a:t>
            </a:r>
            <a:r>
              <a:rPr sz="2400" spc="-20" dirty="0">
                <a:latin typeface="Constantia"/>
                <a:cs typeface="Constantia"/>
              </a:rPr>
              <a:t>vertices. </a:t>
            </a:r>
            <a:r>
              <a:rPr sz="2400" spc="-5" dirty="0">
                <a:latin typeface="Constantia"/>
                <a:cs typeface="Constantia"/>
              </a:rPr>
              <a:t>And </a:t>
            </a:r>
            <a:r>
              <a:rPr sz="2400" dirty="0">
                <a:latin typeface="Constantia"/>
                <a:cs typeface="Constantia"/>
              </a:rPr>
              <a:t>the </a:t>
            </a:r>
            <a:r>
              <a:rPr sz="2400" spc="-10" dirty="0">
                <a:latin typeface="Constantia"/>
                <a:cs typeface="Constantia"/>
              </a:rPr>
              <a:t>graph </a:t>
            </a:r>
            <a:r>
              <a:rPr sz="2400" dirty="0">
                <a:latin typeface="Constantia"/>
                <a:cs typeface="Constantia"/>
              </a:rPr>
              <a:t>G </a:t>
            </a:r>
            <a:r>
              <a:rPr sz="2400" spc="5" dirty="0">
                <a:latin typeface="Constantia"/>
                <a:cs typeface="Constantia"/>
              </a:rPr>
              <a:t> </a:t>
            </a:r>
            <a:r>
              <a:rPr sz="2400" dirty="0">
                <a:latin typeface="Constantia"/>
                <a:cs typeface="Constantia"/>
              </a:rPr>
              <a:t>has </a:t>
            </a:r>
            <a:r>
              <a:rPr sz="2400" spc="-25" dirty="0">
                <a:latin typeface="Constantia"/>
                <a:cs typeface="Constantia"/>
              </a:rPr>
              <a:t>two </a:t>
            </a:r>
            <a:r>
              <a:rPr sz="2400" dirty="0">
                <a:latin typeface="Constantia"/>
                <a:cs typeface="Constantia"/>
              </a:rPr>
              <a:t>simple </a:t>
            </a:r>
            <a:r>
              <a:rPr sz="2400" spc="-10" dirty="0">
                <a:latin typeface="Constantia"/>
                <a:cs typeface="Constantia"/>
              </a:rPr>
              <a:t>circuits </a:t>
            </a:r>
            <a:r>
              <a:rPr sz="2400" spc="-5" dirty="0">
                <a:latin typeface="Constantia"/>
                <a:cs typeface="Constantia"/>
              </a:rPr>
              <a:t>of </a:t>
            </a:r>
            <a:r>
              <a:rPr sz="2400" dirty="0">
                <a:latin typeface="Constantia"/>
                <a:cs typeface="Constantia"/>
              </a:rPr>
              <a:t>length </a:t>
            </a:r>
            <a:r>
              <a:rPr sz="2400" spc="-5" dirty="0">
                <a:latin typeface="Constantia"/>
                <a:cs typeface="Constantia"/>
              </a:rPr>
              <a:t>3; one </a:t>
            </a:r>
            <a:r>
              <a:rPr sz="2400" dirty="0">
                <a:latin typeface="Constantia"/>
                <a:cs typeface="Constantia"/>
              </a:rPr>
              <a:t>is abca and </a:t>
            </a:r>
            <a:r>
              <a:rPr sz="2400" spc="-5" dirty="0">
                <a:latin typeface="Constantia"/>
                <a:cs typeface="Constantia"/>
              </a:rPr>
              <a:t>the </a:t>
            </a:r>
            <a:r>
              <a:rPr sz="2400" dirty="0">
                <a:latin typeface="Constantia"/>
                <a:cs typeface="Constantia"/>
              </a:rPr>
              <a:t>other </a:t>
            </a:r>
            <a:r>
              <a:rPr sz="2400" spc="5" dirty="0">
                <a:latin typeface="Constantia"/>
                <a:cs typeface="Constantia"/>
              </a:rPr>
              <a:t>is </a:t>
            </a:r>
            <a:r>
              <a:rPr sz="2400" spc="10" dirty="0">
                <a:latin typeface="Constantia"/>
                <a:cs typeface="Constantia"/>
              </a:rPr>
              <a:t> </a:t>
            </a:r>
            <a:r>
              <a:rPr sz="2400" spc="-10" dirty="0">
                <a:latin typeface="Constantia"/>
                <a:cs typeface="Constantia"/>
              </a:rPr>
              <a:t>defd. </a:t>
            </a:r>
            <a:r>
              <a:rPr sz="2400" spc="-5" dirty="0">
                <a:latin typeface="Constantia"/>
                <a:cs typeface="Constantia"/>
              </a:rPr>
              <a:t>But G’ does </a:t>
            </a:r>
            <a:r>
              <a:rPr sz="2400" dirty="0">
                <a:latin typeface="Constantia"/>
                <a:cs typeface="Constantia"/>
              </a:rPr>
              <a:t>not </a:t>
            </a:r>
            <a:r>
              <a:rPr sz="2400" spc="-30" dirty="0">
                <a:latin typeface="Constantia"/>
                <a:cs typeface="Constantia"/>
              </a:rPr>
              <a:t>have </a:t>
            </a:r>
            <a:r>
              <a:rPr sz="2400" spc="-15" dirty="0">
                <a:latin typeface="Constantia"/>
                <a:cs typeface="Constantia"/>
              </a:rPr>
              <a:t>any </a:t>
            </a:r>
            <a:r>
              <a:rPr sz="2400" dirty="0">
                <a:latin typeface="Constantia"/>
                <a:cs typeface="Constantia"/>
              </a:rPr>
              <a:t>simple </a:t>
            </a:r>
            <a:r>
              <a:rPr sz="2400" spc="-10" dirty="0">
                <a:latin typeface="Constantia"/>
                <a:cs typeface="Constantia"/>
              </a:rPr>
              <a:t>circuit </a:t>
            </a:r>
            <a:r>
              <a:rPr sz="2400" spc="-5" dirty="0">
                <a:latin typeface="Constantia"/>
                <a:cs typeface="Constantia"/>
              </a:rPr>
              <a:t>of </a:t>
            </a:r>
            <a:r>
              <a:rPr sz="2400" dirty="0">
                <a:latin typeface="Constantia"/>
                <a:cs typeface="Constantia"/>
              </a:rPr>
              <a:t>length </a:t>
            </a:r>
            <a:r>
              <a:rPr sz="2400" spc="-5" dirty="0">
                <a:latin typeface="Constantia"/>
                <a:cs typeface="Constantia"/>
              </a:rPr>
              <a:t>3(as one </a:t>
            </a:r>
            <a:r>
              <a:rPr sz="2400" dirty="0">
                <a:latin typeface="Constantia"/>
                <a:cs typeface="Constantia"/>
              </a:rPr>
              <a:t> simple </a:t>
            </a:r>
            <a:r>
              <a:rPr sz="2400" spc="-10" dirty="0">
                <a:latin typeface="Constantia"/>
                <a:cs typeface="Constantia"/>
              </a:rPr>
              <a:t>circuit </a:t>
            </a:r>
            <a:r>
              <a:rPr sz="2400" dirty="0">
                <a:latin typeface="Constantia"/>
                <a:cs typeface="Constantia"/>
              </a:rPr>
              <a:t>in </a:t>
            </a:r>
            <a:r>
              <a:rPr sz="2400" spc="-5" dirty="0">
                <a:latin typeface="Constantia"/>
                <a:cs typeface="Constantia"/>
              </a:rPr>
              <a:t>G’ </a:t>
            </a:r>
            <a:r>
              <a:rPr sz="2400" dirty="0">
                <a:latin typeface="Constantia"/>
                <a:cs typeface="Constantia"/>
              </a:rPr>
              <a:t>is </a:t>
            </a:r>
            <a:r>
              <a:rPr sz="2400" spc="15" dirty="0">
                <a:latin typeface="Constantia"/>
                <a:cs typeface="Constantia"/>
              </a:rPr>
              <a:t>uxwv </a:t>
            </a:r>
            <a:r>
              <a:rPr sz="2400" spc="-5" dirty="0">
                <a:latin typeface="Constantia"/>
                <a:cs typeface="Constantia"/>
              </a:rPr>
              <a:t>of length </a:t>
            </a:r>
            <a:r>
              <a:rPr sz="2400" spc="-10" dirty="0">
                <a:latin typeface="Constantia"/>
                <a:cs typeface="Constantia"/>
              </a:rPr>
              <a:t>4).Therefore </a:t>
            </a:r>
            <a:r>
              <a:rPr sz="2400" spc="-5" dirty="0">
                <a:latin typeface="Constantia"/>
                <a:cs typeface="Constantia"/>
              </a:rPr>
              <a:t>the </a:t>
            </a:r>
            <a:r>
              <a:rPr sz="2400" spc="-25" dirty="0">
                <a:latin typeface="Constantia"/>
                <a:cs typeface="Constantia"/>
              </a:rPr>
              <a:t>two </a:t>
            </a:r>
            <a:r>
              <a:rPr sz="2400" spc="-5" dirty="0">
                <a:latin typeface="Constantia"/>
                <a:cs typeface="Constantia"/>
              </a:rPr>
              <a:t>graphs </a:t>
            </a:r>
            <a:r>
              <a:rPr sz="2400" dirty="0">
                <a:latin typeface="Constantia"/>
                <a:cs typeface="Constantia"/>
              </a:rPr>
              <a:t> </a:t>
            </a:r>
            <a:r>
              <a:rPr sz="2400" spc="-15" dirty="0">
                <a:latin typeface="Constantia"/>
                <a:cs typeface="Constantia"/>
              </a:rPr>
              <a:t>are</a:t>
            </a:r>
            <a:r>
              <a:rPr sz="2400" spc="-70" dirty="0">
                <a:latin typeface="Constantia"/>
                <a:cs typeface="Constantia"/>
              </a:rPr>
              <a:t> </a:t>
            </a:r>
            <a:r>
              <a:rPr sz="2400" spc="-5" dirty="0">
                <a:latin typeface="Constantia"/>
                <a:cs typeface="Constantia"/>
              </a:rPr>
              <a:t>non-isomorphic.</a:t>
            </a:r>
            <a:endParaRPr sz="2400" dirty="0">
              <a:latin typeface="Constantia"/>
              <a:cs typeface="Constantia"/>
            </a:endParaRPr>
          </a:p>
          <a:p>
            <a:pPr marL="12700" marR="5080" algn="just">
              <a:lnSpc>
                <a:spcPct val="80000"/>
              </a:lnSpc>
              <a:spcBef>
                <a:spcPts val="575"/>
              </a:spcBef>
            </a:pPr>
            <a:r>
              <a:rPr sz="2400" b="1" spc="-15" dirty="0">
                <a:latin typeface="Constantia"/>
                <a:cs typeface="Constantia"/>
              </a:rPr>
              <a:t>Note: </a:t>
            </a:r>
            <a:r>
              <a:rPr sz="2400" dirty="0">
                <a:latin typeface="Constantia"/>
                <a:cs typeface="Constantia"/>
              </a:rPr>
              <a:t>A </a:t>
            </a:r>
            <a:r>
              <a:rPr sz="2400" spc="-10" dirty="0">
                <a:latin typeface="Constantia"/>
                <a:cs typeface="Constantia"/>
              </a:rPr>
              <a:t>simple circuit </a:t>
            </a:r>
            <a:r>
              <a:rPr sz="2400" dirty="0">
                <a:latin typeface="Constantia"/>
                <a:cs typeface="Constantia"/>
              </a:rPr>
              <a:t>is a </a:t>
            </a:r>
            <a:r>
              <a:rPr sz="2400" spc="-10" dirty="0">
                <a:latin typeface="Constantia"/>
                <a:cs typeface="Constantia"/>
              </a:rPr>
              <a:t>circuit </a:t>
            </a:r>
            <a:r>
              <a:rPr sz="2400" spc="-5" dirty="0">
                <a:latin typeface="Constantia"/>
                <a:cs typeface="Constantia"/>
              </a:rPr>
              <a:t>that does not </a:t>
            </a:r>
            <a:r>
              <a:rPr sz="2400" spc="-30" dirty="0">
                <a:latin typeface="Constantia"/>
                <a:cs typeface="Constantia"/>
              </a:rPr>
              <a:t>have </a:t>
            </a:r>
            <a:r>
              <a:rPr sz="2400" spc="-15" dirty="0">
                <a:latin typeface="Constantia"/>
                <a:cs typeface="Constantia"/>
              </a:rPr>
              <a:t>any </a:t>
            </a:r>
            <a:r>
              <a:rPr sz="2400" dirty="0">
                <a:latin typeface="Constantia"/>
                <a:cs typeface="Constantia"/>
              </a:rPr>
              <a:t>other </a:t>
            </a:r>
            <a:r>
              <a:rPr sz="2400" spc="5" dirty="0">
                <a:latin typeface="Constantia"/>
                <a:cs typeface="Constantia"/>
              </a:rPr>
              <a:t> </a:t>
            </a:r>
            <a:r>
              <a:rPr sz="2400" spc="-10" dirty="0">
                <a:latin typeface="Constantia"/>
                <a:cs typeface="Constantia"/>
              </a:rPr>
              <a:t>repeated</a:t>
            </a:r>
            <a:r>
              <a:rPr sz="2400" spc="-80" dirty="0">
                <a:latin typeface="Constantia"/>
                <a:cs typeface="Constantia"/>
              </a:rPr>
              <a:t> </a:t>
            </a:r>
            <a:r>
              <a:rPr sz="2400" spc="-15" dirty="0">
                <a:latin typeface="Constantia"/>
                <a:cs typeface="Constantia"/>
              </a:rPr>
              <a:t>vertex</a:t>
            </a:r>
            <a:r>
              <a:rPr sz="2400" spc="-120" dirty="0">
                <a:latin typeface="Constantia"/>
                <a:cs typeface="Constantia"/>
              </a:rPr>
              <a:t> </a:t>
            </a:r>
            <a:r>
              <a:rPr sz="2400" spc="-20" dirty="0">
                <a:latin typeface="Constantia"/>
                <a:cs typeface="Constantia"/>
              </a:rPr>
              <a:t>except</a:t>
            </a:r>
            <a:r>
              <a:rPr sz="2400" spc="-80" dirty="0">
                <a:latin typeface="Constantia"/>
                <a:cs typeface="Constantia"/>
              </a:rPr>
              <a:t> </a:t>
            </a:r>
            <a:r>
              <a:rPr sz="2400" spc="-5" dirty="0">
                <a:latin typeface="Constantia"/>
                <a:cs typeface="Constantia"/>
              </a:rPr>
              <a:t>the</a:t>
            </a:r>
            <a:r>
              <a:rPr sz="2400" spc="-70" dirty="0">
                <a:latin typeface="Constantia"/>
                <a:cs typeface="Constantia"/>
              </a:rPr>
              <a:t> </a:t>
            </a:r>
            <a:r>
              <a:rPr sz="2400" spc="10" dirty="0">
                <a:latin typeface="Constantia"/>
                <a:cs typeface="Constantia"/>
              </a:rPr>
              <a:t>first</a:t>
            </a:r>
            <a:r>
              <a:rPr sz="2400" spc="-130" dirty="0">
                <a:latin typeface="Constantia"/>
                <a:cs typeface="Constantia"/>
              </a:rPr>
              <a:t> </a:t>
            </a:r>
            <a:r>
              <a:rPr sz="2400" dirty="0">
                <a:latin typeface="Constantia"/>
                <a:cs typeface="Constantia"/>
              </a:rPr>
              <a:t>and</a:t>
            </a:r>
            <a:r>
              <a:rPr sz="2400" spc="-5" dirty="0">
                <a:latin typeface="Constantia"/>
                <a:cs typeface="Constantia"/>
              </a:rPr>
              <a:t> </a:t>
            </a:r>
            <a:r>
              <a:rPr sz="2400" dirty="0">
                <a:latin typeface="Constantia"/>
                <a:cs typeface="Constantia"/>
              </a:rPr>
              <a:t>last.</a:t>
            </a:r>
          </a:p>
        </p:txBody>
      </p:sp>
      <p:sp>
        <p:nvSpPr>
          <p:cNvPr id="10" name="object 10"/>
          <p:cNvSpPr txBox="1">
            <a:spLocks noGrp="1"/>
          </p:cNvSpPr>
          <p:nvPr>
            <p:ph type="title"/>
          </p:nvPr>
        </p:nvSpPr>
        <p:spPr>
          <a:xfrm>
            <a:off x="444500" y="427431"/>
            <a:ext cx="5447665" cy="711835"/>
          </a:xfrm>
          <a:prstGeom prst="rect">
            <a:avLst/>
          </a:prstGeom>
        </p:spPr>
        <p:txBody>
          <a:bodyPr vert="horz" wrap="square" lIns="0" tIns="12700" rIns="0" bIns="0" rtlCol="0">
            <a:spAutoFit/>
          </a:bodyPr>
          <a:lstStyle/>
          <a:p>
            <a:pPr marL="12700">
              <a:lnSpc>
                <a:spcPct val="100000"/>
              </a:lnSpc>
              <a:spcBef>
                <a:spcPts val="100"/>
              </a:spcBef>
            </a:pPr>
            <a:r>
              <a:rPr sz="4500" dirty="0">
                <a:solidFill>
                  <a:srgbClr val="04607A"/>
                </a:solidFill>
                <a:latin typeface="Calibri"/>
                <a:cs typeface="Calibri"/>
              </a:rPr>
              <a:t>Isomorphism</a:t>
            </a:r>
            <a:r>
              <a:rPr sz="4500" spc="-30" dirty="0">
                <a:solidFill>
                  <a:srgbClr val="04607A"/>
                </a:solidFill>
                <a:latin typeface="Calibri"/>
                <a:cs typeface="Calibri"/>
              </a:rPr>
              <a:t> </a:t>
            </a:r>
            <a:r>
              <a:rPr sz="4500" spc="-5" dirty="0">
                <a:solidFill>
                  <a:srgbClr val="04607A"/>
                </a:solidFill>
                <a:latin typeface="Calibri"/>
                <a:cs typeface="Calibri"/>
              </a:rPr>
              <a:t>of</a:t>
            </a:r>
            <a:r>
              <a:rPr sz="4500" spc="-40" dirty="0">
                <a:solidFill>
                  <a:srgbClr val="04607A"/>
                </a:solidFill>
                <a:latin typeface="Calibri"/>
                <a:cs typeface="Calibri"/>
              </a:rPr>
              <a:t> </a:t>
            </a:r>
            <a:r>
              <a:rPr sz="4500" spc="-15" dirty="0">
                <a:solidFill>
                  <a:srgbClr val="04607A"/>
                </a:solidFill>
                <a:latin typeface="Calibri"/>
                <a:cs typeface="Calibri"/>
              </a:rPr>
              <a:t>Graphs</a:t>
            </a:r>
            <a:endParaRPr sz="4500" dirty="0">
              <a:latin typeface="Calibri"/>
              <a:cs typeface="Calibri"/>
            </a:endParaRPr>
          </a:p>
        </p:txBody>
      </p:sp>
      <p:pic>
        <p:nvPicPr>
          <p:cNvPr id="11" name="object 11"/>
          <p:cNvPicPr/>
          <p:nvPr/>
        </p:nvPicPr>
        <p:blipFill>
          <a:blip r:embed="rId7" cstate="print"/>
          <a:stretch>
            <a:fillRect/>
          </a:stretch>
        </p:blipFill>
        <p:spPr>
          <a:xfrm>
            <a:off x="2971800" y="1905000"/>
            <a:ext cx="5715000" cy="19431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p:nvPr/>
        </p:nvSpPr>
        <p:spPr>
          <a:xfrm>
            <a:off x="231140" y="3425150"/>
            <a:ext cx="8688070" cy="2476500"/>
          </a:xfrm>
          <a:prstGeom prst="rect">
            <a:avLst/>
          </a:prstGeom>
        </p:spPr>
        <p:txBody>
          <a:bodyPr vert="horz" wrap="square" lIns="0" tIns="48895" rIns="0" bIns="0" rtlCol="0">
            <a:spAutoFit/>
          </a:bodyPr>
          <a:lstStyle/>
          <a:p>
            <a:pPr marL="12700">
              <a:lnSpc>
                <a:spcPct val="100000"/>
              </a:lnSpc>
              <a:spcBef>
                <a:spcPts val="385"/>
              </a:spcBef>
            </a:pPr>
            <a:r>
              <a:rPr sz="2400" b="1" spc="-10" dirty="0">
                <a:latin typeface="Constantia"/>
                <a:cs typeface="Constantia"/>
              </a:rPr>
              <a:t>SOLUTION:</a:t>
            </a:r>
            <a:endParaRPr sz="2400" dirty="0">
              <a:latin typeface="Constantia"/>
              <a:cs typeface="Constantia"/>
            </a:endParaRPr>
          </a:p>
          <a:p>
            <a:pPr marL="12700" marR="5080" algn="just">
              <a:lnSpc>
                <a:spcPct val="90000"/>
              </a:lnSpc>
              <a:spcBef>
                <a:spcPts val="575"/>
              </a:spcBef>
            </a:pPr>
            <a:r>
              <a:rPr sz="2400" spc="-5" dirty="0">
                <a:latin typeface="Constantia"/>
                <a:cs typeface="Constantia"/>
              </a:rPr>
              <a:t>Both the </a:t>
            </a:r>
            <a:r>
              <a:rPr sz="2400" spc="-10" dirty="0">
                <a:latin typeface="Constantia"/>
                <a:cs typeface="Constantia"/>
              </a:rPr>
              <a:t>graph </a:t>
            </a:r>
            <a:r>
              <a:rPr sz="2400" dirty="0">
                <a:latin typeface="Constantia"/>
                <a:cs typeface="Constantia"/>
              </a:rPr>
              <a:t>G </a:t>
            </a:r>
            <a:r>
              <a:rPr sz="2400" spc="-5" dirty="0">
                <a:latin typeface="Constantia"/>
                <a:cs typeface="Constantia"/>
              </a:rPr>
              <a:t>and G’ </a:t>
            </a:r>
            <a:r>
              <a:rPr sz="2400" spc="-30" dirty="0">
                <a:latin typeface="Constantia"/>
                <a:cs typeface="Constantia"/>
              </a:rPr>
              <a:t>have </a:t>
            </a:r>
            <a:r>
              <a:rPr sz="2400" dirty="0">
                <a:latin typeface="Constantia"/>
                <a:cs typeface="Constantia"/>
              </a:rPr>
              <a:t>8 </a:t>
            </a:r>
            <a:r>
              <a:rPr sz="2400" spc="-15" dirty="0">
                <a:latin typeface="Constantia"/>
                <a:cs typeface="Constantia"/>
              </a:rPr>
              <a:t>vertices </a:t>
            </a:r>
            <a:r>
              <a:rPr sz="2400" spc="-5" dirty="0">
                <a:latin typeface="Constantia"/>
                <a:cs typeface="Constantia"/>
              </a:rPr>
              <a:t>and </a:t>
            </a:r>
            <a:r>
              <a:rPr sz="2400" dirty="0">
                <a:latin typeface="Constantia"/>
                <a:cs typeface="Constantia"/>
              </a:rPr>
              <a:t>12 </a:t>
            </a:r>
            <a:r>
              <a:rPr sz="2400" spc="-15" dirty="0">
                <a:latin typeface="Constantia"/>
                <a:cs typeface="Constantia"/>
              </a:rPr>
              <a:t>edges </a:t>
            </a:r>
            <a:r>
              <a:rPr sz="2400" spc="-5" dirty="0">
                <a:latin typeface="Constantia"/>
                <a:cs typeface="Constantia"/>
              </a:rPr>
              <a:t>and both </a:t>
            </a:r>
            <a:r>
              <a:rPr sz="2400" spc="-15" dirty="0">
                <a:latin typeface="Constantia"/>
                <a:cs typeface="Constantia"/>
              </a:rPr>
              <a:t>are </a:t>
            </a:r>
            <a:r>
              <a:rPr sz="2400" spc="-590" dirty="0">
                <a:latin typeface="Constantia"/>
                <a:cs typeface="Constantia"/>
              </a:rPr>
              <a:t> </a:t>
            </a:r>
            <a:r>
              <a:rPr sz="2400" dirty="0">
                <a:latin typeface="Constantia"/>
                <a:cs typeface="Constantia"/>
              </a:rPr>
              <a:t>also</a:t>
            </a:r>
            <a:r>
              <a:rPr sz="2400" spc="-45" dirty="0">
                <a:latin typeface="Constantia"/>
                <a:cs typeface="Constantia"/>
              </a:rPr>
              <a:t> </a:t>
            </a:r>
            <a:r>
              <a:rPr sz="2400" spc="-5" dirty="0">
                <a:latin typeface="Constantia"/>
                <a:cs typeface="Constantia"/>
              </a:rPr>
              <a:t>called</a:t>
            </a:r>
            <a:r>
              <a:rPr sz="2400" spc="25" dirty="0">
                <a:latin typeface="Constantia"/>
                <a:cs typeface="Constantia"/>
              </a:rPr>
              <a:t> </a:t>
            </a:r>
            <a:r>
              <a:rPr sz="2400" spc="-10" dirty="0">
                <a:latin typeface="Constantia"/>
                <a:cs typeface="Constantia"/>
              </a:rPr>
              <a:t>regular</a:t>
            </a:r>
            <a:r>
              <a:rPr sz="2400" spc="-55" dirty="0">
                <a:latin typeface="Constantia"/>
                <a:cs typeface="Constantia"/>
              </a:rPr>
              <a:t> </a:t>
            </a:r>
            <a:r>
              <a:rPr sz="2400" spc="-10" dirty="0">
                <a:latin typeface="Constantia"/>
                <a:cs typeface="Constantia"/>
              </a:rPr>
              <a:t>graph(as</a:t>
            </a:r>
            <a:r>
              <a:rPr sz="2400" spc="-25" dirty="0">
                <a:latin typeface="Constantia"/>
                <a:cs typeface="Constantia"/>
              </a:rPr>
              <a:t> </a:t>
            </a:r>
            <a:r>
              <a:rPr sz="2400" dirty="0">
                <a:latin typeface="Constantia"/>
                <a:cs typeface="Constantia"/>
              </a:rPr>
              <a:t>each</a:t>
            </a:r>
            <a:r>
              <a:rPr sz="2400" spc="-30" dirty="0">
                <a:latin typeface="Constantia"/>
                <a:cs typeface="Constantia"/>
              </a:rPr>
              <a:t> </a:t>
            </a:r>
            <a:r>
              <a:rPr sz="2400" spc="-15" dirty="0">
                <a:latin typeface="Constantia"/>
                <a:cs typeface="Constantia"/>
              </a:rPr>
              <a:t>vertex</a:t>
            </a:r>
            <a:r>
              <a:rPr sz="2400" spc="-25" dirty="0">
                <a:latin typeface="Constantia"/>
                <a:cs typeface="Constantia"/>
              </a:rPr>
              <a:t> </a:t>
            </a:r>
            <a:r>
              <a:rPr sz="2400" dirty="0">
                <a:latin typeface="Constantia"/>
                <a:cs typeface="Constantia"/>
              </a:rPr>
              <a:t>has</a:t>
            </a:r>
            <a:r>
              <a:rPr sz="2400" spc="-40" dirty="0">
                <a:latin typeface="Constantia"/>
                <a:cs typeface="Constantia"/>
              </a:rPr>
              <a:t> </a:t>
            </a:r>
            <a:r>
              <a:rPr sz="2400" spc="-10" dirty="0">
                <a:latin typeface="Constantia"/>
                <a:cs typeface="Constantia"/>
              </a:rPr>
              <a:t>degree</a:t>
            </a:r>
            <a:r>
              <a:rPr sz="2400" spc="-30" dirty="0">
                <a:latin typeface="Constantia"/>
                <a:cs typeface="Constantia"/>
              </a:rPr>
              <a:t> </a:t>
            </a:r>
            <a:r>
              <a:rPr sz="2400" dirty="0">
                <a:latin typeface="Constantia"/>
                <a:cs typeface="Constantia"/>
              </a:rPr>
              <a:t>3).The</a:t>
            </a:r>
            <a:r>
              <a:rPr sz="2400" spc="-35" dirty="0">
                <a:latin typeface="Constantia"/>
                <a:cs typeface="Constantia"/>
              </a:rPr>
              <a:t> </a:t>
            </a:r>
            <a:r>
              <a:rPr sz="2400" spc="-10" dirty="0">
                <a:latin typeface="Constantia"/>
                <a:cs typeface="Constantia"/>
              </a:rPr>
              <a:t>graph</a:t>
            </a:r>
            <a:r>
              <a:rPr sz="2400" spc="-30" dirty="0">
                <a:latin typeface="Constantia"/>
                <a:cs typeface="Constantia"/>
              </a:rPr>
              <a:t> </a:t>
            </a:r>
            <a:r>
              <a:rPr sz="2400" dirty="0">
                <a:latin typeface="Constantia"/>
                <a:cs typeface="Constantia"/>
              </a:rPr>
              <a:t>G </a:t>
            </a:r>
            <a:r>
              <a:rPr sz="2400" spc="-595" dirty="0">
                <a:latin typeface="Constantia"/>
                <a:cs typeface="Constantia"/>
              </a:rPr>
              <a:t> </a:t>
            </a:r>
            <a:r>
              <a:rPr sz="2400" dirty="0">
                <a:latin typeface="Constantia"/>
                <a:cs typeface="Constantia"/>
              </a:rPr>
              <a:t>has </a:t>
            </a:r>
            <a:r>
              <a:rPr sz="2400" spc="-25" dirty="0">
                <a:latin typeface="Constantia"/>
                <a:cs typeface="Constantia"/>
              </a:rPr>
              <a:t>two </a:t>
            </a:r>
            <a:r>
              <a:rPr sz="2400" dirty="0">
                <a:latin typeface="Constantia"/>
                <a:cs typeface="Constantia"/>
              </a:rPr>
              <a:t>simple </a:t>
            </a:r>
            <a:r>
              <a:rPr sz="2400" spc="-10" dirty="0">
                <a:latin typeface="Constantia"/>
                <a:cs typeface="Constantia"/>
              </a:rPr>
              <a:t>circuits </a:t>
            </a:r>
            <a:r>
              <a:rPr sz="2400" spc="-5" dirty="0">
                <a:latin typeface="Constantia"/>
                <a:cs typeface="Constantia"/>
              </a:rPr>
              <a:t>of </a:t>
            </a:r>
            <a:r>
              <a:rPr sz="2400" dirty="0">
                <a:latin typeface="Constantia"/>
                <a:cs typeface="Constantia"/>
              </a:rPr>
              <a:t>length </a:t>
            </a:r>
            <a:r>
              <a:rPr sz="2400" spc="-5" dirty="0">
                <a:latin typeface="Constantia"/>
                <a:cs typeface="Constantia"/>
              </a:rPr>
              <a:t>5; abcfea(i.e </a:t>
            </a:r>
            <a:r>
              <a:rPr sz="2400" dirty="0">
                <a:latin typeface="Constantia"/>
                <a:cs typeface="Constantia"/>
              </a:rPr>
              <a:t>starts and ends at a) </a:t>
            </a:r>
            <a:r>
              <a:rPr sz="2400" spc="-590" dirty="0">
                <a:latin typeface="Constantia"/>
                <a:cs typeface="Constantia"/>
              </a:rPr>
              <a:t> </a:t>
            </a:r>
            <a:r>
              <a:rPr sz="2400" dirty="0">
                <a:latin typeface="Constantia"/>
                <a:cs typeface="Constantia"/>
              </a:rPr>
              <a:t>and </a:t>
            </a:r>
            <a:r>
              <a:rPr sz="2400" spc="-10" dirty="0">
                <a:latin typeface="Constantia"/>
                <a:cs typeface="Constantia"/>
              </a:rPr>
              <a:t>cdhgfc(i.e </a:t>
            </a:r>
            <a:r>
              <a:rPr sz="2400" dirty="0">
                <a:latin typeface="Constantia"/>
                <a:cs typeface="Constantia"/>
              </a:rPr>
              <a:t>starts </a:t>
            </a:r>
            <a:r>
              <a:rPr sz="2400" spc="-10" dirty="0">
                <a:latin typeface="Constantia"/>
                <a:cs typeface="Constantia"/>
              </a:rPr>
              <a:t>and </a:t>
            </a:r>
            <a:r>
              <a:rPr sz="2400" dirty="0">
                <a:latin typeface="Constantia"/>
                <a:cs typeface="Constantia"/>
              </a:rPr>
              <a:t>ends at </a:t>
            </a:r>
            <a:r>
              <a:rPr sz="2400" spc="-5" dirty="0">
                <a:latin typeface="Constantia"/>
                <a:cs typeface="Constantia"/>
              </a:rPr>
              <a:t>c). But G’ does not </a:t>
            </a:r>
            <a:r>
              <a:rPr sz="2400" spc="-30" dirty="0">
                <a:latin typeface="Constantia"/>
                <a:cs typeface="Constantia"/>
              </a:rPr>
              <a:t>have </a:t>
            </a:r>
            <a:r>
              <a:rPr sz="2400" spc="-15" dirty="0">
                <a:latin typeface="Constantia"/>
                <a:cs typeface="Constantia"/>
              </a:rPr>
              <a:t>any </a:t>
            </a:r>
            <a:r>
              <a:rPr sz="2400" spc="-10" dirty="0">
                <a:latin typeface="Constantia"/>
                <a:cs typeface="Constantia"/>
              </a:rPr>
              <a:t> </a:t>
            </a:r>
            <a:r>
              <a:rPr sz="2400" dirty="0">
                <a:latin typeface="Constantia"/>
                <a:cs typeface="Constantia"/>
              </a:rPr>
              <a:t>simple </a:t>
            </a:r>
            <a:r>
              <a:rPr sz="2400" spc="-10" dirty="0">
                <a:latin typeface="Constantia"/>
                <a:cs typeface="Constantia"/>
              </a:rPr>
              <a:t>circuit </a:t>
            </a:r>
            <a:r>
              <a:rPr sz="2400" spc="-5" dirty="0">
                <a:latin typeface="Constantia"/>
                <a:cs typeface="Constantia"/>
              </a:rPr>
              <a:t>of </a:t>
            </a:r>
            <a:r>
              <a:rPr sz="2400" dirty="0">
                <a:latin typeface="Constantia"/>
                <a:cs typeface="Constantia"/>
              </a:rPr>
              <a:t>length 5 </a:t>
            </a:r>
            <a:r>
              <a:rPr sz="2400" spc="-5" dirty="0">
                <a:latin typeface="Constantia"/>
                <a:cs typeface="Constantia"/>
              </a:rPr>
              <a:t>(it has </a:t>
            </a:r>
            <a:r>
              <a:rPr sz="2400" dirty="0">
                <a:latin typeface="Constantia"/>
                <a:cs typeface="Constantia"/>
              </a:rPr>
              <a:t>simple </a:t>
            </a:r>
            <a:r>
              <a:rPr sz="2400" spc="-10" dirty="0">
                <a:latin typeface="Constantia"/>
                <a:cs typeface="Constantia"/>
              </a:rPr>
              <a:t>circuit </a:t>
            </a:r>
            <a:r>
              <a:rPr sz="2400" spc="-5" dirty="0">
                <a:latin typeface="Constantia"/>
                <a:cs typeface="Constantia"/>
              </a:rPr>
              <a:t>tyxut,vwxuv of </a:t>
            </a:r>
            <a:r>
              <a:rPr sz="2400" dirty="0">
                <a:latin typeface="Constantia"/>
                <a:cs typeface="Constantia"/>
              </a:rPr>
              <a:t> length</a:t>
            </a:r>
            <a:r>
              <a:rPr sz="2400" spc="-40" dirty="0">
                <a:latin typeface="Constantia"/>
                <a:cs typeface="Constantia"/>
              </a:rPr>
              <a:t> </a:t>
            </a:r>
            <a:r>
              <a:rPr sz="2400" dirty="0">
                <a:latin typeface="Constantia"/>
                <a:cs typeface="Constantia"/>
              </a:rPr>
              <a:t>4</a:t>
            </a:r>
            <a:r>
              <a:rPr sz="2400" spc="-55" dirty="0">
                <a:latin typeface="Constantia"/>
                <a:cs typeface="Constantia"/>
              </a:rPr>
              <a:t> </a:t>
            </a:r>
            <a:r>
              <a:rPr sz="2400" spc="-10" dirty="0">
                <a:latin typeface="Constantia"/>
                <a:cs typeface="Constantia"/>
              </a:rPr>
              <a:t>etc).</a:t>
            </a:r>
            <a:r>
              <a:rPr sz="2400" spc="-60" dirty="0">
                <a:latin typeface="Constantia"/>
                <a:cs typeface="Constantia"/>
              </a:rPr>
              <a:t> </a:t>
            </a:r>
            <a:r>
              <a:rPr sz="2400" spc="-10" dirty="0">
                <a:latin typeface="Constantia"/>
                <a:cs typeface="Constantia"/>
              </a:rPr>
              <a:t>Therefore</a:t>
            </a:r>
            <a:r>
              <a:rPr sz="2400" spc="-90" dirty="0">
                <a:latin typeface="Constantia"/>
                <a:cs typeface="Constantia"/>
              </a:rPr>
              <a:t> </a:t>
            </a:r>
            <a:r>
              <a:rPr sz="2400" spc="-5" dirty="0">
                <a:latin typeface="Constantia"/>
                <a:cs typeface="Constantia"/>
              </a:rPr>
              <a:t>the</a:t>
            </a:r>
            <a:r>
              <a:rPr sz="2400" spc="-85" dirty="0">
                <a:latin typeface="Constantia"/>
                <a:cs typeface="Constantia"/>
              </a:rPr>
              <a:t> </a:t>
            </a:r>
            <a:r>
              <a:rPr sz="2400" spc="-25" dirty="0">
                <a:latin typeface="Constantia"/>
                <a:cs typeface="Constantia"/>
              </a:rPr>
              <a:t>two</a:t>
            </a:r>
            <a:r>
              <a:rPr sz="2400" spc="-114" dirty="0">
                <a:latin typeface="Constantia"/>
                <a:cs typeface="Constantia"/>
              </a:rPr>
              <a:t> </a:t>
            </a:r>
            <a:r>
              <a:rPr sz="2400" spc="-5" dirty="0">
                <a:latin typeface="Constantia"/>
                <a:cs typeface="Constantia"/>
              </a:rPr>
              <a:t>graphs</a:t>
            </a:r>
            <a:r>
              <a:rPr sz="2400" spc="-125" dirty="0">
                <a:latin typeface="Constantia"/>
                <a:cs typeface="Constantia"/>
              </a:rPr>
              <a:t> </a:t>
            </a:r>
            <a:r>
              <a:rPr sz="2400" spc="-15" dirty="0">
                <a:latin typeface="Constantia"/>
                <a:cs typeface="Constantia"/>
              </a:rPr>
              <a:t>are</a:t>
            </a:r>
            <a:r>
              <a:rPr sz="2400" spc="-65" dirty="0">
                <a:latin typeface="Constantia"/>
                <a:cs typeface="Constantia"/>
              </a:rPr>
              <a:t> </a:t>
            </a:r>
            <a:r>
              <a:rPr sz="2400" spc="-5" dirty="0">
                <a:latin typeface="Constantia"/>
                <a:cs typeface="Constantia"/>
              </a:rPr>
              <a:t>non-isomorphic.</a:t>
            </a:r>
            <a:endParaRPr sz="2400" dirty="0">
              <a:latin typeface="Constantia"/>
              <a:cs typeface="Constantia"/>
            </a:endParaRPr>
          </a:p>
        </p:txBody>
      </p:sp>
      <p:sp>
        <p:nvSpPr>
          <p:cNvPr id="9" name="object 9"/>
          <p:cNvSpPr txBox="1">
            <a:spLocks noGrp="1"/>
          </p:cNvSpPr>
          <p:nvPr>
            <p:ph type="title"/>
          </p:nvPr>
        </p:nvSpPr>
        <p:spPr>
          <a:xfrm>
            <a:off x="231140" y="359601"/>
            <a:ext cx="8331834" cy="1480820"/>
          </a:xfrm>
          <a:prstGeom prst="rect">
            <a:avLst/>
          </a:prstGeom>
        </p:spPr>
        <p:txBody>
          <a:bodyPr vert="horz" wrap="square" lIns="0" tIns="60960" rIns="0" bIns="0" rtlCol="0">
            <a:spAutoFit/>
          </a:bodyPr>
          <a:lstStyle/>
          <a:p>
            <a:pPr marL="226060">
              <a:lnSpc>
                <a:spcPct val="100000"/>
              </a:lnSpc>
              <a:spcBef>
                <a:spcPts val="480"/>
              </a:spcBef>
            </a:pPr>
            <a:r>
              <a:rPr sz="4500" dirty="0">
                <a:solidFill>
                  <a:srgbClr val="04607A"/>
                </a:solidFill>
                <a:latin typeface="Calibri"/>
                <a:cs typeface="Calibri"/>
              </a:rPr>
              <a:t>Isomorphism</a:t>
            </a:r>
            <a:r>
              <a:rPr sz="4500" spc="-10" dirty="0">
                <a:solidFill>
                  <a:srgbClr val="04607A"/>
                </a:solidFill>
                <a:latin typeface="Calibri"/>
                <a:cs typeface="Calibri"/>
              </a:rPr>
              <a:t> </a:t>
            </a:r>
            <a:r>
              <a:rPr sz="4500" spc="-5" dirty="0">
                <a:solidFill>
                  <a:srgbClr val="04607A"/>
                </a:solidFill>
                <a:latin typeface="Calibri"/>
                <a:cs typeface="Calibri"/>
              </a:rPr>
              <a:t>of</a:t>
            </a:r>
            <a:r>
              <a:rPr sz="4500" spc="-30" dirty="0">
                <a:solidFill>
                  <a:srgbClr val="04607A"/>
                </a:solidFill>
                <a:latin typeface="Calibri"/>
                <a:cs typeface="Calibri"/>
              </a:rPr>
              <a:t> </a:t>
            </a:r>
            <a:r>
              <a:rPr sz="4500" spc="-15" dirty="0">
                <a:solidFill>
                  <a:srgbClr val="04607A"/>
                </a:solidFill>
                <a:latin typeface="Calibri"/>
                <a:cs typeface="Calibri"/>
              </a:rPr>
              <a:t>Graphs</a:t>
            </a:r>
            <a:endParaRPr sz="4500" dirty="0">
              <a:latin typeface="Calibri"/>
              <a:cs typeface="Calibri"/>
            </a:endParaRPr>
          </a:p>
          <a:p>
            <a:pPr marL="12700" marR="5080">
              <a:lnSpc>
                <a:spcPts val="2590"/>
              </a:lnSpc>
              <a:spcBef>
                <a:spcPts val="535"/>
              </a:spcBef>
            </a:pPr>
            <a:r>
              <a:rPr sz="2400" b="1" spc="-15" dirty="0">
                <a:solidFill>
                  <a:srgbClr val="000000"/>
                </a:solidFill>
                <a:latin typeface="Constantia"/>
                <a:cs typeface="Constantia"/>
              </a:rPr>
              <a:t>EXAMPLE:</a:t>
            </a:r>
            <a:r>
              <a:rPr sz="2400" b="1" spc="45" dirty="0">
                <a:solidFill>
                  <a:srgbClr val="000000"/>
                </a:solidFill>
                <a:latin typeface="Constantia"/>
                <a:cs typeface="Constantia"/>
              </a:rPr>
              <a:t> </a:t>
            </a:r>
            <a:r>
              <a:rPr sz="2400" spc="-10" dirty="0">
                <a:solidFill>
                  <a:srgbClr val="000000"/>
                </a:solidFill>
              </a:rPr>
              <a:t>Determine</a:t>
            </a:r>
            <a:r>
              <a:rPr sz="2400" spc="-125" dirty="0">
                <a:solidFill>
                  <a:srgbClr val="000000"/>
                </a:solidFill>
              </a:rPr>
              <a:t> </a:t>
            </a:r>
            <a:r>
              <a:rPr sz="2400" spc="-5" dirty="0">
                <a:solidFill>
                  <a:srgbClr val="000000"/>
                </a:solidFill>
              </a:rPr>
              <a:t>whether</a:t>
            </a:r>
            <a:r>
              <a:rPr sz="2400" spc="-105" dirty="0">
                <a:solidFill>
                  <a:srgbClr val="000000"/>
                </a:solidFill>
              </a:rPr>
              <a:t> </a:t>
            </a:r>
            <a:r>
              <a:rPr sz="2400" spc="-5" dirty="0">
                <a:solidFill>
                  <a:srgbClr val="000000"/>
                </a:solidFill>
              </a:rPr>
              <a:t>the</a:t>
            </a:r>
            <a:r>
              <a:rPr sz="2400" spc="-125" dirty="0">
                <a:solidFill>
                  <a:srgbClr val="000000"/>
                </a:solidFill>
              </a:rPr>
              <a:t> </a:t>
            </a:r>
            <a:r>
              <a:rPr sz="2400" spc="-10" dirty="0">
                <a:solidFill>
                  <a:srgbClr val="000000"/>
                </a:solidFill>
              </a:rPr>
              <a:t>graph</a:t>
            </a:r>
            <a:r>
              <a:rPr sz="2400" spc="-55" dirty="0">
                <a:solidFill>
                  <a:srgbClr val="000000"/>
                </a:solidFill>
              </a:rPr>
              <a:t> </a:t>
            </a:r>
            <a:r>
              <a:rPr sz="2400" dirty="0">
                <a:solidFill>
                  <a:srgbClr val="000000"/>
                </a:solidFill>
              </a:rPr>
              <a:t>G</a:t>
            </a:r>
            <a:r>
              <a:rPr sz="2400" spc="-55" dirty="0">
                <a:solidFill>
                  <a:srgbClr val="000000"/>
                </a:solidFill>
              </a:rPr>
              <a:t> </a:t>
            </a:r>
            <a:r>
              <a:rPr sz="2400" dirty="0">
                <a:solidFill>
                  <a:srgbClr val="000000"/>
                </a:solidFill>
              </a:rPr>
              <a:t>and G’</a:t>
            </a:r>
            <a:r>
              <a:rPr sz="2400" spc="-60" dirty="0">
                <a:solidFill>
                  <a:srgbClr val="000000"/>
                </a:solidFill>
              </a:rPr>
              <a:t> </a:t>
            </a:r>
            <a:r>
              <a:rPr sz="2400" spc="-15" dirty="0">
                <a:solidFill>
                  <a:srgbClr val="000000"/>
                </a:solidFill>
              </a:rPr>
              <a:t>given</a:t>
            </a:r>
            <a:r>
              <a:rPr sz="2400" spc="-40" dirty="0">
                <a:solidFill>
                  <a:srgbClr val="000000"/>
                </a:solidFill>
              </a:rPr>
              <a:t> </a:t>
            </a:r>
            <a:r>
              <a:rPr sz="2400" spc="-15" dirty="0">
                <a:solidFill>
                  <a:srgbClr val="000000"/>
                </a:solidFill>
              </a:rPr>
              <a:t>below </a:t>
            </a:r>
            <a:r>
              <a:rPr sz="2400" spc="-585" dirty="0">
                <a:solidFill>
                  <a:srgbClr val="000000"/>
                </a:solidFill>
              </a:rPr>
              <a:t> </a:t>
            </a:r>
            <a:r>
              <a:rPr sz="2400" spc="-15" dirty="0">
                <a:solidFill>
                  <a:srgbClr val="000000"/>
                </a:solidFill>
              </a:rPr>
              <a:t>are</a:t>
            </a:r>
            <a:r>
              <a:rPr sz="2400" spc="-65" dirty="0">
                <a:solidFill>
                  <a:srgbClr val="000000"/>
                </a:solidFill>
              </a:rPr>
              <a:t> </a:t>
            </a:r>
            <a:r>
              <a:rPr sz="2400" spc="-5" dirty="0">
                <a:solidFill>
                  <a:srgbClr val="000000"/>
                </a:solidFill>
              </a:rPr>
              <a:t>isomorphic.</a:t>
            </a:r>
            <a:endParaRPr sz="2400" dirty="0">
              <a:latin typeface="Constantia"/>
              <a:cs typeface="Constantia"/>
            </a:endParaRPr>
          </a:p>
        </p:txBody>
      </p:sp>
      <p:pic>
        <p:nvPicPr>
          <p:cNvPr id="10" name="object 10"/>
          <p:cNvPicPr/>
          <p:nvPr/>
        </p:nvPicPr>
        <p:blipFill>
          <a:blip r:embed="rId7" cstate="print"/>
          <a:stretch>
            <a:fillRect/>
          </a:stretch>
        </p:blipFill>
        <p:spPr>
          <a:xfrm>
            <a:off x="2743200" y="1600200"/>
            <a:ext cx="6248400" cy="2133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p:nvPr/>
        </p:nvSpPr>
        <p:spPr>
          <a:xfrm>
            <a:off x="78739" y="1119885"/>
            <a:ext cx="6099175" cy="5367020"/>
          </a:xfrm>
          <a:prstGeom prst="rect">
            <a:avLst/>
          </a:prstGeom>
        </p:spPr>
        <p:txBody>
          <a:bodyPr vert="horz" wrap="square" lIns="0" tIns="53975" rIns="0" bIns="0" rtlCol="0">
            <a:spAutoFit/>
          </a:bodyPr>
          <a:lstStyle/>
          <a:p>
            <a:pPr marL="12700" marR="9525">
              <a:lnSpc>
                <a:spcPts val="2590"/>
              </a:lnSpc>
              <a:spcBef>
                <a:spcPts val="425"/>
              </a:spcBef>
              <a:tabLst>
                <a:tab pos="1766570" algn="l"/>
                <a:tab pos="3408679" algn="l"/>
                <a:tab pos="4721860" algn="l"/>
                <a:tab pos="5379085" algn="l"/>
              </a:tabLst>
            </a:pPr>
            <a:r>
              <a:rPr sz="2400" b="1" spc="-5" dirty="0">
                <a:latin typeface="Constantia"/>
                <a:cs typeface="Constantia"/>
              </a:rPr>
              <a:t>EX</a:t>
            </a:r>
            <a:r>
              <a:rPr sz="2400" b="1" dirty="0">
                <a:latin typeface="Constantia"/>
                <a:cs typeface="Constantia"/>
              </a:rPr>
              <a:t>A</a:t>
            </a:r>
            <a:r>
              <a:rPr sz="2400" b="1" spc="-5" dirty="0">
                <a:latin typeface="Constantia"/>
                <a:cs typeface="Constantia"/>
              </a:rPr>
              <a:t>M</a:t>
            </a:r>
            <a:r>
              <a:rPr sz="2400" b="1" spc="-45" dirty="0">
                <a:latin typeface="Constantia"/>
                <a:cs typeface="Constantia"/>
              </a:rPr>
              <a:t>P</a:t>
            </a:r>
            <a:r>
              <a:rPr sz="2400" b="1" dirty="0">
                <a:latin typeface="Constantia"/>
                <a:cs typeface="Constantia"/>
              </a:rPr>
              <a:t>L</a:t>
            </a:r>
            <a:r>
              <a:rPr sz="2400" b="1" spc="5" dirty="0">
                <a:latin typeface="Constantia"/>
                <a:cs typeface="Constantia"/>
              </a:rPr>
              <a:t>E</a:t>
            </a:r>
            <a:r>
              <a:rPr sz="2400" b="1" dirty="0">
                <a:latin typeface="Constantia"/>
                <a:cs typeface="Constantia"/>
              </a:rPr>
              <a:t>:	</a:t>
            </a:r>
            <a:r>
              <a:rPr sz="2400" dirty="0">
                <a:latin typeface="Constantia"/>
                <a:cs typeface="Constantia"/>
              </a:rPr>
              <a:t>De</a:t>
            </a:r>
            <a:r>
              <a:rPr sz="2400" spc="-35" dirty="0">
                <a:latin typeface="Constantia"/>
                <a:cs typeface="Constantia"/>
              </a:rPr>
              <a:t>t</a:t>
            </a:r>
            <a:r>
              <a:rPr sz="2400" dirty="0">
                <a:latin typeface="Constantia"/>
                <a:cs typeface="Constantia"/>
              </a:rPr>
              <a:t>er</a:t>
            </a:r>
            <a:r>
              <a:rPr sz="2400" spc="-5" dirty="0">
                <a:latin typeface="Constantia"/>
                <a:cs typeface="Constantia"/>
              </a:rPr>
              <a:t>min</a:t>
            </a:r>
            <a:r>
              <a:rPr sz="2400" dirty="0">
                <a:latin typeface="Constantia"/>
                <a:cs typeface="Constantia"/>
              </a:rPr>
              <a:t>e	</a:t>
            </a:r>
            <a:r>
              <a:rPr sz="2400" spc="-30" dirty="0">
                <a:latin typeface="Constantia"/>
                <a:cs typeface="Constantia"/>
              </a:rPr>
              <a:t>w</a:t>
            </a:r>
            <a:r>
              <a:rPr sz="2400" dirty="0">
                <a:latin typeface="Constantia"/>
                <a:cs typeface="Constantia"/>
              </a:rPr>
              <a:t>he</a:t>
            </a:r>
            <a:r>
              <a:rPr sz="2400" spc="5" dirty="0">
                <a:latin typeface="Constantia"/>
                <a:cs typeface="Constantia"/>
              </a:rPr>
              <a:t>t</a:t>
            </a:r>
            <a:r>
              <a:rPr sz="2400" dirty="0">
                <a:latin typeface="Constantia"/>
                <a:cs typeface="Constantia"/>
              </a:rPr>
              <a:t>her	</a:t>
            </a:r>
            <a:r>
              <a:rPr sz="2400" spc="-5" dirty="0">
                <a:latin typeface="Constantia"/>
                <a:cs typeface="Constantia"/>
              </a:rPr>
              <a:t>t</a:t>
            </a:r>
            <a:r>
              <a:rPr sz="2400" spc="5" dirty="0">
                <a:latin typeface="Constantia"/>
                <a:cs typeface="Constantia"/>
              </a:rPr>
              <a:t>h</a:t>
            </a:r>
            <a:r>
              <a:rPr sz="2400" dirty="0">
                <a:latin typeface="Constantia"/>
                <a:cs typeface="Constantia"/>
              </a:rPr>
              <a:t>e	g</a:t>
            </a:r>
            <a:r>
              <a:rPr sz="2400" spc="-15" dirty="0">
                <a:latin typeface="Constantia"/>
                <a:cs typeface="Constantia"/>
              </a:rPr>
              <a:t>i</a:t>
            </a:r>
            <a:r>
              <a:rPr sz="2400" spc="-55" dirty="0">
                <a:latin typeface="Constantia"/>
                <a:cs typeface="Constantia"/>
              </a:rPr>
              <a:t>v</a:t>
            </a:r>
            <a:r>
              <a:rPr sz="2400" spc="-10" dirty="0">
                <a:latin typeface="Constantia"/>
                <a:cs typeface="Constantia"/>
              </a:rPr>
              <a:t>e</a:t>
            </a:r>
            <a:r>
              <a:rPr sz="2400" dirty="0">
                <a:latin typeface="Constantia"/>
                <a:cs typeface="Constantia"/>
              </a:rPr>
              <a:t>n  </a:t>
            </a:r>
            <a:r>
              <a:rPr sz="2400" spc="-5" dirty="0">
                <a:latin typeface="Constantia"/>
                <a:cs typeface="Constantia"/>
              </a:rPr>
              <a:t>graph</a:t>
            </a:r>
            <a:r>
              <a:rPr sz="2400" spc="-60" dirty="0">
                <a:latin typeface="Constantia"/>
                <a:cs typeface="Constantia"/>
              </a:rPr>
              <a:t> </a:t>
            </a:r>
            <a:r>
              <a:rPr sz="2400" dirty="0">
                <a:latin typeface="Constantia"/>
                <a:cs typeface="Constantia"/>
              </a:rPr>
              <a:t>G</a:t>
            </a:r>
            <a:r>
              <a:rPr sz="2400" spc="-70" dirty="0">
                <a:latin typeface="Constantia"/>
                <a:cs typeface="Constantia"/>
              </a:rPr>
              <a:t> </a:t>
            </a:r>
            <a:r>
              <a:rPr sz="2400" spc="-5" dirty="0">
                <a:latin typeface="Constantia"/>
                <a:cs typeface="Constantia"/>
              </a:rPr>
              <a:t>and</a:t>
            </a:r>
            <a:r>
              <a:rPr sz="2400" spc="10" dirty="0">
                <a:latin typeface="Constantia"/>
                <a:cs typeface="Constantia"/>
              </a:rPr>
              <a:t> </a:t>
            </a:r>
            <a:r>
              <a:rPr sz="2400" dirty="0">
                <a:latin typeface="Constantia"/>
                <a:cs typeface="Constantia"/>
              </a:rPr>
              <a:t>H</a:t>
            </a:r>
            <a:r>
              <a:rPr sz="2400" spc="-75" dirty="0">
                <a:latin typeface="Constantia"/>
                <a:cs typeface="Constantia"/>
              </a:rPr>
              <a:t> </a:t>
            </a:r>
            <a:r>
              <a:rPr sz="2400" spc="-15" dirty="0">
                <a:latin typeface="Constantia"/>
                <a:cs typeface="Constantia"/>
              </a:rPr>
              <a:t>are</a:t>
            </a:r>
            <a:r>
              <a:rPr sz="2400" spc="-65" dirty="0">
                <a:latin typeface="Constantia"/>
                <a:cs typeface="Constantia"/>
              </a:rPr>
              <a:t> </a:t>
            </a:r>
            <a:r>
              <a:rPr sz="2400" spc="-5" dirty="0">
                <a:latin typeface="Constantia"/>
                <a:cs typeface="Constantia"/>
              </a:rPr>
              <a:t>isomorphic.</a:t>
            </a:r>
            <a:endParaRPr sz="2400" dirty="0">
              <a:latin typeface="Constantia"/>
              <a:cs typeface="Constantia"/>
            </a:endParaRPr>
          </a:p>
          <a:p>
            <a:pPr marL="12700">
              <a:lnSpc>
                <a:spcPct val="100000"/>
              </a:lnSpc>
              <a:spcBef>
                <a:spcPts val="254"/>
              </a:spcBef>
            </a:pPr>
            <a:r>
              <a:rPr sz="2400" dirty="0">
                <a:latin typeface="Constantia"/>
                <a:cs typeface="Constantia"/>
              </a:rPr>
              <a:t>Solution:</a:t>
            </a:r>
          </a:p>
          <a:p>
            <a:pPr marL="12700">
              <a:lnSpc>
                <a:spcPct val="100000"/>
              </a:lnSpc>
              <a:spcBef>
                <a:spcPts val="290"/>
              </a:spcBef>
            </a:pPr>
            <a:r>
              <a:rPr sz="2400" b="1" spc="-5" dirty="0">
                <a:latin typeface="Constantia"/>
                <a:cs typeface="Constantia"/>
              </a:rPr>
              <a:t>Solution:</a:t>
            </a:r>
            <a:r>
              <a:rPr sz="2400" b="1" spc="-10" dirty="0">
                <a:latin typeface="Constantia"/>
                <a:cs typeface="Constantia"/>
              </a:rPr>
              <a:t> </a:t>
            </a:r>
            <a:r>
              <a:rPr sz="2400" spc="-5" dirty="0">
                <a:latin typeface="Constantia"/>
                <a:cs typeface="Constantia"/>
              </a:rPr>
              <a:t>The</a:t>
            </a:r>
            <a:r>
              <a:rPr sz="2400" spc="-90" dirty="0">
                <a:latin typeface="Constantia"/>
                <a:cs typeface="Constantia"/>
              </a:rPr>
              <a:t> </a:t>
            </a:r>
            <a:r>
              <a:rPr sz="2400" dirty="0">
                <a:latin typeface="Constantia"/>
                <a:cs typeface="Constantia"/>
              </a:rPr>
              <a:t>function</a:t>
            </a:r>
            <a:r>
              <a:rPr sz="2400" spc="-65" dirty="0">
                <a:latin typeface="Constantia"/>
                <a:cs typeface="Constantia"/>
              </a:rPr>
              <a:t> </a:t>
            </a:r>
            <a:r>
              <a:rPr sz="2400" dirty="0">
                <a:latin typeface="Constantia"/>
                <a:cs typeface="Constantia"/>
              </a:rPr>
              <a:t>f</a:t>
            </a:r>
            <a:r>
              <a:rPr sz="2400" spc="-30" dirty="0">
                <a:latin typeface="Constantia"/>
                <a:cs typeface="Constantia"/>
              </a:rPr>
              <a:t> </a:t>
            </a:r>
            <a:r>
              <a:rPr sz="2400" dirty="0">
                <a:latin typeface="Constantia"/>
                <a:cs typeface="Constantia"/>
              </a:rPr>
              <a:t>with</a:t>
            </a:r>
          </a:p>
          <a:p>
            <a:pPr marL="12700" marR="5080" algn="just">
              <a:lnSpc>
                <a:spcPts val="2590"/>
              </a:lnSpc>
              <a:spcBef>
                <a:spcPts val="615"/>
              </a:spcBef>
            </a:pPr>
            <a:r>
              <a:rPr sz="2400" dirty="0">
                <a:latin typeface="Constantia"/>
                <a:cs typeface="Constantia"/>
              </a:rPr>
              <a:t>f(a) = u, f(b) = </a:t>
            </a:r>
            <a:r>
              <a:rPr sz="2400" spc="-110" dirty="0">
                <a:latin typeface="Constantia"/>
                <a:cs typeface="Constantia"/>
              </a:rPr>
              <a:t>v, </a:t>
            </a:r>
            <a:r>
              <a:rPr sz="2400" dirty="0">
                <a:latin typeface="Constantia"/>
                <a:cs typeface="Constantia"/>
              </a:rPr>
              <a:t>f(c) = </a:t>
            </a:r>
            <a:r>
              <a:rPr sz="2400" spc="-114" dirty="0">
                <a:latin typeface="Constantia"/>
                <a:cs typeface="Constantia"/>
              </a:rPr>
              <a:t>y, </a:t>
            </a:r>
            <a:r>
              <a:rPr sz="2400" dirty="0">
                <a:latin typeface="Constantia"/>
                <a:cs typeface="Constantia"/>
              </a:rPr>
              <a:t>f(d) = </a:t>
            </a:r>
            <a:r>
              <a:rPr sz="2400" spc="-5" dirty="0">
                <a:latin typeface="Constantia"/>
                <a:cs typeface="Constantia"/>
              </a:rPr>
              <a:t>x, </a:t>
            </a:r>
            <a:r>
              <a:rPr sz="2400" dirty="0">
                <a:latin typeface="Constantia"/>
                <a:cs typeface="Constantia"/>
              </a:rPr>
              <a:t>f(e) = w </a:t>
            </a:r>
            <a:r>
              <a:rPr sz="2400" spc="-5" dirty="0">
                <a:latin typeface="Constantia"/>
                <a:cs typeface="Constantia"/>
              </a:rPr>
              <a:t>and </a:t>
            </a:r>
            <a:r>
              <a:rPr sz="2400" dirty="0">
                <a:latin typeface="Constantia"/>
                <a:cs typeface="Constantia"/>
              </a:rPr>
              <a:t> </a:t>
            </a:r>
            <a:r>
              <a:rPr sz="2400" spc="55" dirty="0">
                <a:latin typeface="Constantia"/>
                <a:cs typeface="Constantia"/>
              </a:rPr>
              <a:t>f(f)</a:t>
            </a:r>
            <a:r>
              <a:rPr sz="2400" spc="60" dirty="0">
                <a:latin typeface="Constantia"/>
                <a:cs typeface="Constantia"/>
              </a:rPr>
              <a:t> </a:t>
            </a:r>
            <a:r>
              <a:rPr sz="2400" dirty="0">
                <a:latin typeface="Constantia"/>
                <a:cs typeface="Constantia"/>
              </a:rPr>
              <a:t>=</a:t>
            </a:r>
            <a:r>
              <a:rPr sz="2400" spc="5" dirty="0">
                <a:latin typeface="Constantia"/>
                <a:cs typeface="Constantia"/>
              </a:rPr>
              <a:t> </a:t>
            </a:r>
            <a:r>
              <a:rPr sz="2400" dirty="0">
                <a:latin typeface="Constantia"/>
                <a:cs typeface="Constantia"/>
              </a:rPr>
              <a:t>z</a:t>
            </a:r>
            <a:r>
              <a:rPr sz="2400" spc="5" dirty="0">
                <a:latin typeface="Constantia"/>
                <a:cs typeface="Constantia"/>
              </a:rPr>
              <a:t> </a:t>
            </a:r>
            <a:r>
              <a:rPr sz="2400" dirty="0">
                <a:latin typeface="Constantia"/>
                <a:cs typeface="Constantia"/>
              </a:rPr>
              <a:t>is</a:t>
            </a:r>
            <a:r>
              <a:rPr sz="2400" spc="5" dirty="0">
                <a:latin typeface="Constantia"/>
                <a:cs typeface="Constantia"/>
              </a:rPr>
              <a:t> </a:t>
            </a:r>
            <a:r>
              <a:rPr sz="2400" dirty="0">
                <a:latin typeface="Constantia"/>
                <a:cs typeface="Constantia"/>
              </a:rPr>
              <a:t>a</a:t>
            </a:r>
            <a:r>
              <a:rPr sz="2400" spc="5" dirty="0">
                <a:latin typeface="Constantia"/>
                <a:cs typeface="Constantia"/>
              </a:rPr>
              <a:t> </a:t>
            </a:r>
            <a:r>
              <a:rPr sz="2400" spc="-10" dirty="0">
                <a:latin typeface="Constantia"/>
                <a:cs typeface="Constantia"/>
              </a:rPr>
              <a:t>one-to-one</a:t>
            </a:r>
            <a:r>
              <a:rPr sz="2400" spc="-5" dirty="0">
                <a:latin typeface="Constantia"/>
                <a:cs typeface="Constantia"/>
              </a:rPr>
              <a:t> </a:t>
            </a:r>
            <a:r>
              <a:rPr sz="2400" spc="-10" dirty="0">
                <a:latin typeface="Constantia"/>
                <a:cs typeface="Constantia"/>
              </a:rPr>
              <a:t>correspondence </a:t>
            </a:r>
            <a:r>
              <a:rPr sz="2400" spc="-5" dirty="0">
                <a:latin typeface="Constantia"/>
                <a:cs typeface="Constantia"/>
              </a:rPr>
              <a:t> </a:t>
            </a:r>
            <a:r>
              <a:rPr sz="2400" spc="-15" dirty="0">
                <a:latin typeface="Constantia"/>
                <a:cs typeface="Constantia"/>
              </a:rPr>
              <a:t>between</a:t>
            </a:r>
            <a:r>
              <a:rPr sz="2400" spc="-20" dirty="0">
                <a:latin typeface="Constantia"/>
                <a:cs typeface="Constantia"/>
              </a:rPr>
              <a:t> </a:t>
            </a:r>
            <a:r>
              <a:rPr sz="2400" dirty="0">
                <a:latin typeface="Constantia"/>
                <a:cs typeface="Constantia"/>
              </a:rPr>
              <a:t>G</a:t>
            </a:r>
            <a:r>
              <a:rPr sz="2400" spc="-65" dirty="0">
                <a:latin typeface="Constantia"/>
                <a:cs typeface="Constantia"/>
              </a:rPr>
              <a:t> </a:t>
            </a:r>
            <a:r>
              <a:rPr sz="2400" dirty="0">
                <a:latin typeface="Constantia"/>
                <a:cs typeface="Constantia"/>
              </a:rPr>
              <a:t>and</a:t>
            </a:r>
            <a:r>
              <a:rPr sz="2400" spc="-5" dirty="0">
                <a:latin typeface="Constantia"/>
                <a:cs typeface="Constantia"/>
              </a:rPr>
              <a:t> H.</a:t>
            </a:r>
            <a:endParaRPr sz="2400" dirty="0">
              <a:latin typeface="Constantia"/>
              <a:cs typeface="Constantia"/>
            </a:endParaRPr>
          </a:p>
          <a:p>
            <a:pPr marL="12700" marR="5080" algn="just">
              <a:lnSpc>
                <a:spcPct val="90100"/>
              </a:lnSpc>
              <a:spcBef>
                <a:spcPts val="540"/>
              </a:spcBef>
            </a:pPr>
            <a:r>
              <a:rPr sz="2400" spc="-20" dirty="0">
                <a:latin typeface="Constantia"/>
                <a:cs typeface="Constantia"/>
              </a:rPr>
              <a:t>Note </a:t>
            </a:r>
            <a:r>
              <a:rPr sz="2400" spc="-5" dirty="0">
                <a:latin typeface="Constantia"/>
                <a:cs typeface="Constantia"/>
              </a:rPr>
              <a:t>that </a:t>
            </a:r>
            <a:r>
              <a:rPr sz="2400" spc="-10" dirty="0">
                <a:latin typeface="Constantia"/>
                <a:cs typeface="Constantia"/>
              </a:rPr>
              <a:t>adjacent </a:t>
            </a:r>
            <a:r>
              <a:rPr sz="2400" spc="-15" dirty="0">
                <a:latin typeface="Constantia"/>
                <a:cs typeface="Constantia"/>
              </a:rPr>
              <a:t>vertices </a:t>
            </a:r>
            <a:r>
              <a:rPr sz="2400" dirty="0">
                <a:latin typeface="Constantia"/>
                <a:cs typeface="Constantia"/>
              </a:rPr>
              <a:t>in G </a:t>
            </a:r>
            <a:r>
              <a:rPr sz="2400" spc="-10" dirty="0">
                <a:latin typeface="Constantia"/>
                <a:cs typeface="Constantia"/>
              </a:rPr>
              <a:t>are </a:t>
            </a:r>
            <a:r>
              <a:rPr sz="2400" dirty="0">
                <a:latin typeface="Constantia"/>
                <a:cs typeface="Constantia"/>
              </a:rPr>
              <a:t>a and </a:t>
            </a:r>
            <a:r>
              <a:rPr sz="2400" spc="-35" dirty="0">
                <a:latin typeface="Constantia"/>
                <a:cs typeface="Constantia"/>
              </a:rPr>
              <a:t>b, </a:t>
            </a:r>
            <a:r>
              <a:rPr sz="2400" dirty="0">
                <a:latin typeface="Constantia"/>
                <a:cs typeface="Constantia"/>
              </a:rPr>
              <a:t>b </a:t>
            </a:r>
            <a:r>
              <a:rPr sz="2400" spc="5" dirty="0">
                <a:latin typeface="Constantia"/>
                <a:cs typeface="Constantia"/>
              </a:rPr>
              <a:t> </a:t>
            </a:r>
            <a:r>
              <a:rPr sz="2400" dirty="0">
                <a:latin typeface="Constantia"/>
                <a:cs typeface="Constantia"/>
              </a:rPr>
              <a:t>and </a:t>
            </a:r>
            <a:r>
              <a:rPr sz="2400" spc="-5" dirty="0">
                <a:latin typeface="Constantia"/>
                <a:cs typeface="Constantia"/>
              </a:rPr>
              <a:t>c, </a:t>
            </a:r>
            <a:r>
              <a:rPr sz="2400" dirty="0">
                <a:latin typeface="Constantia"/>
                <a:cs typeface="Constantia"/>
              </a:rPr>
              <a:t>c and </a:t>
            </a:r>
            <a:r>
              <a:rPr sz="2400" spc="-5" dirty="0">
                <a:latin typeface="Constantia"/>
                <a:cs typeface="Constantia"/>
              </a:rPr>
              <a:t>d, </a:t>
            </a:r>
            <a:r>
              <a:rPr sz="2400" dirty="0">
                <a:latin typeface="Constantia"/>
                <a:cs typeface="Constantia"/>
              </a:rPr>
              <a:t>c and </a:t>
            </a:r>
            <a:r>
              <a:rPr sz="2400" spc="-15" dirty="0">
                <a:latin typeface="Constantia"/>
                <a:cs typeface="Constantia"/>
              </a:rPr>
              <a:t>f, </a:t>
            </a:r>
            <a:r>
              <a:rPr sz="2400" dirty="0">
                <a:latin typeface="Constantia"/>
                <a:cs typeface="Constantia"/>
              </a:rPr>
              <a:t>d and e, e and f and f </a:t>
            </a:r>
            <a:r>
              <a:rPr sz="2400" spc="5" dirty="0">
                <a:latin typeface="Constantia"/>
                <a:cs typeface="Constantia"/>
              </a:rPr>
              <a:t> </a:t>
            </a:r>
            <a:r>
              <a:rPr sz="2400" dirty="0">
                <a:latin typeface="Constantia"/>
                <a:cs typeface="Constantia"/>
              </a:rPr>
              <a:t>and</a:t>
            </a:r>
            <a:r>
              <a:rPr sz="2400" spc="-70" dirty="0">
                <a:latin typeface="Constantia"/>
                <a:cs typeface="Constantia"/>
              </a:rPr>
              <a:t> </a:t>
            </a:r>
            <a:r>
              <a:rPr sz="2400" dirty="0">
                <a:latin typeface="Constantia"/>
                <a:cs typeface="Constantia"/>
              </a:rPr>
              <a:t>a.</a:t>
            </a:r>
          </a:p>
          <a:p>
            <a:pPr marL="12700" marR="5080" algn="just">
              <a:lnSpc>
                <a:spcPts val="2590"/>
              </a:lnSpc>
              <a:spcBef>
                <a:spcPts val="620"/>
              </a:spcBef>
            </a:pPr>
            <a:r>
              <a:rPr sz="2400" dirty="0">
                <a:latin typeface="Constantia"/>
                <a:cs typeface="Constantia"/>
              </a:rPr>
              <a:t>Each of </a:t>
            </a:r>
            <a:r>
              <a:rPr sz="2400" spc="-5" dirty="0">
                <a:latin typeface="Constantia"/>
                <a:cs typeface="Constantia"/>
              </a:rPr>
              <a:t>the pairs</a:t>
            </a:r>
            <a:r>
              <a:rPr sz="2400" dirty="0">
                <a:latin typeface="Constantia"/>
                <a:cs typeface="Constantia"/>
              </a:rPr>
              <a:t> f(a) = u and f(b) = </a:t>
            </a:r>
            <a:r>
              <a:rPr sz="2400" spc="-110" dirty="0">
                <a:latin typeface="Constantia"/>
                <a:cs typeface="Constantia"/>
              </a:rPr>
              <a:t>v, </a:t>
            </a:r>
            <a:r>
              <a:rPr sz="2400" dirty="0">
                <a:latin typeface="Constantia"/>
                <a:cs typeface="Constantia"/>
              </a:rPr>
              <a:t>f(b) = v </a:t>
            </a:r>
            <a:r>
              <a:rPr sz="2400" spc="5" dirty="0">
                <a:latin typeface="Constantia"/>
                <a:cs typeface="Constantia"/>
              </a:rPr>
              <a:t> </a:t>
            </a:r>
            <a:r>
              <a:rPr sz="2400" spc="-5" dirty="0">
                <a:latin typeface="Constantia"/>
                <a:cs typeface="Constantia"/>
              </a:rPr>
              <a:t>and </a:t>
            </a:r>
            <a:r>
              <a:rPr sz="2400" dirty="0">
                <a:latin typeface="Constantia"/>
                <a:cs typeface="Constantia"/>
              </a:rPr>
              <a:t>f(c) = y , f(c) = y and f(d) = x , f(c) = y and </a:t>
            </a:r>
            <a:r>
              <a:rPr sz="2400" spc="-590" dirty="0">
                <a:latin typeface="Constantia"/>
                <a:cs typeface="Constantia"/>
              </a:rPr>
              <a:t> </a:t>
            </a:r>
            <a:r>
              <a:rPr sz="2400" spc="55" dirty="0">
                <a:latin typeface="Constantia"/>
                <a:cs typeface="Constantia"/>
              </a:rPr>
              <a:t>f(f)</a:t>
            </a:r>
            <a:r>
              <a:rPr sz="2400" spc="5" dirty="0">
                <a:latin typeface="Constantia"/>
                <a:cs typeface="Constantia"/>
              </a:rPr>
              <a:t> </a:t>
            </a:r>
            <a:r>
              <a:rPr sz="2400" dirty="0">
                <a:latin typeface="Constantia"/>
                <a:cs typeface="Constantia"/>
              </a:rPr>
              <a:t>= z</a:t>
            </a:r>
            <a:r>
              <a:rPr sz="2400" spc="-25" dirty="0">
                <a:latin typeface="Constantia"/>
                <a:cs typeface="Constantia"/>
              </a:rPr>
              <a:t> </a:t>
            </a:r>
            <a:r>
              <a:rPr sz="2400" dirty="0">
                <a:latin typeface="Constantia"/>
                <a:cs typeface="Constantia"/>
              </a:rPr>
              <a:t>,</a:t>
            </a:r>
            <a:r>
              <a:rPr sz="2400" spc="-10" dirty="0">
                <a:latin typeface="Constantia"/>
                <a:cs typeface="Constantia"/>
              </a:rPr>
              <a:t> </a:t>
            </a:r>
            <a:r>
              <a:rPr sz="2400" dirty="0">
                <a:latin typeface="Constantia"/>
                <a:cs typeface="Constantia"/>
              </a:rPr>
              <a:t>f(d) = x</a:t>
            </a:r>
            <a:r>
              <a:rPr sz="2400" spc="-45" dirty="0">
                <a:latin typeface="Constantia"/>
                <a:cs typeface="Constantia"/>
              </a:rPr>
              <a:t> </a:t>
            </a:r>
            <a:r>
              <a:rPr sz="2400" dirty="0">
                <a:latin typeface="Constantia"/>
                <a:cs typeface="Constantia"/>
              </a:rPr>
              <a:t>and</a:t>
            </a:r>
            <a:r>
              <a:rPr sz="2400" spc="-10" dirty="0">
                <a:latin typeface="Constantia"/>
                <a:cs typeface="Constantia"/>
              </a:rPr>
              <a:t> </a:t>
            </a:r>
            <a:r>
              <a:rPr sz="2400" dirty="0">
                <a:latin typeface="Constantia"/>
                <a:cs typeface="Constantia"/>
              </a:rPr>
              <a:t>f(e)</a:t>
            </a:r>
            <a:r>
              <a:rPr sz="2400" spc="10" dirty="0">
                <a:latin typeface="Constantia"/>
                <a:cs typeface="Constantia"/>
              </a:rPr>
              <a:t> </a:t>
            </a:r>
            <a:r>
              <a:rPr sz="2400" dirty="0">
                <a:latin typeface="Constantia"/>
                <a:cs typeface="Constantia"/>
              </a:rPr>
              <a:t>= </a:t>
            </a:r>
            <a:r>
              <a:rPr sz="2400" spc="-114" dirty="0">
                <a:latin typeface="Constantia"/>
                <a:cs typeface="Constantia"/>
              </a:rPr>
              <a:t>w,</a:t>
            </a:r>
            <a:r>
              <a:rPr sz="2400" spc="125" dirty="0">
                <a:latin typeface="Constantia"/>
                <a:cs typeface="Constantia"/>
              </a:rPr>
              <a:t> </a:t>
            </a:r>
            <a:r>
              <a:rPr sz="2400" dirty="0">
                <a:latin typeface="Constantia"/>
                <a:cs typeface="Constantia"/>
              </a:rPr>
              <a:t>f(e)</a:t>
            </a:r>
            <a:r>
              <a:rPr sz="2400" spc="10" dirty="0">
                <a:latin typeface="Constantia"/>
                <a:cs typeface="Constantia"/>
              </a:rPr>
              <a:t> </a:t>
            </a:r>
            <a:r>
              <a:rPr sz="2400" dirty="0">
                <a:latin typeface="Constantia"/>
                <a:cs typeface="Constantia"/>
              </a:rPr>
              <a:t>= w</a:t>
            </a:r>
            <a:r>
              <a:rPr sz="2400" spc="-50" dirty="0">
                <a:latin typeface="Constantia"/>
                <a:cs typeface="Constantia"/>
              </a:rPr>
              <a:t> </a:t>
            </a:r>
            <a:r>
              <a:rPr sz="2400" dirty="0">
                <a:latin typeface="Constantia"/>
                <a:cs typeface="Constantia"/>
              </a:rPr>
              <a:t>and</a:t>
            </a:r>
            <a:r>
              <a:rPr sz="2400" spc="5" dirty="0">
                <a:latin typeface="Constantia"/>
                <a:cs typeface="Constantia"/>
              </a:rPr>
              <a:t> </a:t>
            </a:r>
            <a:r>
              <a:rPr sz="2400" spc="55" dirty="0">
                <a:latin typeface="Constantia"/>
                <a:cs typeface="Constantia"/>
              </a:rPr>
              <a:t>f(f)</a:t>
            </a:r>
            <a:endParaRPr sz="2400" dirty="0">
              <a:latin typeface="Constantia"/>
              <a:cs typeface="Constantia"/>
            </a:endParaRPr>
          </a:p>
          <a:p>
            <a:pPr marL="12700" marR="5715" algn="just">
              <a:lnSpc>
                <a:spcPts val="2590"/>
              </a:lnSpc>
              <a:spcBef>
                <a:spcPts val="5"/>
              </a:spcBef>
            </a:pPr>
            <a:r>
              <a:rPr sz="2400" dirty="0">
                <a:latin typeface="Constantia"/>
                <a:cs typeface="Constantia"/>
              </a:rPr>
              <a:t>= z and </a:t>
            </a:r>
            <a:r>
              <a:rPr sz="2400" spc="55" dirty="0">
                <a:latin typeface="Constantia"/>
                <a:cs typeface="Constantia"/>
              </a:rPr>
              <a:t>f(f) </a:t>
            </a:r>
            <a:r>
              <a:rPr sz="2400" dirty="0">
                <a:latin typeface="Constantia"/>
                <a:cs typeface="Constantia"/>
              </a:rPr>
              <a:t>= z and </a:t>
            </a:r>
            <a:r>
              <a:rPr sz="2400" spc="-5" dirty="0">
                <a:latin typeface="Constantia"/>
                <a:cs typeface="Constantia"/>
              </a:rPr>
              <a:t>f(a) </a:t>
            </a:r>
            <a:r>
              <a:rPr sz="2400" dirty="0">
                <a:latin typeface="Constantia"/>
                <a:cs typeface="Constantia"/>
              </a:rPr>
              <a:t>= u </a:t>
            </a:r>
            <a:r>
              <a:rPr sz="2400" spc="-10" dirty="0">
                <a:latin typeface="Constantia"/>
                <a:cs typeface="Constantia"/>
              </a:rPr>
              <a:t>consists </a:t>
            </a:r>
            <a:r>
              <a:rPr sz="2400" spc="-5" dirty="0">
                <a:latin typeface="Constantia"/>
                <a:cs typeface="Constantia"/>
              </a:rPr>
              <a:t>of </a:t>
            </a:r>
            <a:r>
              <a:rPr sz="2400" spc="-25" dirty="0">
                <a:latin typeface="Constantia"/>
                <a:cs typeface="Constantia"/>
              </a:rPr>
              <a:t>two </a:t>
            </a:r>
            <a:r>
              <a:rPr sz="2400" spc="-20" dirty="0">
                <a:latin typeface="Constantia"/>
                <a:cs typeface="Constantia"/>
              </a:rPr>
              <a:t> </a:t>
            </a:r>
            <a:r>
              <a:rPr sz="2400" spc="-10" dirty="0">
                <a:latin typeface="Constantia"/>
                <a:cs typeface="Constantia"/>
              </a:rPr>
              <a:t>adjacent</a:t>
            </a:r>
            <a:r>
              <a:rPr sz="2400" spc="-114" dirty="0">
                <a:latin typeface="Constantia"/>
                <a:cs typeface="Constantia"/>
              </a:rPr>
              <a:t> </a:t>
            </a:r>
            <a:r>
              <a:rPr sz="2400" spc="-15" dirty="0">
                <a:latin typeface="Constantia"/>
                <a:cs typeface="Constantia"/>
              </a:rPr>
              <a:t>vertices</a:t>
            </a:r>
            <a:r>
              <a:rPr sz="2400" spc="-45" dirty="0">
                <a:latin typeface="Constantia"/>
                <a:cs typeface="Constantia"/>
              </a:rPr>
              <a:t> </a:t>
            </a:r>
            <a:r>
              <a:rPr sz="2400" dirty="0">
                <a:latin typeface="Constantia"/>
                <a:cs typeface="Constantia"/>
              </a:rPr>
              <a:t>in</a:t>
            </a:r>
            <a:r>
              <a:rPr sz="2400" spc="-45" dirty="0">
                <a:latin typeface="Constantia"/>
                <a:cs typeface="Constantia"/>
              </a:rPr>
              <a:t> </a:t>
            </a:r>
            <a:r>
              <a:rPr sz="2400" dirty="0">
                <a:latin typeface="Constantia"/>
                <a:cs typeface="Constantia"/>
              </a:rPr>
              <a:t>H.</a:t>
            </a:r>
          </a:p>
        </p:txBody>
      </p:sp>
      <p:sp>
        <p:nvSpPr>
          <p:cNvPr id="9" name="object 9"/>
          <p:cNvSpPr txBox="1">
            <a:spLocks noGrp="1"/>
          </p:cNvSpPr>
          <p:nvPr>
            <p:ph type="title"/>
          </p:nvPr>
        </p:nvSpPr>
        <p:spPr>
          <a:xfrm>
            <a:off x="444500" y="408178"/>
            <a:ext cx="5448935" cy="711200"/>
          </a:xfrm>
          <a:prstGeom prst="rect">
            <a:avLst/>
          </a:prstGeom>
        </p:spPr>
        <p:txBody>
          <a:bodyPr vert="horz" wrap="square" lIns="0" tIns="12700" rIns="0" bIns="0" rtlCol="0">
            <a:spAutoFit/>
          </a:bodyPr>
          <a:lstStyle/>
          <a:p>
            <a:pPr marL="12700">
              <a:lnSpc>
                <a:spcPct val="100000"/>
              </a:lnSpc>
              <a:spcBef>
                <a:spcPts val="100"/>
              </a:spcBef>
            </a:pPr>
            <a:r>
              <a:rPr sz="4500" dirty="0">
                <a:solidFill>
                  <a:srgbClr val="04607A"/>
                </a:solidFill>
                <a:latin typeface="Calibri"/>
                <a:cs typeface="Calibri"/>
              </a:rPr>
              <a:t>Isomorphism</a:t>
            </a:r>
            <a:r>
              <a:rPr sz="4500" spc="-30" dirty="0">
                <a:solidFill>
                  <a:srgbClr val="04607A"/>
                </a:solidFill>
                <a:latin typeface="Calibri"/>
                <a:cs typeface="Calibri"/>
              </a:rPr>
              <a:t> </a:t>
            </a:r>
            <a:r>
              <a:rPr sz="4500" spc="-5" dirty="0">
                <a:solidFill>
                  <a:srgbClr val="04607A"/>
                </a:solidFill>
                <a:latin typeface="Calibri"/>
                <a:cs typeface="Calibri"/>
              </a:rPr>
              <a:t>of</a:t>
            </a:r>
            <a:r>
              <a:rPr sz="4500" spc="-40" dirty="0">
                <a:solidFill>
                  <a:srgbClr val="04607A"/>
                </a:solidFill>
                <a:latin typeface="Calibri"/>
                <a:cs typeface="Calibri"/>
              </a:rPr>
              <a:t> </a:t>
            </a:r>
            <a:r>
              <a:rPr sz="4500" spc="-15" dirty="0">
                <a:solidFill>
                  <a:srgbClr val="04607A"/>
                </a:solidFill>
                <a:latin typeface="Calibri"/>
                <a:cs typeface="Calibri"/>
              </a:rPr>
              <a:t>Graphs</a:t>
            </a:r>
            <a:endParaRPr sz="4500" dirty="0">
              <a:latin typeface="Calibri"/>
              <a:cs typeface="Calibri"/>
            </a:endParaRPr>
          </a:p>
        </p:txBody>
      </p:sp>
      <p:pic>
        <p:nvPicPr>
          <p:cNvPr id="10" name="object 10"/>
          <p:cNvPicPr/>
          <p:nvPr/>
        </p:nvPicPr>
        <p:blipFill>
          <a:blip r:embed="rId7" cstate="print"/>
          <a:stretch>
            <a:fillRect/>
          </a:stretch>
        </p:blipFill>
        <p:spPr>
          <a:xfrm>
            <a:off x="6512052" y="2790444"/>
            <a:ext cx="2543555" cy="1904999"/>
          </a:xfrm>
          <a:prstGeom prst="rect">
            <a:avLst/>
          </a:prstGeom>
        </p:spPr>
      </p:pic>
      <p:pic>
        <p:nvPicPr>
          <p:cNvPr id="11" name="object 11"/>
          <p:cNvPicPr/>
          <p:nvPr/>
        </p:nvPicPr>
        <p:blipFill>
          <a:blip r:embed="rId8" cstate="print"/>
          <a:stretch>
            <a:fillRect/>
          </a:stretch>
        </p:blipFill>
        <p:spPr>
          <a:xfrm>
            <a:off x="6512052" y="981455"/>
            <a:ext cx="2467355" cy="1761744"/>
          </a:xfrm>
          <a:prstGeom prst="rect">
            <a:avLst/>
          </a:prstGeom>
        </p:spPr>
      </p:pic>
      <p:pic>
        <p:nvPicPr>
          <p:cNvPr id="12" name="object 12"/>
          <p:cNvPicPr/>
          <p:nvPr/>
        </p:nvPicPr>
        <p:blipFill>
          <a:blip r:embed="rId9" cstate="print"/>
          <a:stretch>
            <a:fillRect/>
          </a:stretch>
        </p:blipFill>
        <p:spPr>
          <a:xfrm>
            <a:off x="6245352" y="4789930"/>
            <a:ext cx="2898647" cy="20010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103378"/>
            <a:ext cx="8074659" cy="1062355"/>
          </a:xfrm>
          <a:prstGeom prst="rect">
            <a:avLst/>
          </a:prstGeom>
        </p:spPr>
        <p:txBody>
          <a:bodyPr vert="horz" wrap="square" lIns="0" tIns="12700" rIns="0" bIns="0" rtlCol="0">
            <a:spAutoFit/>
          </a:bodyPr>
          <a:lstStyle/>
          <a:p>
            <a:pPr marL="12700">
              <a:lnSpc>
                <a:spcPct val="100000"/>
              </a:lnSpc>
              <a:spcBef>
                <a:spcPts val="100"/>
              </a:spcBef>
            </a:pPr>
            <a:r>
              <a:rPr sz="4500" dirty="0">
                <a:solidFill>
                  <a:srgbClr val="04607A"/>
                </a:solidFill>
                <a:latin typeface="Calibri"/>
                <a:cs typeface="Calibri"/>
              </a:rPr>
              <a:t>Isomorphism </a:t>
            </a:r>
            <a:r>
              <a:rPr sz="4500" spc="-5" dirty="0">
                <a:solidFill>
                  <a:srgbClr val="04607A"/>
                </a:solidFill>
                <a:latin typeface="Calibri"/>
                <a:cs typeface="Calibri"/>
              </a:rPr>
              <a:t>of</a:t>
            </a:r>
            <a:r>
              <a:rPr sz="4500" spc="-15" dirty="0">
                <a:solidFill>
                  <a:srgbClr val="04607A"/>
                </a:solidFill>
                <a:latin typeface="Calibri"/>
                <a:cs typeface="Calibri"/>
              </a:rPr>
              <a:t> Graphs</a:t>
            </a:r>
            <a:r>
              <a:rPr sz="4500" spc="-20" dirty="0">
                <a:solidFill>
                  <a:srgbClr val="04607A"/>
                </a:solidFill>
                <a:latin typeface="Calibri"/>
                <a:cs typeface="Calibri"/>
              </a:rPr>
              <a:t> (</a:t>
            </a:r>
            <a:r>
              <a:rPr sz="4500" i="1" spc="-20" dirty="0">
                <a:solidFill>
                  <a:srgbClr val="04607A"/>
                </a:solidFill>
                <a:latin typeface="Calibri"/>
                <a:cs typeface="Calibri"/>
              </a:rPr>
              <a:t>cont.</a:t>
            </a:r>
            <a:r>
              <a:rPr sz="4500" spc="-20" dirty="0">
                <a:solidFill>
                  <a:srgbClr val="04607A"/>
                </a:solidFill>
                <a:latin typeface="Calibri"/>
                <a:cs typeface="Calibri"/>
              </a:rPr>
              <a:t>)</a:t>
            </a:r>
            <a:endParaRPr sz="4500" dirty="0">
              <a:latin typeface="Calibri"/>
              <a:cs typeface="Calibri"/>
            </a:endParaRPr>
          </a:p>
          <a:p>
            <a:pPr marL="73025">
              <a:lnSpc>
                <a:spcPct val="100000"/>
              </a:lnSpc>
            </a:pPr>
            <a:r>
              <a:rPr sz="2300" b="1" spc="-5" dirty="0">
                <a:solidFill>
                  <a:srgbClr val="000000"/>
                </a:solidFill>
                <a:latin typeface="Constantia"/>
                <a:cs typeface="Constantia"/>
              </a:rPr>
              <a:t>Example</a:t>
            </a:r>
            <a:r>
              <a:rPr sz="2300" spc="-5" dirty="0">
                <a:solidFill>
                  <a:srgbClr val="000000"/>
                </a:solidFill>
              </a:rPr>
              <a:t>:</a:t>
            </a:r>
            <a:r>
              <a:rPr sz="2300" spc="-10" dirty="0">
                <a:solidFill>
                  <a:srgbClr val="000000"/>
                </a:solidFill>
              </a:rPr>
              <a:t> </a:t>
            </a:r>
            <a:r>
              <a:rPr sz="2300" spc="-5" dirty="0">
                <a:solidFill>
                  <a:srgbClr val="000000"/>
                </a:solidFill>
              </a:rPr>
              <a:t>Determine</a:t>
            </a:r>
            <a:r>
              <a:rPr sz="2300" spc="-145" dirty="0">
                <a:solidFill>
                  <a:srgbClr val="000000"/>
                </a:solidFill>
              </a:rPr>
              <a:t> </a:t>
            </a:r>
            <a:r>
              <a:rPr sz="2300" spc="-5" dirty="0">
                <a:solidFill>
                  <a:srgbClr val="000000"/>
                </a:solidFill>
              </a:rPr>
              <a:t>whether</a:t>
            </a:r>
            <a:r>
              <a:rPr sz="2300" spc="-90" dirty="0">
                <a:solidFill>
                  <a:srgbClr val="000000"/>
                </a:solidFill>
              </a:rPr>
              <a:t> </a:t>
            </a:r>
            <a:r>
              <a:rPr sz="2300" spc="-5" dirty="0">
                <a:solidFill>
                  <a:srgbClr val="000000"/>
                </a:solidFill>
              </a:rPr>
              <a:t>these</a:t>
            </a:r>
            <a:r>
              <a:rPr sz="2300" spc="-95" dirty="0">
                <a:solidFill>
                  <a:srgbClr val="000000"/>
                </a:solidFill>
              </a:rPr>
              <a:t> </a:t>
            </a:r>
            <a:r>
              <a:rPr sz="2300" spc="-20" dirty="0">
                <a:solidFill>
                  <a:srgbClr val="000000"/>
                </a:solidFill>
              </a:rPr>
              <a:t>two</a:t>
            </a:r>
            <a:r>
              <a:rPr sz="2300" spc="-125" dirty="0">
                <a:solidFill>
                  <a:srgbClr val="000000"/>
                </a:solidFill>
              </a:rPr>
              <a:t> </a:t>
            </a:r>
            <a:r>
              <a:rPr sz="2300" spc="-5" dirty="0">
                <a:solidFill>
                  <a:srgbClr val="000000"/>
                </a:solidFill>
              </a:rPr>
              <a:t>graphs</a:t>
            </a:r>
            <a:r>
              <a:rPr sz="2300" spc="-130" dirty="0">
                <a:solidFill>
                  <a:srgbClr val="000000"/>
                </a:solidFill>
              </a:rPr>
              <a:t> </a:t>
            </a:r>
            <a:r>
              <a:rPr sz="2300" spc="-10" dirty="0">
                <a:solidFill>
                  <a:srgbClr val="000000"/>
                </a:solidFill>
              </a:rPr>
              <a:t>are</a:t>
            </a:r>
            <a:r>
              <a:rPr sz="2300" spc="-55" dirty="0">
                <a:solidFill>
                  <a:srgbClr val="000000"/>
                </a:solidFill>
              </a:rPr>
              <a:t> </a:t>
            </a:r>
            <a:r>
              <a:rPr sz="2300" spc="-5" dirty="0">
                <a:solidFill>
                  <a:srgbClr val="000000"/>
                </a:solidFill>
              </a:rPr>
              <a:t>isomorphic.</a:t>
            </a:r>
            <a:endParaRPr sz="2300" dirty="0">
              <a:latin typeface="Constantia"/>
              <a:cs typeface="Constantia"/>
            </a:endParaRPr>
          </a:p>
        </p:txBody>
      </p:sp>
      <p:sp>
        <p:nvSpPr>
          <p:cNvPr id="9" name="object 9"/>
          <p:cNvSpPr txBox="1"/>
          <p:nvPr/>
        </p:nvSpPr>
        <p:spPr>
          <a:xfrm>
            <a:off x="505459" y="2990469"/>
            <a:ext cx="8304530" cy="2934335"/>
          </a:xfrm>
          <a:prstGeom prst="rect">
            <a:avLst/>
          </a:prstGeom>
        </p:spPr>
        <p:txBody>
          <a:bodyPr vert="horz" wrap="square" lIns="0" tIns="12700" rIns="0" bIns="0" rtlCol="0">
            <a:spAutoFit/>
          </a:bodyPr>
          <a:lstStyle/>
          <a:p>
            <a:pPr marL="12700">
              <a:lnSpc>
                <a:spcPts val="1945"/>
              </a:lnSpc>
              <a:spcBef>
                <a:spcPts val="100"/>
              </a:spcBef>
            </a:pPr>
            <a:r>
              <a:rPr sz="1800" b="1" spc="-5" dirty="0">
                <a:latin typeface="Constantia"/>
                <a:cs typeface="Constantia"/>
              </a:rPr>
              <a:t>Solution</a:t>
            </a:r>
            <a:r>
              <a:rPr sz="1800" spc="-5" dirty="0">
                <a:latin typeface="Constantia"/>
                <a:cs typeface="Constantia"/>
              </a:rPr>
              <a:t>:</a:t>
            </a:r>
            <a:r>
              <a:rPr sz="1800" spc="440" dirty="0">
                <a:latin typeface="Constantia"/>
                <a:cs typeface="Constantia"/>
              </a:rPr>
              <a:t> </a:t>
            </a:r>
            <a:r>
              <a:rPr sz="1800" dirty="0">
                <a:latin typeface="Constantia"/>
                <a:cs typeface="Constantia"/>
              </a:rPr>
              <a:t>Both</a:t>
            </a:r>
            <a:r>
              <a:rPr sz="1800" spc="-85" dirty="0">
                <a:latin typeface="Constantia"/>
                <a:cs typeface="Constantia"/>
              </a:rPr>
              <a:t> </a:t>
            </a:r>
            <a:r>
              <a:rPr sz="1800" spc="-10" dirty="0">
                <a:latin typeface="Constantia"/>
                <a:cs typeface="Constantia"/>
              </a:rPr>
              <a:t>graphs</a:t>
            </a:r>
            <a:r>
              <a:rPr sz="1800" spc="-55" dirty="0">
                <a:latin typeface="Constantia"/>
                <a:cs typeface="Constantia"/>
              </a:rPr>
              <a:t> </a:t>
            </a:r>
            <a:r>
              <a:rPr sz="1800" spc="-30" dirty="0">
                <a:latin typeface="Constantia"/>
                <a:cs typeface="Constantia"/>
              </a:rPr>
              <a:t>have</a:t>
            </a:r>
            <a:r>
              <a:rPr sz="1800" spc="-75" dirty="0">
                <a:latin typeface="Constantia"/>
                <a:cs typeface="Constantia"/>
              </a:rPr>
              <a:t> </a:t>
            </a:r>
            <a:r>
              <a:rPr sz="1800" spc="-5" dirty="0">
                <a:latin typeface="Constantia"/>
                <a:cs typeface="Constantia"/>
              </a:rPr>
              <a:t>eight</a:t>
            </a:r>
            <a:r>
              <a:rPr sz="1800" spc="-105" dirty="0">
                <a:latin typeface="Constantia"/>
                <a:cs typeface="Constantia"/>
              </a:rPr>
              <a:t> </a:t>
            </a:r>
            <a:r>
              <a:rPr sz="1800" spc="-15" dirty="0">
                <a:latin typeface="Constantia"/>
                <a:cs typeface="Constantia"/>
              </a:rPr>
              <a:t>vertices</a:t>
            </a:r>
            <a:r>
              <a:rPr sz="1800" spc="-60" dirty="0">
                <a:latin typeface="Constantia"/>
                <a:cs typeface="Constantia"/>
              </a:rPr>
              <a:t> </a:t>
            </a:r>
            <a:r>
              <a:rPr sz="1800" dirty="0">
                <a:latin typeface="Constantia"/>
                <a:cs typeface="Constantia"/>
              </a:rPr>
              <a:t>and</a:t>
            </a:r>
            <a:r>
              <a:rPr sz="1800" spc="-15" dirty="0">
                <a:latin typeface="Constantia"/>
                <a:cs typeface="Constantia"/>
              </a:rPr>
              <a:t> </a:t>
            </a:r>
            <a:r>
              <a:rPr sz="1800" spc="-10" dirty="0">
                <a:latin typeface="Constantia"/>
                <a:cs typeface="Constantia"/>
              </a:rPr>
              <a:t>ten</a:t>
            </a:r>
            <a:r>
              <a:rPr sz="1800" spc="-85" dirty="0">
                <a:latin typeface="Constantia"/>
                <a:cs typeface="Constantia"/>
              </a:rPr>
              <a:t> </a:t>
            </a:r>
            <a:r>
              <a:rPr sz="1800" spc="-15" dirty="0">
                <a:latin typeface="Constantia"/>
                <a:cs typeface="Constantia"/>
              </a:rPr>
              <a:t>edges.</a:t>
            </a:r>
            <a:endParaRPr sz="1800" dirty="0">
              <a:latin typeface="Constantia"/>
              <a:cs typeface="Constantia"/>
            </a:endParaRPr>
          </a:p>
          <a:p>
            <a:pPr marL="12700">
              <a:lnSpc>
                <a:spcPts val="1945"/>
              </a:lnSpc>
            </a:pPr>
            <a:r>
              <a:rPr sz="1800" spc="-5" dirty="0">
                <a:latin typeface="Constantia"/>
                <a:cs typeface="Constantia"/>
              </a:rPr>
              <a:t>They</a:t>
            </a:r>
            <a:r>
              <a:rPr sz="1800" spc="-105" dirty="0">
                <a:latin typeface="Constantia"/>
                <a:cs typeface="Constantia"/>
              </a:rPr>
              <a:t> </a:t>
            </a:r>
            <a:r>
              <a:rPr sz="1800" dirty="0">
                <a:latin typeface="Constantia"/>
                <a:cs typeface="Constantia"/>
              </a:rPr>
              <a:t>also</a:t>
            </a:r>
            <a:r>
              <a:rPr sz="1800" spc="-60" dirty="0">
                <a:latin typeface="Constantia"/>
                <a:cs typeface="Constantia"/>
              </a:rPr>
              <a:t> </a:t>
            </a:r>
            <a:r>
              <a:rPr sz="1800" dirty="0">
                <a:latin typeface="Constantia"/>
                <a:cs typeface="Constantia"/>
              </a:rPr>
              <a:t>both</a:t>
            </a:r>
            <a:r>
              <a:rPr sz="1800" spc="-30" dirty="0">
                <a:latin typeface="Constantia"/>
                <a:cs typeface="Constantia"/>
              </a:rPr>
              <a:t> have</a:t>
            </a:r>
            <a:r>
              <a:rPr sz="1800" spc="-55" dirty="0">
                <a:latin typeface="Constantia"/>
                <a:cs typeface="Constantia"/>
              </a:rPr>
              <a:t> </a:t>
            </a:r>
            <a:r>
              <a:rPr sz="1800" spc="-10" dirty="0">
                <a:latin typeface="Constantia"/>
                <a:cs typeface="Constantia"/>
              </a:rPr>
              <a:t>four</a:t>
            </a:r>
            <a:r>
              <a:rPr sz="1800" spc="-95" dirty="0">
                <a:latin typeface="Constantia"/>
                <a:cs typeface="Constantia"/>
              </a:rPr>
              <a:t> </a:t>
            </a:r>
            <a:r>
              <a:rPr sz="1800" spc="-15" dirty="0">
                <a:latin typeface="Constantia"/>
                <a:cs typeface="Constantia"/>
              </a:rPr>
              <a:t>vertices</a:t>
            </a:r>
            <a:r>
              <a:rPr sz="1800" spc="-75" dirty="0">
                <a:latin typeface="Constantia"/>
                <a:cs typeface="Constantia"/>
              </a:rPr>
              <a:t> </a:t>
            </a:r>
            <a:r>
              <a:rPr sz="1800" dirty="0">
                <a:latin typeface="Constantia"/>
                <a:cs typeface="Constantia"/>
              </a:rPr>
              <a:t>of</a:t>
            </a:r>
            <a:r>
              <a:rPr sz="1800" spc="10" dirty="0">
                <a:latin typeface="Constantia"/>
                <a:cs typeface="Constantia"/>
              </a:rPr>
              <a:t> </a:t>
            </a:r>
            <a:r>
              <a:rPr sz="1800" spc="-10" dirty="0">
                <a:latin typeface="Constantia"/>
                <a:cs typeface="Constantia"/>
              </a:rPr>
              <a:t>degree</a:t>
            </a:r>
            <a:r>
              <a:rPr sz="1800" spc="-65" dirty="0">
                <a:latin typeface="Constantia"/>
                <a:cs typeface="Constantia"/>
              </a:rPr>
              <a:t> </a:t>
            </a:r>
            <a:r>
              <a:rPr sz="1800" spc="-15" dirty="0">
                <a:latin typeface="Constantia"/>
                <a:cs typeface="Constantia"/>
              </a:rPr>
              <a:t>two</a:t>
            </a:r>
            <a:r>
              <a:rPr sz="1800" spc="-90" dirty="0">
                <a:latin typeface="Constantia"/>
                <a:cs typeface="Constantia"/>
              </a:rPr>
              <a:t> </a:t>
            </a:r>
            <a:r>
              <a:rPr sz="1800" dirty="0">
                <a:latin typeface="Constantia"/>
                <a:cs typeface="Constantia"/>
              </a:rPr>
              <a:t>and</a:t>
            </a:r>
            <a:r>
              <a:rPr sz="1800" spc="-15" dirty="0">
                <a:latin typeface="Constantia"/>
                <a:cs typeface="Constantia"/>
              </a:rPr>
              <a:t> </a:t>
            </a:r>
            <a:r>
              <a:rPr sz="1800" spc="-10" dirty="0">
                <a:latin typeface="Constantia"/>
                <a:cs typeface="Constantia"/>
              </a:rPr>
              <a:t>four</a:t>
            </a:r>
            <a:r>
              <a:rPr sz="1800" spc="-85" dirty="0">
                <a:latin typeface="Constantia"/>
                <a:cs typeface="Constantia"/>
              </a:rPr>
              <a:t> </a:t>
            </a:r>
            <a:r>
              <a:rPr sz="1800" dirty="0">
                <a:latin typeface="Constantia"/>
                <a:cs typeface="Constantia"/>
              </a:rPr>
              <a:t>of</a:t>
            </a:r>
            <a:r>
              <a:rPr sz="1800" spc="5" dirty="0">
                <a:latin typeface="Constantia"/>
                <a:cs typeface="Constantia"/>
              </a:rPr>
              <a:t> </a:t>
            </a:r>
            <a:r>
              <a:rPr sz="1800" spc="-10" dirty="0">
                <a:latin typeface="Constantia"/>
                <a:cs typeface="Constantia"/>
              </a:rPr>
              <a:t>degree</a:t>
            </a:r>
            <a:r>
              <a:rPr sz="1800" spc="-75" dirty="0">
                <a:latin typeface="Constantia"/>
                <a:cs typeface="Constantia"/>
              </a:rPr>
              <a:t> </a:t>
            </a:r>
            <a:r>
              <a:rPr sz="1800" spc="-5" dirty="0">
                <a:latin typeface="Constantia"/>
                <a:cs typeface="Constantia"/>
              </a:rPr>
              <a:t>three.</a:t>
            </a:r>
            <a:endParaRPr sz="1800" dirty="0">
              <a:latin typeface="Constantia"/>
              <a:cs typeface="Constantia"/>
            </a:endParaRPr>
          </a:p>
          <a:p>
            <a:pPr>
              <a:lnSpc>
                <a:spcPct val="100000"/>
              </a:lnSpc>
              <a:spcBef>
                <a:spcPts val="15"/>
              </a:spcBef>
            </a:pPr>
            <a:endParaRPr sz="1400" dirty="0">
              <a:latin typeface="Constantia"/>
              <a:cs typeface="Constantia"/>
            </a:endParaRPr>
          </a:p>
          <a:p>
            <a:pPr marL="12700" marR="5080">
              <a:lnSpc>
                <a:spcPct val="80000"/>
              </a:lnSpc>
              <a:spcBef>
                <a:spcPts val="5"/>
              </a:spcBef>
            </a:pPr>
            <a:r>
              <a:rPr sz="1800" spc="-40" dirty="0">
                <a:latin typeface="Constantia"/>
                <a:cs typeface="Constantia"/>
              </a:rPr>
              <a:t>However, </a:t>
            </a:r>
            <a:r>
              <a:rPr sz="1800" i="1" dirty="0">
                <a:latin typeface="Constantia"/>
                <a:cs typeface="Constantia"/>
              </a:rPr>
              <a:t>G </a:t>
            </a:r>
            <a:r>
              <a:rPr sz="1800" dirty="0">
                <a:latin typeface="Constantia"/>
                <a:cs typeface="Constantia"/>
              </a:rPr>
              <a:t>and </a:t>
            </a:r>
            <a:r>
              <a:rPr sz="1800" i="1" dirty="0">
                <a:latin typeface="Constantia"/>
                <a:cs typeface="Constantia"/>
              </a:rPr>
              <a:t>H </a:t>
            </a:r>
            <a:r>
              <a:rPr sz="1800" spc="-10" dirty="0">
                <a:latin typeface="Constantia"/>
                <a:cs typeface="Constantia"/>
              </a:rPr>
              <a:t>are </a:t>
            </a:r>
            <a:r>
              <a:rPr sz="1800" spc="-5" dirty="0">
                <a:latin typeface="Constantia"/>
                <a:cs typeface="Constantia"/>
              </a:rPr>
              <a:t>not isomorphic. </a:t>
            </a:r>
            <a:r>
              <a:rPr sz="1800" spc="-15" dirty="0">
                <a:latin typeface="Constantia"/>
                <a:cs typeface="Constantia"/>
              </a:rPr>
              <a:t>Note </a:t>
            </a:r>
            <a:r>
              <a:rPr sz="1800" dirty="0">
                <a:latin typeface="Constantia"/>
                <a:cs typeface="Constantia"/>
              </a:rPr>
              <a:t>that </a:t>
            </a:r>
            <a:r>
              <a:rPr sz="1800" spc="-10" dirty="0">
                <a:latin typeface="Constantia"/>
                <a:cs typeface="Constantia"/>
              </a:rPr>
              <a:t>since </a:t>
            </a:r>
            <a:r>
              <a:rPr sz="1800" i="1" spc="-5" dirty="0">
                <a:latin typeface="Constantia"/>
                <a:cs typeface="Constantia"/>
              </a:rPr>
              <a:t>deg</a:t>
            </a:r>
            <a:r>
              <a:rPr sz="1800" spc="-5" dirty="0">
                <a:latin typeface="Constantia"/>
                <a:cs typeface="Constantia"/>
              </a:rPr>
              <a:t>(</a:t>
            </a:r>
            <a:r>
              <a:rPr sz="1800" i="1" spc="-5" dirty="0">
                <a:latin typeface="Constantia"/>
                <a:cs typeface="Constantia"/>
              </a:rPr>
              <a:t>a</a:t>
            </a:r>
            <a:r>
              <a:rPr sz="1800" spc="-5" dirty="0">
                <a:latin typeface="Constantia"/>
                <a:cs typeface="Constantia"/>
              </a:rPr>
              <a:t>) </a:t>
            </a:r>
            <a:r>
              <a:rPr sz="1800" dirty="0">
                <a:latin typeface="Constantia"/>
                <a:cs typeface="Constantia"/>
              </a:rPr>
              <a:t>= </a:t>
            </a:r>
            <a:r>
              <a:rPr sz="1800" dirty="0">
                <a:latin typeface="Cambria Math"/>
                <a:cs typeface="Cambria Math"/>
              </a:rPr>
              <a:t>2 </a:t>
            </a:r>
            <a:r>
              <a:rPr sz="1800" spc="-5" dirty="0">
                <a:latin typeface="Constantia"/>
                <a:cs typeface="Constantia"/>
              </a:rPr>
              <a:t>in </a:t>
            </a:r>
            <a:r>
              <a:rPr sz="1800" i="1" dirty="0">
                <a:latin typeface="Constantia"/>
                <a:cs typeface="Constantia"/>
              </a:rPr>
              <a:t>G</a:t>
            </a:r>
            <a:r>
              <a:rPr sz="1800" dirty="0">
                <a:latin typeface="Constantia"/>
                <a:cs typeface="Constantia"/>
              </a:rPr>
              <a:t>, </a:t>
            </a:r>
            <a:r>
              <a:rPr sz="1800" i="1" dirty="0">
                <a:latin typeface="Constantia"/>
                <a:cs typeface="Constantia"/>
              </a:rPr>
              <a:t>a </a:t>
            </a:r>
            <a:r>
              <a:rPr sz="1800" spc="-5" dirty="0">
                <a:latin typeface="Constantia"/>
                <a:cs typeface="Constantia"/>
              </a:rPr>
              <a:t>must </a:t>
            </a:r>
            <a:r>
              <a:rPr sz="1800" dirty="0">
                <a:latin typeface="Constantia"/>
                <a:cs typeface="Constantia"/>
              </a:rPr>
              <a:t> </a:t>
            </a:r>
            <a:r>
              <a:rPr sz="1800" spc="-10" dirty="0">
                <a:latin typeface="Constantia"/>
                <a:cs typeface="Constantia"/>
              </a:rPr>
              <a:t>correspond</a:t>
            </a:r>
            <a:r>
              <a:rPr sz="1800" spc="-35" dirty="0">
                <a:latin typeface="Constantia"/>
                <a:cs typeface="Constantia"/>
              </a:rPr>
              <a:t> </a:t>
            </a:r>
            <a:r>
              <a:rPr sz="1800" spc="-15" dirty="0">
                <a:latin typeface="Constantia"/>
                <a:cs typeface="Constantia"/>
              </a:rPr>
              <a:t>to</a:t>
            </a:r>
            <a:r>
              <a:rPr sz="1800" spc="-40" dirty="0">
                <a:latin typeface="Constantia"/>
                <a:cs typeface="Constantia"/>
              </a:rPr>
              <a:t> </a:t>
            </a:r>
            <a:r>
              <a:rPr sz="1800" i="1" spc="-5" dirty="0">
                <a:latin typeface="Constantia"/>
                <a:cs typeface="Constantia"/>
              </a:rPr>
              <a:t>t</a:t>
            </a:r>
            <a:r>
              <a:rPr sz="1800" spc="-5" dirty="0">
                <a:latin typeface="Constantia"/>
                <a:cs typeface="Constantia"/>
              </a:rPr>
              <a:t>,</a:t>
            </a:r>
            <a:r>
              <a:rPr sz="1800" spc="15" dirty="0">
                <a:latin typeface="Constantia"/>
                <a:cs typeface="Constantia"/>
              </a:rPr>
              <a:t> </a:t>
            </a:r>
            <a:r>
              <a:rPr sz="1800" i="1" spc="-5" dirty="0">
                <a:latin typeface="Constantia"/>
                <a:cs typeface="Constantia"/>
              </a:rPr>
              <a:t>u</a:t>
            </a:r>
            <a:r>
              <a:rPr sz="1800" spc="-5" dirty="0">
                <a:latin typeface="Constantia"/>
                <a:cs typeface="Constantia"/>
              </a:rPr>
              <a:t>, </a:t>
            </a:r>
            <a:r>
              <a:rPr sz="1800" i="1" spc="-5" dirty="0">
                <a:latin typeface="Constantia"/>
                <a:cs typeface="Constantia"/>
              </a:rPr>
              <a:t>x</a:t>
            </a:r>
            <a:r>
              <a:rPr sz="1800" spc="-5" dirty="0">
                <a:latin typeface="Constantia"/>
                <a:cs typeface="Constantia"/>
              </a:rPr>
              <a:t>,</a:t>
            </a:r>
            <a:r>
              <a:rPr sz="1800" spc="-45" dirty="0">
                <a:latin typeface="Constantia"/>
                <a:cs typeface="Constantia"/>
              </a:rPr>
              <a:t> </a:t>
            </a:r>
            <a:r>
              <a:rPr sz="1800" dirty="0">
                <a:latin typeface="Constantia"/>
                <a:cs typeface="Constantia"/>
              </a:rPr>
              <a:t>or</a:t>
            </a:r>
            <a:r>
              <a:rPr sz="1800" spc="-65" dirty="0">
                <a:latin typeface="Constantia"/>
                <a:cs typeface="Constantia"/>
              </a:rPr>
              <a:t> </a:t>
            </a:r>
            <a:r>
              <a:rPr sz="1800" i="1" dirty="0">
                <a:latin typeface="Constantia"/>
                <a:cs typeface="Constantia"/>
              </a:rPr>
              <a:t>y</a:t>
            </a:r>
            <a:r>
              <a:rPr sz="1800" i="1" spc="35" dirty="0">
                <a:latin typeface="Constantia"/>
                <a:cs typeface="Constantia"/>
              </a:rPr>
              <a:t> </a:t>
            </a:r>
            <a:r>
              <a:rPr sz="1800" spc="-5" dirty="0">
                <a:latin typeface="Constantia"/>
                <a:cs typeface="Constantia"/>
              </a:rPr>
              <a:t>in</a:t>
            </a:r>
            <a:r>
              <a:rPr sz="1800" spc="-30" dirty="0">
                <a:latin typeface="Constantia"/>
                <a:cs typeface="Constantia"/>
              </a:rPr>
              <a:t> </a:t>
            </a:r>
            <a:r>
              <a:rPr sz="1800" dirty="0">
                <a:latin typeface="Constantia"/>
                <a:cs typeface="Constantia"/>
              </a:rPr>
              <a:t>H, because</a:t>
            </a:r>
            <a:r>
              <a:rPr sz="1800" spc="-75" dirty="0">
                <a:latin typeface="Constantia"/>
                <a:cs typeface="Constantia"/>
              </a:rPr>
              <a:t> </a:t>
            </a:r>
            <a:r>
              <a:rPr sz="1800" dirty="0">
                <a:latin typeface="Constantia"/>
                <a:cs typeface="Constantia"/>
              </a:rPr>
              <a:t>these</a:t>
            </a:r>
            <a:r>
              <a:rPr sz="1800" spc="-105" dirty="0">
                <a:latin typeface="Constantia"/>
                <a:cs typeface="Constantia"/>
              </a:rPr>
              <a:t> </a:t>
            </a:r>
            <a:r>
              <a:rPr sz="1800" spc="-10" dirty="0">
                <a:latin typeface="Constantia"/>
                <a:cs typeface="Constantia"/>
              </a:rPr>
              <a:t>are</a:t>
            </a:r>
            <a:r>
              <a:rPr sz="1800" spc="-75" dirty="0">
                <a:latin typeface="Constantia"/>
                <a:cs typeface="Constantia"/>
              </a:rPr>
              <a:t> </a:t>
            </a:r>
            <a:r>
              <a:rPr sz="1800" dirty="0">
                <a:latin typeface="Constantia"/>
                <a:cs typeface="Constantia"/>
              </a:rPr>
              <a:t>the</a:t>
            </a:r>
            <a:r>
              <a:rPr sz="1800" spc="-100" dirty="0">
                <a:latin typeface="Constantia"/>
                <a:cs typeface="Constantia"/>
              </a:rPr>
              <a:t> </a:t>
            </a:r>
            <a:r>
              <a:rPr sz="1800" spc="-15" dirty="0">
                <a:latin typeface="Constantia"/>
                <a:cs typeface="Constantia"/>
              </a:rPr>
              <a:t>vertices</a:t>
            </a:r>
            <a:r>
              <a:rPr sz="1800" spc="-80" dirty="0">
                <a:latin typeface="Constantia"/>
                <a:cs typeface="Constantia"/>
              </a:rPr>
              <a:t> </a:t>
            </a:r>
            <a:r>
              <a:rPr sz="1800" dirty="0">
                <a:latin typeface="Constantia"/>
                <a:cs typeface="Constantia"/>
              </a:rPr>
              <a:t>of</a:t>
            </a:r>
            <a:r>
              <a:rPr sz="1800" spc="10" dirty="0">
                <a:latin typeface="Constantia"/>
                <a:cs typeface="Constantia"/>
              </a:rPr>
              <a:t> </a:t>
            </a:r>
            <a:r>
              <a:rPr sz="1800" spc="-10" dirty="0">
                <a:latin typeface="Constantia"/>
                <a:cs typeface="Constantia"/>
              </a:rPr>
              <a:t>degree</a:t>
            </a:r>
            <a:r>
              <a:rPr sz="1800" spc="-40" dirty="0">
                <a:latin typeface="Constantia"/>
                <a:cs typeface="Constantia"/>
              </a:rPr>
              <a:t> </a:t>
            </a:r>
            <a:r>
              <a:rPr sz="1800" spc="-5" dirty="0">
                <a:latin typeface="Cambria Math"/>
                <a:cs typeface="Cambria Math"/>
              </a:rPr>
              <a:t>2</a:t>
            </a:r>
            <a:r>
              <a:rPr sz="1800" spc="-5" dirty="0">
                <a:latin typeface="Constantia"/>
                <a:cs typeface="Constantia"/>
              </a:rPr>
              <a:t>. But</a:t>
            </a:r>
            <a:r>
              <a:rPr sz="1800" spc="-90" dirty="0">
                <a:latin typeface="Constantia"/>
                <a:cs typeface="Constantia"/>
              </a:rPr>
              <a:t> </a:t>
            </a:r>
            <a:r>
              <a:rPr sz="1800" dirty="0">
                <a:latin typeface="Constantia"/>
                <a:cs typeface="Constantia"/>
              </a:rPr>
              <a:t>each</a:t>
            </a:r>
            <a:r>
              <a:rPr sz="1800" spc="-80" dirty="0">
                <a:latin typeface="Constantia"/>
                <a:cs typeface="Constantia"/>
              </a:rPr>
              <a:t> </a:t>
            </a:r>
            <a:r>
              <a:rPr sz="1800" dirty="0">
                <a:latin typeface="Constantia"/>
                <a:cs typeface="Constantia"/>
              </a:rPr>
              <a:t>of </a:t>
            </a:r>
            <a:r>
              <a:rPr sz="1800" spc="-440" dirty="0">
                <a:latin typeface="Constantia"/>
                <a:cs typeface="Constantia"/>
              </a:rPr>
              <a:t> </a:t>
            </a:r>
            <a:r>
              <a:rPr sz="1800" dirty="0">
                <a:latin typeface="Constantia"/>
                <a:cs typeface="Constantia"/>
              </a:rPr>
              <a:t>these</a:t>
            </a:r>
            <a:r>
              <a:rPr sz="1800" spc="-110" dirty="0">
                <a:latin typeface="Constantia"/>
                <a:cs typeface="Constantia"/>
              </a:rPr>
              <a:t> </a:t>
            </a:r>
            <a:r>
              <a:rPr sz="1800" spc="-15" dirty="0">
                <a:latin typeface="Constantia"/>
                <a:cs typeface="Constantia"/>
              </a:rPr>
              <a:t>vertices</a:t>
            </a:r>
            <a:r>
              <a:rPr sz="1800" spc="-35" dirty="0">
                <a:latin typeface="Constantia"/>
                <a:cs typeface="Constantia"/>
              </a:rPr>
              <a:t> </a:t>
            </a:r>
            <a:r>
              <a:rPr sz="1800" spc="-5" dirty="0">
                <a:latin typeface="Constantia"/>
                <a:cs typeface="Constantia"/>
              </a:rPr>
              <a:t>is</a:t>
            </a:r>
            <a:r>
              <a:rPr sz="1800" spc="-80" dirty="0">
                <a:latin typeface="Constantia"/>
                <a:cs typeface="Constantia"/>
              </a:rPr>
              <a:t> </a:t>
            </a:r>
            <a:r>
              <a:rPr sz="1800" spc="-5" dirty="0">
                <a:latin typeface="Constantia"/>
                <a:cs typeface="Constantia"/>
              </a:rPr>
              <a:t>adjacent</a:t>
            </a:r>
            <a:r>
              <a:rPr sz="1800" spc="-55" dirty="0">
                <a:latin typeface="Constantia"/>
                <a:cs typeface="Constantia"/>
              </a:rPr>
              <a:t> </a:t>
            </a:r>
            <a:r>
              <a:rPr sz="1800" spc="-15" dirty="0">
                <a:latin typeface="Constantia"/>
                <a:cs typeface="Constantia"/>
              </a:rPr>
              <a:t>to</a:t>
            </a:r>
            <a:r>
              <a:rPr sz="1800" spc="-95" dirty="0">
                <a:latin typeface="Constantia"/>
                <a:cs typeface="Constantia"/>
              </a:rPr>
              <a:t> </a:t>
            </a:r>
            <a:r>
              <a:rPr sz="1800" spc="-5" dirty="0">
                <a:latin typeface="Constantia"/>
                <a:cs typeface="Constantia"/>
              </a:rPr>
              <a:t>another</a:t>
            </a:r>
            <a:r>
              <a:rPr sz="1800" spc="-120" dirty="0">
                <a:latin typeface="Constantia"/>
                <a:cs typeface="Constantia"/>
              </a:rPr>
              <a:t> </a:t>
            </a:r>
            <a:r>
              <a:rPr sz="1800" spc="-15" dirty="0">
                <a:latin typeface="Constantia"/>
                <a:cs typeface="Constantia"/>
              </a:rPr>
              <a:t>vertex</a:t>
            </a:r>
            <a:r>
              <a:rPr sz="1800" spc="-80" dirty="0">
                <a:latin typeface="Constantia"/>
                <a:cs typeface="Constantia"/>
              </a:rPr>
              <a:t> </a:t>
            </a:r>
            <a:r>
              <a:rPr sz="1800" dirty="0">
                <a:latin typeface="Constantia"/>
                <a:cs typeface="Constantia"/>
              </a:rPr>
              <a:t>of</a:t>
            </a:r>
            <a:r>
              <a:rPr sz="1800" spc="10" dirty="0">
                <a:latin typeface="Constantia"/>
                <a:cs typeface="Constantia"/>
              </a:rPr>
              <a:t> </a:t>
            </a:r>
            <a:r>
              <a:rPr sz="1800" spc="-10" dirty="0">
                <a:latin typeface="Constantia"/>
                <a:cs typeface="Constantia"/>
              </a:rPr>
              <a:t>degree</a:t>
            </a:r>
            <a:r>
              <a:rPr sz="1800" spc="-65" dirty="0">
                <a:latin typeface="Constantia"/>
                <a:cs typeface="Constantia"/>
              </a:rPr>
              <a:t> </a:t>
            </a:r>
            <a:r>
              <a:rPr sz="1800" spc="-15" dirty="0">
                <a:latin typeface="Constantia"/>
                <a:cs typeface="Constantia"/>
              </a:rPr>
              <a:t>two</a:t>
            </a:r>
            <a:r>
              <a:rPr sz="1800" spc="-60" dirty="0">
                <a:latin typeface="Constantia"/>
                <a:cs typeface="Constantia"/>
              </a:rPr>
              <a:t> </a:t>
            </a:r>
            <a:r>
              <a:rPr sz="1800" spc="-5" dirty="0">
                <a:latin typeface="Constantia"/>
                <a:cs typeface="Constantia"/>
              </a:rPr>
              <a:t>in</a:t>
            </a:r>
            <a:r>
              <a:rPr sz="1800" dirty="0">
                <a:latin typeface="Constantia"/>
                <a:cs typeface="Constantia"/>
              </a:rPr>
              <a:t> </a:t>
            </a:r>
            <a:r>
              <a:rPr sz="1800" i="1" dirty="0">
                <a:latin typeface="Constantia"/>
                <a:cs typeface="Constantia"/>
              </a:rPr>
              <a:t>H</a:t>
            </a:r>
            <a:r>
              <a:rPr sz="1800" dirty="0">
                <a:latin typeface="Constantia"/>
                <a:cs typeface="Constantia"/>
              </a:rPr>
              <a:t>,</a:t>
            </a:r>
            <a:r>
              <a:rPr sz="1800" spc="-50" dirty="0">
                <a:latin typeface="Constantia"/>
                <a:cs typeface="Constantia"/>
              </a:rPr>
              <a:t> </a:t>
            </a:r>
            <a:r>
              <a:rPr sz="1800" spc="-5" dirty="0">
                <a:latin typeface="Constantia"/>
                <a:cs typeface="Constantia"/>
              </a:rPr>
              <a:t>which</a:t>
            </a:r>
            <a:r>
              <a:rPr sz="1800" spc="-45" dirty="0">
                <a:latin typeface="Constantia"/>
                <a:cs typeface="Constantia"/>
              </a:rPr>
              <a:t> </a:t>
            </a:r>
            <a:r>
              <a:rPr sz="1800" spc="-5" dirty="0">
                <a:latin typeface="Constantia"/>
                <a:cs typeface="Constantia"/>
              </a:rPr>
              <a:t>is</a:t>
            </a:r>
            <a:r>
              <a:rPr sz="1800" spc="-50" dirty="0">
                <a:latin typeface="Constantia"/>
                <a:cs typeface="Constantia"/>
              </a:rPr>
              <a:t> </a:t>
            </a:r>
            <a:r>
              <a:rPr sz="1800" spc="-5" dirty="0">
                <a:latin typeface="Constantia"/>
                <a:cs typeface="Constantia"/>
              </a:rPr>
              <a:t>not</a:t>
            </a:r>
            <a:r>
              <a:rPr sz="1800" spc="-45" dirty="0">
                <a:latin typeface="Constantia"/>
                <a:cs typeface="Constantia"/>
              </a:rPr>
              <a:t> </a:t>
            </a:r>
            <a:r>
              <a:rPr sz="1800" dirty="0">
                <a:latin typeface="Constantia"/>
                <a:cs typeface="Constantia"/>
              </a:rPr>
              <a:t>true</a:t>
            </a:r>
            <a:r>
              <a:rPr sz="1800" spc="-75" dirty="0">
                <a:latin typeface="Constantia"/>
                <a:cs typeface="Constantia"/>
              </a:rPr>
              <a:t> </a:t>
            </a:r>
            <a:r>
              <a:rPr sz="1800" spc="-10" dirty="0">
                <a:latin typeface="Constantia"/>
                <a:cs typeface="Constantia"/>
              </a:rPr>
              <a:t>for</a:t>
            </a:r>
            <a:r>
              <a:rPr sz="1800" spc="-55" dirty="0">
                <a:latin typeface="Constantia"/>
                <a:cs typeface="Constantia"/>
              </a:rPr>
              <a:t> </a:t>
            </a:r>
            <a:r>
              <a:rPr sz="1800" i="1" dirty="0">
                <a:latin typeface="Constantia"/>
                <a:cs typeface="Constantia"/>
              </a:rPr>
              <a:t>a </a:t>
            </a:r>
            <a:r>
              <a:rPr sz="1800" i="1" spc="-409" dirty="0">
                <a:latin typeface="Constantia"/>
                <a:cs typeface="Constantia"/>
              </a:rPr>
              <a:t> </a:t>
            </a:r>
            <a:r>
              <a:rPr sz="1800" spc="-5" dirty="0">
                <a:latin typeface="Constantia"/>
                <a:cs typeface="Constantia"/>
              </a:rPr>
              <a:t>in</a:t>
            </a:r>
            <a:r>
              <a:rPr sz="1800" spc="-35" dirty="0">
                <a:latin typeface="Constantia"/>
                <a:cs typeface="Constantia"/>
              </a:rPr>
              <a:t> </a:t>
            </a:r>
            <a:r>
              <a:rPr sz="1800" i="1" dirty="0">
                <a:latin typeface="Constantia"/>
                <a:cs typeface="Constantia"/>
              </a:rPr>
              <a:t>G</a:t>
            </a:r>
            <a:r>
              <a:rPr sz="1800" dirty="0">
                <a:latin typeface="Constantia"/>
                <a:cs typeface="Constantia"/>
              </a:rPr>
              <a:t>.</a:t>
            </a:r>
          </a:p>
          <a:p>
            <a:pPr>
              <a:lnSpc>
                <a:spcPct val="100000"/>
              </a:lnSpc>
              <a:spcBef>
                <a:spcPts val="15"/>
              </a:spcBef>
            </a:pPr>
            <a:endParaRPr sz="1400" dirty="0">
              <a:latin typeface="Constantia"/>
              <a:cs typeface="Constantia"/>
            </a:endParaRPr>
          </a:p>
          <a:p>
            <a:pPr marL="12700" marR="3408679" algn="just">
              <a:lnSpc>
                <a:spcPct val="80000"/>
              </a:lnSpc>
            </a:pPr>
            <a:r>
              <a:rPr sz="1800" spc="-5" dirty="0">
                <a:latin typeface="Constantia"/>
                <a:cs typeface="Constantia"/>
              </a:rPr>
              <a:t>Al</a:t>
            </a:r>
            <a:r>
              <a:rPr sz="1800" spc="-30" dirty="0">
                <a:latin typeface="Constantia"/>
                <a:cs typeface="Constantia"/>
              </a:rPr>
              <a:t>t</a:t>
            </a:r>
            <a:r>
              <a:rPr sz="1800" dirty="0">
                <a:latin typeface="Constantia"/>
                <a:cs typeface="Constantia"/>
              </a:rPr>
              <a:t>e</a:t>
            </a:r>
            <a:r>
              <a:rPr sz="1800" spc="5" dirty="0">
                <a:latin typeface="Constantia"/>
                <a:cs typeface="Constantia"/>
              </a:rPr>
              <a:t>r</a:t>
            </a:r>
            <a:r>
              <a:rPr sz="1800" spc="-5" dirty="0">
                <a:latin typeface="Constantia"/>
                <a:cs typeface="Constantia"/>
              </a:rPr>
              <a:t>nat</a:t>
            </a:r>
            <a:r>
              <a:rPr sz="1800" spc="-20" dirty="0">
                <a:latin typeface="Constantia"/>
                <a:cs typeface="Constantia"/>
              </a:rPr>
              <a:t>i</a:t>
            </a:r>
            <a:r>
              <a:rPr sz="1800" spc="-55" dirty="0">
                <a:latin typeface="Constantia"/>
                <a:cs typeface="Constantia"/>
              </a:rPr>
              <a:t>v</a:t>
            </a:r>
            <a:r>
              <a:rPr sz="1800" dirty="0">
                <a:latin typeface="Constantia"/>
                <a:cs typeface="Constantia"/>
              </a:rPr>
              <a:t>e</a:t>
            </a:r>
            <a:r>
              <a:rPr sz="1800" spc="-15" dirty="0">
                <a:latin typeface="Constantia"/>
                <a:cs typeface="Constantia"/>
              </a:rPr>
              <a:t>l</a:t>
            </a:r>
            <a:r>
              <a:rPr sz="1800" spc="-160" dirty="0">
                <a:latin typeface="Constantia"/>
                <a:cs typeface="Constantia"/>
              </a:rPr>
              <a:t>y</a:t>
            </a:r>
            <a:r>
              <a:rPr sz="1800" dirty="0">
                <a:latin typeface="Constantia"/>
                <a:cs typeface="Constantia"/>
              </a:rPr>
              <a:t>, </a:t>
            </a:r>
            <a:r>
              <a:rPr sz="1800" spc="-5" dirty="0">
                <a:latin typeface="Constantia"/>
                <a:cs typeface="Constantia"/>
              </a:rPr>
              <a:t>n</a:t>
            </a:r>
            <a:r>
              <a:rPr sz="1800" spc="-10" dirty="0">
                <a:latin typeface="Constantia"/>
                <a:cs typeface="Constantia"/>
              </a:rPr>
              <a:t>o</a:t>
            </a:r>
            <a:r>
              <a:rPr sz="1800" spc="-25" dirty="0">
                <a:latin typeface="Constantia"/>
                <a:cs typeface="Constantia"/>
              </a:rPr>
              <a:t>t</a:t>
            </a:r>
            <a:r>
              <a:rPr sz="1800" dirty="0">
                <a:latin typeface="Constantia"/>
                <a:cs typeface="Constantia"/>
              </a:rPr>
              <a:t>e</a:t>
            </a:r>
            <a:r>
              <a:rPr sz="1800" spc="-55" dirty="0">
                <a:latin typeface="Constantia"/>
                <a:cs typeface="Constantia"/>
              </a:rPr>
              <a:t> </a:t>
            </a:r>
            <a:r>
              <a:rPr sz="1800" dirty="0">
                <a:latin typeface="Constantia"/>
                <a:cs typeface="Constantia"/>
              </a:rPr>
              <a:t>that</a:t>
            </a:r>
            <a:r>
              <a:rPr sz="1800" spc="-70" dirty="0">
                <a:latin typeface="Constantia"/>
                <a:cs typeface="Constantia"/>
              </a:rPr>
              <a:t> </a:t>
            </a:r>
            <a:r>
              <a:rPr sz="1800" dirty="0">
                <a:latin typeface="Constantia"/>
                <a:cs typeface="Constantia"/>
              </a:rPr>
              <a:t>the</a:t>
            </a:r>
            <a:r>
              <a:rPr sz="1800" spc="-90" dirty="0">
                <a:latin typeface="Constantia"/>
                <a:cs typeface="Constantia"/>
              </a:rPr>
              <a:t> </a:t>
            </a:r>
            <a:r>
              <a:rPr sz="1800" dirty="0">
                <a:latin typeface="Constantia"/>
                <a:cs typeface="Constantia"/>
              </a:rPr>
              <a:t>subg</a:t>
            </a:r>
            <a:r>
              <a:rPr sz="1800" spc="-30" dirty="0">
                <a:latin typeface="Constantia"/>
                <a:cs typeface="Constantia"/>
              </a:rPr>
              <a:t>r</a:t>
            </a:r>
            <a:r>
              <a:rPr sz="1800" dirty="0">
                <a:latin typeface="Constantia"/>
                <a:cs typeface="Constantia"/>
              </a:rPr>
              <a:t>aphs</a:t>
            </a:r>
            <a:r>
              <a:rPr sz="1800" spc="-105" dirty="0">
                <a:latin typeface="Constantia"/>
                <a:cs typeface="Constantia"/>
              </a:rPr>
              <a:t> </a:t>
            </a:r>
            <a:r>
              <a:rPr sz="1800" dirty="0">
                <a:latin typeface="Constantia"/>
                <a:cs typeface="Constantia"/>
              </a:rPr>
              <a:t>of</a:t>
            </a:r>
            <a:r>
              <a:rPr sz="1800" spc="50" dirty="0">
                <a:latin typeface="Constantia"/>
                <a:cs typeface="Constantia"/>
              </a:rPr>
              <a:t> </a:t>
            </a:r>
            <a:r>
              <a:rPr sz="1800" i="1" dirty="0">
                <a:latin typeface="Constantia"/>
                <a:cs typeface="Constantia"/>
              </a:rPr>
              <a:t>G</a:t>
            </a:r>
            <a:r>
              <a:rPr sz="1800" i="1" spc="-15" dirty="0">
                <a:latin typeface="Constantia"/>
                <a:cs typeface="Constantia"/>
              </a:rPr>
              <a:t> </a:t>
            </a:r>
            <a:r>
              <a:rPr sz="1800" dirty="0">
                <a:latin typeface="Constantia"/>
                <a:cs typeface="Constantia"/>
              </a:rPr>
              <a:t>and </a:t>
            </a:r>
            <a:r>
              <a:rPr sz="1800" i="1" dirty="0">
                <a:latin typeface="Constantia"/>
                <a:cs typeface="Constantia"/>
              </a:rPr>
              <a:t>H  </a:t>
            </a:r>
            <a:r>
              <a:rPr sz="1800" spc="-5" dirty="0">
                <a:latin typeface="Constantia"/>
                <a:cs typeface="Constantia"/>
              </a:rPr>
              <a:t>mad</a:t>
            </a:r>
            <a:r>
              <a:rPr sz="1800" dirty="0">
                <a:latin typeface="Constantia"/>
                <a:cs typeface="Constantia"/>
              </a:rPr>
              <a:t>e</a:t>
            </a:r>
            <a:r>
              <a:rPr sz="1800" spc="-70" dirty="0">
                <a:latin typeface="Constantia"/>
                <a:cs typeface="Constantia"/>
              </a:rPr>
              <a:t> </a:t>
            </a:r>
            <a:r>
              <a:rPr sz="1800" spc="-5" dirty="0">
                <a:latin typeface="Constantia"/>
                <a:cs typeface="Constantia"/>
              </a:rPr>
              <a:t>u</a:t>
            </a:r>
            <a:r>
              <a:rPr sz="1800" dirty="0">
                <a:latin typeface="Constantia"/>
                <a:cs typeface="Constantia"/>
              </a:rPr>
              <a:t>p</a:t>
            </a:r>
            <a:r>
              <a:rPr sz="1800" spc="-90" dirty="0">
                <a:latin typeface="Constantia"/>
                <a:cs typeface="Constantia"/>
              </a:rPr>
              <a:t> </a:t>
            </a:r>
            <a:r>
              <a:rPr sz="1800" dirty="0">
                <a:latin typeface="Constantia"/>
                <a:cs typeface="Constantia"/>
              </a:rPr>
              <a:t>of</a:t>
            </a:r>
            <a:r>
              <a:rPr sz="1800" spc="-5" dirty="0">
                <a:latin typeface="Constantia"/>
                <a:cs typeface="Constantia"/>
              </a:rPr>
              <a:t> </a:t>
            </a:r>
            <a:r>
              <a:rPr sz="1800" spc="-55" dirty="0">
                <a:latin typeface="Constantia"/>
                <a:cs typeface="Constantia"/>
              </a:rPr>
              <a:t>v</a:t>
            </a:r>
            <a:r>
              <a:rPr sz="1800" dirty="0">
                <a:latin typeface="Constantia"/>
                <a:cs typeface="Constantia"/>
              </a:rPr>
              <a:t>e</a:t>
            </a:r>
            <a:r>
              <a:rPr sz="1800" spc="5" dirty="0">
                <a:latin typeface="Constantia"/>
                <a:cs typeface="Constantia"/>
              </a:rPr>
              <a:t>r</a:t>
            </a:r>
            <a:r>
              <a:rPr sz="1800" dirty="0">
                <a:latin typeface="Constantia"/>
                <a:cs typeface="Constantia"/>
              </a:rPr>
              <a:t>ti</a:t>
            </a:r>
            <a:r>
              <a:rPr sz="1800" spc="-45" dirty="0">
                <a:latin typeface="Constantia"/>
                <a:cs typeface="Constantia"/>
              </a:rPr>
              <a:t>c</a:t>
            </a:r>
            <a:r>
              <a:rPr sz="1800" dirty="0">
                <a:latin typeface="Constantia"/>
                <a:cs typeface="Constantia"/>
              </a:rPr>
              <a:t>es</a:t>
            </a:r>
            <a:r>
              <a:rPr sz="1800" spc="-75" dirty="0">
                <a:latin typeface="Constantia"/>
                <a:cs typeface="Constantia"/>
              </a:rPr>
              <a:t> </a:t>
            </a:r>
            <a:r>
              <a:rPr sz="1800" dirty="0">
                <a:latin typeface="Constantia"/>
                <a:cs typeface="Constantia"/>
              </a:rPr>
              <a:t>of </a:t>
            </a:r>
            <a:r>
              <a:rPr sz="1800" spc="-5" dirty="0">
                <a:latin typeface="Constantia"/>
                <a:cs typeface="Constantia"/>
              </a:rPr>
              <a:t> deg</a:t>
            </a:r>
            <a:r>
              <a:rPr sz="1800" spc="-20" dirty="0">
                <a:latin typeface="Constantia"/>
                <a:cs typeface="Constantia"/>
              </a:rPr>
              <a:t>r</a:t>
            </a:r>
            <a:r>
              <a:rPr sz="1800" dirty="0">
                <a:latin typeface="Constantia"/>
                <a:cs typeface="Constantia"/>
              </a:rPr>
              <a:t>ee</a:t>
            </a:r>
            <a:r>
              <a:rPr sz="1800" spc="-65" dirty="0">
                <a:latin typeface="Constantia"/>
                <a:cs typeface="Constantia"/>
              </a:rPr>
              <a:t> </a:t>
            </a:r>
            <a:r>
              <a:rPr sz="1800" dirty="0">
                <a:latin typeface="Constantia"/>
                <a:cs typeface="Constantia"/>
              </a:rPr>
              <a:t>th</a:t>
            </a:r>
            <a:r>
              <a:rPr sz="1800" spc="-20" dirty="0">
                <a:latin typeface="Constantia"/>
                <a:cs typeface="Constantia"/>
              </a:rPr>
              <a:t>r</a:t>
            </a:r>
            <a:r>
              <a:rPr sz="1800" dirty="0">
                <a:latin typeface="Constantia"/>
                <a:cs typeface="Constantia"/>
              </a:rPr>
              <a:t>ee</a:t>
            </a:r>
            <a:r>
              <a:rPr sz="1800" spc="-114" dirty="0">
                <a:latin typeface="Constantia"/>
                <a:cs typeface="Constantia"/>
              </a:rPr>
              <a:t> </a:t>
            </a:r>
            <a:r>
              <a:rPr sz="1800" dirty="0">
                <a:latin typeface="Constantia"/>
                <a:cs typeface="Constantia"/>
              </a:rPr>
              <a:t>and</a:t>
            </a:r>
            <a:r>
              <a:rPr sz="1800" spc="-15" dirty="0">
                <a:latin typeface="Constantia"/>
                <a:cs typeface="Constantia"/>
              </a:rPr>
              <a:t> </a:t>
            </a:r>
            <a:r>
              <a:rPr sz="1800" dirty="0">
                <a:latin typeface="Constantia"/>
                <a:cs typeface="Constantia"/>
              </a:rPr>
              <a:t>the</a:t>
            </a:r>
            <a:r>
              <a:rPr sz="1800" spc="-90" dirty="0">
                <a:latin typeface="Constantia"/>
                <a:cs typeface="Constantia"/>
              </a:rPr>
              <a:t> </a:t>
            </a:r>
            <a:r>
              <a:rPr sz="1800" dirty="0">
                <a:latin typeface="Constantia"/>
                <a:cs typeface="Constantia"/>
              </a:rPr>
              <a:t>ed</a:t>
            </a:r>
            <a:r>
              <a:rPr sz="1800" spc="-50" dirty="0">
                <a:latin typeface="Constantia"/>
                <a:cs typeface="Constantia"/>
              </a:rPr>
              <a:t>g</a:t>
            </a:r>
            <a:r>
              <a:rPr sz="1800" dirty="0">
                <a:latin typeface="Constantia"/>
                <a:cs typeface="Constantia"/>
              </a:rPr>
              <a:t>es  </a:t>
            </a:r>
            <a:r>
              <a:rPr sz="1800" spc="-10" dirty="0">
                <a:latin typeface="Constantia"/>
                <a:cs typeface="Constantia"/>
              </a:rPr>
              <a:t>connecting</a:t>
            </a:r>
            <a:r>
              <a:rPr sz="1800" spc="-15" dirty="0">
                <a:latin typeface="Constantia"/>
                <a:cs typeface="Constantia"/>
              </a:rPr>
              <a:t> </a:t>
            </a:r>
            <a:r>
              <a:rPr sz="1800" dirty="0">
                <a:latin typeface="Constantia"/>
                <a:cs typeface="Constantia"/>
              </a:rPr>
              <a:t>them</a:t>
            </a:r>
            <a:r>
              <a:rPr sz="1800" spc="-30" dirty="0">
                <a:latin typeface="Constantia"/>
                <a:cs typeface="Constantia"/>
              </a:rPr>
              <a:t> </a:t>
            </a:r>
            <a:r>
              <a:rPr sz="1800" spc="-5" dirty="0">
                <a:latin typeface="Constantia"/>
                <a:cs typeface="Constantia"/>
              </a:rPr>
              <a:t>must</a:t>
            </a:r>
            <a:r>
              <a:rPr sz="1800" spc="-50" dirty="0">
                <a:latin typeface="Constantia"/>
                <a:cs typeface="Constantia"/>
              </a:rPr>
              <a:t> </a:t>
            </a:r>
            <a:r>
              <a:rPr sz="1800" dirty="0">
                <a:latin typeface="Constantia"/>
                <a:cs typeface="Constantia"/>
              </a:rPr>
              <a:t>be</a:t>
            </a:r>
            <a:r>
              <a:rPr sz="1800" spc="-60" dirty="0">
                <a:latin typeface="Constantia"/>
                <a:cs typeface="Constantia"/>
              </a:rPr>
              <a:t> </a:t>
            </a:r>
            <a:r>
              <a:rPr sz="1800" spc="-5" dirty="0">
                <a:latin typeface="Constantia"/>
                <a:cs typeface="Constantia"/>
              </a:rPr>
              <a:t>isomorphic.</a:t>
            </a:r>
            <a:endParaRPr sz="1800" dirty="0">
              <a:latin typeface="Constantia"/>
              <a:cs typeface="Constantia"/>
            </a:endParaRPr>
          </a:p>
          <a:p>
            <a:pPr marL="12700" marR="4308475" algn="just">
              <a:lnSpc>
                <a:spcPct val="80000"/>
              </a:lnSpc>
              <a:spcBef>
                <a:spcPts val="5"/>
              </a:spcBef>
            </a:pPr>
            <a:r>
              <a:rPr sz="1800" spc="-5" dirty="0">
                <a:latin typeface="Constantia"/>
                <a:cs typeface="Constantia"/>
              </a:rPr>
              <a:t>But</a:t>
            </a:r>
            <a:r>
              <a:rPr sz="1800" spc="-85" dirty="0">
                <a:latin typeface="Constantia"/>
                <a:cs typeface="Constantia"/>
              </a:rPr>
              <a:t> </a:t>
            </a:r>
            <a:r>
              <a:rPr sz="1800" dirty="0">
                <a:latin typeface="Constantia"/>
                <a:cs typeface="Constantia"/>
              </a:rPr>
              <a:t>the</a:t>
            </a:r>
            <a:r>
              <a:rPr sz="1800" spc="-90" dirty="0">
                <a:latin typeface="Constantia"/>
                <a:cs typeface="Constantia"/>
              </a:rPr>
              <a:t> </a:t>
            </a:r>
            <a:r>
              <a:rPr sz="1800" spc="-5" dirty="0">
                <a:latin typeface="Constantia"/>
                <a:cs typeface="Constantia"/>
              </a:rPr>
              <a:t>subgraphs,</a:t>
            </a:r>
            <a:r>
              <a:rPr sz="1800" spc="-85" dirty="0">
                <a:latin typeface="Constantia"/>
                <a:cs typeface="Constantia"/>
              </a:rPr>
              <a:t> </a:t>
            </a:r>
            <a:r>
              <a:rPr sz="1800" dirty="0">
                <a:latin typeface="Constantia"/>
                <a:cs typeface="Constantia"/>
              </a:rPr>
              <a:t>as</a:t>
            </a:r>
            <a:r>
              <a:rPr sz="1800" spc="-90" dirty="0">
                <a:latin typeface="Constantia"/>
                <a:cs typeface="Constantia"/>
              </a:rPr>
              <a:t> </a:t>
            </a:r>
            <a:r>
              <a:rPr sz="1800" spc="-10" dirty="0">
                <a:latin typeface="Constantia"/>
                <a:cs typeface="Constantia"/>
              </a:rPr>
              <a:t>shown</a:t>
            </a:r>
            <a:r>
              <a:rPr sz="1800" spc="-90" dirty="0">
                <a:latin typeface="Constantia"/>
                <a:cs typeface="Constantia"/>
              </a:rPr>
              <a:t> </a:t>
            </a:r>
            <a:r>
              <a:rPr sz="1800" dirty="0">
                <a:latin typeface="Constantia"/>
                <a:cs typeface="Constantia"/>
              </a:rPr>
              <a:t>at</a:t>
            </a:r>
            <a:r>
              <a:rPr sz="1800" spc="-80" dirty="0">
                <a:latin typeface="Constantia"/>
                <a:cs typeface="Constantia"/>
              </a:rPr>
              <a:t> </a:t>
            </a:r>
            <a:r>
              <a:rPr sz="1800" dirty="0">
                <a:latin typeface="Constantia"/>
                <a:cs typeface="Constantia"/>
              </a:rPr>
              <a:t>the</a:t>
            </a:r>
            <a:r>
              <a:rPr sz="1800" spc="-90" dirty="0">
                <a:latin typeface="Constantia"/>
                <a:cs typeface="Constantia"/>
              </a:rPr>
              <a:t> </a:t>
            </a:r>
            <a:r>
              <a:rPr sz="1800" spc="-5" dirty="0">
                <a:latin typeface="Constantia"/>
                <a:cs typeface="Constantia"/>
              </a:rPr>
              <a:t>right, </a:t>
            </a:r>
            <a:r>
              <a:rPr sz="1800" spc="-440" dirty="0">
                <a:latin typeface="Constantia"/>
                <a:cs typeface="Constantia"/>
              </a:rPr>
              <a:t> </a:t>
            </a:r>
            <a:r>
              <a:rPr sz="1800" spc="-10" dirty="0">
                <a:latin typeface="Constantia"/>
                <a:cs typeface="Constantia"/>
              </a:rPr>
              <a:t>are</a:t>
            </a:r>
            <a:r>
              <a:rPr sz="1800" spc="-60" dirty="0">
                <a:latin typeface="Constantia"/>
                <a:cs typeface="Constantia"/>
              </a:rPr>
              <a:t> </a:t>
            </a:r>
            <a:r>
              <a:rPr sz="1800" spc="-5" dirty="0">
                <a:latin typeface="Constantia"/>
                <a:cs typeface="Constantia"/>
              </a:rPr>
              <a:t>not</a:t>
            </a:r>
            <a:r>
              <a:rPr sz="1800" spc="-50" dirty="0">
                <a:latin typeface="Constantia"/>
                <a:cs typeface="Constantia"/>
              </a:rPr>
              <a:t> </a:t>
            </a:r>
            <a:r>
              <a:rPr sz="1800" spc="-5" dirty="0">
                <a:latin typeface="Constantia"/>
                <a:cs typeface="Constantia"/>
              </a:rPr>
              <a:t>isomorphic.</a:t>
            </a:r>
            <a:endParaRPr sz="1800" dirty="0">
              <a:latin typeface="Constantia"/>
              <a:cs typeface="Constantia"/>
            </a:endParaRPr>
          </a:p>
        </p:txBody>
      </p:sp>
      <p:pic>
        <p:nvPicPr>
          <p:cNvPr id="10" name="object 10"/>
          <p:cNvPicPr/>
          <p:nvPr/>
        </p:nvPicPr>
        <p:blipFill>
          <a:blip r:embed="rId7" cstate="print"/>
          <a:stretch>
            <a:fillRect/>
          </a:stretch>
        </p:blipFill>
        <p:spPr>
          <a:xfrm>
            <a:off x="152400" y="1219200"/>
            <a:ext cx="8904732" cy="1706879"/>
          </a:xfrm>
          <a:prstGeom prst="rect">
            <a:avLst/>
          </a:prstGeom>
        </p:spPr>
      </p:pic>
      <p:pic>
        <p:nvPicPr>
          <p:cNvPr id="11" name="object 11"/>
          <p:cNvPicPr/>
          <p:nvPr/>
        </p:nvPicPr>
        <p:blipFill>
          <a:blip r:embed="rId8" cstate="print"/>
          <a:stretch>
            <a:fillRect/>
          </a:stretch>
        </p:blipFill>
        <p:spPr>
          <a:xfrm>
            <a:off x="5486400" y="4572000"/>
            <a:ext cx="3429000" cy="1982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47034"/>
            <a:ext cx="5991225" cy="1049020"/>
          </a:xfrm>
          <a:prstGeom prst="rect">
            <a:avLst/>
          </a:prstGeom>
        </p:spPr>
        <p:txBody>
          <a:bodyPr vert="horz" wrap="square" lIns="0" tIns="68580" rIns="0" bIns="0" rtlCol="0">
            <a:spAutoFit/>
          </a:bodyPr>
          <a:lstStyle/>
          <a:p>
            <a:pPr marL="12700">
              <a:lnSpc>
                <a:spcPct val="100000"/>
              </a:lnSpc>
              <a:spcBef>
                <a:spcPts val="540"/>
              </a:spcBef>
            </a:pPr>
            <a:r>
              <a:rPr sz="4500" dirty="0">
                <a:solidFill>
                  <a:srgbClr val="04607A"/>
                </a:solidFill>
                <a:latin typeface="Calibri"/>
                <a:cs typeface="Calibri"/>
              </a:rPr>
              <a:t>Isomorphism</a:t>
            </a:r>
            <a:r>
              <a:rPr sz="4500" spc="-10" dirty="0">
                <a:solidFill>
                  <a:srgbClr val="04607A"/>
                </a:solidFill>
                <a:latin typeface="Calibri"/>
                <a:cs typeface="Calibri"/>
              </a:rPr>
              <a:t> </a:t>
            </a:r>
            <a:r>
              <a:rPr sz="4500" spc="-5" dirty="0">
                <a:solidFill>
                  <a:srgbClr val="04607A"/>
                </a:solidFill>
                <a:latin typeface="Calibri"/>
                <a:cs typeface="Calibri"/>
              </a:rPr>
              <a:t>of</a:t>
            </a:r>
            <a:r>
              <a:rPr sz="4500" spc="-30" dirty="0">
                <a:solidFill>
                  <a:srgbClr val="04607A"/>
                </a:solidFill>
                <a:latin typeface="Calibri"/>
                <a:cs typeface="Calibri"/>
              </a:rPr>
              <a:t> </a:t>
            </a:r>
            <a:r>
              <a:rPr sz="4500" spc="-15" dirty="0">
                <a:solidFill>
                  <a:srgbClr val="04607A"/>
                </a:solidFill>
                <a:latin typeface="Calibri"/>
                <a:cs typeface="Calibri"/>
              </a:rPr>
              <a:t>Graphs</a:t>
            </a:r>
            <a:endParaRPr sz="4500" dirty="0">
              <a:latin typeface="Calibri"/>
              <a:cs typeface="Calibri"/>
            </a:endParaRPr>
          </a:p>
          <a:p>
            <a:pPr marL="73025">
              <a:lnSpc>
                <a:spcPct val="100000"/>
              </a:lnSpc>
              <a:spcBef>
                <a:spcPts val="175"/>
              </a:spcBef>
            </a:pPr>
            <a:r>
              <a:rPr sz="1700" b="1" spc="-5" dirty="0">
                <a:solidFill>
                  <a:srgbClr val="000000"/>
                </a:solidFill>
                <a:latin typeface="Constantia"/>
                <a:cs typeface="Constantia"/>
              </a:rPr>
              <a:t>Example</a:t>
            </a:r>
            <a:r>
              <a:rPr sz="1700" spc="-5" dirty="0">
                <a:solidFill>
                  <a:srgbClr val="000000"/>
                </a:solidFill>
              </a:rPr>
              <a:t>: Determine</a:t>
            </a:r>
            <a:r>
              <a:rPr sz="1700" spc="-90" dirty="0">
                <a:solidFill>
                  <a:srgbClr val="000000"/>
                </a:solidFill>
              </a:rPr>
              <a:t> </a:t>
            </a:r>
            <a:r>
              <a:rPr sz="1700" spc="-5" dirty="0">
                <a:solidFill>
                  <a:srgbClr val="000000"/>
                </a:solidFill>
              </a:rPr>
              <a:t>whether</a:t>
            </a:r>
            <a:r>
              <a:rPr sz="1700" spc="-85" dirty="0">
                <a:solidFill>
                  <a:srgbClr val="000000"/>
                </a:solidFill>
              </a:rPr>
              <a:t> </a:t>
            </a:r>
            <a:r>
              <a:rPr sz="1700" spc="-5" dirty="0">
                <a:solidFill>
                  <a:srgbClr val="000000"/>
                </a:solidFill>
              </a:rPr>
              <a:t>these</a:t>
            </a:r>
            <a:r>
              <a:rPr sz="1700" spc="-50" dirty="0">
                <a:solidFill>
                  <a:srgbClr val="000000"/>
                </a:solidFill>
              </a:rPr>
              <a:t> </a:t>
            </a:r>
            <a:r>
              <a:rPr sz="1700" spc="-15" dirty="0">
                <a:solidFill>
                  <a:srgbClr val="000000"/>
                </a:solidFill>
              </a:rPr>
              <a:t>two</a:t>
            </a:r>
            <a:r>
              <a:rPr sz="1700" spc="-80" dirty="0">
                <a:solidFill>
                  <a:srgbClr val="000000"/>
                </a:solidFill>
              </a:rPr>
              <a:t> </a:t>
            </a:r>
            <a:r>
              <a:rPr sz="1700" spc="-10" dirty="0">
                <a:solidFill>
                  <a:srgbClr val="000000"/>
                </a:solidFill>
              </a:rPr>
              <a:t>graphs</a:t>
            </a:r>
            <a:r>
              <a:rPr sz="1700" spc="-80" dirty="0">
                <a:solidFill>
                  <a:srgbClr val="000000"/>
                </a:solidFill>
              </a:rPr>
              <a:t> </a:t>
            </a:r>
            <a:r>
              <a:rPr sz="1700" spc="-10" dirty="0">
                <a:solidFill>
                  <a:srgbClr val="000000"/>
                </a:solidFill>
              </a:rPr>
              <a:t>are</a:t>
            </a:r>
            <a:r>
              <a:rPr sz="1700" spc="-35" dirty="0">
                <a:solidFill>
                  <a:srgbClr val="000000"/>
                </a:solidFill>
              </a:rPr>
              <a:t> </a:t>
            </a:r>
            <a:r>
              <a:rPr sz="1700" spc="-5" dirty="0">
                <a:solidFill>
                  <a:srgbClr val="000000"/>
                </a:solidFill>
              </a:rPr>
              <a:t>isomorphic.</a:t>
            </a:r>
            <a:endParaRPr sz="1700" dirty="0">
              <a:latin typeface="Constantia"/>
              <a:cs typeface="Constantia"/>
            </a:endParaRPr>
          </a:p>
        </p:txBody>
      </p:sp>
      <p:sp>
        <p:nvSpPr>
          <p:cNvPr id="9" name="object 9"/>
          <p:cNvSpPr txBox="1"/>
          <p:nvPr/>
        </p:nvSpPr>
        <p:spPr>
          <a:xfrm>
            <a:off x="467359" y="2586427"/>
            <a:ext cx="8491220" cy="4196715"/>
          </a:xfrm>
          <a:prstGeom prst="rect">
            <a:avLst/>
          </a:prstGeom>
        </p:spPr>
        <p:txBody>
          <a:bodyPr vert="horz" wrap="square" lIns="0" tIns="154305" rIns="0" bIns="0" rtlCol="0">
            <a:spAutoFit/>
          </a:bodyPr>
          <a:lstStyle/>
          <a:p>
            <a:pPr marL="50800" algn="just">
              <a:lnSpc>
                <a:spcPct val="100000"/>
              </a:lnSpc>
              <a:spcBef>
                <a:spcPts val="1215"/>
              </a:spcBef>
            </a:pPr>
            <a:r>
              <a:rPr sz="1800" b="1" spc="-5" dirty="0">
                <a:latin typeface="Constantia"/>
                <a:cs typeface="Constantia"/>
              </a:rPr>
              <a:t>Solution</a:t>
            </a:r>
            <a:r>
              <a:rPr sz="1800" spc="-5" dirty="0">
                <a:latin typeface="Constantia"/>
                <a:cs typeface="Constantia"/>
              </a:rPr>
              <a:t>:</a:t>
            </a:r>
            <a:r>
              <a:rPr sz="1800" spc="440" dirty="0">
                <a:latin typeface="Constantia"/>
                <a:cs typeface="Constantia"/>
              </a:rPr>
              <a:t> </a:t>
            </a:r>
            <a:r>
              <a:rPr sz="1800" spc="-5" dirty="0">
                <a:latin typeface="Constantia"/>
                <a:cs typeface="Constantia"/>
              </a:rPr>
              <a:t>Both</a:t>
            </a:r>
            <a:r>
              <a:rPr sz="1800" spc="-80" dirty="0">
                <a:latin typeface="Constantia"/>
                <a:cs typeface="Constantia"/>
              </a:rPr>
              <a:t> </a:t>
            </a:r>
            <a:r>
              <a:rPr sz="1800" spc="-5" dirty="0">
                <a:latin typeface="Constantia"/>
                <a:cs typeface="Constantia"/>
              </a:rPr>
              <a:t>graphs</a:t>
            </a:r>
            <a:r>
              <a:rPr sz="1800" spc="-60" dirty="0">
                <a:latin typeface="Constantia"/>
                <a:cs typeface="Constantia"/>
              </a:rPr>
              <a:t> </a:t>
            </a:r>
            <a:r>
              <a:rPr sz="1800" spc="-25" dirty="0">
                <a:latin typeface="Constantia"/>
                <a:cs typeface="Constantia"/>
              </a:rPr>
              <a:t>have</a:t>
            </a:r>
            <a:r>
              <a:rPr sz="1800" spc="-75" dirty="0">
                <a:latin typeface="Constantia"/>
                <a:cs typeface="Constantia"/>
              </a:rPr>
              <a:t> </a:t>
            </a:r>
            <a:r>
              <a:rPr sz="1800" dirty="0">
                <a:latin typeface="Constantia"/>
                <a:cs typeface="Constantia"/>
              </a:rPr>
              <a:t>six</a:t>
            </a:r>
            <a:r>
              <a:rPr sz="1800" spc="-100" dirty="0">
                <a:latin typeface="Constantia"/>
                <a:cs typeface="Constantia"/>
              </a:rPr>
              <a:t> </a:t>
            </a:r>
            <a:r>
              <a:rPr sz="1800" spc="-15" dirty="0">
                <a:latin typeface="Constantia"/>
                <a:cs typeface="Constantia"/>
              </a:rPr>
              <a:t>vertices</a:t>
            </a:r>
            <a:r>
              <a:rPr sz="1800" spc="-80" dirty="0">
                <a:latin typeface="Constantia"/>
                <a:cs typeface="Constantia"/>
              </a:rPr>
              <a:t> </a:t>
            </a:r>
            <a:r>
              <a:rPr sz="1800" spc="-5" dirty="0">
                <a:latin typeface="Constantia"/>
                <a:cs typeface="Constantia"/>
              </a:rPr>
              <a:t>and</a:t>
            </a:r>
            <a:r>
              <a:rPr sz="1800" spc="-25" dirty="0">
                <a:latin typeface="Constantia"/>
                <a:cs typeface="Constantia"/>
              </a:rPr>
              <a:t> </a:t>
            </a:r>
            <a:r>
              <a:rPr sz="1800" spc="-10" dirty="0">
                <a:latin typeface="Constantia"/>
                <a:cs typeface="Constantia"/>
              </a:rPr>
              <a:t>seven</a:t>
            </a:r>
            <a:r>
              <a:rPr sz="1800" spc="-75" dirty="0">
                <a:latin typeface="Constantia"/>
                <a:cs typeface="Constantia"/>
              </a:rPr>
              <a:t> </a:t>
            </a:r>
            <a:r>
              <a:rPr sz="1800" spc="-15" dirty="0">
                <a:latin typeface="Constantia"/>
                <a:cs typeface="Constantia"/>
              </a:rPr>
              <a:t>edges.</a:t>
            </a:r>
            <a:endParaRPr sz="1800" dirty="0">
              <a:latin typeface="Constantia"/>
              <a:cs typeface="Constantia"/>
            </a:endParaRPr>
          </a:p>
          <a:p>
            <a:pPr marL="50800" algn="just">
              <a:lnSpc>
                <a:spcPts val="2160"/>
              </a:lnSpc>
              <a:spcBef>
                <a:spcPts val="1240"/>
              </a:spcBef>
            </a:pPr>
            <a:r>
              <a:rPr sz="2000" spc="-5" dirty="0">
                <a:latin typeface="Constantia"/>
                <a:cs typeface="Constantia"/>
              </a:rPr>
              <a:t>They</a:t>
            </a:r>
            <a:r>
              <a:rPr sz="2000" spc="-100" dirty="0">
                <a:latin typeface="Constantia"/>
                <a:cs typeface="Constantia"/>
              </a:rPr>
              <a:t> </a:t>
            </a:r>
            <a:r>
              <a:rPr sz="2000" dirty="0">
                <a:latin typeface="Constantia"/>
                <a:cs typeface="Constantia"/>
              </a:rPr>
              <a:t>also</a:t>
            </a:r>
            <a:r>
              <a:rPr sz="2000" spc="-60" dirty="0">
                <a:latin typeface="Constantia"/>
                <a:cs typeface="Constantia"/>
              </a:rPr>
              <a:t> </a:t>
            </a:r>
            <a:r>
              <a:rPr sz="2000" spc="-5" dirty="0">
                <a:latin typeface="Constantia"/>
                <a:cs typeface="Constantia"/>
              </a:rPr>
              <a:t>both</a:t>
            </a:r>
            <a:r>
              <a:rPr sz="2000" spc="-45" dirty="0">
                <a:latin typeface="Constantia"/>
                <a:cs typeface="Constantia"/>
              </a:rPr>
              <a:t> </a:t>
            </a:r>
            <a:r>
              <a:rPr sz="2000" spc="-25" dirty="0">
                <a:latin typeface="Constantia"/>
                <a:cs typeface="Constantia"/>
              </a:rPr>
              <a:t>have</a:t>
            </a:r>
            <a:r>
              <a:rPr sz="2000" spc="-75" dirty="0">
                <a:latin typeface="Constantia"/>
                <a:cs typeface="Constantia"/>
              </a:rPr>
              <a:t> </a:t>
            </a:r>
            <a:r>
              <a:rPr sz="2000" spc="-5" dirty="0">
                <a:latin typeface="Constantia"/>
                <a:cs typeface="Constantia"/>
              </a:rPr>
              <a:t>four</a:t>
            </a:r>
            <a:r>
              <a:rPr sz="2000" spc="-140" dirty="0">
                <a:latin typeface="Constantia"/>
                <a:cs typeface="Constantia"/>
              </a:rPr>
              <a:t> </a:t>
            </a:r>
            <a:r>
              <a:rPr sz="2000" spc="-10" dirty="0">
                <a:latin typeface="Constantia"/>
                <a:cs typeface="Constantia"/>
              </a:rPr>
              <a:t>vertices</a:t>
            </a:r>
            <a:r>
              <a:rPr sz="2000" spc="-114" dirty="0">
                <a:latin typeface="Constantia"/>
                <a:cs typeface="Constantia"/>
              </a:rPr>
              <a:t> </a:t>
            </a:r>
            <a:r>
              <a:rPr sz="2000" spc="-5" dirty="0">
                <a:latin typeface="Constantia"/>
                <a:cs typeface="Constantia"/>
              </a:rPr>
              <a:t>of degree</a:t>
            </a:r>
            <a:r>
              <a:rPr sz="2000" spc="-80" dirty="0">
                <a:latin typeface="Constantia"/>
                <a:cs typeface="Constantia"/>
              </a:rPr>
              <a:t> </a:t>
            </a:r>
            <a:r>
              <a:rPr sz="2000" spc="-20" dirty="0">
                <a:latin typeface="Constantia"/>
                <a:cs typeface="Constantia"/>
              </a:rPr>
              <a:t>two</a:t>
            </a:r>
            <a:r>
              <a:rPr sz="2000" spc="-125" dirty="0">
                <a:latin typeface="Constantia"/>
                <a:cs typeface="Constantia"/>
              </a:rPr>
              <a:t> </a:t>
            </a:r>
            <a:r>
              <a:rPr sz="2000" spc="-5" dirty="0">
                <a:latin typeface="Constantia"/>
                <a:cs typeface="Constantia"/>
              </a:rPr>
              <a:t>and</a:t>
            </a:r>
            <a:r>
              <a:rPr sz="2000" spc="-15" dirty="0">
                <a:latin typeface="Constantia"/>
                <a:cs typeface="Constantia"/>
              </a:rPr>
              <a:t> </a:t>
            </a:r>
            <a:r>
              <a:rPr sz="2000" spc="-20" dirty="0">
                <a:latin typeface="Constantia"/>
                <a:cs typeface="Constantia"/>
              </a:rPr>
              <a:t>two</a:t>
            </a:r>
            <a:r>
              <a:rPr sz="2000" spc="-125" dirty="0">
                <a:latin typeface="Constantia"/>
                <a:cs typeface="Constantia"/>
              </a:rPr>
              <a:t> </a:t>
            </a:r>
            <a:r>
              <a:rPr sz="2000" spc="-5" dirty="0">
                <a:latin typeface="Constantia"/>
                <a:cs typeface="Constantia"/>
              </a:rPr>
              <a:t>of</a:t>
            </a:r>
            <a:r>
              <a:rPr sz="2000" spc="10" dirty="0">
                <a:latin typeface="Constantia"/>
                <a:cs typeface="Constantia"/>
              </a:rPr>
              <a:t> </a:t>
            </a:r>
            <a:r>
              <a:rPr sz="2000" spc="-5" dirty="0">
                <a:latin typeface="Constantia"/>
                <a:cs typeface="Constantia"/>
              </a:rPr>
              <a:t>degree</a:t>
            </a:r>
            <a:r>
              <a:rPr sz="2000" spc="-95" dirty="0">
                <a:latin typeface="Constantia"/>
                <a:cs typeface="Constantia"/>
              </a:rPr>
              <a:t> </a:t>
            </a:r>
            <a:r>
              <a:rPr sz="2000" spc="-5" dirty="0">
                <a:latin typeface="Constantia"/>
                <a:cs typeface="Constantia"/>
              </a:rPr>
              <a:t>three.</a:t>
            </a:r>
            <a:endParaRPr sz="2000" dirty="0">
              <a:latin typeface="Constantia"/>
              <a:cs typeface="Constantia"/>
            </a:endParaRPr>
          </a:p>
          <a:p>
            <a:pPr marL="50800" marR="43180" algn="just">
              <a:lnSpc>
                <a:spcPct val="80000"/>
              </a:lnSpc>
              <a:spcBef>
                <a:spcPts val="240"/>
              </a:spcBef>
            </a:pPr>
            <a:r>
              <a:rPr sz="2000" spc="-5" dirty="0">
                <a:latin typeface="Constantia"/>
                <a:cs typeface="Constantia"/>
              </a:rPr>
              <a:t>The subgraphs of </a:t>
            </a:r>
            <a:r>
              <a:rPr sz="2000" i="1" dirty="0">
                <a:latin typeface="Constantia"/>
                <a:cs typeface="Constantia"/>
              </a:rPr>
              <a:t>G </a:t>
            </a:r>
            <a:r>
              <a:rPr sz="2000" spc="-5" dirty="0">
                <a:latin typeface="Constantia"/>
                <a:cs typeface="Constantia"/>
              </a:rPr>
              <a:t>and </a:t>
            </a:r>
            <a:r>
              <a:rPr sz="2000" i="1" dirty="0">
                <a:latin typeface="Constantia"/>
                <a:cs typeface="Constantia"/>
              </a:rPr>
              <a:t>H </a:t>
            </a:r>
            <a:r>
              <a:rPr sz="2000" spc="-10" dirty="0">
                <a:latin typeface="Constantia"/>
                <a:cs typeface="Constantia"/>
              </a:rPr>
              <a:t>consisting </a:t>
            </a:r>
            <a:r>
              <a:rPr sz="2000" spc="-5" dirty="0">
                <a:latin typeface="Constantia"/>
                <a:cs typeface="Constantia"/>
              </a:rPr>
              <a:t>of all the </a:t>
            </a:r>
            <a:r>
              <a:rPr sz="2000" spc="-15" dirty="0">
                <a:latin typeface="Constantia"/>
                <a:cs typeface="Constantia"/>
              </a:rPr>
              <a:t>vertices </a:t>
            </a:r>
            <a:r>
              <a:rPr sz="2000" spc="-5" dirty="0">
                <a:latin typeface="Constantia"/>
                <a:cs typeface="Constantia"/>
              </a:rPr>
              <a:t>of </a:t>
            </a:r>
            <a:r>
              <a:rPr sz="2000" spc="-10" dirty="0">
                <a:latin typeface="Constantia"/>
                <a:cs typeface="Constantia"/>
              </a:rPr>
              <a:t>degree </a:t>
            </a:r>
            <a:r>
              <a:rPr sz="2000" spc="-25" dirty="0">
                <a:latin typeface="Constantia"/>
                <a:cs typeface="Constantia"/>
              </a:rPr>
              <a:t>two </a:t>
            </a:r>
            <a:r>
              <a:rPr sz="2000" spc="-5" dirty="0">
                <a:latin typeface="Constantia"/>
                <a:cs typeface="Constantia"/>
              </a:rPr>
              <a:t>and the </a:t>
            </a:r>
            <a:r>
              <a:rPr sz="2000" spc="-490" dirty="0">
                <a:latin typeface="Constantia"/>
                <a:cs typeface="Constantia"/>
              </a:rPr>
              <a:t> </a:t>
            </a:r>
            <a:r>
              <a:rPr sz="2000" spc="-10" dirty="0">
                <a:latin typeface="Constantia"/>
                <a:cs typeface="Constantia"/>
              </a:rPr>
              <a:t>edges connecting </a:t>
            </a:r>
            <a:r>
              <a:rPr sz="2000" spc="-5" dirty="0">
                <a:latin typeface="Constantia"/>
                <a:cs typeface="Constantia"/>
              </a:rPr>
              <a:t>them </a:t>
            </a:r>
            <a:r>
              <a:rPr sz="2000" spc="-15" dirty="0">
                <a:latin typeface="Constantia"/>
                <a:cs typeface="Constantia"/>
              </a:rPr>
              <a:t>are </a:t>
            </a:r>
            <a:r>
              <a:rPr sz="2000" spc="-5" dirty="0">
                <a:latin typeface="Constantia"/>
                <a:cs typeface="Constantia"/>
              </a:rPr>
              <a:t>isomorphic. </a:t>
            </a:r>
            <a:r>
              <a:rPr sz="2000" spc="-20" dirty="0">
                <a:latin typeface="Constantia"/>
                <a:cs typeface="Constantia"/>
              </a:rPr>
              <a:t>So, </a:t>
            </a:r>
            <a:r>
              <a:rPr sz="2000" spc="-10" dirty="0">
                <a:latin typeface="Constantia"/>
                <a:cs typeface="Constantia"/>
              </a:rPr>
              <a:t>it </a:t>
            </a:r>
            <a:r>
              <a:rPr sz="2000" spc="-5" dirty="0">
                <a:latin typeface="Constantia"/>
                <a:cs typeface="Constantia"/>
              </a:rPr>
              <a:t>is reasonable </a:t>
            </a:r>
            <a:r>
              <a:rPr sz="2000" spc="-15" dirty="0">
                <a:latin typeface="Constantia"/>
                <a:cs typeface="Constantia"/>
              </a:rPr>
              <a:t>to </a:t>
            </a:r>
            <a:r>
              <a:rPr sz="2000" spc="5" dirty="0">
                <a:latin typeface="Constantia"/>
                <a:cs typeface="Constantia"/>
              </a:rPr>
              <a:t>try </a:t>
            </a:r>
            <a:r>
              <a:rPr sz="2000" spc="-20" dirty="0">
                <a:latin typeface="Constantia"/>
                <a:cs typeface="Constantia"/>
              </a:rPr>
              <a:t>to </a:t>
            </a:r>
            <a:r>
              <a:rPr sz="2000" spc="10" dirty="0">
                <a:latin typeface="Constantia"/>
                <a:cs typeface="Constantia"/>
              </a:rPr>
              <a:t>find </a:t>
            </a:r>
            <a:r>
              <a:rPr sz="2000" spc="-15" dirty="0">
                <a:latin typeface="Constantia"/>
                <a:cs typeface="Constantia"/>
              </a:rPr>
              <a:t>an </a:t>
            </a:r>
            <a:r>
              <a:rPr sz="2000" spc="-10" dirty="0">
                <a:latin typeface="Constantia"/>
                <a:cs typeface="Constantia"/>
              </a:rPr>
              <a:t> </a:t>
            </a:r>
            <a:r>
              <a:rPr sz="2000" spc="-5" dirty="0">
                <a:latin typeface="Constantia"/>
                <a:cs typeface="Constantia"/>
              </a:rPr>
              <a:t>isomorphism</a:t>
            </a:r>
            <a:r>
              <a:rPr sz="2000" spc="-60" dirty="0">
                <a:latin typeface="Constantia"/>
                <a:cs typeface="Constantia"/>
              </a:rPr>
              <a:t> </a:t>
            </a:r>
            <a:r>
              <a:rPr sz="2000" i="1" spc="-5" dirty="0">
                <a:latin typeface="Constantia"/>
                <a:cs typeface="Constantia"/>
              </a:rPr>
              <a:t>f</a:t>
            </a:r>
            <a:r>
              <a:rPr sz="2000" spc="-5" dirty="0">
                <a:latin typeface="Constantia"/>
                <a:cs typeface="Constantia"/>
              </a:rPr>
              <a:t>.</a:t>
            </a:r>
            <a:endParaRPr sz="2000" dirty="0">
              <a:latin typeface="Constantia"/>
              <a:cs typeface="Constantia"/>
            </a:endParaRPr>
          </a:p>
          <a:p>
            <a:pPr>
              <a:lnSpc>
                <a:spcPct val="100000"/>
              </a:lnSpc>
              <a:spcBef>
                <a:spcPts val="25"/>
              </a:spcBef>
            </a:pPr>
            <a:endParaRPr sz="1950" dirty="0">
              <a:latin typeface="Constantia"/>
              <a:cs typeface="Constantia"/>
            </a:endParaRPr>
          </a:p>
          <a:p>
            <a:pPr marL="50800" marR="43180" algn="just">
              <a:lnSpc>
                <a:spcPct val="80000"/>
              </a:lnSpc>
            </a:pPr>
            <a:r>
              <a:rPr sz="2000" spc="-75" dirty="0">
                <a:latin typeface="Constantia"/>
                <a:cs typeface="Constantia"/>
              </a:rPr>
              <a:t>We</a:t>
            </a:r>
            <a:r>
              <a:rPr sz="2000" spc="-70" dirty="0">
                <a:latin typeface="Constantia"/>
                <a:cs typeface="Constantia"/>
              </a:rPr>
              <a:t> </a:t>
            </a:r>
            <a:r>
              <a:rPr sz="2000" spc="5" dirty="0">
                <a:latin typeface="Constantia"/>
                <a:cs typeface="Constantia"/>
              </a:rPr>
              <a:t>define </a:t>
            </a:r>
            <a:r>
              <a:rPr sz="2000" spc="-5" dirty="0">
                <a:latin typeface="Constantia"/>
                <a:cs typeface="Constantia"/>
              </a:rPr>
              <a:t>an injection </a:t>
            </a:r>
            <a:r>
              <a:rPr sz="2000" i="1" dirty="0">
                <a:latin typeface="Constantia"/>
                <a:cs typeface="Constantia"/>
              </a:rPr>
              <a:t>f </a:t>
            </a:r>
            <a:r>
              <a:rPr sz="2000" spc="-10" dirty="0">
                <a:latin typeface="Constantia"/>
                <a:cs typeface="Constantia"/>
              </a:rPr>
              <a:t>from </a:t>
            </a:r>
            <a:r>
              <a:rPr sz="2000" spc="-5" dirty="0">
                <a:latin typeface="Constantia"/>
                <a:cs typeface="Constantia"/>
              </a:rPr>
              <a:t>the </a:t>
            </a:r>
            <a:r>
              <a:rPr sz="2000" spc="-15" dirty="0">
                <a:latin typeface="Constantia"/>
                <a:cs typeface="Constantia"/>
              </a:rPr>
              <a:t>vertices </a:t>
            </a:r>
            <a:r>
              <a:rPr sz="2000" spc="-5" dirty="0">
                <a:latin typeface="Constantia"/>
                <a:cs typeface="Constantia"/>
              </a:rPr>
              <a:t>of </a:t>
            </a:r>
            <a:r>
              <a:rPr sz="2000" i="1" dirty="0">
                <a:latin typeface="Constantia"/>
                <a:cs typeface="Constantia"/>
              </a:rPr>
              <a:t>G </a:t>
            </a:r>
            <a:r>
              <a:rPr sz="2000" spc="-20" dirty="0">
                <a:latin typeface="Constantia"/>
                <a:cs typeface="Constantia"/>
              </a:rPr>
              <a:t>to </a:t>
            </a:r>
            <a:r>
              <a:rPr sz="2000" spc="-5" dirty="0">
                <a:latin typeface="Constantia"/>
                <a:cs typeface="Constantia"/>
              </a:rPr>
              <a:t>the </a:t>
            </a:r>
            <a:r>
              <a:rPr sz="2000" spc="-15" dirty="0">
                <a:latin typeface="Constantia"/>
                <a:cs typeface="Constantia"/>
              </a:rPr>
              <a:t>vertices </a:t>
            </a:r>
            <a:r>
              <a:rPr sz="2000" spc="-5" dirty="0">
                <a:latin typeface="Constantia"/>
                <a:cs typeface="Constantia"/>
              </a:rPr>
              <a:t>of </a:t>
            </a:r>
            <a:r>
              <a:rPr sz="2000" i="1" dirty="0">
                <a:latin typeface="Constantia"/>
                <a:cs typeface="Constantia"/>
              </a:rPr>
              <a:t>H </a:t>
            </a:r>
            <a:r>
              <a:rPr sz="2000" spc="-5" dirty="0">
                <a:latin typeface="Constantia"/>
                <a:cs typeface="Constantia"/>
              </a:rPr>
              <a:t>that </a:t>
            </a:r>
            <a:r>
              <a:rPr sz="2000" dirty="0">
                <a:latin typeface="Constantia"/>
                <a:cs typeface="Constantia"/>
              </a:rPr>
              <a:t> </a:t>
            </a:r>
            <a:r>
              <a:rPr sz="2000" spc="-5" dirty="0">
                <a:latin typeface="Constantia"/>
                <a:cs typeface="Constantia"/>
              </a:rPr>
              <a:t>preserves</a:t>
            </a:r>
            <a:r>
              <a:rPr sz="2000" dirty="0">
                <a:latin typeface="Constantia"/>
                <a:cs typeface="Constantia"/>
              </a:rPr>
              <a:t> </a:t>
            </a:r>
            <a:r>
              <a:rPr sz="2000" spc="-5" dirty="0">
                <a:latin typeface="Constantia"/>
                <a:cs typeface="Constantia"/>
              </a:rPr>
              <a:t>the</a:t>
            </a:r>
            <a:r>
              <a:rPr sz="2000" dirty="0">
                <a:latin typeface="Constantia"/>
                <a:cs typeface="Constantia"/>
              </a:rPr>
              <a:t> </a:t>
            </a:r>
            <a:r>
              <a:rPr sz="2000" spc="-10" dirty="0">
                <a:latin typeface="Constantia"/>
                <a:cs typeface="Constantia"/>
              </a:rPr>
              <a:t>degree</a:t>
            </a:r>
            <a:r>
              <a:rPr sz="2000" spc="-5" dirty="0">
                <a:latin typeface="Constantia"/>
                <a:cs typeface="Constantia"/>
              </a:rPr>
              <a:t> of</a:t>
            </a:r>
            <a:r>
              <a:rPr sz="2000" dirty="0">
                <a:latin typeface="Constantia"/>
                <a:cs typeface="Constantia"/>
              </a:rPr>
              <a:t> </a:t>
            </a:r>
            <a:r>
              <a:rPr sz="2000" spc="-15" dirty="0">
                <a:latin typeface="Constantia"/>
                <a:cs typeface="Constantia"/>
              </a:rPr>
              <a:t>vertices.</a:t>
            </a:r>
            <a:r>
              <a:rPr sz="2000" spc="-10" dirty="0">
                <a:latin typeface="Constantia"/>
                <a:cs typeface="Constantia"/>
              </a:rPr>
              <a:t> </a:t>
            </a:r>
            <a:r>
              <a:rPr sz="2000" spc="-75" dirty="0">
                <a:latin typeface="Constantia"/>
                <a:cs typeface="Constantia"/>
              </a:rPr>
              <a:t>We</a:t>
            </a:r>
            <a:r>
              <a:rPr sz="2000" spc="-70" dirty="0">
                <a:latin typeface="Constantia"/>
                <a:cs typeface="Constantia"/>
              </a:rPr>
              <a:t> </a:t>
            </a:r>
            <a:r>
              <a:rPr sz="2000" spc="-5" dirty="0">
                <a:latin typeface="Constantia"/>
                <a:cs typeface="Constantia"/>
              </a:rPr>
              <a:t>will</a:t>
            </a:r>
            <a:r>
              <a:rPr sz="2000" dirty="0">
                <a:latin typeface="Constantia"/>
                <a:cs typeface="Constantia"/>
              </a:rPr>
              <a:t> </a:t>
            </a:r>
            <a:r>
              <a:rPr sz="2000" spc="-10" dirty="0">
                <a:latin typeface="Constantia"/>
                <a:cs typeface="Constantia"/>
              </a:rPr>
              <a:t>determine</a:t>
            </a:r>
            <a:r>
              <a:rPr sz="2000" spc="-5" dirty="0">
                <a:latin typeface="Constantia"/>
                <a:cs typeface="Constantia"/>
              </a:rPr>
              <a:t> whether</a:t>
            </a:r>
            <a:r>
              <a:rPr sz="2000" dirty="0">
                <a:latin typeface="Constantia"/>
                <a:cs typeface="Constantia"/>
              </a:rPr>
              <a:t> </a:t>
            </a:r>
            <a:r>
              <a:rPr sz="2000" spc="-10" dirty="0">
                <a:latin typeface="Constantia"/>
                <a:cs typeface="Constantia"/>
              </a:rPr>
              <a:t>it</a:t>
            </a:r>
            <a:r>
              <a:rPr sz="2000" spc="-5" dirty="0">
                <a:latin typeface="Constantia"/>
                <a:cs typeface="Constantia"/>
              </a:rPr>
              <a:t> is</a:t>
            </a:r>
            <a:r>
              <a:rPr sz="2000" dirty="0">
                <a:latin typeface="Constantia"/>
                <a:cs typeface="Constantia"/>
              </a:rPr>
              <a:t> </a:t>
            </a:r>
            <a:r>
              <a:rPr sz="2000" spc="-5" dirty="0">
                <a:latin typeface="Constantia"/>
                <a:cs typeface="Constantia"/>
              </a:rPr>
              <a:t>an </a:t>
            </a:r>
            <a:r>
              <a:rPr sz="2000" dirty="0">
                <a:latin typeface="Constantia"/>
                <a:cs typeface="Constantia"/>
              </a:rPr>
              <a:t> </a:t>
            </a:r>
            <a:r>
              <a:rPr sz="2000" spc="-5" dirty="0">
                <a:latin typeface="Constantia"/>
                <a:cs typeface="Constantia"/>
              </a:rPr>
              <a:t>isomorphism.</a:t>
            </a:r>
            <a:endParaRPr sz="2000" dirty="0">
              <a:latin typeface="Constantia"/>
              <a:cs typeface="Constantia"/>
            </a:endParaRPr>
          </a:p>
          <a:p>
            <a:pPr>
              <a:lnSpc>
                <a:spcPct val="100000"/>
              </a:lnSpc>
              <a:spcBef>
                <a:spcPts val="5"/>
              </a:spcBef>
            </a:pPr>
            <a:endParaRPr sz="1950" dirty="0">
              <a:latin typeface="Constantia"/>
              <a:cs typeface="Constantia"/>
            </a:endParaRPr>
          </a:p>
          <a:p>
            <a:pPr marL="50800" marR="43180" algn="just">
              <a:lnSpc>
                <a:spcPts val="1920"/>
              </a:lnSpc>
            </a:pPr>
            <a:r>
              <a:rPr sz="2000" spc="-5" dirty="0">
                <a:latin typeface="Constantia"/>
                <a:cs typeface="Constantia"/>
              </a:rPr>
              <a:t>The </a:t>
            </a:r>
            <a:r>
              <a:rPr sz="2000" dirty="0">
                <a:latin typeface="Constantia"/>
                <a:cs typeface="Constantia"/>
              </a:rPr>
              <a:t>function </a:t>
            </a:r>
            <a:r>
              <a:rPr sz="2000" i="1" dirty="0">
                <a:latin typeface="Constantia"/>
                <a:cs typeface="Constantia"/>
              </a:rPr>
              <a:t>f </a:t>
            </a:r>
            <a:r>
              <a:rPr sz="2000" spc="-5" dirty="0">
                <a:latin typeface="Constantia"/>
                <a:cs typeface="Constantia"/>
              </a:rPr>
              <a:t>with </a:t>
            </a:r>
            <a:r>
              <a:rPr sz="2000" i="1" dirty="0">
                <a:latin typeface="Constantia"/>
                <a:cs typeface="Constantia"/>
              </a:rPr>
              <a:t>f</a:t>
            </a:r>
            <a:r>
              <a:rPr sz="2000" dirty="0">
                <a:latin typeface="Constantia"/>
                <a:cs typeface="Constantia"/>
              </a:rPr>
              <a:t>(</a:t>
            </a:r>
            <a:r>
              <a:rPr sz="2000" i="1" dirty="0">
                <a:latin typeface="Constantia"/>
                <a:cs typeface="Constantia"/>
              </a:rPr>
              <a:t>u</a:t>
            </a:r>
            <a:r>
              <a:rPr sz="1950" baseline="-21367" dirty="0">
                <a:latin typeface="Cambria Math"/>
                <a:cs typeface="Cambria Math"/>
              </a:rPr>
              <a:t>1</a:t>
            </a:r>
            <a:r>
              <a:rPr sz="2000" dirty="0">
                <a:latin typeface="Constantia"/>
                <a:cs typeface="Constantia"/>
              </a:rPr>
              <a:t>) = </a:t>
            </a:r>
            <a:r>
              <a:rPr sz="2000" i="1" dirty="0">
                <a:latin typeface="Constantia"/>
                <a:cs typeface="Constantia"/>
              </a:rPr>
              <a:t>v</a:t>
            </a:r>
            <a:r>
              <a:rPr sz="1950" baseline="-21367" dirty="0">
                <a:latin typeface="Cambria Math"/>
                <a:cs typeface="Cambria Math"/>
              </a:rPr>
              <a:t>6</a:t>
            </a:r>
            <a:r>
              <a:rPr sz="2000" dirty="0">
                <a:latin typeface="Constantia"/>
                <a:cs typeface="Constantia"/>
              </a:rPr>
              <a:t>, </a:t>
            </a:r>
            <a:r>
              <a:rPr sz="2000" i="1" dirty="0">
                <a:latin typeface="Constantia"/>
                <a:cs typeface="Constantia"/>
              </a:rPr>
              <a:t>f</a:t>
            </a:r>
            <a:r>
              <a:rPr sz="2000" dirty="0">
                <a:latin typeface="Constantia"/>
                <a:cs typeface="Constantia"/>
              </a:rPr>
              <a:t>(</a:t>
            </a:r>
            <a:r>
              <a:rPr sz="2000" i="1" dirty="0">
                <a:latin typeface="Constantia"/>
                <a:cs typeface="Constantia"/>
              </a:rPr>
              <a:t>u</a:t>
            </a:r>
            <a:r>
              <a:rPr sz="1950" baseline="-21367" dirty="0">
                <a:latin typeface="Cambria Math"/>
                <a:cs typeface="Cambria Math"/>
              </a:rPr>
              <a:t>2</a:t>
            </a:r>
            <a:r>
              <a:rPr sz="2000" dirty="0">
                <a:latin typeface="Constantia"/>
                <a:cs typeface="Constantia"/>
              </a:rPr>
              <a:t>) = </a:t>
            </a:r>
            <a:r>
              <a:rPr sz="2000" i="1" dirty="0">
                <a:latin typeface="Constantia"/>
                <a:cs typeface="Constantia"/>
              </a:rPr>
              <a:t>v</a:t>
            </a:r>
            <a:r>
              <a:rPr sz="1950" baseline="-21367" dirty="0">
                <a:latin typeface="Cambria Math"/>
                <a:cs typeface="Cambria Math"/>
              </a:rPr>
              <a:t>3</a:t>
            </a:r>
            <a:r>
              <a:rPr sz="2000" dirty="0">
                <a:latin typeface="Constantia"/>
                <a:cs typeface="Constantia"/>
              </a:rPr>
              <a:t>, </a:t>
            </a:r>
            <a:r>
              <a:rPr sz="2000" i="1" dirty="0">
                <a:latin typeface="Constantia"/>
                <a:cs typeface="Constantia"/>
              </a:rPr>
              <a:t>f</a:t>
            </a:r>
            <a:r>
              <a:rPr sz="2000" dirty="0">
                <a:latin typeface="Constantia"/>
                <a:cs typeface="Constantia"/>
              </a:rPr>
              <a:t>(</a:t>
            </a:r>
            <a:r>
              <a:rPr sz="2000" i="1" dirty="0">
                <a:latin typeface="Constantia"/>
                <a:cs typeface="Constantia"/>
              </a:rPr>
              <a:t>u</a:t>
            </a:r>
            <a:r>
              <a:rPr sz="1950" baseline="-21367" dirty="0">
                <a:latin typeface="Cambria Math"/>
                <a:cs typeface="Cambria Math"/>
              </a:rPr>
              <a:t>3</a:t>
            </a:r>
            <a:r>
              <a:rPr sz="2000" dirty="0">
                <a:latin typeface="Constantia"/>
                <a:cs typeface="Constantia"/>
              </a:rPr>
              <a:t>) = </a:t>
            </a:r>
            <a:r>
              <a:rPr sz="2000" i="1" dirty="0">
                <a:latin typeface="Constantia"/>
                <a:cs typeface="Constantia"/>
              </a:rPr>
              <a:t>v</a:t>
            </a:r>
            <a:r>
              <a:rPr sz="1950" baseline="-21367" dirty="0">
                <a:latin typeface="Cambria Math"/>
                <a:cs typeface="Cambria Math"/>
              </a:rPr>
              <a:t>4</a:t>
            </a:r>
            <a:r>
              <a:rPr sz="2000" dirty="0">
                <a:latin typeface="Constantia"/>
                <a:cs typeface="Constantia"/>
              </a:rPr>
              <a:t>, </a:t>
            </a:r>
            <a:r>
              <a:rPr sz="2000" spc="-5" dirty="0">
                <a:latin typeface="Constantia"/>
                <a:cs typeface="Constantia"/>
              </a:rPr>
              <a:t>and </a:t>
            </a:r>
            <a:r>
              <a:rPr sz="2000" i="1" dirty="0">
                <a:latin typeface="Constantia"/>
                <a:cs typeface="Constantia"/>
              </a:rPr>
              <a:t>f</a:t>
            </a:r>
            <a:r>
              <a:rPr sz="2000" dirty="0">
                <a:latin typeface="Constantia"/>
                <a:cs typeface="Constantia"/>
              </a:rPr>
              <a:t>(</a:t>
            </a:r>
            <a:r>
              <a:rPr sz="2000" i="1" dirty="0">
                <a:latin typeface="Constantia"/>
                <a:cs typeface="Constantia"/>
              </a:rPr>
              <a:t>u</a:t>
            </a:r>
            <a:r>
              <a:rPr sz="1950" baseline="-21367" dirty="0">
                <a:latin typeface="Cambria Math"/>
                <a:cs typeface="Cambria Math"/>
              </a:rPr>
              <a:t>4</a:t>
            </a:r>
            <a:r>
              <a:rPr sz="2000" dirty="0">
                <a:latin typeface="Constantia"/>
                <a:cs typeface="Constantia"/>
              </a:rPr>
              <a:t>) = </a:t>
            </a:r>
            <a:r>
              <a:rPr sz="2000" i="1" spc="5" dirty="0">
                <a:latin typeface="Constantia"/>
                <a:cs typeface="Constantia"/>
              </a:rPr>
              <a:t>v</a:t>
            </a:r>
            <a:r>
              <a:rPr sz="1950" spc="7" baseline="-21367" dirty="0">
                <a:latin typeface="Cambria Math"/>
                <a:cs typeface="Cambria Math"/>
              </a:rPr>
              <a:t>5</a:t>
            </a:r>
            <a:r>
              <a:rPr sz="1950" spc="15" baseline="-21367" dirty="0">
                <a:latin typeface="Cambria Math"/>
                <a:cs typeface="Cambria Math"/>
              </a:rPr>
              <a:t> </a:t>
            </a:r>
            <a:r>
              <a:rPr sz="2000" dirty="0">
                <a:latin typeface="Constantia"/>
                <a:cs typeface="Constantia"/>
              </a:rPr>
              <a:t>, </a:t>
            </a:r>
            <a:r>
              <a:rPr sz="2000" i="1" spc="-5" dirty="0">
                <a:latin typeface="Constantia"/>
                <a:cs typeface="Constantia"/>
              </a:rPr>
              <a:t>f</a:t>
            </a:r>
            <a:r>
              <a:rPr sz="2000" spc="-5" dirty="0">
                <a:latin typeface="Constantia"/>
                <a:cs typeface="Constantia"/>
              </a:rPr>
              <a:t>(</a:t>
            </a:r>
            <a:r>
              <a:rPr sz="2000" i="1" spc="-5" dirty="0">
                <a:latin typeface="Constantia"/>
                <a:cs typeface="Constantia"/>
              </a:rPr>
              <a:t>u</a:t>
            </a:r>
            <a:r>
              <a:rPr sz="1950" spc="-7" baseline="-21367" dirty="0">
                <a:latin typeface="Cambria Math"/>
                <a:cs typeface="Cambria Math"/>
              </a:rPr>
              <a:t>5</a:t>
            </a:r>
            <a:r>
              <a:rPr sz="2000" spc="-5" dirty="0">
                <a:latin typeface="Constantia"/>
                <a:cs typeface="Constantia"/>
              </a:rPr>
              <a:t>) </a:t>
            </a:r>
            <a:r>
              <a:rPr sz="2000" dirty="0">
                <a:latin typeface="Constantia"/>
                <a:cs typeface="Constantia"/>
              </a:rPr>
              <a:t>= </a:t>
            </a:r>
            <a:r>
              <a:rPr sz="2000" i="1" dirty="0">
                <a:latin typeface="Constantia"/>
                <a:cs typeface="Constantia"/>
              </a:rPr>
              <a:t>v</a:t>
            </a:r>
            <a:r>
              <a:rPr sz="1950" baseline="-21367" dirty="0">
                <a:latin typeface="Cambria Math"/>
                <a:cs typeface="Cambria Math"/>
              </a:rPr>
              <a:t>1</a:t>
            </a:r>
            <a:r>
              <a:rPr sz="2000" dirty="0">
                <a:latin typeface="Constantia"/>
                <a:cs typeface="Constantia"/>
              </a:rPr>
              <a:t>, </a:t>
            </a:r>
            <a:r>
              <a:rPr sz="2000" spc="5" dirty="0">
                <a:latin typeface="Constantia"/>
                <a:cs typeface="Constantia"/>
              </a:rPr>
              <a:t> </a:t>
            </a:r>
            <a:r>
              <a:rPr sz="2000" spc="-5" dirty="0">
                <a:latin typeface="Constantia"/>
                <a:cs typeface="Constantia"/>
              </a:rPr>
              <a:t>and</a:t>
            </a:r>
            <a:r>
              <a:rPr sz="2000" dirty="0">
                <a:latin typeface="Constantia"/>
                <a:cs typeface="Constantia"/>
              </a:rPr>
              <a:t> </a:t>
            </a:r>
            <a:r>
              <a:rPr sz="2000" i="1" dirty="0">
                <a:latin typeface="Constantia"/>
                <a:cs typeface="Constantia"/>
              </a:rPr>
              <a:t>f</a:t>
            </a:r>
            <a:r>
              <a:rPr sz="2000" dirty="0">
                <a:latin typeface="Constantia"/>
                <a:cs typeface="Constantia"/>
              </a:rPr>
              <a:t>(</a:t>
            </a:r>
            <a:r>
              <a:rPr sz="2000" i="1" dirty="0">
                <a:latin typeface="Constantia"/>
                <a:cs typeface="Constantia"/>
              </a:rPr>
              <a:t>u</a:t>
            </a:r>
            <a:r>
              <a:rPr sz="1950" baseline="-21367" dirty="0">
                <a:latin typeface="Cambria Math"/>
                <a:cs typeface="Cambria Math"/>
              </a:rPr>
              <a:t>6</a:t>
            </a:r>
            <a:r>
              <a:rPr sz="2000" dirty="0">
                <a:latin typeface="Constantia"/>
                <a:cs typeface="Constantia"/>
              </a:rPr>
              <a:t>) = </a:t>
            </a:r>
            <a:r>
              <a:rPr sz="2000" i="1" spc="-5" dirty="0">
                <a:latin typeface="Constantia"/>
                <a:cs typeface="Constantia"/>
              </a:rPr>
              <a:t>v</a:t>
            </a:r>
            <a:r>
              <a:rPr sz="1950" spc="-7" baseline="-21367" dirty="0">
                <a:latin typeface="Cambria Math"/>
                <a:cs typeface="Cambria Math"/>
              </a:rPr>
              <a:t>2</a:t>
            </a:r>
            <a:r>
              <a:rPr sz="1950" spc="419" baseline="-21367" dirty="0">
                <a:latin typeface="Cambria Math"/>
                <a:cs typeface="Cambria Math"/>
              </a:rPr>
              <a:t> </a:t>
            </a:r>
            <a:r>
              <a:rPr sz="2000" spc="-5" dirty="0">
                <a:latin typeface="Constantia"/>
                <a:cs typeface="Constantia"/>
              </a:rPr>
              <a:t>is </a:t>
            </a:r>
            <a:r>
              <a:rPr sz="2000" dirty="0">
                <a:latin typeface="Constantia"/>
                <a:cs typeface="Constantia"/>
              </a:rPr>
              <a:t>a </a:t>
            </a:r>
            <a:r>
              <a:rPr sz="2000" spc="-10" dirty="0">
                <a:latin typeface="Constantia"/>
                <a:cs typeface="Constantia"/>
              </a:rPr>
              <a:t>one-to-one correspondence </a:t>
            </a:r>
            <a:r>
              <a:rPr sz="2000" spc="-15" dirty="0">
                <a:latin typeface="Constantia"/>
                <a:cs typeface="Constantia"/>
              </a:rPr>
              <a:t>between </a:t>
            </a:r>
            <a:r>
              <a:rPr sz="2000" i="1" dirty="0">
                <a:latin typeface="Constantia"/>
                <a:cs typeface="Constantia"/>
              </a:rPr>
              <a:t>G </a:t>
            </a:r>
            <a:r>
              <a:rPr sz="2000" spc="-5" dirty="0">
                <a:latin typeface="Constantia"/>
                <a:cs typeface="Constantia"/>
              </a:rPr>
              <a:t>and </a:t>
            </a:r>
            <a:r>
              <a:rPr sz="2000" i="1" spc="-5" dirty="0">
                <a:latin typeface="Constantia"/>
                <a:cs typeface="Constantia"/>
              </a:rPr>
              <a:t>H</a:t>
            </a:r>
            <a:r>
              <a:rPr sz="2000" spc="-5" dirty="0">
                <a:latin typeface="Constantia"/>
                <a:cs typeface="Constantia"/>
              </a:rPr>
              <a:t>. </a:t>
            </a:r>
            <a:r>
              <a:rPr sz="2000" spc="-10" dirty="0">
                <a:latin typeface="Constantia"/>
                <a:cs typeface="Constantia"/>
              </a:rPr>
              <a:t>Showing </a:t>
            </a:r>
            <a:r>
              <a:rPr sz="2000" spc="-5" dirty="0">
                <a:latin typeface="Constantia"/>
                <a:cs typeface="Constantia"/>
              </a:rPr>
              <a:t> that this </a:t>
            </a:r>
            <a:r>
              <a:rPr sz="2000" spc="-15" dirty="0">
                <a:latin typeface="Constantia"/>
                <a:cs typeface="Constantia"/>
              </a:rPr>
              <a:t>correspondence </a:t>
            </a:r>
            <a:r>
              <a:rPr sz="2000" spc="-5" dirty="0">
                <a:latin typeface="Constantia"/>
                <a:cs typeface="Constantia"/>
              </a:rPr>
              <a:t>preserves </a:t>
            </a:r>
            <a:r>
              <a:rPr sz="2000" spc="-10" dirty="0">
                <a:latin typeface="Constantia"/>
                <a:cs typeface="Constantia"/>
              </a:rPr>
              <a:t>edges is </a:t>
            </a:r>
            <a:r>
              <a:rPr sz="2000" spc="-15" dirty="0">
                <a:latin typeface="Constantia"/>
                <a:cs typeface="Constantia"/>
              </a:rPr>
              <a:t>straightforward, </a:t>
            </a:r>
            <a:r>
              <a:rPr sz="2000" spc="-5" dirty="0">
                <a:latin typeface="Constantia"/>
                <a:cs typeface="Constantia"/>
              </a:rPr>
              <a:t>so </a:t>
            </a:r>
            <a:r>
              <a:rPr sz="2000" spc="-30" dirty="0">
                <a:latin typeface="Constantia"/>
                <a:cs typeface="Constantia"/>
              </a:rPr>
              <a:t>we </a:t>
            </a:r>
            <a:r>
              <a:rPr sz="2000" spc="-5" dirty="0">
                <a:latin typeface="Constantia"/>
                <a:cs typeface="Constantia"/>
              </a:rPr>
              <a:t>will </a:t>
            </a:r>
            <a:r>
              <a:rPr sz="2000" spc="-10" dirty="0">
                <a:latin typeface="Constantia"/>
                <a:cs typeface="Constantia"/>
              </a:rPr>
              <a:t>omit </a:t>
            </a:r>
            <a:r>
              <a:rPr sz="2000" spc="-5" dirty="0">
                <a:latin typeface="Constantia"/>
                <a:cs typeface="Constantia"/>
              </a:rPr>
              <a:t> the details </a:t>
            </a:r>
            <a:r>
              <a:rPr sz="2000" spc="-10" dirty="0">
                <a:latin typeface="Constantia"/>
                <a:cs typeface="Constantia"/>
              </a:rPr>
              <a:t>here.</a:t>
            </a:r>
            <a:r>
              <a:rPr sz="2000" spc="-5" dirty="0">
                <a:latin typeface="Constantia"/>
                <a:cs typeface="Constantia"/>
              </a:rPr>
              <a:t> Because </a:t>
            </a:r>
            <a:r>
              <a:rPr sz="2000" i="1" dirty="0">
                <a:latin typeface="Constantia"/>
                <a:cs typeface="Constantia"/>
              </a:rPr>
              <a:t>f </a:t>
            </a:r>
            <a:r>
              <a:rPr sz="2000" spc="-5" dirty="0">
                <a:latin typeface="Constantia"/>
                <a:cs typeface="Constantia"/>
              </a:rPr>
              <a:t>is an isomorphism, it </a:t>
            </a:r>
            <a:r>
              <a:rPr sz="2000" spc="-10" dirty="0">
                <a:latin typeface="Constantia"/>
                <a:cs typeface="Constantia"/>
              </a:rPr>
              <a:t>follows </a:t>
            </a:r>
            <a:r>
              <a:rPr sz="2000" spc="-5" dirty="0">
                <a:latin typeface="Constantia"/>
                <a:cs typeface="Constantia"/>
              </a:rPr>
              <a:t>that </a:t>
            </a:r>
            <a:r>
              <a:rPr sz="2000" i="1" dirty="0">
                <a:latin typeface="Constantia"/>
                <a:cs typeface="Constantia"/>
              </a:rPr>
              <a:t>G </a:t>
            </a:r>
            <a:r>
              <a:rPr sz="2000" spc="-5" dirty="0">
                <a:latin typeface="Constantia"/>
                <a:cs typeface="Constantia"/>
              </a:rPr>
              <a:t>and </a:t>
            </a:r>
            <a:r>
              <a:rPr sz="2000" i="1" dirty="0">
                <a:latin typeface="Constantia"/>
                <a:cs typeface="Constantia"/>
              </a:rPr>
              <a:t>H </a:t>
            </a:r>
            <a:r>
              <a:rPr sz="2000" spc="-15" dirty="0">
                <a:latin typeface="Constantia"/>
                <a:cs typeface="Constantia"/>
              </a:rPr>
              <a:t>are </a:t>
            </a:r>
            <a:r>
              <a:rPr sz="2000" spc="-10" dirty="0">
                <a:latin typeface="Constantia"/>
                <a:cs typeface="Constantia"/>
              </a:rPr>
              <a:t> </a:t>
            </a:r>
            <a:r>
              <a:rPr sz="2000" spc="-5" dirty="0">
                <a:latin typeface="Constantia"/>
                <a:cs typeface="Constantia"/>
              </a:rPr>
              <a:t>isomorphic</a:t>
            </a:r>
            <a:r>
              <a:rPr sz="2000" spc="-125" dirty="0">
                <a:latin typeface="Constantia"/>
                <a:cs typeface="Constantia"/>
              </a:rPr>
              <a:t> </a:t>
            </a:r>
            <a:r>
              <a:rPr sz="2000" spc="-10" dirty="0">
                <a:latin typeface="Constantia"/>
                <a:cs typeface="Constantia"/>
              </a:rPr>
              <a:t>graphs.</a:t>
            </a:r>
            <a:endParaRPr sz="2000" dirty="0">
              <a:latin typeface="Constantia"/>
              <a:cs typeface="Constantia"/>
            </a:endParaRPr>
          </a:p>
        </p:txBody>
      </p:sp>
      <p:pic>
        <p:nvPicPr>
          <p:cNvPr id="10" name="object 10"/>
          <p:cNvPicPr/>
          <p:nvPr/>
        </p:nvPicPr>
        <p:blipFill>
          <a:blip r:embed="rId7" cstate="print"/>
          <a:stretch>
            <a:fillRect/>
          </a:stretch>
        </p:blipFill>
        <p:spPr>
          <a:xfrm>
            <a:off x="152400" y="1447800"/>
            <a:ext cx="8839200" cy="1295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1111961"/>
            <a:ext cx="8065770" cy="711835"/>
          </a:xfrm>
          <a:prstGeom prst="rect">
            <a:avLst/>
          </a:prstGeom>
        </p:spPr>
        <p:txBody>
          <a:bodyPr vert="horz" wrap="square" lIns="0" tIns="12700" rIns="0" bIns="0" rtlCol="0">
            <a:spAutoFit/>
          </a:bodyPr>
          <a:lstStyle/>
          <a:p>
            <a:pPr marL="12700">
              <a:lnSpc>
                <a:spcPct val="100000"/>
              </a:lnSpc>
              <a:spcBef>
                <a:spcPts val="100"/>
              </a:spcBef>
            </a:pPr>
            <a:r>
              <a:rPr sz="4500" spc="-10" dirty="0">
                <a:solidFill>
                  <a:srgbClr val="04607A"/>
                </a:solidFill>
                <a:latin typeface="Calibri"/>
                <a:cs typeface="Calibri"/>
              </a:rPr>
              <a:t>Algorithms</a:t>
            </a:r>
            <a:r>
              <a:rPr sz="4500" spc="-20" dirty="0">
                <a:solidFill>
                  <a:srgbClr val="04607A"/>
                </a:solidFill>
                <a:latin typeface="Calibri"/>
                <a:cs typeface="Calibri"/>
              </a:rPr>
              <a:t> </a:t>
            </a:r>
            <a:r>
              <a:rPr sz="4500" spc="-35" dirty="0">
                <a:solidFill>
                  <a:srgbClr val="04607A"/>
                </a:solidFill>
                <a:latin typeface="Calibri"/>
                <a:cs typeface="Calibri"/>
              </a:rPr>
              <a:t>for</a:t>
            </a:r>
            <a:r>
              <a:rPr sz="4500" dirty="0">
                <a:solidFill>
                  <a:srgbClr val="04607A"/>
                </a:solidFill>
                <a:latin typeface="Calibri"/>
                <a:cs typeface="Calibri"/>
              </a:rPr>
              <a:t> </a:t>
            </a:r>
            <a:r>
              <a:rPr sz="4500" spc="-20" dirty="0">
                <a:solidFill>
                  <a:srgbClr val="04607A"/>
                </a:solidFill>
                <a:latin typeface="Calibri"/>
                <a:cs typeface="Calibri"/>
              </a:rPr>
              <a:t>Graph</a:t>
            </a:r>
            <a:r>
              <a:rPr sz="4500" spc="-30" dirty="0">
                <a:solidFill>
                  <a:srgbClr val="04607A"/>
                </a:solidFill>
                <a:latin typeface="Calibri"/>
                <a:cs typeface="Calibri"/>
              </a:rPr>
              <a:t> </a:t>
            </a:r>
            <a:r>
              <a:rPr sz="4500" dirty="0">
                <a:solidFill>
                  <a:srgbClr val="04607A"/>
                </a:solidFill>
                <a:latin typeface="Calibri"/>
                <a:cs typeface="Calibri"/>
              </a:rPr>
              <a:t>Isomorphism</a:t>
            </a:r>
            <a:endParaRPr sz="4500" dirty="0">
              <a:latin typeface="Calibri"/>
              <a:cs typeface="Calibri"/>
            </a:endParaRPr>
          </a:p>
        </p:txBody>
      </p:sp>
      <p:sp>
        <p:nvSpPr>
          <p:cNvPr id="9" name="object 9"/>
          <p:cNvSpPr txBox="1">
            <a:spLocks noGrp="1"/>
          </p:cNvSpPr>
          <p:nvPr>
            <p:ph type="body" idx="1"/>
          </p:nvPr>
        </p:nvSpPr>
        <p:spPr>
          <a:prstGeom prst="rect">
            <a:avLst/>
          </a:prstGeom>
        </p:spPr>
        <p:txBody>
          <a:bodyPr vert="horz" wrap="square" lIns="0" tIns="12700" rIns="0" bIns="0" rtlCol="0">
            <a:spAutoFit/>
          </a:bodyPr>
          <a:lstStyle/>
          <a:p>
            <a:pPr marL="288925" marR="340360" indent="-274320">
              <a:lnSpc>
                <a:spcPct val="100000"/>
              </a:lnSpc>
              <a:spcBef>
                <a:spcPts val="100"/>
              </a:spcBef>
              <a:buClr>
                <a:srgbClr val="0AD0D9"/>
              </a:buClr>
              <a:buSzPct val="93750"/>
              <a:buFont typeface="Segoe UI Symbol"/>
              <a:buChar char="⚫"/>
              <a:tabLst>
                <a:tab pos="289560" algn="l"/>
              </a:tabLst>
            </a:pPr>
            <a:r>
              <a:rPr dirty="0"/>
              <a:t>The</a:t>
            </a:r>
            <a:r>
              <a:rPr spc="-65" dirty="0"/>
              <a:t> </a:t>
            </a:r>
            <a:r>
              <a:rPr spc="-5" dirty="0"/>
              <a:t>bes</a:t>
            </a:r>
            <a:r>
              <a:rPr dirty="0"/>
              <a:t>t</a:t>
            </a:r>
            <a:r>
              <a:rPr spc="-100" dirty="0"/>
              <a:t> </a:t>
            </a:r>
            <a:r>
              <a:rPr dirty="0"/>
              <a:t>al</a:t>
            </a:r>
            <a:r>
              <a:rPr spc="-55" dirty="0"/>
              <a:t>g</a:t>
            </a:r>
            <a:r>
              <a:rPr dirty="0"/>
              <a:t>o</a:t>
            </a:r>
            <a:r>
              <a:rPr spc="5" dirty="0"/>
              <a:t>r</a:t>
            </a:r>
            <a:r>
              <a:rPr spc="-5" dirty="0"/>
              <a:t>i</a:t>
            </a:r>
            <a:r>
              <a:rPr spc="10" dirty="0"/>
              <a:t>t</a:t>
            </a:r>
            <a:r>
              <a:rPr dirty="0"/>
              <a:t>hms</a:t>
            </a:r>
            <a:r>
              <a:rPr spc="-45" dirty="0"/>
              <a:t> </a:t>
            </a:r>
            <a:r>
              <a:rPr dirty="0"/>
              <a:t>kn</a:t>
            </a:r>
            <a:r>
              <a:rPr spc="-50" dirty="0"/>
              <a:t>o</a:t>
            </a:r>
            <a:r>
              <a:rPr dirty="0"/>
              <a:t>wn</a:t>
            </a:r>
            <a:r>
              <a:rPr spc="-20" dirty="0"/>
              <a:t> </a:t>
            </a:r>
            <a:r>
              <a:rPr spc="-10" dirty="0"/>
              <a:t>f</a:t>
            </a:r>
            <a:r>
              <a:rPr dirty="0"/>
              <a:t>or</a:t>
            </a:r>
            <a:r>
              <a:rPr spc="-140" dirty="0"/>
              <a:t> </a:t>
            </a:r>
            <a:r>
              <a:rPr spc="-5" dirty="0"/>
              <a:t>de</a:t>
            </a:r>
            <a:r>
              <a:rPr spc="-30" dirty="0"/>
              <a:t>t</a:t>
            </a:r>
            <a:r>
              <a:rPr dirty="0"/>
              <a:t>e</a:t>
            </a:r>
            <a:r>
              <a:rPr spc="5" dirty="0"/>
              <a:t>r</a:t>
            </a:r>
            <a:r>
              <a:rPr spc="-5" dirty="0"/>
              <a:t>m</a:t>
            </a:r>
            <a:r>
              <a:rPr dirty="0"/>
              <a:t>i</a:t>
            </a:r>
            <a:r>
              <a:rPr spc="-5" dirty="0"/>
              <a:t>nin</a:t>
            </a:r>
            <a:r>
              <a:rPr dirty="0"/>
              <a:t>g</a:t>
            </a:r>
            <a:r>
              <a:rPr spc="-55" dirty="0"/>
              <a:t> </a:t>
            </a:r>
            <a:r>
              <a:rPr spc="-30" dirty="0"/>
              <a:t>w</a:t>
            </a:r>
            <a:r>
              <a:rPr dirty="0"/>
              <a:t>h</a:t>
            </a:r>
            <a:r>
              <a:rPr spc="5" dirty="0"/>
              <a:t>e</a:t>
            </a:r>
            <a:r>
              <a:rPr spc="-5" dirty="0"/>
              <a:t>t</a:t>
            </a:r>
            <a:r>
              <a:rPr spc="5" dirty="0"/>
              <a:t>h</a:t>
            </a:r>
            <a:r>
              <a:rPr dirty="0"/>
              <a:t>er</a:t>
            </a:r>
            <a:r>
              <a:rPr spc="-100" dirty="0"/>
              <a:t> </a:t>
            </a:r>
            <a:r>
              <a:rPr spc="-5" dirty="0"/>
              <a:t>t</a:t>
            </a:r>
            <a:r>
              <a:rPr spc="-60" dirty="0"/>
              <a:t>w</a:t>
            </a:r>
            <a:r>
              <a:rPr dirty="0"/>
              <a:t>o  </a:t>
            </a:r>
            <a:r>
              <a:rPr spc="-5" dirty="0"/>
              <a:t>graphs </a:t>
            </a:r>
            <a:r>
              <a:rPr spc="-10" dirty="0"/>
              <a:t>are </a:t>
            </a:r>
            <a:r>
              <a:rPr dirty="0"/>
              <a:t>isomorphic </a:t>
            </a:r>
            <a:r>
              <a:rPr spc="-30" dirty="0"/>
              <a:t>have </a:t>
            </a:r>
            <a:r>
              <a:rPr spc="-5" dirty="0"/>
              <a:t>exponential </a:t>
            </a:r>
            <a:r>
              <a:rPr spc="-20" dirty="0"/>
              <a:t>worst-case </a:t>
            </a:r>
            <a:r>
              <a:rPr spc="-5" dirty="0"/>
              <a:t>time </a:t>
            </a:r>
            <a:r>
              <a:rPr spc="-590" dirty="0"/>
              <a:t> </a:t>
            </a:r>
            <a:r>
              <a:rPr spc="-5" dirty="0"/>
              <a:t>complexity</a:t>
            </a:r>
            <a:r>
              <a:rPr spc="-70" dirty="0"/>
              <a:t> </a:t>
            </a:r>
            <a:r>
              <a:rPr dirty="0"/>
              <a:t>(in</a:t>
            </a:r>
            <a:r>
              <a:rPr spc="-65" dirty="0"/>
              <a:t> </a:t>
            </a:r>
            <a:r>
              <a:rPr spc="-5" dirty="0"/>
              <a:t>the</a:t>
            </a:r>
            <a:r>
              <a:rPr spc="-55" dirty="0"/>
              <a:t> </a:t>
            </a:r>
            <a:r>
              <a:rPr spc="-5" dirty="0"/>
              <a:t>number</a:t>
            </a:r>
            <a:r>
              <a:rPr spc="-130" dirty="0"/>
              <a:t> </a:t>
            </a:r>
            <a:r>
              <a:rPr dirty="0"/>
              <a:t>of</a:t>
            </a:r>
            <a:r>
              <a:rPr spc="-20" dirty="0"/>
              <a:t> </a:t>
            </a:r>
            <a:r>
              <a:rPr spc="-15" dirty="0"/>
              <a:t>vertices</a:t>
            </a:r>
            <a:r>
              <a:rPr spc="-95" dirty="0"/>
              <a:t> </a:t>
            </a:r>
            <a:r>
              <a:rPr dirty="0"/>
              <a:t>of</a:t>
            </a:r>
            <a:r>
              <a:rPr spc="20" dirty="0"/>
              <a:t> </a:t>
            </a:r>
            <a:r>
              <a:rPr spc="-5" dirty="0"/>
              <a:t>the</a:t>
            </a:r>
            <a:r>
              <a:rPr spc="-114" dirty="0"/>
              <a:t> </a:t>
            </a:r>
            <a:r>
              <a:rPr spc="-5" dirty="0"/>
              <a:t>graphs).</a:t>
            </a:r>
          </a:p>
          <a:p>
            <a:pPr marL="288925" marR="588010" indent="-274320">
              <a:lnSpc>
                <a:spcPct val="100000"/>
              </a:lnSpc>
              <a:spcBef>
                <a:spcPts val="575"/>
              </a:spcBef>
              <a:buClr>
                <a:srgbClr val="0AD0D9"/>
              </a:buClr>
              <a:buSzPct val="93750"/>
              <a:buFont typeface="Segoe UI Symbol"/>
              <a:buChar char="⚫"/>
              <a:tabLst>
                <a:tab pos="289560" algn="l"/>
                <a:tab pos="1656080" algn="l"/>
              </a:tabLst>
            </a:pPr>
            <a:r>
              <a:rPr spc="-50" dirty="0"/>
              <a:t>However,	</a:t>
            </a:r>
            <a:r>
              <a:rPr spc="-5" dirty="0"/>
              <a:t>there</a:t>
            </a:r>
            <a:r>
              <a:rPr spc="-135" dirty="0"/>
              <a:t> </a:t>
            </a:r>
            <a:r>
              <a:rPr spc="-10" dirty="0"/>
              <a:t>are</a:t>
            </a:r>
            <a:r>
              <a:rPr spc="-125" dirty="0"/>
              <a:t> </a:t>
            </a:r>
            <a:r>
              <a:rPr spc="-5" dirty="0"/>
              <a:t>algorithms</a:t>
            </a:r>
            <a:r>
              <a:rPr spc="-110" dirty="0"/>
              <a:t> </a:t>
            </a:r>
            <a:r>
              <a:rPr dirty="0"/>
              <a:t>with</a:t>
            </a:r>
            <a:r>
              <a:rPr spc="-40" dirty="0"/>
              <a:t> </a:t>
            </a:r>
            <a:r>
              <a:rPr spc="-5" dirty="0"/>
              <a:t>linear</a:t>
            </a:r>
            <a:r>
              <a:rPr spc="-140" dirty="0"/>
              <a:t> </a:t>
            </a:r>
            <a:r>
              <a:rPr spc="-30" dirty="0"/>
              <a:t>average-case </a:t>
            </a:r>
            <a:r>
              <a:rPr spc="-590" dirty="0"/>
              <a:t> </a:t>
            </a:r>
            <a:r>
              <a:rPr dirty="0"/>
              <a:t>time</a:t>
            </a:r>
            <a:r>
              <a:rPr spc="-135" dirty="0"/>
              <a:t> </a:t>
            </a:r>
            <a:r>
              <a:rPr spc="-30" dirty="0"/>
              <a:t>complexity.</a:t>
            </a:r>
          </a:p>
          <a:p>
            <a:pPr marL="288925" marR="5080" indent="-274320">
              <a:lnSpc>
                <a:spcPct val="100000"/>
              </a:lnSpc>
              <a:spcBef>
                <a:spcPts val="580"/>
              </a:spcBef>
              <a:buClr>
                <a:srgbClr val="0AD0D9"/>
              </a:buClr>
              <a:buSzPct val="93750"/>
              <a:buFont typeface="Segoe UI Symbol"/>
              <a:buChar char="⚫"/>
              <a:tabLst>
                <a:tab pos="289560" algn="l"/>
              </a:tabLst>
            </a:pPr>
            <a:r>
              <a:rPr spc="-65" dirty="0"/>
              <a:t>You </a:t>
            </a:r>
            <a:r>
              <a:rPr spc="-5" dirty="0"/>
              <a:t>can use </a:t>
            </a:r>
            <a:r>
              <a:rPr dirty="0"/>
              <a:t>a public </a:t>
            </a:r>
            <a:r>
              <a:rPr spc="-5" dirty="0"/>
              <a:t>domain </a:t>
            </a:r>
            <a:r>
              <a:rPr spc="-10" dirty="0"/>
              <a:t>program </a:t>
            </a:r>
            <a:r>
              <a:rPr spc="-5" dirty="0"/>
              <a:t>called </a:t>
            </a:r>
            <a:r>
              <a:rPr spc="5" dirty="0"/>
              <a:t>NAUTY </a:t>
            </a:r>
            <a:r>
              <a:rPr spc="-15" dirty="0"/>
              <a:t>to </a:t>
            </a:r>
            <a:r>
              <a:rPr spc="-10" dirty="0"/>
              <a:t> </a:t>
            </a:r>
            <a:r>
              <a:rPr spc="-5" dirty="0"/>
              <a:t>determine</a:t>
            </a:r>
            <a:r>
              <a:rPr spc="-70" dirty="0"/>
              <a:t> </a:t>
            </a:r>
            <a:r>
              <a:rPr dirty="0"/>
              <a:t>in</a:t>
            </a:r>
            <a:r>
              <a:rPr spc="-45" dirty="0"/>
              <a:t> </a:t>
            </a:r>
            <a:r>
              <a:rPr dirty="0"/>
              <a:t>less</a:t>
            </a:r>
            <a:r>
              <a:rPr spc="-65" dirty="0"/>
              <a:t> </a:t>
            </a:r>
            <a:r>
              <a:rPr dirty="0"/>
              <a:t>than</a:t>
            </a:r>
            <a:r>
              <a:rPr spc="-105" dirty="0"/>
              <a:t> </a:t>
            </a:r>
            <a:r>
              <a:rPr dirty="0"/>
              <a:t>a</a:t>
            </a:r>
            <a:r>
              <a:rPr spc="-110" dirty="0"/>
              <a:t> </a:t>
            </a:r>
            <a:r>
              <a:rPr spc="-10" dirty="0"/>
              <a:t>second</a:t>
            </a:r>
            <a:r>
              <a:rPr spc="-50" dirty="0"/>
              <a:t> </a:t>
            </a:r>
            <a:r>
              <a:rPr spc="-5" dirty="0"/>
              <a:t>whether</a:t>
            </a:r>
            <a:r>
              <a:rPr spc="-100" dirty="0"/>
              <a:t> </a:t>
            </a:r>
            <a:r>
              <a:rPr spc="-25" dirty="0"/>
              <a:t>two</a:t>
            </a:r>
            <a:r>
              <a:rPr spc="-100" dirty="0"/>
              <a:t> </a:t>
            </a:r>
            <a:r>
              <a:rPr spc="-5" dirty="0"/>
              <a:t>graphs</a:t>
            </a:r>
            <a:r>
              <a:rPr spc="-125" dirty="0"/>
              <a:t> </a:t>
            </a:r>
            <a:r>
              <a:rPr dirty="0"/>
              <a:t>with</a:t>
            </a:r>
            <a:r>
              <a:rPr spc="-100" dirty="0"/>
              <a:t> </a:t>
            </a:r>
            <a:r>
              <a:rPr dirty="0"/>
              <a:t>as </a:t>
            </a:r>
            <a:r>
              <a:rPr spc="-590" dirty="0"/>
              <a:t> </a:t>
            </a:r>
            <a:r>
              <a:rPr spc="-15" dirty="0"/>
              <a:t>many</a:t>
            </a:r>
            <a:r>
              <a:rPr spc="-114" dirty="0"/>
              <a:t> </a:t>
            </a:r>
            <a:r>
              <a:rPr dirty="0"/>
              <a:t>as</a:t>
            </a:r>
            <a:r>
              <a:rPr spc="-45" dirty="0"/>
              <a:t> </a:t>
            </a:r>
            <a:r>
              <a:rPr dirty="0"/>
              <a:t>100</a:t>
            </a:r>
            <a:r>
              <a:rPr spc="-90" dirty="0"/>
              <a:t> </a:t>
            </a:r>
            <a:r>
              <a:rPr spc="-15" dirty="0"/>
              <a:t>vertices</a:t>
            </a:r>
            <a:r>
              <a:rPr spc="-105" dirty="0"/>
              <a:t> </a:t>
            </a:r>
            <a:r>
              <a:rPr spc="-10" dirty="0"/>
              <a:t>are</a:t>
            </a:r>
            <a:r>
              <a:rPr spc="-110" dirty="0"/>
              <a:t> </a:t>
            </a:r>
            <a:r>
              <a:rPr spc="-5" dirty="0"/>
              <a:t>isomoprhic.</a:t>
            </a:r>
          </a:p>
          <a:p>
            <a:pPr marL="288925" marR="558800" indent="-274320">
              <a:lnSpc>
                <a:spcPct val="100499"/>
              </a:lnSpc>
              <a:spcBef>
                <a:spcPts val="560"/>
              </a:spcBef>
              <a:buClr>
                <a:srgbClr val="0AD0D9"/>
              </a:buClr>
              <a:buSzPct val="93750"/>
              <a:buFont typeface="Segoe UI Symbol"/>
              <a:buChar char="⚫"/>
              <a:tabLst>
                <a:tab pos="289560" algn="l"/>
              </a:tabLst>
            </a:pPr>
            <a:r>
              <a:rPr spc="-10" dirty="0"/>
              <a:t>Graph </a:t>
            </a:r>
            <a:r>
              <a:rPr dirty="0"/>
              <a:t>isomorphism </a:t>
            </a:r>
            <a:r>
              <a:rPr spc="-5" dirty="0"/>
              <a:t>is </a:t>
            </a:r>
            <a:r>
              <a:rPr dirty="0"/>
              <a:t>a </a:t>
            </a:r>
            <a:r>
              <a:rPr spc="-5" dirty="0"/>
              <a:t>problem </a:t>
            </a:r>
            <a:r>
              <a:rPr dirty="0"/>
              <a:t>of special </a:t>
            </a:r>
            <a:r>
              <a:rPr spc="-10" dirty="0"/>
              <a:t>interest </a:t>
            </a:r>
            <a:r>
              <a:rPr spc="-5" dirty="0"/>
              <a:t> because</a:t>
            </a:r>
            <a:r>
              <a:rPr spc="-50" dirty="0"/>
              <a:t> </a:t>
            </a:r>
            <a:r>
              <a:rPr spc="-5" dirty="0"/>
              <a:t>it</a:t>
            </a:r>
            <a:r>
              <a:rPr spc="-65" dirty="0"/>
              <a:t> </a:t>
            </a:r>
            <a:r>
              <a:rPr spc="-5" dirty="0"/>
              <a:t>is</a:t>
            </a:r>
            <a:r>
              <a:rPr spc="-105" dirty="0"/>
              <a:t> </a:t>
            </a:r>
            <a:r>
              <a:rPr dirty="0"/>
              <a:t>one</a:t>
            </a:r>
            <a:r>
              <a:rPr spc="-105" dirty="0"/>
              <a:t> </a:t>
            </a:r>
            <a:r>
              <a:rPr dirty="0"/>
              <a:t>of</a:t>
            </a:r>
            <a:r>
              <a:rPr spc="-20" dirty="0"/>
              <a:t> </a:t>
            </a:r>
            <a:r>
              <a:rPr dirty="0"/>
              <a:t>a</a:t>
            </a:r>
            <a:r>
              <a:rPr spc="-75" dirty="0"/>
              <a:t> </a:t>
            </a:r>
            <a:r>
              <a:rPr spc="-5" dirty="0"/>
              <a:t>few</a:t>
            </a:r>
            <a:r>
              <a:rPr spc="-55" dirty="0"/>
              <a:t> </a:t>
            </a:r>
            <a:r>
              <a:rPr spc="-5" dirty="0"/>
              <a:t>NP</a:t>
            </a:r>
            <a:r>
              <a:rPr spc="-50" dirty="0"/>
              <a:t> </a:t>
            </a:r>
            <a:r>
              <a:rPr spc="-5" dirty="0"/>
              <a:t>problems</a:t>
            </a:r>
            <a:r>
              <a:rPr spc="-40" dirty="0"/>
              <a:t> </a:t>
            </a:r>
            <a:r>
              <a:rPr spc="-5" dirty="0"/>
              <a:t>not</a:t>
            </a:r>
            <a:r>
              <a:rPr spc="-55" dirty="0"/>
              <a:t> </a:t>
            </a:r>
            <a:r>
              <a:rPr spc="-10" dirty="0"/>
              <a:t>known</a:t>
            </a:r>
            <a:r>
              <a:rPr spc="-40" dirty="0"/>
              <a:t> </a:t>
            </a:r>
            <a:r>
              <a:rPr spc="-15" dirty="0"/>
              <a:t>to</a:t>
            </a:r>
            <a:r>
              <a:rPr spc="-60" dirty="0"/>
              <a:t> </a:t>
            </a:r>
            <a:r>
              <a:rPr spc="-5" dirty="0"/>
              <a:t>be </a:t>
            </a:r>
            <a:r>
              <a:rPr spc="-590" dirty="0"/>
              <a:t> </a:t>
            </a:r>
            <a:r>
              <a:rPr dirty="0"/>
              <a:t>either</a:t>
            </a:r>
            <a:r>
              <a:rPr spc="-114" dirty="0"/>
              <a:t> </a:t>
            </a:r>
            <a:r>
              <a:rPr spc="-5" dirty="0"/>
              <a:t>tractable</a:t>
            </a:r>
            <a:r>
              <a:rPr spc="-120" dirty="0"/>
              <a:t> </a:t>
            </a:r>
            <a:r>
              <a:rPr dirty="0"/>
              <a:t>or</a:t>
            </a:r>
            <a:r>
              <a:rPr spc="-75" dirty="0"/>
              <a:t> </a:t>
            </a:r>
            <a:r>
              <a:rPr spc="-15" dirty="0"/>
              <a:t>NP-complete</a:t>
            </a:r>
            <a:r>
              <a:rPr spc="-55" dirty="0"/>
              <a:t> </a:t>
            </a:r>
            <a:r>
              <a:rPr dirty="0"/>
              <a:t>(see</a:t>
            </a:r>
            <a:r>
              <a:rPr spc="-60" dirty="0"/>
              <a:t> </a:t>
            </a:r>
            <a:r>
              <a:rPr dirty="0"/>
              <a:t>Section</a:t>
            </a:r>
            <a:r>
              <a:rPr spc="-35" dirty="0"/>
              <a:t> </a:t>
            </a:r>
            <a:r>
              <a:rPr dirty="0">
                <a:latin typeface="Cambria Math"/>
                <a:cs typeface="Cambria Math"/>
              </a:rPr>
              <a:t>3.3</a:t>
            </a:r>
            <a:r>
              <a:rPr dirty="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255778"/>
            <a:ext cx="8195945" cy="711200"/>
          </a:xfrm>
          <a:prstGeom prst="rect">
            <a:avLst/>
          </a:prstGeom>
        </p:spPr>
        <p:txBody>
          <a:bodyPr vert="horz" wrap="square" lIns="0" tIns="12700" rIns="0" bIns="0" rtlCol="0">
            <a:spAutoFit/>
          </a:bodyPr>
          <a:lstStyle/>
          <a:p>
            <a:pPr marL="12700">
              <a:lnSpc>
                <a:spcPct val="100000"/>
              </a:lnSpc>
              <a:spcBef>
                <a:spcPts val="100"/>
              </a:spcBef>
              <a:tabLst>
                <a:tab pos="2990850" algn="l"/>
              </a:tabLst>
            </a:pPr>
            <a:r>
              <a:rPr sz="4500" spc="-10" dirty="0">
                <a:solidFill>
                  <a:srgbClr val="04607A"/>
                </a:solidFill>
                <a:latin typeface="Calibri"/>
                <a:cs typeface="Calibri"/>
              </a:rPr>
              <a:t>Applications	</a:t>
            </a:r>
            <a:r>
              <a:rPr sz="4500" spc="-5" dirty="0">
                <a:solidFill>
                  <a:srgbClr val="04607A"/>
                </a:solidFill>
                <a:latin typeface="Calibri"/>
                <a:cs typeface="Calibri"/>
              </a:rPr>
              <a:t>of</a:t>
            </a:r>
            <a:r>
              <a:rPr sz="4500" spc="-50" dirty="0">
                <a:solidFill>
                  <a:srgbClr val="04607A"/>
                </a:solidFill>
                <a:latin typeface="Calibri"/>
                <a:cs typeface="Calibri"/>
              </a:rPr>
              <a:t> </a:t>
            </a:r>
            <a:r>
              <a:rPr sz="4500" spc="-20" dirty="0">
                <a:solidFill>
                  <a:srgbClr val="04607A"/>
                </a:solidFill>
                <a:latin typeface="Calibri"/>
                <a:cs typeface="Calibri"/>
              </a:rPr>
              <a:t>Graph</a:t>
            </a:r>
            <a:r>
              <a:rPr sz="4500" spc="-45" dirty="0">
                <a:solidFill>
                  <a:srgbClr val="04607A"/>
                </a:solidFill>
                <a:latin typeface="Calibri"/>
                <a:cs typeface="Calibri"/>
              </a:rPr>
              <a:t> </a:t>
            </a:r>
            <a:r>
              <a:rPr sz="4500" spc="-5" dirty="0">
                <a:solidFill>
                  <a:srgbClr val="04607A"/>
                </a:solidFill>
                <a:latin typeface="Calibri"/>
                <a:cs typeface="Calibri"/>
              </a:rPr>
              <a:t>Isomorphism</a:t>
            </a:r>
            <a:endParaRPr sz="4500" dirty="0">
              <a:latin typeface="Calibri"/>
              <a:cs typeface="Calibri"/>
            </a:endParaRPr>
          </a:p>
        </p:txBody>
      </p:sp>
      <p:sp>
        <p:nvSpPr>
          <p:cNvPr id="9" name="object 9"/>
          <p:cNvSpPr txBox="1"/>
          <p:nvPr/>
        </p:nvSpPr>
        <p:spPr>
          <a:xfrm>
            <a:off x="231140" y="1004061"/>
            <a:ext cx="8616315" cy="5387975"/>
          </a:xfrm>
          <a:prstGeom prst="rect">
            <a:avLst/>
          </a:prstGeom>
        </p:spPr>
        <p:txBody>
          <a:bodyPr vert="horz" wrap="square" lIns="0" tIns="12700" rIns="0" bIns="0" rtlCol="0">
            <a:spAutoFit/>
          </a:bodyPr>
          <a:lstStyle/>
          <a:p>
            <a:pPr marL="286385" marR="514350" indent="-274320">
              <a:lnSpc>
                <a:spcPct val="100000"/>
              </a:lnSpc>
              <a:spcBef>
                <a:spcPts val="100"/>
              </a:spcBef>
              <a:buClr>
                <a:srgbClr val="0AD0D9"/>
              </a:buClr>
              <a:buSzPct val="93750"/>
              <a:buFont typeface="Segoe UI Symbol"/>
              <a:buChar char="⚫"/>
              <a:tabLst>
                <a:tab pos="287020" algn="l"/>
              </a:tabLst>
            </a:pPr>
            <a:r>
              <a:rPr sz="2400" spc="-5" dirty="0">
                <a:latin typeface="Constantia"/>
                <a:cs typeface="Constantia"/>
              </a:rPr>
              <a:t>The question whether graphs </a:t>
            </a:r>
            <a:r>
              <a:rPr sz="2400" spc="-15" dirty="0">
                <a:latin typeface="Constantia"/>
                <a:cs typeface="Constantia"/>
              </a:rPr>
              <a:t>are </a:t>
            </a:r>
            <a:r>
              <a:rPr sz="2400" spc="-5" dirty="0">
                <a:latin typeface="Constantia"/>
                <a:cs typeface="Constantia"/>
              </a:rPr>
              <a:t>isomorphic </a:t>
            </a:r>
            <a:r>
              <a:rPr sz="2400" spc="-20" dirty="0">
                <a:latin typeface="Constantia"/>
                <a:cs typeface="Constantia"/>
              </a:rPr>
              <a:t>plays </a:t>
            </a:r>
            <a:r>
              <a:rPr sz="2400" dirty="0">
                <a:latin typeface="Constantia"/>
                <a:cs typeface="Constantia"/>
              </a:rPr>
              <a:t>an </a:t>
            </a:r>
            <a:r>
              <a:rPr sz="2400" spc="5" dirty="0">
                <a:latin typeface="Constantia"/>
                <a:cs typeface="Constantia"/>
              </a:rPr>
              <a:t> </a:t>
            </a:r>
            <a:r>
              <a:rPr sz="2400" spc="-5" dirty="0">
                <a:latin typeface="Constantia"/>
                <a:cs typeface="Constantia"/>
              </a:rPr>
              <a:t>important</a:t>
            </a:r>
            <a:r>
              <a:rPr sz="2400" spc="-114" dirty="0">
                <a:latin typeface="Constantia"/>
                <a:cs typeface="Constantia"/>
              </a:rPr>
              <a:t> </a:t>
            </a:r>
            <a:r>
              <a:rPr sz="2400" spc="-10" dirty="0">
                <a:latin typeface="Constantia"/>
                <a:cs typeface="Constantia"/>
              </a:rPr>
              <a:t>role</a:t>
            </a:r>
            <a:r>
              <a:rPr sz="2400" spc="-55" dirty="0">
                <a:latin typeface="Constantia"/>
                <a:cs typeface="Constantia"/>
              </a:rPr>
              <a:t> </a:t>
            </a:r>
            <a:r>
              <a:rPr sz="2400" spc="-5" dirty="0">
                <a:latin typeface="Constantia"/>
                <a:cs typeface="Constantia"/>
              </a:rPr>
              <a:t>in</a:t>
            </a:r>
            <a:r>
              <a:rPr sz="2400" spc="-100" dirty="0">
                <a:latin typeface="Constantia"/>
                <a:cs typeface="Constantia"/>
              </a:rPr>
              <a:t> </a:t>
            </a:r>
            <a:r>
              <a:rPr sz="2400" spc="-5" dirty="0">
                <a:latin typeface="Constantia"/>
                <a:cs typeface="Constantia"/>
              </a:rPr>
              <a:t>applications</a:t>
            </a:r>
            <a:r>
              <a:rPr sz="2400" spc="-105" dirty="0">
                <a:latin typeface="Constantia"/>
                <a:cs typeface="Constantia"/>
              </a:rPr>
              <a:t> </a:t>
            </a:r>
            <a:r>
              <a:rPr sz="2400" dirty="0">
                <a:latin typeface="Constantia"/>
                <a:cs typeface="Constantia"/>
              </a:rPr>
              <a:t>of</a:t>
            </a:r>
            <a:r>
              <a:rPr sz="2400" spc="-20" dirty="0">
                <a:latin typeface="Constantia"/>
                <a:cs typeface="Constantia"/>
              </a:rPr>
              <a:t> </a:t>
            </a:r>
            <a:r>
              <a:rPr sz="2400" spc="-5" dirty="0">
                <a:latin typeface="Constantia"/>
                <a:cs typeface="Constantia"/>
              </a:rPr>
              <a:t>graph</a:t>
            </a:r>
            <a:r>
              <a:rPr sz="2400" spc="-75" dirty="0">
                <a:latin typeface="Constantia"/>
                <a:cs typeface="Constantia"/>
              </a:rPr>
              <a:t> </a:t>
            </a:r>
            <a:r>
              <a:rPr sz="2400" spc="-35" dirty="0">
                <a:latin typeface="Constantia"/>
                <a:cs typeface="Constantia"/>
              </a:rPr>
              <a:t>theory.</a:t>
            </a:r>
            <a:r>
              <a:rPr sz="2400" spc="5" dirty="0">
                <a:latin typeface="Constantia"/>
                <a:cs typeface="Constantia"/>
              </a:rPr>
              <a:t> </a:t>
            </a:r>
            <a:r>
              <a:rPr sz="2400" spc="-30" dirty="0">
                <a:latin typeface="Constantia"/>
                <a:cs typeface="Constantia"/>
              </a:rPr>
              <a:t>For</a:t>
            </a:r>
            <a:r>
              <a:rPr sz="2400" spc="-130" dirty="0">
                <a:latin typeface="Constantia"/>
                <a:cs typeface="Constantia"/>
              </a:rPr>
              <a:t> </a:t>
            </a:r>
            <a:r>
              <a:rPr sz="2400" spc="-5" dirty="0">
                <a:latin typeface="Constantia"/>
                <a:cs typeface="Constantia"/>
              </a:rPr>
              <a:t>example,</a:t>
            </a:r>
            <a:endParaRPr sz="2400" dirty="0">
              <a:latin typeface="Constantia"/>
              <a:cs typeface="Constantia"/>
            </a:endParaRPr>
          </a:p>
          <a:p>
            <a:pPr marL="652145" marR="5080" lvl="1" indent="-247015">
              <a:lnSpc>
                <a:spcPct val="100000"/>
              </a:lnSpc>
              <a:spcBef>
                <a:spcPts val="550"/>
              </a:spcBef>
              <a:buClr>
                <a:srgbClr val="0E6EC5"/>
              </a:buClr>
              <a:buSzPct val="84090"/>
              <a:buFont typeface="Segoe UI Symbol"/>
              <a:buChar char="⚫"/>
              <a:tabLst>
                <a:tab pos="652780" algn="l"/>
              </a:tabLst>
            </a:pPr>
            <a:r>
              <a:rPr sz="2200" spc="-5" dirty="0">
                <a:latin typeface="Constantia"/>
                <a:cs typeface="Constantia"/>
              </a:rPr>
              <a:t>chemists </a:t>
            </a:r>
            <a:r>
              <a:rPr sz="2200" spc="-10" dirty="0">
                <a:latin typeface="Constantia"/>
                <a:cs typeface="Constantia"/>
              </a:rPr>
              <a:t>use </a:t>
            </a:r>
            <a:r>
              <a:rPr sz="2200" spc="-5" dirty="0">
                <a:latin typeface="Constantia"/>
                <a:cs typeface="Constantia"/>
              </a:rPr>
              <a:t>molecular </a:t>
            </a:r>
            <a:r>
              <a:rPr sz="2200" spc="-10" dirty="0">
                <a:latin typeface="Constantia"/>
                <a:cs typeface="Constantia"/>
              </a:rPr>
              <a:t>graphs </a:t>
            </a:r>
            <a:r>
              <a:rPr sz="2200" spc="-20" dirty="0">
                <a:latin typeface="Constantia"/>
                <a:cs typeface="Constantia"/>
              </a:rPr>
              <a:t>to </a:t>
            </a:r>
            <a:r>
              <a:rPr sz="2200" spc="-5" dirty="0">
                <a:latin typeface="Constantia"/>
                <a:cs typeface="Constantia"/>
              </a:rPr>
              <a:t>model chemical </a:t>
            </a:r>
            <a:r>
              <a:rPr sz="2200" spc="-15" dirty="0">
                <a:latin typeface="Constantia"/>
                <a:cs typeface="Constantia"/>
              </a:rPr>
              <a:t>compounds. </a:t>
            </a:r>
            <a:r>
              <a:rPr sz="2200" spc="-10" dirty="0">
                <a:latin typeface="Constantia"/>
                <a:cs typeface="Constantia"/>
              </a:rPr>
              <a:t> </a:t>
            </a:r>
            <a:r>
              <a:rPr sz="2200" spc="-160" dirty="0">
                <a:latin typeface="Constantia"/>
                <a:cs typeface="Constantia"/>
              </a:rPr>
              <a:t>V</a:t>
            </a:r>
            <a:r>
              <a:rPr sz="2200" spc="-5" dirty="0">
                <a:latin typeface="Constantia"/>
                <a:cs typeface="Constantia"/>
              </a:rPr>
              <a:t>e</a:t>
            </a:r>
            <a:r>
              <a:rPr sz="2200" dirty="0">
                <a:latin typeface="Constantia"/>
                <a:cs typeface="Constantia"/>
              </a:rPr>
              <a:t>r</a:t>
            </a:r>
            <a:r>
              <a:rPr sz="2200" spc="-5" dirty="0">
                <a:latin typeface="Constantia"/>
                <a:cs typeface="Constantia"/>
              </a:rPr>
              <a:t>t</a:t>
            </a:r>
            <a:r>
              <a:rPr sz="2200" spc="-10" dirty="0">
                <a:latin typeface="Constantia"/>
                <a:cs typeface="Constantia"/>
              </a:rPr>
              <a:t>i</a:t>
            </a:r>
            <a:r>
              <a:rPr sz="2200" spc="-55" dirty="0">
                <a:latin typeface="Constantia"/>
                <a:cs typeface="Constantia"/>
              </a:rPr>
              <a:t>c</a:t>
            </a:r>
            <a:r>
              <a:rPr sz="2200" spc="-5" dirty="0">
                <a:latin typeface="Constantia"/>
                <a:cs typeface="Constantia"/>
              </a:rPr>
              <a:t>es</a:t>
            </a:r>
            <a:r>
              <a:rPr sz="2200" spc="-85" dirty="0">
                <a:latin typeface="Constantia"/>
                <a:cs typeface="Constantia"/>
              </a:rPr>
              <a:t> </a:t>
            </a:r>
            <a:r>
              <a:rPr sz="2200" spc="-45" dirty="0">
                <a:latin typeface="Constantia"/>
                <a:cs typeface="Constantia"/>
              </a:rPr>
              <a:t>r</a:t>
            </a:r>
            <a:r>
              <a:rPr sz="2200" spc="-5" dirty="0">
                <a:latin typeface="Constantia"/>
                <a:cs typeface="Constantia"/>
              </a:rPr>
              <a:t>ep</a:t>
            </a:r>
            <a:r>
              <a:rPr sz="2200" spc="-40" dirty="0">
                <a:latin typeface="Constantia"/>
                <a:cs typeface="Constantia"/>
              </a:rPr>
              <a:t>r</a:t>
            </a:r>
            <a:r>
              <a:rPr sz="2200" spc="-5" dirty="0">
                <a:latin typeface="Constantia"/>
                <a:cs typeface="Constantia"/>
              </a:rPr>
              <a:t>ese</a:t>
            </a:r>
            <a:r>
              <a:rPr sz="2200" spc="5" dirty="0">
                <a:latin typeface="Constantia"/>
                <a:cs typeface="Constantia"/>
              </a:rPr>
              <a:t>n</a:t>
            </a:r>
            <a:r>
              <a:rPr sz="2200" spc="-5" dirty="0">
                <a:latin typeface="Constantia"/>
                <a:cs typeface="Constantia"/>
              </a:rPr>
              <a:t>t</a:t>
            </a:r>
            <a:r>
              <a:rPr sz="2200" spc="-130" dirty="0">
                <a:latin typeface="Constantia"/>
                <a:cs typeface="Constantia"/>
              </a:rPr>
              <a:t> </a:t>
            </a:r>
            <a:r>
              <a:rPr sz="2200" spc="-5" dirty="0">
                <a:latin typeface="Constantia"/>
                <a:cs typeface="Constantia"/>
              </a:rPr>
              <a:t>a</a:t>
            </a:r>
            <a:r>
              <a:rPr sz="2200" spc="-30" dirty="0">
                <a:latin typeface="Constantia"/>
                <a:cs typeface="Constantia"/>
              </a:rPr>
              <a:t>t</a:t>
            </a:r>
            <a:r>
              <a:rPr sz="2200" spc="-5" dirty="0">
                <a:latin typeface="Constantia"/>
                <a:cs typeface="Constantia"/>
              </a:rPr>
              <a:t>o</a:t>
            </a:r>
            <a:r>
              <a:rPr sz="2200" dirty="0">
                <a:latin typeface="Constantia"/>
                <a:cs typeface="Constantia"/>
              </a:rPr>
              <a:t>m</a:t>
            </a:r>
            <a:r>
              <a:rPr sz="2200" spc="-5" dirty="0">
                <a:latin typeface="Constantia"/>
                <a:cs typeface="Constantia"/>
              </a:rPr>
              <a:t>s</a:t>
            </a:r>
            <a:r>
              <a:rPr sz="2200" spc="-120" dirty="0">
                <a:latin typeface="Constantia"/>
                <a:cs typeface="Constantia"/>
              </a:rPr>
              <a:t> </a:t>
            </a:r>
            <a:r>
              <a:rPr sz="2200" spc="-5" dirty="0">
                <a:latin typeface="Constantia"/>
                <a:cs typeface="Constantia"/>
              </a:rPr>
              <a:t>a</a:t>
            </a:r>
            <a:r>
              <a:rPr sz="2200" spc="5" dirty="0">
                <a:latin typeface="Constantia"/>
                <a:cs typeface="Constantia"/>
              </a:rPr>
              <a:t>n</a:t>
            </a:r>
            <a:r>
              <a:rPr sz="2200" spc="-5" dirty="0">
                <a:latin typeface="Constantia"/>
                <a:cs typeface="Constantia"/>
              </a:rPr>
              <a:t>d</a:t>
            </a:r>
            <a:r>
              <a:rPr sz="2200" spc="-55" dirty="0">
                <a:latin typeface="Constantia"/>
                <a:cs typeface="Constantia"/>
              </a:rPr>
              <a:t> </a:t>
            </a:r>
            <a:r>
              <a:rPr sz="2200" spc="-5" dirty="0">
                <a:latin typeface="Constantia"/>
                <a:cs typeface="Constantia"/>
              </a:rPr>
              <a:t>e</a:t>
            </a:r>
            <a:r>
              <a:rPr sz="2200" dirty="0">
                <a:latin typeface="Constantia"/>
                <a:cs typeface="Constantia"/>
              </a:rPr>
              <a:t>d</a:t>
            </a:r>
            <a:r>
              <a:rPr sz="2200" spc="-55" dirty="0">
                <a:latin typeface="Constantia"/>
                <a:cs typeface="Constantia"/>
              </a:rPr>
              <a:t>g</a:t>
            </a:r>
            <a:r>
              <a:rPr sz="2200" spc="-5" dirty="0">
                <a:latin typeface="Constantia"/>
                <a:cs typeface="Constantia"/>
              </a:rPr>
              <a:t>es</a:t>
            </a:r>
            <a:r>
              <a:rPr sz="2200" spc="-85" dirty="0">
                <a:latin typeface="Constantia"/>
                <a:cs typeface="Constantia"/>
              </a:rPr>
              <a:t> </a:t>
            </a:r>
            <a:r>
              <a:rPr sz="2200" spc="-45" dirty="0">
                <a:latin typeface="Constantia"/>
                <a:cs typeface="Constantia"/>
              </a:rPr>
              <a:t>r</a:t>
            </a:r>
            <a:r>
              <a:rPr sz="2200" spc="-5" dirty="0">
                <a:latin typeface="Constantia"/>
                <a:cs typeface="Constantia"/>
              </a:rPr>
              <a:t>ep</a:t>
            </a:r>
            <a:r>
              <a:rPr sz="2200" spc="-40" dirty="0">
                <a:latin typeface="Constantia"/>
                <a:cs typeface="Constantia"/>
              </a:rPr>
              <a:t>r</a:t>
            </a:r>
            <a:r>
              <a:rPr sz="2200" spc="-5" dirty="0">
                <a:latin typeface="Constantia"/>
                <a:cs typeface="Constantia"/>
              </a:rPr>
              <a:t>ese</a:t>
            </a:r>
            <a:r>
              <a:rPr sz="2200" spc="5" dirty="0">
                <a:latin typeface="Constantia"/>
                <a:cs typeface="Constantia"/>
              </a:rPr>
              <a:t>n</a:t>
            </a:r>
            <a:r>
              <a:rPr sz="2200" spc="-5" dirty="0">
                <a:latin typeface="Constantia"/>
                <a:cs typeface="Constantia"/>
              </a:rPr>
              <a:t>t</a:t>
            </a:r>
            <a:r>
              <a:rPr sz="2200" spc="-140" dirty="0">
                <a:latin typeface="Constantia"/>
                <a:cs typeface="Constantia"/>
              </a:rPr>
              <a:t> </a:t>
            </a:r>
            <a:r>
              <a:rPr sz="2200" spc="-10" dirty="0">
                <a:latin typeface="Constantia"/>
                <a:cs typeface="Constantia"/>
              </a:rPr>
              <a:t>che</a:t>
            </a:r>
            <a:r>
              <a:rPr sz="2200" spc="5" dirty="0">
                <a:latin typeface="Constantia"/>
                <a:cs typeface="Constantia"/>
              </a:rPr>
              <a:t>m</a:t>
            </a:r>
            <a:r>
              <a:rPr sz="2200" spc="-10" dirty="0">
                <a:latin typeface="Constantia"/>
                <a:cs typeface="Constantia"/>
              </a:rPr>
              <a:t>ic</a:t>
            </a:r>
            <a:r>
              <a:rPr sz="2200" spc="-5" dirty="0">
                <a:latin typeface="Constantia"/>
                <a:cs typeface="Constantia"/>
              </a:rPr>
              <a:t>al</a:t>
            </a:r>
            <a:r>
              <a:rPr sz="2200" spc="-15" dirty="0">
                <a:latin typeface="Constantia"/>
                <a:cs typeface="Constantia"/>
              </a:rPr>
              <a:t> </a:t>
            </a:r>
            <a:r>
              <a:rPr sz="2200" spc="-10" dirty="0">
                <a:latin typeface="Constantia"/>
                <a:cs typeface="Constantia"/>
              </a:rPr>
              <a:t>bo</a:t>
            </a:r>
            <a:r>
              <a:rPr sz="2200" spc="5" dirty="0">
                <a:latin typeface="Constantia"/>
                <a:cs typeface="Constantia"/>
              </a:rPr>
              <a:t>n</a:t>
            </a:r>
            <a:r>
              <a:rPr sz="2200" spc="-10" dirty="0">
                <a:latin typeface="Constantia"/>
                <a:cs typeface="Constantia"/>
              </a:rPr>
              <a:t>d</a:t>
            </a:r>
            <a:r>
              <a:rPr sz="2200" spc="-40" dirty="0">
                <a:latin typeface="Constantia"/>
                <a:cs typeface="Constantia"/>
              </a:rPr>
              <a:t>s</a:t>
            </a:r>
            <a:r>
              <a:rPr sz="2200" spc="-5" dirty="0">
                <a:latin typeface="Constantia"/>
                <a:cs typeface="Constantia"/>
              </a:rPr>
              <a:t>.  </a:t>
            </a:r>
            <a:r>
              <a:rPr sz="2200" dirty="0">
                <a:latin typeface="Constantia"/>
                <a:cs typeface="Constantia"/>
              </a:rPr>
              <a:t>When </a:t>
            </a:r>
            <a:r>
              <a:rPr sz="2200" spc="-5" dirty="0">
                <a:latin typeface="Constantia"/>
                <a:cs typeface="Constantia"/>
              </a:rPr>
              <a:t>a new </a:t>
            </a:r>
            <a:r>
              <a:rPr sz="2200" spc="-10" dirty="0">
                <a:latin typeface="Constantia"/>
                <a:cs typeface="Constantia"/>
              </a:rPr>
              <a:t>compound </a:t>
            </a:r>
            <a:r>
              <a:rPr sz="2200" spc="-5" dirty="0">
                <a:latin typeface="Constantia"/>
                <a:cs typeface="Constantia"/>
              </a:rPr>
              <a:t>is synthesized, a database of molecular </a:t>
            </a:r>
            <a:r>
              <a:rPr sz="2200" dirty="0">
                <a:latin typeface="Constantia"/>
                <a:cs typeface="Constantia"/>
              </a:rPr>
              <a:t> </a:t>
            </a:r>
            <a:r>
              <a:rPr sz="2200" spc="-10" dirty="0">
                <a:latin typeface="Constantia"/>
                <a:cs typeface="Constantia"/>
              </a:rPr>
              <a:t>graphs </a:t>
            </a:r>
            <a:r>
              <a:rPr sz="2200" spc="-5" dirty="0">
                <a:latin typeface="Constantia"/>
                <a:cs typeface="Constantia"/>
              </a:rPr>
              <a:t>is </a:t>
            </a:r>
            <a:r>
              <a:rPr sz="2200" spc="-15" dirty="0">
                <a:latin typeface="Constantia"/>
                <a:cs typeface="Constantia"/>
              </a:rPr>
              <a:t>checked </a:t>
            </a:r>
            <a:r>
              <a:rPr sz="2200" spc="-20" dirty="0">
                <a:latin typeface="Constantia"/>
                <a:cs typeface="Constantia"/>
              </a:rPr>
              <a:t>to </a:t>
            </a:r>
            <a:r>
              <a:rPr sz="2200" spc="-5" dirty="0">
                <a:latin typeface="Constantia"/>
                <a:cs typeface="Constantia"/>
              </a:rPr>
              <a:t>determine whether the </a:t>
            </a:r>
            <a:r>
              <a:rPr sz="2200" spc="-10" dirty="0">
                <a:latin typeface="Constantia"/>
                <a:cs typeface="Constantia"/>
              </a:rPr>
              <a:t>graph representing </a:t>
            </a:r>
            <a:r>
              <a:rPr sz="2200" spc="-5" dirty="0">
                <a:latin typeface="Constantia"/>
                <a:cs typeface="Constantia"/>
              </a:rPr>
              <a:t> the</a:t>
            </a:r>
            <a:r>
              <a:rPr sz="2200" spc="-55" dirty="0">
                <a:latin typeface="Constantia"/>
                <a:cs typeface="Constantia"/>
              </a:rPr>
              <a:t> </a:t>
            </a:r>
            <a:r>
              <a:rPr sz="2200" spc="-5" dirty="0">
                <a:latin typeface="Constantia"/>
                <a:cs typeface="Constantia"/>
              </a:rPr>
              <a:t>new</a:t>
            </a:r>
            <a:r>
              <a:rPr sz="2200" spc="-95" dirty="0">
                <a:latin typeface="Constantia"/>
                <a:cs typeface="Constantia"/>
              </a:rPr>
              <a:t> </a:t>
            </a:r>
            <a:r>
              <a:rPr sz="2200" spc="-10" dirty="0">
                <a:latin typeface="Constantia"/>
                <a:cs typeface="Constantia"/>
              </a:rPr>
              <a:t>compound</a:t>
            </a:r>
            <a:r>
              <a:rPr sz="2200" dirty="0">
                <a:latin typeface="Constantia"/>
                <a:cs typeface="Constantia"/>
              </a:rPr>
              <a:t> </a:t>
            </a:r>
            <a:r>
              <a:rPr sz="2200" spc="-5" dirty="0">
                <a:latin typeface="Constantia"/>
                <a:cs typeface="Constantia"/>
              </a:rPr>
              <a:t>is</a:t>
            </a:r>
            <a:r>
              <a:rPr sz="2200" spc="-50" dirty="0">
                <a:latin typeface="Constantia"/>
                <a:cs typeface="Constantia"/>
              </a:rPr>
              <a:t> </a:t>
            </a:r>
            <a:r>
              <a:rPr sz="2200" spc="-5" dirty="0">
                <a:latin typeface="Constantia"/>
                <a:cs typeface="Constantia"/>
              </a:rPr>
              <a:t>isomorphic</a:t>
            </a:r>
            <a:r>
              <a:rPr sz="2200" spc="-60" dirty="0">
                <a:latin typeface="Constantia"/>
                <a:cs typeface="Constantia"/>
              </a:rPr>
              <a:t> </a:t>
            </a:r>
            <a:r>
              <a:rPr sz="2200" spc="-20" dirty="0">
                <a:latin typeface="Constantia"/>
                <a:cs typeface="Constantia"/>
              </a:rPr>
              <a:t>to</a:t>
            </a:r>
            <a:r>
              <a:rPr sz="2200" spc="-75" dirty="0">
                <a:latin typeface="Constantia"/>
                <a:cs typeface="Constantia"/>
              </a:rPr>
              <a:t> </a:t>
            </a:r>
            <a:r>
              <a:rPr sz="2200" spc="-5" dirty="0">
                <a:latin typeface="Constantia"/>
                <a:cs typeface="Constantia"/>
              </a:rPr>
              <a:t>the</a:t>
            </a:r>
            <a:r>
              <a:rPr sz="2200" spc="-95" dirty="0">
                <a:latin typeface="Constantia"/>
                <a:cs typeface="Constantia"/>
              </a:rPr>
              <a:t> </a:t>
            </a:r>
            <a:r>
              <a:rPr sz="2200" spc="-10" dirty="0">
                <a:latin typeface="Constantia"/>
                <a:cs typeface="Constantia"/>
              </a:rPr>
              <a:t>graph</a:t>
            </a:r>
            <a:r>
              <a:rPr sz="2200" spc="-95" dirty="0">
                <a:latin typeface="Constantia"/>
                <a:cs typeface="Constantia"/>
              </a:rPr>
              <a:t> </a:t>
            </a:r>
            <a:r>
              <a:rPr sz="2200" spc="-5" dirty="0">
                <a:latin typeface="Constantia"/>
                <a:cs typeface="Constantia"/>
              </a:rPr>
              <a:t>of</a:t>
            </a:r>
            <a:r>
              <a:rPr sz="2200" dirty="0">
                <a:latin typeface="Constantia"/>
                <a:cs typeface="Constantia"/>
              </a:rPr>
              <a:t> </a:t>
            </a:r>
            <a:r>
              <a:rPr sz="2200" spc="-5" dirty="0">
                <a:latin typeface="Constantia"/>
                <a:cs typeface="Constantia"/>
              </a:rPr>
              <a:t>a</a:t>
            </a:r>
            <a:r>
              <a:rPr sz="2200" spc="-114" dirty="0">
                <a:latin typeface="Constantia"/>
                <a:cs typeface="Constantia"/>
              </a:rPr>
              <a:t> </a:t>
            </a:r>
            <a:r>
              <a:rPr sz="2200" spc="-10" dirty="0">
                <a:latin typeface="Constantia"/>
                <a:cs typeface="Constantia"/>
              </a:rPr>
              <a:t>compound</a:t>
            </a:r>
            <a:r>
              <a:rPr sz="2200" spc="-20" dirty="0">
                <a:latin typeface="Constantia"/>
                <a:cs typeface="Constantia"/>
              </a:rPr>
              <a:t> </a:t>
            </a:r>
            <a:r>
              <a:rPr sz="2200" spc="-5" dirty="0">
                <a:latin typeface="Constantia"/>
                <a:cs typeface="Constantia"/>
              </a:rPr>
              <a:t>that </a:t>
            </a:r>
            <a:r>
              <a:rPr sz="2200" spc="-535" dirty="0">
                <a:latin typeface="Constantia"/>
                <a:cs typeface="Constantia"/>
              </a:rPr>
              <a:t> </a:t>
            </a:r>
            <a:r>
              <a:rPr sz="2200" spc="-5" dirty="0">
                <a:latin typeface="Constantia"/>
                <a:cs typeface="Constantia"/>
              </a:rPr>
              <a:t>this</a:t>
            </a:r>
            <a:r>
              <a:rPr sz="2200" spc="-95" dirty="0">
                <a:latin typeface="Constantia"/>
                <a:cs typeface="Constantia"/>
              </a:rPr>
              <a:t> </a:t>
            </a:r>
            <a:r>
              <a:rPr sz="2200" spc="-10" dirty="0">
                <a:latin typeface="Constantia"/>
                <a:cs typeface="Constantia"/>
              </a:rPr>
              <a:t>already</a:t>
            </a:r>
            <a:r>
              <a:rPr sz="2200" spc="-60" dirty="0">
                <a:latin typeface="Constantia"/>
                <a:cs typeface="Constantia"/>
              </a:rPr>
              <a:t> </a:t>
            </a:r>
            <a:r>
              <a:rPr sz="2200" spc="-10" dirty="0">
                <a:latin typeface="Constantia"/>
                <a:cs typeface="Constantia"/>
              </a:rPr>
              <a:t>known.</a:t>
            </a:r>
            <a:endParaRPr sz="2200" dirty="0">
              <a:latin typeface="Constantia"/>
              <a:cs typeface="Constantia"/>
            </a:endParaRPr>
          </a:p>
          <a:p>
            <a:pPr marL="652145" marR="526415" lvl="1" indent="-247015">
              <a:lnSpc>
                <a:spcPct val="100000"/>
              </a:lnSpc>
              <a:spcBef>
                <a:spcPts val="530"/>
              </a:spcBef>
              <a:buClr>
                <a:srgbClr val="0E6EC5"/>
              </a:buClr>
              <a:buSzPct val="84090"/>
              <a:buFont typeface="Segoe UI Symbol"/>
              <a:buChar char="⚫"/>
              <a:tabLst>
                <a:tab pos="652780" algn="l"/>
              </a:tabLst>
            </a:pPr>
            <a:r>
              <a:rPr sz="2200" spc="-5" dirty="0">
                <a:latin typeface="Constantia"/>
                <a:cs typeface="Constantia"/>
              </a:rPr>
              <a:t>Electronic</a:t>
            </a:r>
            <a:r>
              <a:rPr sz="2200" spc="-120" dirty="0">
                <a:latin typeface="Constantia"/>
                <a:cs typeface="Constantia"/>
              </a:rPr>
              <a:t> </a:t>
            </a:r>
            <a:r>
              <a:rPr sz="2200" spc="-10" dirty="0">
                <a:latin typeface="Constantia"/>
                <a:cs typeface="Constantia"/>
              </a:rPr>
              <a:t>circuits</a:t>
            </a:r>
            <a:r>
              <a:rPr sz="2200" spc="-85" dirty="0">
                <a:latin typeface="Constantia"/>
                <a:cs typeface="Constantia"/>
              </a:rPr>
              <a:t> </a:t>
            </a:r>
            <a:r>
              <a:rPr sz="2200" spc="-15" dirty="0">
                <a:latin typeface="Constantia"/>
                <a:cs typeface="Constantia"/>
              </a:rPr>
              <a:t>are</a:t>
            </a:r>
            <a:r>
              <a:rPr sz="2200" spc="-50" dirty="0">
                <a:latin typeface="Constantia"/>
                <a:cs typeface="Constantia"/>
              </a:rPr>
              <a:t> </a:t>
            </a:r>
            <a:r>
              <a:rPr sz="2200" spc="-5" dirty="0">
                <a:latin typeface="Constantia"/>
                <a:cs typeface="Constantia"/>
              </a:rPr>
              <a:t>modeled</a:t>
            </a:r>
            <a:r>
              <a:rPr sz="2200" spc="-70" dirty="0">
                <a:latin typeface="Constantia"/>
                <a:cs typeface="Constantia"/>
              </a:rPr>
              <a:t> </a:t>
            </a:r>
            <a:r>
              <a:rPr sz="2200" spc="-5" dirty="0">
                <a:latin typeface="Constantia"/>
                <a:cs typeface="Constantia"/>
              </a:rPr>
              <a:t>as</a:t>
            </a:r>
            <a:r>
              <a:rPr sz="2200" spc="-100" dirty="0">
                <a:latin typeface="Constantia"/>
                <a:cs typeface="Constantia"/>
              </a:rPr>
              <a:t> </a:t>
            </a:r>
            <a:r>
              <a:rPr sz="2200" spc="-10" dirty="0">
                <a:latin typeface="Constantia"/>
                <a:cs typeface="Constantia"/>
              </a:rPr>
              <a:t>graphs</a:t>
            </a:r>
            <a:r>
              <a:rPr sz="2200" spc="-60" dirty="0">
                <a:latin typeface="Constantia"/>
                <a:cs typeface="Constantia"/>
              </a:rPr>
              <a:t> </a:t>
            </a:r>
            <a:r>
              <a:rPr sz="2200" spc="-5" dirty="0">
                <a:latin typeface="Constantia"/>
                <a:cs typeface="Constantia"/>
              </a:rPr>
              <a:t>in</a:t>
            </a:r>
            <a:r>
              <a:rPr sz="2200" spc="-80" dirty="0">
                <a:latin typeface="Constantia"/>
                <a:cs typeface="Constantia"/>
              </a:rPr>
              <a:t> </a:t>
            </a:r>
            <a:r>
              <a:rPr sz="2200" spc="-10" dirty="0">
                <a:latin typeface="Constantia"/>
                <a:cs typeface="Constantia"/>
              </a:rPr>
              <a:t>which</a:t>
            </a:r>
            <a:r>
              <a:rPr sz="2200" spc="-35" dirty="0">
                <a:latin typeface="Constantia"/>
                <a:cs typeface="Constantia"/>
              </a:rPr>
              <a:t> </a:t>
            </a:r>
            <a:r>
              <a:rPr sz="2200" dirty="0">
                <a:latin typeface="Constantia"/>
                <a:cs typeface="Constantia"/>
              </a:rPr>
              <a:t>the</a:t>
            </a:r>
            <a:r>
              <a:rPr sz="2200" spc="-120" dirty="0">
                <a:latin typeface="Constantia"/>
                <a:cs typeface="Constantia"/>
              </a:rPr>
              <a:t> </a:t>
            </a:r>
            <a:r>
              <a:rPr sz="2200" spc="-15" dirty="0">
                <a:latin typeface="Constantia"/>
                <a:cs typeface="Constantia"/>
              </a:rPr>
              <a:t>vertices </a:t>
            </a:r>
            <a:r>
              <a:rPr sz="2200" spc="-535" dirty="0">
                <a:latin typeface="Constantia"/>
                <a:cs typeface="Constantia"/>
              </a:rPr>
              <a:t> </a:t>
            </a:r>
            <a:r>
              <a:rPr sz="2200" spc="-10" dirty="0">
                <a:latin typeface="Constantia"/>
                <a:cs typeface="Constantia"/>
              </a:rPr>
              <a:t>represent components </a:t>
            </a:r>
            <a:r>
              <a:rPr sz="2200" dirty="0">
                <a:latin typeface="Constantia"/>
                <a:cs typeface="Constantia"/>
              </a:rPr>
              <a:t>and </a:t>
            </a:r>
            <a:r>
              <a:rPr sz="2200" spc="-5" dirty="0">
                <a:latin typeface="Constantia"/>
                <a:cs typeface="Constantia"/>
              </a:rPr>
              <a:t>the </a:t>
            </a:r>
            <a:r>
              <a:rPr sz="2200" spc="-15" dirty="0">
                <a:latin typeface="Constantia"/>
                <a:cs typeface="Constantia"/>
              </a:rPr>
              <a:t>edges </a:t>
            </a:r>
            <a:r>
              <a:rPr sz="2200" spc="-10" dirty="0">
                <a:latin typeface="Constantia"/>
                <a:cs typeface="Constantia"/>
              </a:rPr>
              <a:t>represent connections </a:t>
            </a:r>
            <a:r>
              <a:rPr sz="2200" spc="-5" dirty="0">
                <a:latin typeface="Constantia"/>
                <a:cs typeface="Constantia"/>
              </a:rPr>
              <a:t> </a:t>
            </a:r>
            <a:r>
              <a:rPr sz="2200" spc="-10" dirty="0">
                <a:latin typeface="Constantia"/>
                <a:cs typeface="Constantia"/>
              </a:rPr>
              <a:t>between</a:t>
            </a:r>
            <a:r>
              <a:rPr sz="2200" spc="-75" dirty="0">
                <a:latin typeface="Constantia"/>
                <a:cs typeface="Constantia"/>
              </a:rPr>
              <a:t> </a:t>
            </a:r>
            <a:r>
              <a:rPr sz="2200" dirty="0">
                <a:latin typeface="Constantia"/>
                <a:cs typeface="Constantia"/>
              </a:rPr>
              <a:t>them.</a:t>
            </a:r>
            <a:r>
              <a:rPr sz="2200" spc="-20" dirty="0">
                <a:latin typeface="Constantia"/>
                <a:cs typeface="Constantia"/>
              </a:rPr>
              <a:t> </a:t>
            </a:r>
            <a:r>
              <a:rPr sz="2200" spc="-10" dirty="0">
                <a:latin typeface="Constantia"/>
                <a:cs typeface="Constantia"/>
              </a:rPr>
              <a:t>Graph</a:t>
            </a:r>
            <a:r>
              <a:rPr sz="2200" spc="-40" dirty="0">
                <a:latin typeface="Constantia"/>
                <a:cs typeface="Constantia"/>
              </a:rPr>
              <a:t> </a:t>
            </a:r>
            <a:r>
              <a:rPr sz="2200" spc="-5" dirty="0">
                <a:latin typeface="Constantia"/>
                <a:cs typeface="Constantia"/>
              </a:rPr>
              <a:t>isomorphism</a:t>
            </a:r>
            <a:r>
              <a:rPr sz="2200" spc="-45" dirty="0">
                <a:latin typeface="Constantia"/>
                <a:cs typeface="Constantia"/>
              </a:rPr>
              <a:t> </a:t>
            </a:r>
            <a:r>
              <a:rPr sz="2200" spc="-5" dirty="0">
                <a:latin typeface="Constantia"/>
                <a:cs typeface="Constantia"/>
              </a:rPr>
              <a:t>is</a:t>
            </a:r>
            <a:r>
              <a:rPr sz="2200" spc="-65" dirty="0">
                <a:latin typeface="Constantia"/>
                <a:cs typeface="Constantia"/>
              </a:rPr>
              <a:t> </a:t>
            </a:r>
            <a:r>
              <a:rPr sz="2200" spc="-5" dirty="0">
                <a:latin typeface="Constantia"/>
                <a:cs typeface="Constantia"/>
              </a:rPr>
              <a:t>the</a:t>
            </a:r>
            <a:r>
              <a:rPr sz="2200" spc="-55" dirty="0">
                <a:latin typeface="Constantia"/>
                <a:cs typeface="Constantia"/>
              </a:rPr>
              <a:t> </a:t>
            </a:r>
            <a:r>
              <a:rPr sz="2200" spc="-5" dirty="0">
                <a:latin typeface="Constantia"/>
                <a:cs typeface="Constantia"/>
              </a:rPr>
              <a:t>basis</a:t>
            </a:r>
            <a:r>
              <a:rPr sz="2200" spc="-55" dirty="0">
                <a:latin typeface="Constantia"/>
                <a:cs typeface="Constantia"/>
              </a:rPr>
              <a:t> </a:t>
            </a:r>
            <a:r>
              <a:rPr sz="2200" spc="-5" dirty="0">
                <a:latin typeface="Constantia"/>
                <a:cs typeface="Constantia"/>
              </a:rPr>
              <a:t>for</a:t>
            </a:r>
            <a:endParaRPr sz="2200" dirty="0">
              <a:latin typeface="Constantia"/>
              <a:cs typeface="Constantia"/>
            </a:endParaRPr>
          </a:p>
          <a:p>
            <a:pPr marL="927100" lvl="2" indent="-247650">
              <a:lnSpc>
                <a:spcPct val="100000"/>
              </a:lnSpc>
              <a:spcBef>
                <a:spcPts val="530"/>
              </a:spcBef>
              <a:buClr>
                <a:srgbClr val="009DD9"/>
              </a:buClr>
              <a:buSzPct val="68181"/>
              <a:buFont typeface="Segoe UI Symbol"/>
              <a:buChar char="⚫"/>
              <a:tabLst>
                <a:tab pos="927100" algn="l"/>
                <a:tab pos="927735" algn="l"/>
              </a:tabLst>
            </a:pPr>
            <a:r>
              <a:rPr sz="2200" spc="-5" dirty="0">
                <a:latin typeface="Constantia"/>
                <a:cs typeface="Constantia"/>
              </a:rPr>
              <a:t>the</a:t>
            </a:r>
            <a:r>
              <a:rPr sz="2200" spc="-130" dirty="0">
                <a:latin typeface="Constantia"/>
                <a:cs typeface="Constantia"/>
              </a:rPr>
              <a:t> </a:t>
            </a:r>
            <a:r>
              <a:rPr sz="2200" spc="-5" dirty="0">
                <a:latin typeface="Constantia"/>
                <a:cs typeface="Constantia"/>
              </a:rPr>
              <a:t>verification</a:t>
            </a:r>
            <a:r>
              <a:rPr sz="2200" spc="-65" dirty="0">
                <a:latin typeface="Constantia"/>
                <a:cs typeface="Constantia"/>
              </a:rPr>
              <a:t> </a:t>
            </a:r>
            <a:r>
              <a:rPr sz="2200" spc="-5" dirty="0">
                <a:latin typeface="Constantia"/>
                <a:cs typeface="Constantia"/>
              </a:rPr>
              <a:t>that</a:t>
            </a:r>
            <a:r>
              <a:rPr sz="2200" spc="-114" dirty="0">
                <a:latin typeface="Constantia"/>
                <a:cs typeface="Constantia"/>
              </a:rPr>
              <a:t> </a:t>
            </a:r>
            <a:r>
              <a:rPr sz="2200" spc="-5" dirty="0">
                <a:latin typeface="Constantia"/>
                <a:cs typeface="Constantia"/>
              </a:rPr>
              <a:t>a</a:t>
            </a:r>
            <a:r>
              <a:rPr sz="2200" spc="-90" dirty="0">
                <a:latin typeface="Constantia"/>
                <a:cs typeface="Constantia"/>
              </a:rPr>
              <a:t> </a:t>
            </a:r>
            <a:r>
              <a:rPr sz="2200" spc="-5" dirty="0">
                <a:latin typeface="Constantia"/>
                <a:cs typeface="Constantia"/>
              </a:rPr>
              <a:t>particular</a:t>
            </a:r>
            <a:r>
              <a:rPr sz="2200" spc="-100" dirty="0">
                <a:latin typeface="Constantia"/>
                <a:cs typeface="Constantia"/>
              </a:rPr>
              <a:t> </a:t>
            </a:r>
            <a:r>
              <a:rPr sz="2200" spc="-20" dirty="0">
                <a:latin typeface="Constantia"/>
                <a:cs typeface="Constantia"/>
              </a:rPr>
              <a:t>layout</a:t>
            </a:r>
            <a:r>
              <a:rPr sz="2200" spc="-105" dirty="0">
                <a:latin typeface="Constantia"/>
                <a:cs typeface="Constantia"/>
              </a:rPr>
              <a:t> </a:t>
            </a:r>
            <a:r>
              <a:rPr sz="2200" spc="-5" dirty="0">
                <a:latin typeface="Constantia"/>
                <a:cs typeface="Constantia"/>
              </a:rPr>
              <a:t>of</a:t>
            </a:r>
            <a:r>
              <a:rPr sz="2200" spc="-15" dirty="0">
                <a:latin typeface="Constantia"/>
                <a:cs typeface="Constantia"/>
              </a:rPr>
              <a:t> </a:t>
            </a:r>
            <a:r>
              <a:rPr sz="2200" spc="-5" dirty="0">
                <a:latin typeface="Constantia"/>
                <a:cs typeface="Constantia"/>
              </a:rPr>
              <a:t>a</a:t>
            </a:r>
            <a:r>
              <a:rPr sz="2200" spc="-114" dirty="0">
                <a:latin typeface="Constantia"/>
                <a:cs typeface="Constantia"/>
              </a:rPr>
              <a:t> </a:t>
            </a:r>
            <a:r>
              <a:rPr sz="2200" spc="-15" dirty="0">
                <a:latin typeface="Constantia"/>
                <a:cs typeface="Constantia"/>
              </a:rPr>
              <a:t>circuit</a:t>
            </a:r>
            <a:r>
              <a:rPr sz="2200" spc="-90" dirty="0">
                <a:latin typeface="Constantia"/>
                <a:cs typeface="Constantia"/>
              </a:rPr>
              <a:t> </a:t>
            </a:r>
            <a:r>
              <a:rPr sz="2200" spc="-15" dirty="0">
                <a:latin typeface="Constantia"/>
                <a:cs typeface="Constantia"/>
              </a:rPr>
              <a:t>corresponds</a:t>
            </a:r>
            <a:endParaRPr sz="2200" dirty="0">
              <a:latin typeface="Constantia"/>
              <a:cs typeface="Constantia"/>
            </a:endParaRPr>
          </a:p>
          <a:p>
            <a:pPr marL="927100">
              <a:lnSpc>
                <a:spcPct val="100000"/>
              </a:lnSpc>
              <a:spcBef>
                <a:spcPts val="5"/>
              </a:spcBef>
            </a:pPr>
            <a:r>
              <a:rPr sz="2200" spc="-20" dirty="0">
                <a:latin typeface="Constantia"/>
                <a:cs typeface="Constantia"/>
              </a:rPr>
              <a:t>to</a:t>
            </a:r>
            <a:r>
              <a:rPr sz="2200" spc="-85" dirty="0">
                <a:latin typeface="Constantia"/>
                <a:cs typeface="Constantia"/>
              </a:rPr>
              <a:t> </a:t>
            </a:r>
            <a:r>
              <a:rPr sz="2200" spc="-10" dirty="0">
                <a:latin typeface="Constantia"/>
                <a:cs typeface="Constantia"/>
              </a:rPr>
              <a:t>the</a:t>
            </a:r>
            <a:r>
              <a:rPr sz="2200" spc="-105" dirty="0">
                <a:latin typeface="Constantia"/>
                <a:cs typeface="Constantia"/>
              </a:rPr>
              <a:t> </a:t>
            </a:r>
            <a:r>
              <a:rPr sz="2200" spc="-25" dirty="0">
                <a:latin typeface="Constantia"/>
                <a:cs typeface="Constantia"/>
              </a:rPr>
              <a:t>design’s</a:t>
            </a:r>
            <a:r>
              <a:rPr sz="2200" spc="-130" dirty="0">
                <a:latin typeface="Constantia"/>
                <a:cs typeface="Constantia"/>
              </a:rPr>
              <a:t> </a:t>
            </a:r>
            <a:r>
              <a:rPr sz="2200" spc="-5" dirty="0">
                <a:latin typeface="Constantia"/>
                <a:cs typeface="Constantia"/>
              </a:rPr>
              <a:t>original</a:t>
            </a:r>
            <a:r>
              <a:rPr sz="2200" spc="-65" dirty="0">
                <a:latin typeface="Constantia"/>
                <a:cs typeface="Constantia"/>
              </a:rPr>
              <a:t> </a:t>
            </a:r>
            <a:r>
              <a:rPr sz="2200" spc="-10" dirty="0">
                <a:latin typeface="Constantia"/>
                <a:cs typeface="Constantia"/>
              </a:rPr>
              <a:t>schematics.</a:t>
            </a:r>
            <a:endParaRPr sz="2200" dirty="0">
              <a:latin typeface="Constantia"/>
              <a:cs typeface="Constantia"/>
            </a:endParaRPr>
          </a:p>
          <a:p>
            <a:pPr marL="927100" marR="793750" lvl="2" indent="-247650">
              <a:lnSpc>
                <a:spcPct val="100000"/>
              </a:lnSpc>
              <a:spcBef>
                <a:spcPts val="525"/>
              </a:spcBef>
              <a:buClr>
                <a:srgbClr val="009DD9"/>
              </a:buClr>
              <a:buSzPct val="68181"/>
              <a:buFont typeface="Segoe UI Symbol"/>
              <a:buChar char="⚫"/>
              <a:tabLst>
                <a:tab pos="927100" algn="l"/>
                <a:tab pos="927735" algn="l"/>
              </a:tabLst>
            </a:pPr>
            <a:r>
              <a:rPr sz="2200" spc="-10" dirty="0">
                <a:latin typeface="Constantia"/>
                <a:cs typeface="Constantia"/>
              </a:rPr>
              <a:t>determining</a:t>
            </a:r>
            <a:r>
              <a:rPr sz="2200" spc="-90" dirty="0">
                <a:latin typeface="Constantia"/>
                <a:cs typeface="Constantia"/>
              </a:rPr>
              <a:t> </a:t>
            </a:r>
            <a:r>
              <a:rPr sz="2200" spc="-5" dirty="0">
                <a:latin typeface="Constantia"/>
                <a:cs typeface="Constantia"/>
              </a:rPr>
              <a:t>whether</a:t>
            </a:r>
            <a:r>
              <a:rPr sz="2200" spc="-125" dirty="0">
                <a:latin typeface="Constantia"/>
                <a:cs typeface="Constantia"/>
              </a:rPr>
              <a:t> </a:t>
            </a:r>
            <a:r>
              <a:rPr sz="2200" spc="-5" dirty="0">
                <a:latin typeface="Constantia"/>
                <a:cs typeface="Constantia"/>
              </a:rPr>
              <a:t>a</a:t>
            </a:r>
            <a:r>
              <a:rPr sz="2200" spc="-110" dirty="0">
                <a:latin typeface="Constantia"/>
                <a:cs typeface="Constantia"/>
              </a:rPr>
              <a:t> </a:t>
            </a:r>
            <a:r>
              <a:rPr sz="2200" spc="-10" dirty="0">
                <a:latin typeface="Constantia"/>
                <a:cs typeface="Constantia"/>
              </a:rPr>
              <a:t>chip</a:t>
            </a:r>
            <a:r>
              <a:rPr sz="2200" spc="-65" dirty="0">
                <a:latin typeface="Constantia"/>
                <a:cs typeface="Constantia"/>
              </a:rPr>
              <a:t> </a:t>
            </a:r>
            <a:r>
              <a:rPr sz="2200" spc="-15" dirty="0">
                <a:latin typeface="Constantia"/>
                <a:cs typeface="Constantia"/>
              </a:rPr>
              <a:t>from</a:t>
            </a:r>
            <a:r>
              <a:rPr sz="2200" spc="-80" dirty="0">
                <a:latin typeface="Constantia"/>
                <a:cs typeface="Constantia"/>
              </a:rPr>
              <a:t> </a:t>
            </a:r>
            <a:r>
              <a:rPr sz="2200" spc="-5" dirty="0">
                <a:latin typeface="Constantia"/>
                <a:cs typeface="Constantia"/>
              </a:rPr>
              <a:t>one</a:t>
            </a:r>
            <a:r>
              <a:rPr sz="2200" spc="-130" dirty="0">
                <a:latin typeface="Constantia"/>
                <a:cs typeface="Constantia"/>
              </a:rPr>
              <a:t> </a:t>
            </a:r>
            <a:r>
              <a:rPr sz="2200" spc="-15" dirty="0">
                <a:latin typeface="Constantia"/>
                <a:cs typeface="Constantia"/>
              </a:rPr>
              <a:t>vendor</a:t>
            </a:r>
            <a:r>
              <a:rPr sz="2200" spc="-75" dirty="0">
                <a:latin typeface="Constantia"/>
                <a:cs typeface="Constantia"/>
              </a:rPr>
              <a:t> </a:t>
            </a:r>
            <a:r>
              <a:rPr sz="2200" spc="-10" dirty="0">
                <a:latin typeface="Constantia"/>
                <a:cs typeface="Constantia"/>
              </a:rPr>
              <a:t>includes</a:t>
            </a:r>
            <a:r>
              <a:rPr sz="2200" spc="-60" dirty="0">
                <a:latin typeface="Constantia"/>
                <a:cs typeface="Constantia"/>
              </a:rPr>
              <a:t> </a:t>
            </a:r>
            <a:r>
              <a:rPr sz="2200" spc="-10" dirty="0">
                <a:latin typeface="Constantia"/>
                <a:cs typeface="Constantia"/>
              </a:rPr>
              <a:t>the </a:t>
            </a:r>
            <a:r>
              <a:rPr sz="2200" spc="-540" dirty="0">
                <a:latin typeface="Constantia"/>
                <a:cs typeface="Constantia"/>
              </a:rPr>
              <a:t> </a:t>
            </a:r>
            <a:r>
              <a:rPr sz="2200" spc="-10" dirty="0">
                <a:latin typeface="Constantia"/>
                <a:cs typeface="Constantia"/>
              </a:rPr>
              <a:t>i</a:t>
            </a:r>
            <a:r>
              <a:rPr sz="2200" dirty="0">
                <a:latin typeface="Constantia"/>
                <a:cs typeface="Constantia"/>
              </a:rPr>
              <a:t>n</a:t>
            </a:r>
            <a:r>
              <a:rPr sz="2200" spc="-40" dirty="0">
                <a:latin typeface="Constantia"/>
                <a:cs typeface="Constantia"/>
              </a:rPr>
              <a:t>t</a:t>
            </a:r>
            <a:r>
              <a:rPr sz="2200" spc="-5" dirty="0">
                <a:latin typeface="Constantia"/>
                <a:cs typeface="Constantia"/>
              </a:rPr>
              <a:t>ellectual</a:t>
            </a:r>
            <a:r>
              <a:rPr sz="2200" spc="-70" dirty="0">
                <a:latin typeface="Constantia"/>
                <a:cs typeface="Constantia"/>
              </a:rPr>
              <a:t> </a:t>
            </a:r>
            <a:r>
              <a:rPr sz="2200" spc="-5" dirty="0">
                <a:latin typeface="Constantia"/>
                <a:cs typeface="Constantia"/>
              </a:rPr>
              <a:t>p</a:t>
            </a:r>
            <a:r>
              <a:rPr sz="2200" spc="-50" dirty="0">
                <a:latin typeface="Constantia"/>
                <a:cs typeface="Constantia"/>
              </a:rPr>
              <a:t>r</a:t>
            </a:r>
            <a:r>
              <a:rPr sz="2200" spc="-5" dirty="0">
                <a:latin typeface="Constantia"/>
                <a:cs typeface="Constantia"/>
              </a:rPr>
              <a:t>operty</a:t>
            </a:r>
            <a:r>
              <a:rPr sz="2200" spc="-110" dirty="0">
                <a:latin typeface="Constantia"/>
                <a:cs typeface="Constantia"/>
              </a:rPr>
              <a:t> </a:t>
            </a:r>
            <a:r>
              <a:rPr sz="2200" spc="-5" dirty="0">
                <a:latin typeface="Constantia"/>
                <a:cs typeface="Constantia"/>
              </a:rPr>
              <a:t>of</a:t>
            </a:r>
            <a:r>
              <a:rPr sz="2200" spc="-15" dirty="0">
                <a:latin typeface="Constantia"/>
                <a:cs typeface="Constantia"/>
              </a:rPr>
              <a:t> </a:t>
            </a:r>
            <a:r>
              <a:rPr sz="2200" spc="-5" dirty="0">
                <a:latin typeface="Constantia"/>
                <a:cs typeface="Constantia"/>
              </a:rPr>
              <a:t>a</a:t>
            </a:r>
            <a:r>
              <a:rPr sz="2200" dirty="0">
                <a:latin typeface="Constantia"/>
                <a:cs typeface="Constantia"/>
              </a:rPr>
              <a:t>n</a:t>
            </a:r>
            <a:r>
              <a:rPr sz="2200" spc="-5" dirty="0">
                <a:latin typeface="Constantia"/>
                <a:cs typeface="Constantia"/>
              </a:rPr>
              <a:t>oth</a:t>
            </a:r>
            <a:r>
              <a:rPr sz="2200" dirty="0">
                <a:latin typeface="Constantia"/>
                <a:cs typeface="Constantia"/>
              </a:rPr>
              <a:t>e</a:t>
            </a:r>
            <a:r>
              <a:rPr sz="2200" spc="-5" dirty="0">
                <a:latin typeface="Constantia"/>
                <a:cs typeface="Constantia"/>
              </a:rPr>
              <a:t>r</a:t>
            </a:r>
            <a:r>
              <a:rPr sz="2200" spc="-170" dirty="0">
                <a:latin typeface="Constantia"/>
                <a:cs typeface="Constantia"/>
              </a:rPr>
              <a:t> </a:t>
            </a:r>
            <a:r>
              <a:rPr sz="2200" spc="-60" dirty="0">
                <a:latin typeface="Constantia"/>
                <a:cs typeface="Constantia"/>
              </a:rPr>
              <a:t>v</a:t>
            </a:r>
            <a:r>
              <a:rPr sz="2200" spc="-5" dirty="0">
                <a:latin typeface="Constantia"/>
                <a:cs typeface="Constantia"/>
              </a:rPr>
              <a:t>e</a:t>
            </a:r>
            <a:r>
              <a:rPr sz="2200" dirty="0">
                <a:latin typeface="Constantia"/>
                <a:cs typeface="Constantia"/>
              </a:rPr>
              <a:t>n</a:t>
            </a:r>
            <a:r>
              <a:rPr sz="2200" spc="-10" dirty="0">
                <a:latin typeface="Constantia"/>
                <a:cs typeface="Constantia"/>
              </a:rPr>
              <a:t>do</a:t>
            </a:r>
            <a:r>
              <a:rPr sz="2200" spc="-200" dirty="0">
                <a:latin typeface="Constantia"/>
                <a:cs typeface="Constantia"/>
              </a:rPr>
              <a:t>r</a:t>
            </a:r>
            <a:r>
              <a:rPr sz="2200" spc="-5" dirty="0">
                <a:latin typeface="Constantia"/>
                <a:cs typeface="Constantia"/>
              </a:rPr>
              <a:t>.</a:t>
            </a:r>
            <a:endParaRPr sz="2200" dirty="0">
              <a:latin typeface="Constantia"/>
              <a:cs typeface="Constant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4EE59A-9AE4-4320-BC74-BD1BE46D8099}"/>
              </a:ext>
            </a:extLst>
          </p:cNvPr>
          <p:cNvPicPr>
            <a:picLocks noChangeAspect="1"/>
          </p:cNvPicPr>
          <p:nvPr/>
        </p:nvPicPr>
        <p:blipFill>
          <a:blip r:embed="rId2"/>
          <a:stretch>
            <a:fillRect/>
          </a:stretch>
        </p:blipFill>
        <p:spPr>
          <a:xfrm>
            <a:off x="609600" y="903083"/>
            <a:ext cx="4724400" cy="5051834"/>
          </a:xfrm>
          <a:prstGeom prst="rect">
            <a:avLst/>
          </a:prstGeom>
        </p:spPr>
      </p:pic>
      <p:pic>
        <p:nvPicPr>
          <p:cNvPr id="5" name="Picture 4">
            <a:extLst>
              <a:ext uri="{FF2B5EF4-FFF2-40B4-BE49-F238E27FC236}">
                <a16:creationId xmlns:a16="http://schemas.microsoft.com/office/drawing/2014/main" id="{30AB499E-7BA9-46A8-8CB1-9EB6041E2582}"/>
              </a:ext>
            </a:extLst>
          </p:cNvPr>
          <p:cNvPicPr>
            <a:picLocks noChangeAspect="1"/>
          </p:cNvPicPr>
          <p:nvPr/>
        </p:nvPicPr>
        <p:blipFill>
          <a:blip r:embed="rId3"/>
          <a:stretch>
            <a:fillRect/>
          </a:stretch>
        </p:blipFill>
        <p:spPr>
          <a:xfrm>
            <a:off x="6096000" y="2362199"/>
            <a:ext cx="2438400" cy="1066801"/>
          </a:xfrm>
          <a:prstGeom prst="rect">
            <a:avLst/>
          </a:prstGeom>
        </p:spPr>
      </p:pic>
    </p:spTree>
    <p:extLst>
      <p:ext uri="{BB962C8B-B14F-4D97-AF65-F5344CB8AC3E}">
        <p14:creationId xmlns:p14="http://schemas.microsoft.com/office/powerpoint/2010/main" val="323773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29C5AA-4570-4D2B-86D3-C7D5CEBB73F9}"/>
              </a:ext>
            </a:extLst>
          </p:cNvPr>
          <p:cNvPicPr>
            <a:picLocks noChangeAspect="1"/>
          </p:cNvPicPr>
          <p:nvPr/>
        </p:nvPicPr>
        <p:blipFill>
          <a:blip r:embed="rId2"/>
          <a:stretch>
            <a:fillRect/>
          </a:stretch>
        </p:blipFill>
        <p:spPr>
          <a:xfrm>
            <a:off x="1676400" y="1219200"/>
            <a:ext cx="3429000" cy="3657600"/>
          </a:xfrm>
          <a:prstGeom prst="rect">
            <a:avLst/>
          </a:prstGeom>
        </p:spPr>
      </p:pic>
      <p:pic>
        <p:nvPicPr>
          <p:cNvPr id="5" name="Picture 4">
            <a:extLst>
              <a:ext uri="{FF2B5EF4-FFF2-40B4-BE49-F238E27FC236}">
                <a16:creationId xmlns:a16="http://schemas.microsoft.com/office/drawing/2014/main" id="{61F9D264-FA33-48C0-84C1-55E76C9C180B}"/>
              </a:ext>
            </a:extLst>
          </p:cNvPr>
          <p:cNvPicPr>
            <a:picLocks noChangeAspect="1"/>
          </p:cNvPicPr>
          <p:nvPr/>
        </p:nvPicPr>
        <p:blipFill>
          <a:blip r:embed="rId3"/>
          <a:stretch>
            <a:fillRect/>
          </a:stretch>
        </p:blipFill>
        <p:spPr>
          <a:xfrm>
            <a:off x="5022607" y="3200400"/>
            <a:ext cx="4114359" cy="1195388"/>
          </a:xfrm>
          <a:prstGeom prst="rect">
            <a:avLst/>
          </a:prstGeom>
        </p:spPr>
      </p:pic>
    </p:spTree>
    <p:extLst>
      <p:ext uri="{BB962C8B-B14F-4D97-AF65-F5344CB8AC3E}">
        <p14:creationId xmlns:p14="http://schemas.microsoft.com/office/powerpoint/2010/main" val="4182455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F1B6E9-7304-42DD-A854-F8AE09DBAB3A}"/>
              </a:ext>
            </a:extLst>
          </p:cNvPr>
          <p:cNvSpPr txBox="1"/>
          <p:nvPr/>
        </p:nvSpPr>
        <p:spPr>
          <a:xfrm>
            <a:off x="1981200" y="4572000"/>
            <a:ext cx="5715000" cy="369332"/>
          </a:xfrm>
          <a:prstGeom prst="rect">
            <a:avLst/>
          </a:prstGeom>
          <a:noFill/>
        </p:spPr>
        <p:txBody>
          <a:bodyPr wrap="square" rtlCol="0">
            <a:spAutoFit/>
          </a:bodyPr>
          <a:lstStyle/>
          <a:p>
            <a:r>
              <a:rPr lang="en-US" dirty="0"/>
              <a:t>a, d, </a:t>
            </a:r>
            <a:r>
              <a:rPr lang="en-US" dirty="0" err="1"/>
              <a:t>b,d</a:t>
            </a:r>
            <a:r>
              <a:rPr lang="en-US" dirty="0"/>
              <a:t>, </a:t>
            </a:r>
            <a:r>
              <a:rPr lang="en-US" dirty="0" err="1"/>
              <a:t>e,b,e</a:t>
            </a:r>
            <a:r>
              <a:rPr lang="en-US" dirty="0"/>
              <a:t>, </a:t>
            </a:r>
            <a:r>
              <a:rPr lang="en-US" dirty="0" err="1"/>
              <a:t>c,b,a</a:t>
            </a:r>
            <a:endParaRPr lang="en-US" dirty="0"/>
          </a:p>
        </p:txBody>
      </p:sp>
      <p:pic>
        <p:nvPicPr>
          <p:cNvPr id="4" name="Picture 3">
            <a:extLst>
              <a:ext uri="{FF2B5EF4-FFF2-40B4-BE49-F238E27FC236}">
                <a16:creationId xmlns:a16="http://schemas.microsoft.com/office/drawing/2014/main" id="{27885378-B609-43F0-B74E-3A7260822820}"/>
              </a:ext>
            </a:extLst>
          </p:cNvPr>
          <p:cNvPicPr>
            <a:picLocks noChangeAspect="1"/>
          </p:cNvPicPr>
          <p:nvPr/>
        </p:nvPicPr>
        <p:blipFill>
          <a:blip r:embed="rId2"/>
          <a:stretch>
            <a:fillRect/>
          </a:stretch>
        </p:blipFill>
        <p:spPr>
          <a:xfrm>
            <a:off x="1663505" y="990600"/>
            <a:ext cx="5713228" cy="2971800"/>
          </a:xfrm>
          <a:prstGeom prst="rect">
            <a:avLst/>
          </a:prstGeom>
        </p:spPr>
      </p:pic>
    </p:spTree>
    <p:extLst>
      <p:ext uri="{BB962C8B-B14F-4D97-AF65-F5344CB8AC3E}">
        <p14:creationId xmlns:p14="http://schemas.microsoft.com/office/powerpoint/2010/main" val="3348058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476504"/>
            <a:ext cx="5687695" cy="635000"/>
          </a:xfrm>
          <a:prstGeom prst="rect">
            <a:avLst/>
          </a:prstGeom>
        </p:spPr>
        <p:txBody>
          <a:bodyPr vert="horz" wrap="square" lIns="0" tIns="12065" rIns="0" bIns="0" rtlCol="0">
            <a:spAutoFit/>
          </a:bodyPr>
          <a:lstStyle/>
          <a:p>
            <a:pPr marL="12700">
              <a:lnSpc>
                <a:spcPct val="100000"/>
              </a:lnSpc>
              <a:spcBef>
                <a:spcPts val="95"/>
              </a:spcBef>
            </a:pPr>
            <a:r>
              <a:rPr sz="4000" spc="-15" dirty="0">
                <a:solidFill>
                  <a:srgbClr val="04607A"/>
                </a:solidFill>
                <a:latin typeface="Calibri"/>
                <a:cs typeface="Calibri"/>
              </a:rPr>
              <a:t>Hamilton</a:t>
            </a:r>
            <a:r>
              <a:rPr sz="4000" spc="-25" dirty="0">
                <a:solidFill>
                  <a:srgbClr val="04607A"/>
                </a:solidFill>
                <a:latin typeface="Calibri"/>
                <a:cs typeface="Calibri"/>
              </a:rPr>
              <a:t> Paths</a:t>
            </a:r>
            <a:r>
              <a:rPr sz="4000" spc="-45" dirty="0">
                <a:solidFill>
                  <a:srgbClr val="04607A"/>
                </a:solidFill>
                <a:latin typeface="Calibri"/>
                <a:cs typeface="Calibri"/>
              </a:rPr>
              <a:t> </a:t>
            </a:r>
            <a:r>
              <a:rPr sz="4000" spc="-5" dirty="0">
                <a:solidFill>
                  <a:srgbClr val="04607A"/>
                </a:solidFill>
                <a:latin typeface="Calibri"/>
                <a:cs typeface="Calibri"/>
              </a:rPr>
              <a:t>and</a:t>
            </a:r>
            <a:r>
              <a:rPr sz="4000" spc="-25" dirty="0">
                <a:solidFill>
                  <a:srgbClr val="04607A"/>
                </a:solidFill>
                <a:latin typeface="Calibri"/>
                <a:cs typeface="Calibri"/>
              </a:rPr>
              <a:t> </a:t>
            </a:r>
            <a:r>
              <a:rPr sz="4000" spc="-10" dirty="0">
                <a:solidFill>
                  <a:srgbClr val="04607A"/>
                </a:solidFill>
                <a:latin typeface="Calibri"/>
                <a:cs typeface="Calibri"/>
              </a:rPr>
              <a:t>Circuits</a:t>
            </a:r>
            <a:endParaRPr sz="4000" dirty="0">
              <a:latin typeface="Calibri"/>
              <a:cs typeface="Calibri"/>
            </a:endParaRPr>
          </a:p>
        </p:txBody>
      </p:sp>
      <p:pic>
        <p:nvPicPr>
          <p:cNvPr id="9" name="object 9"/>
          <p:cNvPicPr/>
          <p:nvPr/>
        </p:nvPicPr>
        <p:blipFill>
          <a:blip r:embed="rId7" cstate="print"/>
          <a:stretch>
            <a:fillRect/>
          </a:stretch>
        </p:blipFill>
        <p:spPr>
          <a:xfrm>
            <a:off x="8260080" y="566927"/>
            <a:ext cx="883919" cy="1033272"/>
          </a:xfrm>
          <a:prstGeom prst="rect">
            <a:avLst/>
          </a:prstGeom>
        </p:spPr>
      </p:pic>
      <p:sp>
        <p:nvSpPr>
          <p:cNvPr id="10" name="object 10"/>
          <p:cNvSpPr txBox="1"/>
          <p:nvPr/>
        </p:nvSpPr>
        <p:spPr>
          <a:xfrm>
            <a:off x="383540" y="1237869"/>
            <a:ext cx="8180705" cy="1781810"/>
          </a:xfrm>
          <a:prstGeom prst="rect">
            <a:avLst/>
          </a:prstGeom>
        </p:spPr>
        <p:txBody>
          <a:bodyPr vert="horz" wrap="square" lIns="0" tIns="12700" rIns="0" bIns="0" rtlCol="0">
            <a:spAutoFit/>
          </a:bodyPr>
          <a:lstStyle/>
          <a:p>
            <a:pPr marL="287020" indent="-274320" algn="just">
              <a:lnSpc>
                <a:spcPct val="100000"/>
              </a:lnSpc>
              <a:spcBef>
                <a:spcPts val="100"/>
              </a:spcBef>
              <a:buClr>
                <a:srgbClr val="0AD0D9"/>
              </a:buClr>
              <a:buSzPct val="94444"/>
              <a:buFont typeface="Segoe UI Symbol"/>
              <a:buChar char="⚫"/>
              <a:tabLst>
                <a:tab pos="287020" algn="l"/>
              </a:tabLst>
            </a:pPr>
            <a:r>
              <a:rPr sz="1800" spc="-10" dirty="0">
                <a:latin typeface="Constantia"/>
                <a:cs typeface="Constantia"/>
              </a:rPr>
              <a:t>Euler</a:t>
            </a:r>
            <a:r>
              <a:rPr sz="1800" spc="-105" dirty="0">
                <a:latin typeface="Constantia"/>
                <a:cs typeface="Constantia"/>
              </a:rPr>
              <a:t> </a:t>
            </a:r>
            <a:r>
              <a:rPr sz="1800" dirty="0">
                <a:latin typeface="Constantia"/>
                <a:cs typeface="Constantia"/>
              </a:rPr>
              <a:t>paths</a:t>
            </a:r>
            <a:r>
              <a:rPr sz="1800" spc="-75" dirty="0">
                <a:latin typeface="Constantia"/>
                <a:cs typeface="Constantia"/>
              </a:rPr>
              <a:t> </a:t>
            </a:r>
            <a:r>
              <a:rPr sz="1800" dirty="0">
                <a:latin typeface="Constantia"/>
                <a:cs typeface="Constantia"/>
              </a:rPr>
              <a:t>and</a:t>
            </a:r>
            <a:r>
              <a:rPr sz="1800" spc="-50" dirty="0">
                <a:latin typeface="Constantia"/>
                <a:cs typeface="Constantia"/>
              </a:rPr>
              <a:t> </a:t>
            </a:r>
            <a:r>
              <a:rPr sz="1800" spc="-10" dirty="0">
                <a:latin typeface="Constantia"/>
                <a:cs typeface="Constantia"/>
              </a:rPr>
              <a:t>circuits</a:t>
            </a:r>
            <a:r>
              <a:rPr sz="1800" spc="-85" dirty="0">
                <a:latin typeface="Constantia"/>
                <a:cs typeface="Constantia"/>
              </a:rPr>
              <a:t> </a:t>
            </a:r>
            <a:r>
              <a:rPr sz="1800" spc="-10" dirty="0">
                <a:latin typeface="Constantia"/>
                <a:cs typeface="Constantia"/>
              </a:rPr>
              <a:t>contained</a:t>
            </a:r>
            <a:r>
              <a:rPr sz="1800" spc="-25" dirty="0">
                <a:latin typeface="Constantia"/>
                <a:cs typeface="Constantia"/>
              </a:rPr>
              <a:t> </a:t>
            </a:r>
            <a:r>
              <a:rPr sz="1800" spc="-5" dirty="0">
                <a:latin typeface="Constantia"/>
                <a:cs typeface="Constantia"/>
              </a:rPr>
              <a:t>every</a:t>
            </a:r>
            <a:r>
              <a:rPr sz="1800" spc="-85" dirty="0">
                <a:latin typeface="Constantia"/>
                <a:cs typeface="Constantia"/>
              </a:rPr>
              <a:t> </a:t>
            </a:r>
            <a:r>
              <a:rPr sz="1800" spc="-15" dirty="0">
                <a:latin typeface="Constantia"/>
                <a:cs typeface="Constantia"/>
              </a:rPr>
              <a:t>edge</a:t>
            </a:r>
            <a:r>
              <a:rPr sz="1800" spc="-90" dirty="0">
                <a:latin typeface="Constantia"/>
                <a:cs typeface="Constantia"/>
              </a:rPr>
              <a:t> </a:t>
            </a:r>
            <a:r>
              <a:rPr sz="1800" spc="-5" dirty="0">
                <a:latin typeface="Constantia"/>
                <a:cs typeface="Constantia"/>
              </a:rPr>
              <a:t>only</a:t>
            </a:r>
            <a:r>
              <a:rPr sz="1800" spc="-95" dirty="0">
                <a:latin typeface="Constantia"/>
                <a:cs typeface="Constantia"/>
              </a:rPr>
              <a:t> </a:t>
            </a:r>
            <a:r>
              <a:rPr sz="1800" spc="-10" dirty="0">
                <a:latin typeface="Constantia"/>
                <a:cs typeface="Constantia"/>
              </a:rPr>
              <a:t>once.</a:t>
            </a:r>
            <a:endParaRPr sz="1800" dirty="0">
              <a:latin typeface="Constantia"/>
              <a:cs typeface="Constantia"/>
            </a:endParaRPr>
          </a:p>
          <a:p>
            <a:pPr marL="297180" algn="just">
              <a:lnSpc>
                <a:spcPct val="100000"/>
              </a:lnSpc>
            </a:pPr>
            <a:r>
              <a:rPr sz="1800" spc="-30" dirty="0">
                <a:latin typeface="Constantia"/>
                <a:cs typeface="Constantia"/>
              </a:rPr>
              <a:t>N</a:t>
            </a:r>
            <a:r>
              <a:rPr sz="1800" spc="-40" dirty="0">
                <a:latin typeface="Constantia"/>
                <a:cs typeface="Constantia"/>
              </a:rPr>
              <a:t>o</a:t>
            </a:r>
            <a:r>
              <a:rPr sz="1800" dirty="0">
                <a:latin typeface="Constantia"/>
                <a:cs typeface="Constantia"/>
              </a:rPr>
              <a:t>w</a:t>
            </a:r>
            <a:r>
              <a:rPr sz="1800" spc="-80" dirty="0">
                <a:latin typeface="Constantia"/>
                <a:cs typeface="Constantia"/>
              </a:rPr>
              <a:t> </a:t>
            </a:r>
            <a:r>
              <a:rPr sz="1800" spc="-45" dirty="0">
                <a:latin typeface="Constantia"/>
                <a:cs typeface="Constantia"/>
              </a:rPr>
              <a:t>w</a:t>
            </a:r>
            <a:r>
              <a:rPr sz="1800" dirty="0">
                <a:latin typeface="Constantia"/>
                <a:cs typeface="Constantia"/>
              </a:rPr>
              <a:t>e</a:t>
            </a:r>
            <a:r>
              <a:rPr sz="1800" spc="-50" dirty="0">
                <a:latin typeface="Constantia"/>
                <a:cs typeface="Constantia"/>
              </a:rPr>
              <a:t> </a:t>
            </a:r>
            <a:r>
              <a:rPr sz="1800" dirty="0">
                <a:latin typeface="Constantia"/>
                <a:cs typeface="Constantia"/>
              </a:rPr>
              <a:t>look</a:t>
            </a:r>
            <a:r>
              <a:rPr sz="1800" spc="-60" dirty="0">
                <a:latin typeface="Constantia"/>
                <a:cs typeface="Constantia"/>
              </a:rPr>
              <a:t> </a:t>
            </a:r>
            <a:r>
              <a:rPr sz="1800" dirty="0">
                <a:latin typeface="Constantia"/>
                <a:cs typeface="Constantia"/>
              </a:rPr>
              <a:t>at</a:t>
            </a:r>
            <a:r>
              <a:rPr sz="1800" spc="-80" dirty="0">
                <a:latin typeface="Constantia"/>
                <a:cs typeface="Constantia"/>
              </a:rPr>
              <a:t> </a:t>
            </a:r>
            <a:r>
              <a:rPr sz="1800" dirty="0">
                <a:latin typeface="Constantia"/>
                <a:cs typeface="Constantia"/>
              </a:rPr>
              <a:t>paths</a:t>
            </a:r>
            <a:r>
              <a:rPr sz="1800" spc="-90" dirty="0">
                <a:latin typeface="Constantia"/>
                <a:cs typeface="Constantia"/>
              </a:rPr>
              <a:t> </a:t>
            </a:r>
            <a:r>
              <a:rPr sz="1800" dirty="0">
                <a:latin typeface="Constantia"/>
                <a:cs typeface="Constantia"/>
              </a:rPr>
              <a:t>and</a:t>
            </a:r>
            <a:r>
              <a:rPr sz="1800" spc="-40" dirty="0">
                <a:latin typeface="Constantia"/>
                <a:cs typeface="Constantia"/>
              </a:rPr>
              <a:t> </a:t>
            </a:r>
            <a:r>
              <a:rPr sz="1800" spc="-5" dirty="0">
                <a:latin typeface="Constantia"/>
                <a:cs typeface="Constantia"/>
              </a:rPr>
              <a:t>c</a:t>
            </a:r>
            <a:r>
              <a:rPr sz="1800" spc="-10" dirty="0">
                <a:latin typeface="Constantia"/>
                <a:cs typeface="Constantia"/>
              </a:rPr>
              <a:t>i</a:t>
            </a:r>
            <a:r>
              <a:rPr sz="1800" spc="-20" dirty="0">
                <a:latin typeface="Constantia"/>
                <a:cs typeface="Constantia"/>
              </a:rPr>
              <a:t>r</a:t>
            </a:r>
            <a:r>
              <a:rPr sz="1800" spc="-5" dirty="0">
                <a:latin typeface="Constantia"/>
                <a:cs typeface="Constantia"/>
              </a:rPr>
              <a:t>c</a:t>
            </a:r>
            <a:r>
              <a:rPr sz="1800" spc="-10" dirty="0">
                <a:latin typeface="Constantia"/>
                <a:cs typeface="Constantia"/>
              </a:rPr>
              <a:t>u</a:t>
            </a:r>
            <a:r>
              <a:rPr sz="1800" spc="-5" dirty="0">
                <a:latin typeface="Constantia"/>
                <a:cs typeface="Constantia"/>
              </a:rPr>
              <a:t>it</a:t>
            </a:r>
            <a:r>
              <a:rPr sz="1800" dirty="0">
                <a:latin typeface="Constantia"/>
                <a:cs typeface="Constantia"/>
              </a:rPr>
              <a:t>s</a:t>
            </a:r>
            <a:r>
              <a:rPr sz="1800" spc="-60" dirty="0">
                <a:latin typeface="Constantia"/>
                <a:cs typeface="Constantia"/>
              </a:rPr>
              <a:t> </a:t>
            </a:r>
            <a:r>
              <a:rPr sz="1800" dirty="0">
                <a:latin typeface="Constantia"/>
                <a:cs typeface="Constantia"/>
              </a:rPr>
              <a:t>that</a:t>
            </a:r>
            <a:r>
              <a:rPr sz="1800" spc="-90" dirty="0">
                <a:latin typeface="Constantia"/>
                <a:cs typeface="Constantia"/>
              </a:rPr>
              <a:t> </a:t>
            </a:r>
            <a:r>
              <a:rPr sz="1800" spc="-40" dirty="0">
                <a:latin typeface="Constantia"/>
                <a:cs typeface="Constantia"/>
              </a:rPr>
              <a:t>c</a:t>
            </a:r>
            <a:r>
              <a:rPr sz="1800" dirty="0">
                <a:latin typeface="Constantia"/>
                <a:cs typeface="Constantia"/>
              </a:rPr>
              <a:t>o</a:t>
            </a:r>
            <a:r>
              <a:rPr sz="1800" spc="-5" dirty="0">
                <a:latin typeface="Constantia"/>
                <a:cs typeface="Constantia"/>
              </a:rPr>
              <a:t>n</a:t>
            </a:r>
            <a:r>
              <a:rPr sz="1800" dirty="0">
                <a:latin typeface="Constantia"/>
                <a:cs typeface="Constantia"/>
              </a:rPr>
              <a:t>tain</a:t>
            </a:r>
            <a:r>
              <a:rPr sz="1800" spc="-65" dirty="0">
                <a:latin typeface="Constantia"/>
                <a:cs typeface="Constantia"/>
              </a:rPr>
              <a:t> </a:t>
            </a:r>
            <a:r>
              <a:rPr sz="1800" dirty="0">
                <a:latin typeface="Constantia"/>
                <a:cs typeface="Constantia"/>
              </a:rPr>
              <a:t>e</a:t>
            </a:r>
            <a:r>
              <a:rPr sz="1800" spc="-55" dirty="0">
                <a:latin typeface="Constantia"/>
                <a:cs typeface="Constantia"/>
              </a:rPr>
              <a:t>v</a:t>
            </a:r>
            <a:r>
              <a:rPr sz="1800" dirty="0">
                <a:latin typeface="Constantia"/>
                <a:cs typeface="Constantia"/>
              </a:rPr>
              <a:t>e</a:t>
            </a:r>
            <a:r>
              <a:rPr sz="1800" spc="30" dirty="0">
                <a:latin typeface="Constantia"/>
                <a:cs typeface="Constantia"/>
              </a:rPr>
              <a:t>r</a:t>
            </a:r>
            <a:r>
              <a:rPr sz="1800" dirty="0">
                <a:latin typeface="Constantia"/>
                <a:cs typeface="Constantia"/>
              </a:rPr>
              <a:t>y</a:t>
            </a:r>
            <a:r>
              <a:rPr sz="1800" spc="-95" dirty="0">
                <a:latin typeface="Constantia"/>
                <a:cs typeface="Constantia"/>
              </a:rPr>
              <a:t> </a:t>
            </a:r>
            <a:r>
              <a:rPr sz="1800" spc="-55" dirty="0">
                <a:latin typeface="Constantia"/>
                <a:cs typeface="Constantia"/>
              </a:rPr>
              <a:t>v</a:t>
            </a:r>
            <a:r>
              <a:rPr sz="1800" dirty="0">
                <a:latin typeface="Constantia"/>
                <a:cs typeface="Constantia"/>
              </a:rPr>
              <a:t>e</a:t>
            </a:r>
            <a:r>
              <a:rPr sz="1800" spc="5" dirty="0">
                <a:latin typeface="Constantia"/>
                <a:cs typeface="Constantia"/>
              </a:rPr>
              <a:t>r</a:t>
            </a:r>
            <a:r>
              <a:rPr sz="1800" spc="-25" dirty="0">
                <a:latin typeface="Constantia"/>
                <a:cs typeface="Constantia"/>
              </a:rPr>
              <a:t>t</a:t>
            </a:r>
            <a:r>
              <a:rPr sz="1800" dirty="0">
                <a:latin typeface="Constantia"/>
                <a:cs typeface="Constantia"/>
              </a:rPr>
              <a:t>ex</a:t>
            </a:r>
            <a:r>
              <a:rPr sz="1800" spc="-80" dirty="0">
                <a:latin typeface="Constantia"/>
                <a:cs typeface="Constantia"/>
              </a:rPr>
              <a:t> </a:t>
            </a:r>
            <a:r>
              <a:rPr sz="1800" dirty="0">
                <a:latin typeface="Constantia"/>
                <a:cs typeface="Constantia"/>
              </a:rPr>
              <a:t>e</a:t>
            </a:r>
            <a:r>
              <a:rPr sz="1800" spc="-15" dirty="0">
                <a:latin typeface="Constantia"/>
                <a:cs typeface="Constantia"/>
              </a:rPr>
              <a:t>x</a:t>
            </a:r>
            <a:r>
              <a:rPr sz="1800" dirty="0">
                <a:latin typeface="Constantia"/>
                <a:cs typeface="Constantia"/>
              </a:rPr>
              <a:t>act</a:t>
            </a:r>
            <a:r>
              <a:rPr sz="1800" spc="-15" dirty="0">
                <a:latin typeface="Constantia"/>
                <a:cs typeface="Constantia"/>
              </a:rPr>
              <a:t>l</a:t>
            </a:r>
            <a:r>
              <a:rPr sz="1800" dirty="0">
                <a:latin typeface="Constantia"/>
                <a:cs typeface="Constantia"/>
              </a:rPr>
              <a:t>y</a:t>
            </a:r>
            <a:r>
              <a:rPr sz="1800" spc="-110" dirty="0">
                <a:latin typeface="Constantia"/>
                <a:cs typeface="Constantia"/>
              </a:rPr>
              <a:t> </a:t>
            </a:r>
            <a:r>
              <a:rPr sz="1800" dirty="0">
                <a:latin typeface="Constantia"/>
                <a:cs typeface="Constantia"/>
              </a:rPr>
              <a:t>o</a:t>
            </a:r>
            <a:r>
              <a:rPr sz="1800" spc="-5" dirty="0">
                <a:latin typeface="Constantia"/>
                <a:cs typeface="Constantia"/>
              </a:rPr>
              <a:t>n</a:t>
            </a:r>
            <a:r>
              <a:rPr sz="1800" spc="-40" dirty="0">
                <a:latin typeface="Constantia"/>
                <a:cs typeface="Constantia"/>
              </a:rPr>
              <a:t>c</a:t>
            </a:r>
            <a:r>
              <a:rPr sz="1800" dirty="0">
                <a:latin typeface="Constantia"/>
                <a:cs typeface="Constantia"/>
              </a:rPr>
              <a:t>e.</a:t>
            </a:r>
          </a:p>
          <a:p>
            <a:pPr marL="286385" marR="5080" indent="-274320" algn="just">
              <a:lnSpc>
                <a:spcPct val="80000"/>
              </a:lnSpc>
              <a:spcBef>
                <a:spcPts val="430"/>
              </a:spcBef>
              <a:buClr>
                <a:srgbClr val="0AD0D9"/>
              </a:buClr>
              <a:buSzPct val="94444"/>
              <a:buFont typeface="Segoe UI Symbol"/>
              <a:buChar char="⚫"/>
              <a:tabLst>
                <a:tab pos="287020" algn="l"/>
              </a:tabLst>
            </a:pPr>
            <a:r>
              <a:rPr sz="1800" spc="-5" dirty="0">
                <a:latin typeface="Constantia"/>
                <a:cs typeface="Constantia"/>
              </a:rPr>
              <a:t>William Hamilton </a:t>
            </a:r>
            <a:r>
              <a:rPr sz="1800" spc="-20" dirty="0">
                <a:latin typeface="Constantia"/>
                <a:cs typeface="Constantia"/>
              </a:rPr>
              <a:t>invented </a:t>
            </a:r>
            <a:r>
              <a:rPr sz="1800" dirty="0">
                <a:latin typeface="Constantia"/>
                <a:cs typeface="Constantia"/>
              </a:rPr>
              <a:t>the </a:t>
            </a:r>
            <a:r>
              <a:rPr sz="1800" i="1" spc="-10" dirty="0">
                <a:latin typeface="Constantia"/>
                <a:cs typeface="Constantia"/>
              </a:rPr>
              <a:t>Icosian puzzle </a:t>
            </a:r>
            <a:r>
              <a:rPr sz="1800" spc="-5" dirty="0">
                <a:latin typeface="Constantia"/>
                <a:cs typeface="Constantia"/>
              </a:rPr>
              <a:t>in </a:t>
            </a:r>
            <a:r>
              <a:rPr sz="1800" spc="-5" dirty="0">
                <a:latin typeface="Cambria Math"/>
                <a:cs typeface="Cambria Math"/>
              </a:rPr>
              <a:t>1857</a:t>
            </a:r>
            <a:r>
              <a:rPr sz="1800" spc="-5" dirty="0">
                <a:latin typeface="Constantia"/>
                <a:cs typeface="Constantia"/>
              </a:rPr>
              <a:t>. </a:t>
            </a:r>
            <a:r>
              <a:rPr sz="1800" spc="-25" dirty="0">
                <a:latin typeface="Constantia"/>
                <a:cs typeface="Constantia"/>
              </a:rPr>
              <a:t>It </a:t>
            </a:r>
            <a:r>
              <a:rPr sz="1800" spc="-10" dirty="0">
                <a:latin typeface="Constantia"/>
                <a:cs typeface="Constantia"/>
              </a:rPr>
              <a:t>consisted </a:t>
            </a:r>
            <a:r>
              <a:rPr sz="1800" dirty="0">
                <a:latin typeface="Constantia"/>
                <a:cs typeface="Constantia"/>
              </a:rPr>
              <a:t>of a </a:t>
            </a:r>
            <a:r>
              <a:rPr sz="1800" spc="-15" dirty="0">
                <a:latin typeface="Constantia"/>
                <a:cs typeface="Constantia"/>
              </a:rPr>
              <a:t>wooden </a:t>
            </a:r>
            <a:r>
              <a:rPr sz="1800" spc="-440" dirty="0">
                <a:latin typeface="Constantia"/>
                <a:cs typeface="Constantia"/>
              </a:rPr>
              <a:t> </a:t>
            </a:r>
            <a:r>
              <a:rPr sz="1800" spc="-10" dirty="0">
                <a:latin typeface="Constantia"/>
                <a:cs typeface="Constantia"/>
              </a:rPr>
              <a:t>dodecahedron</a:t>
            </a:r>
            <a:r>
              <a:rPr sz="1800" spc="-35" dirty="0">
                <a:latin typeface="Constantia"/>
                <a:cs typeface="Constantia"/>
              </a:rPr>
              <a:t> </a:t>
            </a:r>
            <a:r>
              <a:rPr sz="1800" spc="-5" dirty="0">
                <a:latin typeface="Constantia"/>
                <a:cs typeface="Constantia"/>
              </a:rPr>
              <a:t>(with</a:t>
            </a:r>
            <a:r>
              <a:rPr sz="1800" spc="-10" dirty="0">
                <a:latin typeface="Constantia"/>
                <a:cs typeface="Constantia"/>
              </a:rPr>
              <a:t> </a:t>
            </a:r>
            <a:r>
              <a:rPr sz="1800" spc="-5" dirty="0">
                <a:latin typeface="Cambria Math"/>
                <a:cs typeface="Cambria Math"/>
              </a:rPr>
              <a:t>12</a:t>
            </a:r>
            <a:r>
              <a:rPr sz="1800" spc="40" dirty="0">
                <a:latin typeface="Cambria Math"/>
                <a:cs typeface="Cambria Math"/>
              </a:rPr>
              <a:t> </a:t>
            </a:r>
            <a:r>
              <a:rPr sz="1800" spc="-5" dirty="0">
                <a:latin typeface="Constantia"/>
                <a:cs typeface="Constantia"/>
              </a:rPr>
              <a:t>regular</a:t>
            </a:r>
            <a:r>
              <a:rPr sz="1800" spc="-105" dirty="0">
                <a:latin typeface="Constantia"/>
                <a:cs typeface="Constantia"/>
              </a:rPr>
              <a:t> </a:t>
            </a:r>
            <a:r>
              <a:rPr sz="1800" spc="-10" dirty="0">
                <a:latin typeface="Constantia"/>
                <a:cs typeface="Constantia"/>
              </a:rPr>
              <a:t>pentagons</a:t>
            </a:r>
            <a:r>
              <a:rPr sz="1800" spc="-60" dirty="0">
                <a:latin typeface="Constantia"/>
                <a:cs typeface="Constantia"/>
              </a:rPr>
              <a:t> </a:t>
            </a:r>
            <a:r>
              <a:rPr sz="1800" dirty="0">
                <a:latin typeface="Constantia"/>
                <a:cs typeface="Constantia"/>
              </a:rPr>
              <a:t>as</a:t>
            </a:r>
            <a:r>
              <a:rPr sz="1800" spc="-45" dirty="0">
                <a:latin typeface="Constantia"/>
                <a:cs typeface="Constantia"/>
              </a:rPr>
              <a:t> </a:t>
            </a:r>
            <a:r>
              <a:rPr sz="1800" spc="-10" dirty="0">
                <a:latin typeface="Constantia"/>
                <a:cs typeface="Constantia"/>
              </a:rPr>
              <a:t>faces),</a:t>
            </a:r>
            <a:r>
              <a:rPr sz="1800" spc="30" dirty="0">
                <a:latin typeface="Constantia"/>
                <a:cs typeface="Constantia"/>
              </a:rPr>
              <a:t> </a:t>
            </a:r>
            <a:r>
              <a:rPr sz="1800" spc="-10" dirty="0">
                <a:latin typeface="Constantia"/>
                <a:cs typeface="Constantia"/>
              </a:rPr>
              <a:t>illustrated</a:t>
            </a:r>
            <a:r>
              <a:rPr sz="1800" spc="-5" dirty="0">
                <a:latin typeface="Constantia"/>
                <a:cs typeface="Constantia"/>
              </a:rPr>
              <a:t> in</a:t>
            </a:r>
            <a:r>
              <a:rPr sz="1800" spc="-15" dirty="0">
                <a:latin typeface="Constantia"/>
                <a:cs typeface="Constantia"/>
              </a:rPr>
              <a:t> </a:t>
            </a:r>
            <a:r>
              <a:rPr sz="1800" spc="-5" dirty="0">
                <a:latin typeface="Constantia"/>
                <a:cs typeface="Constantia"/>
              </a:rPr>
              <a:t>(a),</a:t>
            </a:r>
            <a:r>
              <a:rPr sz="1800" spc="-45" dirty="0">
                <a:latin typeface="Constantia"/>
                <a:cs typeface="Constantia"/>
              </a:rPr>
              <a:t> </a:t>
            </a:r>
            <a:r>
              <a:rPr sz="1800" dirty="0">
                <a:latin typeface="Constantia"/>
                <a:cs typeface="Constantia"/>
              </a:rPr>
              <a:t>with</a:t>
            </a:r>
            <a:r>
              <a:rPr sz="1800" spc="-65" dirty="0">
                <a:latin typeface="Constantia"/>
                <a:cs typeface="Constantia"/>
              </a:rPr>
              <a:t> </a:t>
            </a:r>
            <a:r>
              <a:rPr sz="1800" dirty="0">
                <a:latin typeface="Constantia"/>
                <a:cs typeface="Constantia"/>
              </a:rPr>
              <a:t>a</a:t>
            </a:r>
            <a:r>
              <a:rPr sz="1800" spc="-80" dirty="0">
                <a:latin typeface="Constantia"/>
                <a:cs typeface="Constantia"/>
              </a:rPr>
              <a:t> </a:t>
            </a:r>
            <a:r>
              <a:rPr sz="1800" dirty="0">
                <a:latin typeface="Constantia"/>
                <a:cs typeface="Constantia"/>
              </a:rPr>
              <a:t>peg </a:t>
            </a:r>
            <a:r>
              <a:rPr sz="1800" spc="-440" dirty="0">
                <a:latin typeface="Constantia"/>
                <a:cs typeface="Constantia"/>
              </a:rPr>
              <a:t> </a:t>
            </a:r>
            <a:r>
              <a:rPr sz="1800" dirty="0">
                <a:latin typeface="Constantia"/>
                <a:cs typeface="Constantia"/>
              </a:rPr>
              <a:t>at</a:t>
            </a:r>
            <a:r>
              <a:rPr sz="1800" spc="-90" dirty="0">
                <a:latin typeface="Constantia"/>
                <a:cs typeface="Constantia"/>
              </a:rPr>
              <a:t> </a:t>
            </a:r>
            <a:r>
              <a:rPr sz="1800" dirty="0">
                <a:latin typeface="Constantia"/>
                <a:cs typeface="Constantia"/>
              </a:rPr>
              <a:t>each</a:t>
            </a:r>
            <a:r>
              <a:rPr sz="1800" spc="-95" dirty="0">
                <a:latin typeface="Constantia"/>
                <a:cs typeface="Constantia"/>
              </a:rPr>
              <a:t> </a:t>
            </a:r>
            <a:r>
              <a:rPr sz="1800" spc="-15" dirty="0">
                <a:latin typeface="Constantia"/>
                <a:cs typeface="Constantia"/>
              </a:rPr>
              <a:t>vertex,</a:t>
            </a:r>
            <a:r>
              <a:rPr sz="1800" spc="5" dirty="0">
                <a:latin typeface="Constantia"/>
                <a:cs typeface="Constantia"/>
              </a:rPr>
              <a:t> </a:t>
            </a:r>
            <a:r>
              <a:rPr sz="1800" dirty="0">
                <a:latin typeface="Constantia"/>
                <a:cs typeface="Constantia"/>
              </a:rPr>
              <a:t>labeled</a:t>
            </a:r>
            <a:r>
              <a:rPr sz="1800" spc="-55" dirty="0">
                <a:latin typeface="Constantia"/>
                <a:cs typeface="Constantia"/>
              </a:rPr>
              <a:t> </a:t>
            </a:r>
            <a:r>
              <a:rPr sz="1800" dirty="0">
                <a:latin typeface="Constantia"/>
                <a:cs typeface="Constantia"/>
              </a:rPr>
              <a:t>with</a:t>
            </a:r>
            <a:r>
              <a:rPr sz="1800" spc="-60" dirty="0">
                <a:latin typeface="Constantia"/>
                <a:cs typeface="Constantia"/>
              </a:rPr>
              <a:t> </a:t>
            </a:r>
            <a:r>
              <a:rPr sz="1800" dirty="0">
                <a:latin typeface="Constantia"/>
                <a:cs typeface="Constantia"/>
              </a:rPr>
              <a:t>the</a:t>
            </a:r>
            <a:r>
              <a:rPr sz="1800" spc="-40" dirty="0">
                <a:latin typeface="Constantia"/>
                <a:cs typeface="Constantia"/>
              </a:rPr>
              <a:t> </a:t>
            </a:r>
            <a:r>
              <a:rPr sz="1800" spc="-5" dirty="0">
                <a:latin typeface="Constantia"/>
                <a:cs typeface="Constantia"/>
              </a:rPr>
              <a:t>names</a:t>
            </a:r>
            <a:r>
              <a:rPr sz="1800" spc="-85" dirty="0">
                <a:latin typeface="Constantia"/>
                <a:cs typeface="Constantia"/>
              </a:rPr>
              <a:t> </a:t>
            </a:r>
            <a:r>
              <a:rPr sz="1800" dirty="0">
                <a:latin typeface="Constantia"/>
                <a:cs typeface="Constantia"/>
              </a:rPr>
              <a:t>of</a:t>
            </a:r>
            <a:r>
              <a:rPr sz="1800" spc="10" dirty="0">
                <a:latin typeface="Constantia"/>
                <a:cs typeface="Constantia"/>
              </a:rPr>
              <a:t> </a:t>
            </a:r>
            <a:r>
              <a:rPr sz="1800" spc="-10" dirty="0">
                <a:latin typeface="Constantia"/>
                <a:cs typeface="Constantia"/>
              </a:rPr>
              <a:t>different</a:t>
            </a:r>
            <a:r>
              <a:rPr sz="1800" spc="-70" dirty="0">
                <a:latin typeface="Constantia"/>
                <a:cs typeface="Constantia"/>
              </a:rPr>
              <a:t> </a:t>
            </a:r>
            <a:r>
              <a:rPr sz="1800" spc="-10" dirty="0">
                <a:latin typeface="Constantia"/>
                <a:cs typeface="Constantia"/>
              </a:rPr>
              <a:t>cities.</a:t>
            </a:r>
            <a:r>
              <a:rPr sz="1800" spc="10" dirty="0">
                <a:latin typeface="Constantia"/>
                <a:cs typeface="Constantia"/>
              </a:rPr>
              <a:t> </a:t>
            </a:r>
            <a:r>
              <a:rPr sz="1800" spc="-5" dirty="0">
                <a:latin typeface="Constantia"/>
                <a:cs typeface="Constantia"/>
              </a:rPr>
              <a:t>String</a:t>
            </a:r>
            <a:r>
              <a:rPr sz="1800" spc="-50" dirty="0">
                <a:latin typeface="Constantia"/>
                <a:cs typeface="Constantia"/>
              </a:rPr>
              <a:t> </a:t>
            </a:r>
            <a:r>
              <a:rPr sz="1800" spc="-5" dirty="0">
                <a:latin typeface="Constantia"/>
                <a:cs typeface="Constantia"/>
              </a:rPr>
              <a:t>was</a:t>
            </a:r>
            <a:r>
              <a:rPr sz="1800" spc="-80" dirty="0">
                <a:latin typeface="Constantia"/>
                <a:cs typeface="Constantia"/>
              </a:rPr>
              <a:t> </a:t>
            </a:r>
            <a:r>
              <a:rPr sz="1800" spc="-5" dirty="0">
                <a:latin typeface="Constantia"/>
                <a:cs typeface="Constantia"/>
              </a:rPr>
              <a:t>used</a:t>
            </a:r>
            <a:r>
              <a:rPr sz="1800" spc="-20" dirty="0">
                <a:latin typeface="Constantia"/>
                <a:cs typeface="Constantia"/>
              </a:rPr>
              <a:t> </a:t>
            </a:r>
            <a:r>
              <a:rPr sz="1800" spc="-15" dirty="0">
                <a:latin typeface="Constantia"/>
                <a:cs typeface="Constantia"/>
              </a:rPr>
              <a:t>to</a:t>
            </a:r>
            <a:r>
              <a:rPr sz="1800" spc="-70" dirty="0">
                <a:latin typeface="Constantia"/>
                <a:cs typeface="Constantia"/>
              </a:rPr>
              <a:t> </a:t>
            </a:r>
            <a:r>
              <a:rPr sz="1800" spc="-5" dirty="0">
                <a:latin typeface="Constantia"/>
                <a:cs typeface="Constantia"/>
              </a:rPr>
              <a:t>used </a:t>
            </a:r>
            <a:r>
              <a:rPr sz="1800" spc="-440" dirty="0">
                <a:latin typeface="Constantia"/>
                <a:cs typeface="Constantia"/>
              </a:rPr>
              <a:t> </a:t>
            </a:r>
            <a:r>
              <a:rPr sz="1800" spc="-25" dirty="0">
                <a:latin typeface="Constantia"/>
                <a:cs typeface="Constantia"/>
              </a:rPr>
              <a:t>t</a:t>
            </a:r>
            <a:r>
              <a:rPr sz="1800" dirty="0">
                <a:latin typeface="Constantia"/>
                <a:cs typeface="Constantia"/>
              </a:rPr>
              <a:t>o</a:t>
            </a:r>
            <a:r>
              <a:rPr sz="1800" spc="-70" dirty="0">
                <a:latin typeface="Constantia"/>
                <a:cs typeface="Constantia"/>
              </a:rPr>
              <a:t> </a:t>
            </a:r>
            <a:r>
              <a:rPr sz="1800" dirty="0">
                <a:latin typeface="Constantia"/>
                <a:cs typeface="Constantia"/>
              </a:rPr>
              <a:t>plot</a:t>
            </a:r>
            <a:r>
              <a:rPr sz="1800" spc="-95" dirty="0">
                <a:latin typeface="Constantia"/>
                <a:cs typeface="Constantia"/>
              </a:rPr>
              <a:t> </a:t>
            </a:r>
            <a:r>
              <a:rPr sz="1800" dirty="0">
                <a:latin typeface="Constantia"/>
                <a:cs typeface="Constantia"/>
              </a:rPr>
              <a:t>a</a:t>
            </a:r>
            <a:r>
              <a:rPr sz="1800" spc="-95" dirty="0">
                <a:latin typeface="Constantia"/>
                <a:cs typeface="Constantia"/>
              </a:rPr>
              <a:t> </a:t>
            </a:r>
            <a:r>
              <a:rPr sz="1800" spc="-5" dirty="0">
                <a:latin typeface="Constantia"/>
                <a:cs typeface="Constantia"/>
              </a:rPr>
              <a:t>c</a:t>
            </a:r>
            <a:r>
              <a:rPr sz="1800" spc="-10" dirty="0">
                <a:latin typeface="Constantia"/>
                <a:cs typeface="Constantia"/>
              </a:rPr>
              <a:t>i</a:t>
            </a:r>
            <a:r>
              <a:rPr sz="1800" spc="-20" dirty="0">
                <a:latin typeface="Constantia"/>
                <a:cs typeface="Constantia"/>
              </a:rPr>
              <a:t>r</a:t>
            </a:r>
            <a:r>
              <a:rPr sz="1800" spc="-5" dirty="0">
                <a:latin typeface="Constantia"/>
                <a:cs typeface="Constantia"/>
              </a:rPr>
              <a:t>c</a:t>
            </a:r>
            <a:r>
              <a:rPr sz="1800" spc="-10" dirty="0">
                <a:latin typeface="Constantia"/>
                <a:cs typeface="Constantia"/>
              </a:rPr>
              <a:t>u</a:t>
            </a:r>
            <a:r>
              <a:rPr sz="1800" spc="-5" dirty="0">
                <a:latin typeface="Constantia"/>
                <a:cs typeface="Constantia"/>
              </a:rPr>
              <a:t>i</a:t>
            </a:r>
            <a:r>
              <a:rPr sz="1800" dirty="0">
                <a:latin typeface="Constantia"/>
                <a:cs typeface="Constantia"/>
              </a:rPr>
              <a:t>t</a:t>
            </a:r>
            <a:r>
              <a:rPr sz="1800" spc="-100" dirty="0">
                <a:latin typeface="Constantia"/>
                <a:cs typeface="Constantia"/>
              </a:rPr>
              <a:t> </a:t>
            </a:r>
            <a:r>
              <a:rPr sz="1800" spc="-10" dirty="0">
                <a:latin typeface="Constantia"/>
                <a:cs typeface="Constantia"/>
              </a:rPr>
              <a:t>v</a:t>
            </a:r>
            <a:r>
              <a:rPr sz="1800" spc="-5" dirty="0">
                <a:latin typeface="Constantia"/>
                <a:cs typeface="Constantia"/>
              </a:rPr>
              <a:t>is</a:t>
            </a:r>
            <a:r>
              <a:rPr sz="1800" spc="-10" dirty="0">
                <a:latin typeface="Constantia"/>
                <a:cs typeface="Constantia"/>
              </a:rPr>
              <a:t>i</a:t>
            </a:r>
            <a:r>
              <a:rPr sz="1800" dirty="0">
                <a:latin typeface="Constantia"/>
                <a:cs typeface="Constantia"/>
              </a:rPr>
              <a:t>ti</a:t>
            </a:r>
            <a:r>
              <a:rPr sz="1800" spc="-10" dirty="0">
                <a:latin typeface="Constantia"/>
                <a:cs typeface="Constantia"/>
              </a:rPr>
              <a:t>n</a:t>
            </a:r>
            <a:r>
              <a:rPr sz="1800" dirty="0">
                <a:latin typeface="Constantia"/>
                <a:cs typeface="Constantia"/>
              </a:rPr>
              <a:t>g</a:t>
            </a:r>
            <a:r>
              <a:rPr sz="1800" spc="40" dirty="0">
                <a:latin typeface="Constantia"/>
                <a:cs typeface="Constantia"/>
              </a:rPr>
              <a:t> </a:t>
            </a:r>
            <a:r>
              <a:rPr sz="1800" spc="-5" dirty="0">
                <a:latin typeface="Cambria Math"/>
                <a:cs typeface="Cambria Math"/>
              </a:rPr>
              <a:t>2</a:t>
            </a:r>
            <a:r>
              <a:rPr sz="1800" dirty="0">
                <a:latin typeface="Cambria Math"/>
                <a:cs typeface="Cambria Math"/>
              </a:rPr>
              <a:t>0</a:t>
            </a:r>
            <a:r>
              <a:rPr sz="1800" spc="20" dirty="0">
                <a:latin typeface="Cambria Math"/>
                <a:cs typeface="Cambria Math"/>
              </a:rPr>
              <a:t> </a:t>
            </a:r>
            <a:r>
              <a:rPr sz="1800" spc="-5" dirty="0">
                <a:latin typeface="Constantia"/>
                <a:cs typeface="Constantia"/>
              </a:rPr>
              <a:t>c</a:t>
            </a:r>
            <a:r>
              <a:rPr sz="1800" spc="-10" dirty="0">
                <a:latin typeface="Constantia"/>
                <a:cs typeface="Constantia"/>
              </a:rPr>
              <a:t>i</a:t>
            </a:r>
            <a:r>
              <a:rPr sz="1800" dirty="0">
                <a:latin typeface="Constantia"/>
                <a:cs typeface="Constantia"/>
              </a:rPr>
              <a:t>ties</a:t>
            </a:r>
            <a:r>
              <a:rPr sz="1800" spc="-80" dirty="0">
                <a:latin typeface="Constantia"/>
                <a:cs typeface="Constantia"/>
              </a:rPr>
              <a:t> </a:t>
            </a:r>
            <a:r>
              <a:rPr sz="1800" dirty="0">
                <a:latin typeface="Constantia"/>
                <a:cs typeface="Constantia"/>
              </a:rPr>
              <a:t>e</a:t>
            </a:r>
            <a:r>
              <a:rPr sz="1800" spc="-15" dirty="0">
                <a:latin typeface="Constantia"/>
                <a:cs typeface="Constantia"/>
              </a:rPr>
              <a:t>x</a:t>
            </a:r>
            <a:r>
              <a:rPr sz="1800" dirty="0">
                <a:latin typeface="Constantia"/>
                <a:cs typeface="Constantia"/>
              </a:rPr>
              <a:t>act</a:t>
            </a:r>
            <a:r>
              <a:rPr sz="1800" spc="-15" dirty="0">
                <a:latin typeface="Constantia"/>
                <a:cs typeface="Constantia"/>
              </a:rPr>
              <a:t>l</a:t>
            </a:r>
            <a:r>
              <a:rPr sz="1800" dirty="0">
                <a:latin typeface="Constantia"/>
                <a:cs typeface="Constantia"/>
              </a:rPr>
              <a:t>y</a:t>
            </a:r>
            <a:r>
              <a:rPr sz="1800" spc="-110" dirty="0">
                <a:latin typeface="Constantia"/>
                <a:cs typeface="Constantia"/>
              </a:rPr>
              <a:t> </a:t>
            </a:r>
            <a:r>
              <a:rPr sz="1800" dirty="0">
                <a:latin typeface="Constantia"/>
                <a:cs typeface="Constantia"/>
              </a:rPr>
              <a:t>o</a:t>
            </a:r>
            <a:r>
              <a:rPr sz="1800" spc="-5" dirty="0">
                <a:latin typeface="Constantia"/>
                <a:cs typeface="Constantia"/>
              </a:rPr>
              <a:t>n</a:t>
            </a:r>
            <a:r>
              <a:rPr sz="1800" spc="-40" dirty="0">
                <a:latin typeface="Constantia"/>
                <a:cs typeface="Constantia"/>
              </a:rPr>
              <a:t>c</a:t>
            </a:r>
            <a:r>
              <a:rPr sz="1800" dirty="0">
                <a:latin typeface="Constantia"/>
                <a:cs typeface="Constantia"/>
              </a:rPr>
              <a:t>e</a:t>
            </a:r>
          </a:p>
          <a:p>
            <a:pPr marL="287020" indent="-274320" algn="just">
              <a:lnSpc>
                <a:spcPct val="100000"/>
              </a:lnSpc>
              <a:buClr>
                <a:srgbClr val="0AD0D9"/>
              </a:buClr>
              <a:buSzPct val="94444"/>
              <a:buFont typeface="Segoe UI Symbol"/>
              <a:buChar char="⚫"/>
              <a:tabLst>
                <a:tab pos="287020" algn="l"/>
              </a:tabLst>
            </a:pPr>
            <a:r>
              <a:rPr sz="1800" spc="-5" dirty="0">
                <a:latin typeface="Constantia"/>
                <a:cs typeface="Constantia"/>
              </a:rPr>
              <a:t>Th</a:t>
            </a:r>
            <a:r>
              <a:rPr sz="1800" dirty="0">
                <a:latin typeface="Constantia"/>
                <a:cs typeface="Constantia"/>
              </a:rPr>
              <a:t>e</a:t>
            </a:r>
            <a:r>
              <a:rPr sz="1800" spc="-105" dirty="0">
                <a:latin typeface="Constantia"/>
                <a:cs typeface="Constantia"/>
              </a:rPr>
              <a:t> </a:t>
            </a:r>
            <a:r>
              <a:rPr sz="1800" dirty="0">
                <a:latin typeface="Constantia"/>
                <a:cs typeface="Constantia"/>
              </a:rPr>
              <a:t>g</a:t>
            </a:r>
            <a:r>
              <a:rPr sz="1800" spc="-35" dirty="0">
                <a:latin typeface="Constantia"/>
                <a:cs typeface="Constantia"/>
              </a:rPr>
              <a:t>r</a:t>
            </a:r>
            <a:r>
              <a:rPr sz="1800" dirty="0">
                <a:latin typeface="Constantia"/>
                <a:cs typeface="Constantia"/>
              </a:rPr>
              <a:t>aph</a:t>
            </a:r>
            <a:r>
              <a:rPr sz="1800" spc="-45" dirty="0">
                <a:latin typeface="Constantia"/>
                <a:cs typeface="Constantia"/>
              </a:rPr>
              <a:t> </a:t>
            </a:r>
            <a:r>
              <a:rPr sz="1800" spc="-20" dirty="0">
                <a:latin typeface="Constantia"/>
                <a:cs typeface="Constantia"/>
              </a:rPr>
              <a:t>f</a:t>
            </a:r>
            <a:r>
              <a:rPr sz="1800" dirty="0">
                <a:latin typeface="Constantia"/>
                <a:cs typeface="Constantia"/>
              </a:rPr>
              <a:t>orm</a:t>
            </a:r>
            <a:r>
              <a:rPr sz="1800" spc="-65" dirty="0">
                <a:latin typeface="Constantia"/>
                <a:cs typeface="Constantia"/>
              </a:rPr>
              <a:t> </a:t>
            </a:r>
            <a:r>
              <a:rPr sz="1800" dirty="0">
                <a:latin typeface="Constantia"/>
                <a:cs typeface="Constantia"/>
              </a:rPr>
              <a:t>of</a:t>
            </a:r>
            <a:r>
              <a:rPr sz="1800" spc="30" dirty="0">
                <a:latin typeface="Constantia"/>
                <a:cs typeface="Constantia"/>
              </a:rPr>
              <a:t> </a:t>
            </a:r>
            <a:r>
              <a:rPr sz="1800" dirty="0">
                <a:latin typeface="Constantia"/>
                <a:cs typeface="Constantia"/>
              </a:rPr>
              <a:t>the</a:t>
            </a:r>
            <a:r>
              <a:rPr sz="1800" spc="-80" dirty="0">
                <a:latin typeface="Constantia"/>
                <a:cs typeface="Constantia"/>
              </a:rPr>
              <a:t> </a:t>
            </a:r>
            <a:r>
              <a:rPr sz="1800" dirty="0">
                <a:latin typeface="Constantia"/>
                <a:cs typeface="Constantia"/>
              </a:rPr>
              <a:t>pu</a:t>
            </a:r>
            <a:r>
              <a:rPr sz="1800" spc="-20" dirty="0">
                <a:latin typeface="Constantia"/>
                <a:cs typeface="Constantia"/>
              </a:rPr>
              <a:t>z</a:t>
            </a:r>
            <a:r>
              <a:rPr sz="1800" dirty="0">
                <a:latin typeface="Constantia"/>
                <a:cs typeface="Constantia"/>
              </a:rPr>
              <a:t>zle</a:t>
            </a:r>
            <a:r>
              <a:rPr sz="1800" spc="-50" dirty="0">
                <a:latin typeface="Constantia"/>
                <a:cs typeface="Constantia"/>
              </a:rPr>
              <a:t> </a:t>
            </a:r>
            <a:r>
              <a:rPr sz="1800" spc="-5" dirty="0">
                <a:latin typeface="Constantia"/>
                <a:cs typeface="Constantia"/>
              </a:rPr>
              <a:t>i</a:t>
            </a:r>
            <a:r>
              <a:rPr sz="1800" dirty="0">
                <a:latin typeface="Constantia"/>
                <a:cs typeface="Constantia"/>
              </a:rPr>
              <a:t>s</a:t>
            </a:r>
            <a:r>
              <a:rPr sz="1800" spc="-80" dirty="0">
                <a:latin typeface="Constantia"/>
                <a:cs typeface="Constantia"/>
              </a:rPr>
              <a:t> </a:t>
            </a:r>
            <a:r>
              <a:rPr sz="1800" dirty="0">
                <a:latin typeface="Constantia"/>
                <a:cs typeface="Constantia"/>
              </a:rPr>
              <a:t>g</a:t>
            </a:r>
            <a:r>
              <a:rPr sz="1800" spc="-20" dirty="0">
                <a:latin typeface="Constantia"/>
                <a:cs typeface="Constantia"/>
              </a:rPr>
              <a:t>i</a:t>
            </a:r>
            <a:r>
              <a:rPr sz="1800" spc="-55" dirty="0">
                <a:latin typeface="Constantia"/>
                <a:cs typeface="Constantia"/>
              </a:rPr>
              <a:t>v</a:t>
            </a:r>
            <a:r>
              <a:rPr sz="1800" dirty="0">
                <a:latin typeface="Constantia"/>
                <a:cs typeface="Constantia"/>
              </a:rPr>
              <a:t>en</a:t>
            </a:r>
            <a:r>
              <a:rPr sz="1800" spc="-15" dirty="0">
                <a:latin typeface="Constantia"/>
                <a:cs typeface="Constantia"/>
              </a:rPr>
              <a:t> </a:t>
            </a:r>
            <a:r>
              <a:rPr sz="1800" spc="-5" dirty="0">
                <a:latin typeface="Constantia"/>
                <a:cs typeface="Constantia"/>
              </a:rPr>
              <a:t>i</a:t>
            </a:r>
            <a:r>
              <a:rPr sz="1800" dirty="0">
                <a:latin typeface="Constantia"/>
                <a:cs typeface="Constantia"/>
              </a:rPr>
              <a:t>n</a:t>
            </a:r>
            <a:r>
              <a:rPr sz="1800" spc="-20" dirty="0">
                <a:latin typeface="Constantia"/>
                <a:cs typeface="Constantia"/>
              </a:rPr>
              <a:t> </a:t>
            </a:r>
            <a:r>
              <a:rPr sz="1800" dirty="0">
                <a:latin typeface="Constantia"/>
                <a:cs typeface="Constantia"/>
              </a:rPr>
              <a:t>(b).</a:t>
            </a:r>
          </a:p>
        </p:txBody>
      </p:sp>
      <p:sp>
        <p:nvSpPr>
          <p:cNvPr id="11" name="object 11"/>
          <p:cNvSpPr txBox="1"/>
          <p:nvPr/>
        </p:nvSpPr>
        <p:spPr>
          <a:xfrm>
            <a:off x="383540" y="4699761"/>
            <a:ext cx="5798185" cy="345440"/>
          </a:xfrm>
          <a:prstGeom prst="rect">
            <a:avLst/>
          </a:prstGeom>
        </p:spPr>
        <p:txBody>
          <a:bodyPr vert="horz" wrap="square" lIns="0" tIns="12700" rIns="0" bIns="0" rtlCol="0">
            <a:spAutoFit/>
          </a:bodyPr>
          <a:lstStyle/>
          <a:p>
            <a:pPr marL="287020" indent="-274320">
              <a:lnSpc>
                <a:spcPct val="100000"/>
              </a:lnSpc>
              <a:spcBef>
                <a:spcPts val="100"/>
              </a:spcBef>
              <a:buClr>
                <a:srgbClr val="0AD0D9"/>
              </a:buClr>
              <a:buSzPct val="95238"/>
              <a:buFont typeface="Segoe UI Symbol"/>
              <a:buChar char="⚫"/>
              <a:tabLst>
                <a:tab pos="286385" algn="l"/>
                <a:tab pos="287020" algn="l"/>
                <a:tab pos="1864995" algn="l"/>
              </a:tabLst>
            </a:pPr>
            <a:r>
              <a:rPr sz="2100" spc="-5" dirty="0">
                <a:latin typeface="Constantia"/>
                <a:cs typeface="Constantia"/>
              </a:rPr>
              <a:t>The</a:t>
            </a:r>
            <a:r>
              <a:rPr sz="2100" spc="-95" dirty="0">
                <a:latin typeface="Constantia"/>
                <a:cs typeface="Constantia"/>
              </a:rPr>
              <a:t> </a:t>
            </a:r>
            <a:r>
              <a:rPr sz="2100" dirty="0">
                <a:latin typeface="Constantia"/>
                <a:cs typeface="Constantia"/>
              </a:rPr>
              <a:t>solution	(a</a:t>
            </a:r>
            <a:r>
              <a:rPr sz="2100" spc="-65" dirty="0">
                <a:latin typeface="Constantia"/>
                <a:cs typeface="Constantia"/>
              </a:rPr>
              <a:t> </a:t>
            </a:r>
            <a:r>
              <a:rPr sz="2100" spc="-10" dirty="0">
                <a:latin typeface="Constantia"/>
                <a:cs typeface="Constantia"/>
              </a:rPr>
              <a:t>Hamilton</a:t>
            </a:r>
            <a:r>
              <a:rPr sz="2100" spc="-85" dirty="0">
                <a:latin typeface="Constantia"/>
                <a:cs typeface="Constantia"/>
              </a:rPr>
              <a:t> </a:t>
            </a:r>
            <a:r>
              <a:rPr sz="2100" spc="-5" dirty="0">
                <a:latin typeface="Constantia"/>
                <a:cs typeface="Constantia"/>
              </a:rPr>
              <a:t>circuit) </a:t>
            </a:r>
            <a:r>
              <a:rPr sz="2100" spc="5" dirty="0">
                <a:latin typeface="Constantia"/>
                <a:cs typeface="Constantia"/>
              </a:rPr>
              <a:t>is</a:t>
            </a:r>
            <a:r>
              <a:rPr sz="2100" spc="-105" dirty="0">
                <a:latin typeface="Constantia"/>
                <a:cs typeface="Constantia"/>
              </a:rPr>
              <a:t> </a:t>
            </a:r>
            <a:r>
              <a:rPr sz="2100" spc="-15" dirty="0">
                <a:latin typeface="Constantia"/>
                <a:cs typeface="Constantia"/>
              </a:rPr>
              <a:t>given</a:t>
            </a:r>
            <a:r>
              <a:rPr sz="2100" spc="455" dirty="0">
                <a:latin typeface="Constantia"/>
                <a:cs typeface="Constantia"/>
              </a:rPr>
              <a:t> </a:t>
            </a:r>
            <a:r>
              <a:rPr sz="2100" spc="-10" dirty="0">
                <a:latin typeface="Constantia"/>
                <a:cs typeface="Constantia"/>
              </a:rPr>
              <a:t>here.</a:t>
            </a:r>
            <a:endParaRPr sz="2100" dirty="0">
              <a:latin typeface="Constantia"/>
              <a:cs typeface="Constantia"/>
            </a:endParaRPr>
          </a:p>
        </p:txBody>
      </p:sp>
      <p:sp>
        <p:nvSpPr>
          <p:cNvPr id="12" name="object 12"/>
          <p:cNvSpPr txBox="1"/>
          <p:nvPr/>
        </p:nvSpPr>
        <p:spPr>
          <a:xfrm>
            <a:off x="7014209" y="225044"/>
            <a:ext cx="1547495" cy="852169"/>
          </a:xfrm>
          <a:prstGeom prst="rect">
            <a:avLst/>
          </a:prstGeom>
        </p:spPr>
        <p:txBody>
          <a:bodyPr vert="horz" wrap="square" lIns="0" tIns="10795" rIns="0" bIns="0" rtlCol="0">
            <a:spAutoFit/>
          </a:bodyPr>
          <a:lstStyle/>
          <a:p>
            <a:pPr marL="12700" marR="5080">
              <a:lnSpc>
                <a:spcPct val="100600"/>
              </a:lnSpc>
              <a:spcBef>
                <a:spcPts val="85"/>
              </a:spcBef>
            </a:pPr>
            <a:r>
              <a:rPr sz="1800" spc="-5" dirty="0">
                <a:latin typeface="Constantia"/>
                <a:cs typeface="Constantia"/>
              </a:rPr>
              <a:t>William</a:t>
            </a:r>
            <a:r>
              <a:rPr sz="1800" spc="-100" dirty="0">
                <a:latin typeface="Constantia"/>
                <a:cs typeface="Constantia"/>
              </a:rPr>
              <a:t> </a:t>
            </a:r>
            <a:r>
              <a:rPr sz="1800" spc="-15" dirty="0">
                <a:latin typeface="Constantia"/>
                <a:cs typeface="Constantia"/>
              </a:rPr>
              <a:t>Rowan </a:t>
            </a:r>
            <a:r>
              <a:rPr sz="1800" spc="-434" dirty="0">
                <a:latin typeface="Constantia"/>
                <a:cs typeface="Constantia"/>
              </a:rPr>
              <a:t> </a:t>
            </a:r>
            <a:r>
              <a:rPr sz="1800" spc="-5" dirty="0">
                <a:latin typeface="Constantia"/>
                <a:cs typeface="Constantia"/>
              </a:rPr>
              <a:t>Hamilton </a:t>
            </a:r>
            <a:r>
              <a:rPr sz="1800" dirty="0">
                <a:latin typeface="Constantia"/>
                <a:cs typeface="Constantia"/>
              </a:rPr>
              <a:t> </a:t>
            </a:r>
            <a:r>
              <a:rPr sz="1800" spc="-5" dirty="0">
                <a:latin typeface="Constantia"/>
                <a:cs typeface="Constantia"/>
              </a:rPr>
              <a:t>(</a:t>
            </a:r>
            <a:r>
              <a:rPr sz="1800" spc="-5" dirty="0">
                <a:latin typeface="Cambria Math"/>
                <a:cs typeface="Cambria Math"/>
              </a:rPr>
              <a:t>1805-</a:t>
            </a:r>
            <a:r>
              <a:rPr sz="1800" spc="5" dirty="0">
                <a:latin typeface="Cambria Math"/>
                <a:cs typeface="Cambria Math"/>
              </a:rPr>
              <a:t> </a:t>
            </a:r>
            <a:r>
              <a:rPr sz="1800" spc="-5" dirty="0">
                <a:latin typeface="Cambria Math"/>
                <a:cs typeface="Cambria Math"/>
              </a:rPr>
              <a:t>1865</a:t>
            </a:r>
            <a:r>
              <a:rPr sz="1800" spc="-5" dirty="0">
                <a:latin typeface="Constantia"/>
                <a:cs typeface="Constantia"/>
              </a:rPr>
              <a:t>)</a:t>
            </a:r>
            <a:endParaRPr sz="1800" dirty="0">
              <a:latin typeface="Constantia"/>
              <a:cs typeface="Constantia"/>
            </a:endParaRPr>
          </a:p>
        </p:txBody>
      </p:sp>
      <p:pic>
        <p:nvPicPr>
          <p:cNvPr id="13" name="object 13"/>
          <p:cNvPicPr/>
          <p:nvPr/>
        </p:nvPicPr>
        <p:blipFill>
          <a:blip r:embed="rId8" cstate="print"/>
          <a:stretch>
            <a:fillRect/>
          </a:stretch>
        </p:blipFill>
        <p:spPr>
          <a:xfrm>
            <a:off x="1066800" y="3211067"/>
            <a:ext cx="7655052" cy="1293875"/>
          </a:xfrm>
          <a:prstGeom prst="rect">
            <a:avLst/>
          </a:prstGeom>
        </p:spPr>
      </p:pic>
      <p:pic>
        <p:nvPicPr>
          <p:cNvPr id="14" name="object 14"/>
          <p:cNvPicPr/>
          <p:nvPr/>
        </p:nvPicPr>
        <p:blipFill>
          <a:blip r:embed="rId9" cstate="print"/>
          <a:stretch>
            <a:fillRect/>
          </a:stretch>
        </p:blipFill>
        <p:spPr>
          <a:xfrm>
            <a:off x="3048000" y="5111496"/>
            <a:ext cx="3215640" cy="110032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1031189"/>
            <a:ext cx="7115175" cy="788670"/>
          </a:xfrm>
          <a:prstGeom prst="rect">
            <a:avLst/>
          </a:prstGeom>
        </p:spPr>
        <p:txBody>
          <a:bodyPr vert="horz" wrap="square" lIns="0" tIns="13335" rIns="0" bIns="0" rtlCol="0">
            <a:spAutoFit/>
          </a:bodyPr>
          <a:lstStyle/>
          <a:p>
            <a:pPr marL="12700">
              <a:lnSpc>
                <a:spcPct val="100000"/>
              </a:lnSpc>
              <a:spcBef>
                <a:spcPts val="105"/>
              </a:spcBef>
            </a:pPr>
            <a:r>
              <a:rPr sz="5000" spc="-10" dirty="0">
                <a:solidFill>
                  <a:srgbClr val="04607A"/>
                </a:solidFill>
                <a:latin typeface="Calibri"/>
                <a:cs typeface="Calibri"/>
              </a:rPr>
              <a:t>Hamilton</a:t>
            </a:r>
            <a:r>
              <a:rPr sz="5000" spc="-35" dirty="0">
                <a:solidFill>
                  <a:srgbClr val="04607A"/>
                </a:solidFill>
                <a:latin typeface="Calibri"/>
                <a:cs typeface="Calibri"/>
              </a:rPr>
              <a:t> Paths</a:t>
            </a:r>
            <a:r>
              <a:rPr sz="5000" dirty="0">
                <a:solidFill>
                  <a:srgbClr val="04607A"/>
                </a:solidFill>
                <a:latin typeface="Calibri"/>
                <a:cs typeface="Calibri"/>
              </a:rPr>
              <a:t> and</a:t>
            </a:r>
            <a:r>
              <a:rPr sz="5000" spc="-15" dirty="0">
                <a:solidFill>
                  <a:srgbClr val="04607A"/>
                </a:solidFill>
                <a:latin typeface="Calibri"/>
                <a:cs typeface="Calibri"/>
              </a:rPr>
              <a:t> Circuits</a:t>
            </a:r>
            <a:endParaRPr sz="5000" dirty="0">
              <a:latin typeface="Calibri"/>
              <a:cs typeface="Calibri"/>
            </a:endParaRPr>
          </a:p>
        </p:txBody>
      </p:sp>
      <p:sp>
        <p:nvSpPr>
          <p:cNvPr id="9" name="object 9"/>
          <p:cNvSpPr txBox="1"/>
          <p:nvPr/>
        </p:nvSpPr>
        <p:spPr>
          <a:xfrm>
            <a:off x="810259" y="1883790"/>
            <a:ext cx="7790180" cy="1269365"/>
          </a:xfrm>
          <a:prstGeom prst="rect">
            <a:avLst/>
          </a:prstGeom>
        </p:spPr>
        <p:txBody>
          <a:bodyPr vert="horz" wrap="square" lIns="0" tIns="85725" rIns="0" bIns="0" rtlCol="0">
            <a:spAutoFit/>
          </a:bodyPr>
          <a:lstStyle/>
          <a:p>
            <a:pPr marL="12700" marR="5080">
              <a:lnSpc>
                <a:spcPct val="80000"/>
              </a:lnSpc>
              <a:spcBef>
                <a:spcPts val="675"/>
              </a:spcBef>
            </a:pPr>
            <a:r>
              <a:rPr sz="2400" b="1" dirty="0">
                <a:latin typeface="Constantia"/>
                <a:cs typeface="Constantia"/>
              </a:rPr>
              <a:t>Definition</a:t>
            </a:r>
            <a:r>
              <a:rPr sz="2400" dirty="0">
                <a:latin typeface="Constantia"/>
                <a:cs typeface="Constantia"/>
              </a:rPr>
              <a:t>:</a:t>
            </a:r>
            <a:r>
              <a:rPr sz="2400" spc="-25" dirty="0">
                <a:latin typeface="Constantia"/>
                <a:cs typeface="Constantia"/>
              </a:rPr>
              <a:t> </a:t>
            </a:r>
            <a:r>
              <a:rPr sz="2400" dirty="0">
                <a:latin typeface="Constantia"/>
                <a:cs typeface="Constantia"/>
              </a:rPr>
              <a:t>A</a:t>
            </a:r>
            <a:r>
              <a:rPr sz="2400" spc="-100" dirty="0">
                <a:latin typeface="Constantia"/>
                <a:cs typeface="Constantia"/>
              </a:rPr>
              <a:t> </a:t>
            </a:r>
            <a:r>
              <a:rPr sz="2400" dirty="0">
                <a:latin typeface="Constantia"/>
                <a:cs typeface="Constantia"/>
              </a:rPr>
              <a:t>simple</a:t>
            </a:r>
            <a:r>
              <a:rPr sz="2400" spc="-110" dirty="0">
                <a:latin typeface="Constantia"/>
                <a:cs typeface="Constantia"/>
              </a:rPr>
              <a:t> </a:t>
            </a:r>
            <a:r>
              <a:rPr sz="2400" dirty="0">
                <a:latin typeface="Constantia"/>
                <a:cs typeface="Constantia"/>
              </a:rPr>
              <a:t>path</a:t>
            </a:r>
            <a:r>
              <a:rPr sz="2400" spc="-45" dirty="0">
                <a:latin typeface="Constantia"/>
                <a:cs typeface="Constantia"/>
              </a:rPr>
              <a:t> </a:t>
            </a:r>
            <a:r>
              <a:rPr sz="2400" spc="-5" dirty="0">
                <a:latin typeface="Constantia"/>
                <a:cs typeface="Constantia"/>
              </a:rPr>
              <a:t>in</a:t>
            </a:r>
            <a:r>
              <a:rPr sz="2400" spc="-100" dirty="0">
                <a:latin typeface="Constantia"/>
                <a:cs typeface="Constantia"/>
              </a:rPr>
              <a:t> </a:t>
            </a:r>
            <a:r>
              <a:rPr sz="2400" dirty="0">
                <a:latin typeface="Constantia"/>
                <a:cs typeface="Constantia"/>
              </a:rPr>
              <a:t>a</a:t>
            </a:r>
            <a:r>
              <a:rPr sz="2400" spc="-130" dirty="0">
                <a:latin typeface="Constantia"/>
                <a:cs typeface="Constantia"/>
              </a:rPr>
              <a:t> </a:t>
            </a:r>
            <a:r>
              <a:rPr sz="2400" spc="-10" dirty="0">
                <a:latin typeface="Constantia"/>
                <a:cs typeface="Constantia"/>
              </a:rPr>
              <a:t>graph</a:t>
            </a:r>
            <a:r>
              <a:rPr sz="2400" spc="-50" dirty="0">
                <a:latin typeface="Constantia"/>
                <a:cs typeface="Constantia"/>
              </a:rPr>
              <a:t> </a:t>
            </a:r>
            <a:r>
              <a:rPr sz="2400" i="1" dirty="0">
                <a:latin typeface="Constantia"/>
                <a:cs typeface="Constantia"/>
              </a:rPr>
              <a:t>G</a:t>
            </a:r>
            <a:r>
              <a:rPr sz="2400" i="1" spc="15" dirty="0">
                <a:latin typeface="Constantia"/>
                <a:cs typeface="Constantia"/>
              </a:rPr>
              <a:t> </a:t>
            </a:r>
            <a:r>
              <a:rPr sz="2400" spc="-5" dirty="0">
                <a:latin typeface="Constantia"/>
                <a:cs typeface="Constantia"/>
              </a:rPr>
              <a:t>that</a:t>
            </a:r>
            <a:r>
              <a:rPr sz="2400" spc="-105" dirty="0">
                <a:latin typeface="Constantia"/>
                <a:cs typeface="Constantia"/>
              </a:rPr>
              <a:t> </a:t>
            </a:r>
            <a:r>
              <a:rPr sz="2400" dirty="0">
                <a:latin typeface="Constantia"/>
                <a:cs typeface="Constantia"/>
              </a:rPr>
              <a:t>passes</a:t>
            </a:r>
            <a:r>
              <a:rPr sz="2400" spc="-75" dirty="0">
                <a:latin typeface="Constantia"/>
                <a:cs typeface="Constantia"/>
              </a:rPr>
              <a:t> </a:t>
            </a:r>
            <a:r>
              <a:rPr sz="2400" spc="-10" dirty="0">
                <a:latin typeface="Constantia"/>
                <a:cs typeface="Constantia"/>
              </a:rPr>
              <a:t>through </a:t>
            </a:r>
            <a:r>
              <a:rPr sz="2400" spc="-590" dirty="0">
                <a:latin typeface="Constantia"/>
                <a:cs typeface="Constantia"/>
              </a:rPr>
              <a:t> </a:t>
            </a:r>
            <a:r>
              <a:rPr sz="2400" spc="-5" dirty="0">
                <a:latin typeface="Constantia"/>
                <a:cs typeface="Constantia"/>
              </a:rPr>
              <a:t>every </a:t>
            </a:r>
            <a:r>
              <a:rPr sz="2400" spc="-15" dirty="0">
                <a:latin typeface="Constantia"/>
                <a:cs typeface="Constantia"/>
              </a:rPr>
              <a:t>vertex </a:t>
            </a:r>
            <a:r>
              <a:rPr sz="2400" spc="-5" dirty="0">
                <a:latin typeface="Constantia"/>
                <a:cs typeface="Constantia"/>
              </a:rPr>
              <a:t>exactly </a:t>
            </a:r>
            <a:r>
              <a:rPr sz="2400" spc="-15" dirty="0">
                <a:latin typeface="Constantia"/>
                <a:cs typeface="Constantia"/>
              </a:rPr>
              <a:t>once </a:t>
            </a:r>
            <a:r>
              <a:rPr sz="2400" spc="-5" dirty="0">
                <a:latin typeface="Constantia"/>
                <a:cs typeface="Constantia"/>
              </a:rPr>
              <a:t>is called </a:t>
            </a:r>
            <a:r>
              <a:rPr sz="2400" dirty="0">
                <a:latin typeface="Constantia"/>
                <a:cs typeface="Constantia"/>
              </a:rPr>
              <a:t>a </a:t>
            </a:r>
            <a:r>
              <a:rPr sz="2400" i="1" spc="-10" dirty="0">
                <a:latin typeface="Constantia"/>
                <a:cs typeface="Constantia"/>
              </a:rPr>
              <a:t>Hamilton path</a:t>
            </a:r>
            <a:r>
              <a:rPr sz="2400" spc="-10" dirty="0">
                <a:latin typeface="Constantia"/>
                <a:cs typeface="Constantia"/>
              </a:rPr>
              <a:t>, </a:t>
            </a:r>
            <a:r>
              <a:rPr sz="2400" dirty="0">
                <a:latin typeface="Constantia"/>
                <a:cs typeface="Constantia"/>
              </a:rPr>
              <a:t>and a </a:t>
            </a:r>
            <a:r>
              <a:rPr sz="2400" spc="5" dirty="0">
                <a:latin typeface="Constantia"/>
                <a:cs typeface="Constantia"/>
              </a:rPr>
              <a:t> </a:t>
            </a:r>
            <a:r>
              <a:rPr sz="2400" spc="-5" dirty="0">
                <a:latin typeface="Constantia"/>
                <a:cs typeface="Constantia"/>
              </a:rPr>
              <a:t>simple</a:t>
            </a:r>
            <a:r>
              <a:rPr sz="2400" spc="-135" dirty="0">
                <a:latin typeface="Constantia"/>
                <a:cs typeface="Constantia"/>
              </a:rPr>
              <a:t> </a:t>
            </a:r>
            <a:r>
              <a:rPr sz="2400" spc="-5" dirty="0">
                <a:latin typeface="Constantia"/>
                <a:cs typeface="Constantia"/>
              </a:rPr>
              <a:t>circuit</a:t>
            </a:r>
            <a:r>
              <a:rPr sz="2400" spc="-55" dirty="0">
                <a:latin typeface="Constantia"/>
                <a:cs typeface="Constantia"/>
              </a:rPr>
              <a:t> </a:t>
            </a:r>
            <a:r>
              <a:rPr sz="2400" spc="-5" dirty="0">
                <a:latin typeface="Constantia"/>
                <a:cs typeface="Constantia"/>
              </a:rPr>
              <a:t>in</a:t>
            </a:r>
            <a:r>
              <a:rPr sz="2400" spc="-95" dirty="0">
                <a:latin typeface="Constantia"/>
                <a:cs typeface="Constantia"/>
              </a:rPr>
              <a:t> </a:t>
            </a:r>
            <a:r>
              <a:rPr sz="2400" dirty="0">
                <a:latin typeface="Constantia"/>
                <a:cs typeface="Constantia"/>
              </a:rPr>
              <a:t>a</a:t>
            </a:r>
            <a:r>
              <a:rPr sz="2400" spc="-120" dirty="0">
                <a:latin typeface="Constantia"/>
                <a:cs typeface="Constantia"/>
              </a:rPr>
              <a:t> </a:t>
            </a:r>
            <a:r>
              <a:rPr sz="2400" spc="-5" dirty="0">
                <a:latin typeface="Constantia"/>
                <a:cs typeface="Constantia"/>
              </a:rPr>
              <a:t>graph</a:t>
            </a:r>
            <a:r>
              <a:rPr sz="2400" spc="-100" dirty="0">
                <a:latin typeface="Constantia"/>
                <a:cs typeface="Constantia"/>
              </a:rPr>
              <a:t> </a:t>
            </a:r>
            <a:r>
              <a:rPr sz="2400" i="1" dirty="0">
                <a:latin typeface="Constantia"/>
                <a:cs typeface="Constantia"/>
              </a:rPr>
              <a:t>G</a:t>
            </a:r>
            <a:r>
              <a:rPr sz="2400" i="1" spc="-10" dirty="0">
                <a:latin typeface="Constantia"/>
                <a:cs typeface="Constantia"/>
              </a:rPr>
              <a:t> </a:t>
            </a:r>
            <a:r>
              <a:rPr sz="2400" spc="-5" dirty="0">
                <a:latin typeface="Constantia"/>
                <a:cs typeface="Constantia"/>
              </a:rPr>
              <a:t>that</a:t>
            </a:r>
            <a:r>
              <a:rPr sz="2400" spc="-114" dirty="0">
                <a:latin typeface="Constantia"/>
                <a:cs typeface="Constantia"/>
              </a:rPr>
              <a:t> </a:t>
            </a:r>
            <a:r>
              <a:rPr sz="2400" dirty="0">
                <a:latin typeface="Constantia"/>
                <a:cs typeface="Constantia"/>
              </a:rPr>
              <a:t>passes</a:t>
            </a:r>
            <a:r>
              <a:rPr sz="2400" spc="-80" dirty="0">
                <a:latin typeface="Constantia"/>
                <a:cs typeface="Constantia"/>
              </a:rPr>
              <a:t> </a:t>
            </a:r>
            <a:r>
              <a:rPr sz="2400" spc="-10" dirty="0">
                <a:latin typeface="Constantia"/>
                <a:cs typeface="Constantia"/>
              </a:rPr>
              <a:t>through</a:t>
            </a:r>
            <a:r>
              <a:rPr sz="2400" spc="-100" dirty="0">
                <a:latin typeface="Constantia"/>
                <a:cs typeface="Constantia"/>
              </a:rPr>
              <a:t> </a:t>
            </a:r>
            <a:r>
              <a:rPr sz="2400" spc="-5" dirty="0">
                <a:latin typeface="Constantia"/>
                <a:cs typeface="Constantia"/>
              </a:rPr>
              <a:t>every</a:t>
            </a:r>
            <a:r>
              <a:rPr sz="2400" spc="-140" dirty="0">
                <a:latin typeface="Constantia"/>
                <a:cs typeface="Constantia"/>
              </a:rPr>
              <a:t> </a:t>
            </a:r>
            <a:r>
              <a:rPr sz="2400" spc="-15" dirty="0">
                <a:latin typeface="Constantia"/>
                <a:cs typeface="Constantia"/>
              </a:rPr>
              <a:t>vertex </a:t>
            </a:r>
            <a:r>
              <a:rPr sz="2400" spc="-10" dirty="0">
                <a:latin typeface="Constantia"/>
                <a:cs typeface="Constantia"/>
              </a:rPr>
              <a:t> </a:t>
            </a:r>
            <a:r>
              <a:rPr sz="2400" spc="-5" dirty="0">
                <a:latin typeface="Constantia"/>
                <a:cs typeface="Constantia"/>
              </a:rPr>
              <a:t>exactly</a:t>
            </a:r>
            <a:r>
              <a:rPr sz="2400" spc="-130" dirty="0">
                <a:latin typeface="Constantia"/>
                <a:cs typeface="Constantia"/>
              </a:rPr>
              <a:t> </a:t>
            </a:r>
            <a:r>
              <a:rPr sz="2400" spc="-15" dirty="0">
                <a:latin typeface="Constantia"/>
                <a:cs typeface="Constantia"/>
              </a:rPr>
              <a:t>once</a:t>
            </a:r>
            <a:r>
              <a:rPr sz="2400" spc="-35" dirty="0">
                <a:latin typeface="Constantia"/>
                <a:cs typeface="Constantia"/>
              </a:rPr>
              <a:t> </a:t>
            </a:r>
            <a:r>
              <a:rPr sz="2400" spc="-5" dirty="0">
                <a:latin typeface="Constantia"/>
                <a:cs typeface="Constantia"/>
              </a:rPr>
              <a:t>is</a:t>
            </a:r>
            <a:r>
              <a:rPr sz="2400" spc="-114" dirty="0">
                <a:latin typeface="Constantia"/>
                <a:cs typeface="Constantia"/>
              </a:rPr>
              <a:t> </a:t>
            </a:r>
            <a:r>
              <a:rPr sz="2400" spc="-5" dirty="0">
                <a:latin typeface="Constantia"/>
                <a:cs typeface="Constantia"/>
              </a:rPr>
              <a:t>called</a:t>
            </a:r>
            <a:r>
              <a:rPr sz="2400" spc="-45" dirty="0">
                <a:latin typeface="Constantia"/>
                <a:cs typeface="Constantia"/>
              </a:rPr>
              <a:t> </a:t>
            </a:r>
            <a:r>
              <a:rPr sz="2400" dirty="0">
                <a:latin typeface="Constantia"/>
                <a:cs typeface="Constantia"/>
              </a:rPr>
              <a:t>a</a:t>
            </a:r>
            <a:r>
              <a:rPr sz="2400" spc="-110" dirty="0">
                <a:latin typeface="Constantia"/>
                <a:cs typeface="Constantia"/>
              </a:rPr>
              <a:t> </a:t>
            </a:r>
            <a:r>
              <a:rPr sz="2400" i="1" spc="-10" dirty="0">
                <a:latin typeface="Constantia"/>
                <a:cs typeface="Constantia"/>
              </a:rPr>
              <a:t>Hamilton circuit.</a:t>
            </a:r>
            <a:endParaRPr sz="2400" dirty="0">
              <a:latin typeface="Constantia"/>
              <a:cs typeface="Constantia"/>
            </a:endParaRPr>
          </a:p>
        </p:txBody>
      </p:sp>
      <p:sp>
        <p:nvSpPr>
          <p:cNvPr id="10" name="object 10"/>
          <p:cNvSpPr txBox="1"/>
          <p:nvPr/>
        </p:nvSpPr>
        <p:spPr>
          <a:xfrm>
            <a:off x="784859" y="4371594"/>
            <a:ext cx="339725" cy="391160"/>
          </a:xfrm>
          <a:prstGeom prst="rect">
            <a:avLst/>
          </a:prstGeom>
        </p:spPr>
        <p:txBody>
          <a:bodyPr vert="horz" wrap="square" lIns="0" tIns="12700" rIns="0" bIns="0" rtlCol="0">
            <a:spAutoFit/>
          </a:bodyPr>
          <a:lstStyle/>
          <a:p>
            <a:pPr marL="38100">
              <a:lnSpc>
                <a:spcPct val="100000"/>
              </a:lnSpc>
              <a:spcBef>
                <a:spcPts val="100"/>
              </a:spcBef>
            </a:pPr>
            <a:r>
              <a:rPr sz="2400" i="1" spc="-5" dirty="0">
                <a:latin typeface="Constantia"/>
                <a:cs typeface="Constantia"/>
              </a:rPr>
              <a:t>x</a:t>
            </a:r>
            <a:r>
              <a:rPr sz="2400" spc="-7" baseline="-20833" dirty="0">
                <a:latin typeface="Cambria Math"/>
                <a:cs typeface="Cambria Math"/>
              </a:rPr>
              <a:t>0</a:t>
            </a:r>
            <a:endParaRPr sz="2400" baseline="-20833" dirty="0">
              <a:latin typeface="Cambria Math"/>
              <a:cs typeface="Cambria Math"/>
            </a:endParaRPr>
          </a:p>
        </p:txBody>
      </p:sp>
      <p:sp>
        <p:nvSpPr>
          <p:cNvPr id="11" name="object 11"/>
          <p:cNvSpPr txBox="1"/>
          <p:nvPr/>
        </p:nvSpPr>
        <p:spPr>
          <a:xfrm>
            <a:off x="784859" y="3493389"/>
            <a:ext cx="7772400" cy="1269365"/>
          </a:xfrm>
          <a:prstGeom prst="rect">
            <a:avLst/>
          </a:prstGeom>
        </p:spPr>
        <p:txBody>
          <a:bodyPr vert="horz" wrap="square" lIns="0" tIns="12700" rIns="0" bIns="0" rtlCol="0">
            <a:spAutoFit/>
          </a:bodyPr>
          <a:lstStyle/>
          <a:p>
            <a:pPr marL="38100">
              <a:lnSpc>
                <a:spcPts val="2590"/>
              </a:lnSpc>
              <a:spcBef>
                <a:spcPts val="100"/>
              </a:spcBef>
            </a:pPr>
            <a:r>
              <a:rPr sz="2400" dirty="0">
                <a:latin typeface="Constantia"/>
                <a:cs typeface="Constantia"/>
              </a:rPr>
              <a:t>That</a:t>
            </a:r>
            <a:r>
              <a:rPr sz="2400" spc="-65" dirty="0">
                <a:latin typeface="Constantia"/>
                <a:cs typeface="Constantia"/>
              </a:rPr>
              <a:t> </a:t>
            </a:r>
            <a:r>
              <a:rPr sz="2400" spc="-10" dirty="0">
                <a:latin typeface="Constantia"/>
                <a:cs typeface="Constantia"/>
              </a:rPr>
              <a:t>is,</a:t>
            </a:r>
            <a:r>
              <a:rPr sz="2400" spc="-60" dirty="0">
                <a:latin typeface="Constantia"/>
                <a:cs typeface="Constantia"/>
              </a:rPr>
              <a:t> </a:t>
            </a:r>
            <a:r>
              <a:rPr sz="2400" dirty="0">
                <a:latin typeface="Constantia"/>
                <a:cs typeface="Constantia"/>
              </a:rPr>
              <a:t>a</a:t>
            </a:r>
            <a:r>
              <a:rPr sz="2400" spc="-110" dirty="0">
                <a:latin typeface="Constantia"/>
                <a:cs typeface="Constantia"/>
              </a:rPr>
              <a:t> </a:t>
            </a:r>
            <a:r>
              <a:rPr sz="2400" spc="-5" dirty="0">
                <a:latin typeface="Constantia"/>
                <a:cs typeface="Constantia"/>
              </a:rPr>
              <a:t>simple</a:t>
            </a:r>
            <a:r>
              <a:rPr sz="2400" spc="-105" dirty="0">
                <a:latin typeface="Constantia"/>
                <a:cs typeface="Constantia"/>
              </a:rPr>
              <a:t> </a:t>
            </a:r>
            <a:r>
              <a:rPr sz="2400" dirty="0">
                <a:latin typeface="Constantia"/>
                <a:cs typeface="Constantia"/>
              </a:rPr>
              <a:t>path</a:t>
            </a:r>
            <a:r>
              <a:rPr sz="2400" spc="-90" dirty="0">
                <a:latin typeface="Constantia"/>
                <a:cs typeface="Constantia"/>
              </a:rPr>
              <a:t> </a:t>
            </a:r>
            <a:r>
              <a:rPr sz="2400" i="1" spc="-5" dirty="0">
                <a:latin typeface="Constantia"/>
                <a:cs typeface="Constantia"/>
              </a:rPr>
              <a:t>x</a:t>
            </a:r>
            <a:r>
              <a:rPr sz="2400" spc="-7" baseline="-20833" dirty="0">
                <a:latin typeface="Cambria Math"/>
                <a:cs typeface="Cambria Math"/>
              </a:rPr>
              <a:t>0</a:t>
            </a:r>
            <a:r>
              <a:rPr sz="2400" spc="-5" dirty="0">
                <a:latin typeface="Cambria Math"/>
                <a:cs typeface="Cambria Math"/>
              </a:rPr>
              <a:t>,</a:t>
            </a:r>
            <a:r>
              <a:rPr sz="2400" spc="35" dirty="0">
                <a:latin typeface="Cambria Math"/>
                <a:cs typeface="Cambria Math"/>
              </a:rPr>
              <a:t> </a:t>
            </a:r>
            <a:r>
              <a:rPr sz="2400" i="1" spc="-5" dirty="0">
                <a:latin typeface="Constantia"/>
                <a:cs typeface="Constantia"/>
              </a:rPr>
              <a:t>x</a:t>
            </a:r>
            <a:r>
              <a:rPr sz="2400" spc="-7" baseline="-20833" dirty="0">
                <a:latin typeface="Cambria Math"/>
                <a:cs typeface="Cambria Math"/>
              </a:rPr>
              <a:t>1</a:t>
            </a:r>
            <a:r>
              <a:rPr sz="2400" spc="-5" dirty="0">
                <a:latin typeface="Cambria Math"/>
                <a:cs typeface="Cambria Math"/>
              </a:rPr>
              <a:t>,</a:t>
            </a:r>
            <a:r>
              <a:rPr sz="2400" spc="-15" dirty="0">
                <a:latin typeface="Cambria Math"/>
                <a:cs typeface="Cambria Math"/>
              </a:rPr>
              <a:t> </a:t>
            </a:r>
            <a:r>
              <a:rPr sz="2400" dirty="0">
                <a:latin typeface="Cambria Math"/>
                <a:cs typeface="Cambria Math"/>
              </a:rPr>
              <a:t>…,</a:t>
            </a:r>
            <a:r>
              <a:rPr sz="2400" spc="-20" dirty="0">
                <a:latin typeface="Cambria Math"/>
                <a:cs typeface="Cambria Math"/>
              </a:rPr>
              <a:t> </a:t>
            </a:r>
            <a:r>
              <a:rPr sz="2400" i="1" spc="-5" dirty="0">
                <a:latin typeface="Constantia"/>
                <a:cs typeface="Constantia"/>
              </a:rPr>
              <a:t>x</a:t>
            </a:r>
            <a:r>
              <a:rPr sz="2400" i="1" spc="-7" baseline="-20833" dirty="0">
                <a:latin typeface="Constantia"/>
                <a:cs typeface="Constantia"/>
              </a:rPr>
              <a:t>n</a:t>
            </a:r>
            <a:r>
              <a:rPr sz="2400" spc="-7" baseline="-20833" dirty="0">
                <a:latin typeface="Cambria Math"/>
                <a:cs typeface="Cambria Math"/>
              </a:rPr>
              <a:t>-1</a:t>
            </a:r>
            <a:r>
              <a:rPr sz="2400" spc="-5" dirty="0">
                <a:latin typeface="Cambria Math"/>
                <a:cs typeface="Cambria Math"/>
              </a:rPr>
              <a:t>,</a:t>
            </a:r>
            <a:r>
              <a:rPr sz="2400" spc="35" dirty="0">
                <a:latin typeface="Cambria Math"/>
                <a:cs typeface="Cambria Math"/>
              </a:rPr>
              <a:t> </a:t>
            </a:r>
            <a:r>
              <a:rPr sz="2400" i="1" spc="-5" dirty="0">
                <a:latin typeface="Constantia"/>
                <a:cs typeface="Constantia"/>
              </a:rPr>
              <a:t>x</a:t>
            </a:r>
            <a:r>
              <a:rPr sz="2400" i="1" spc="-7" baseline="-20833" dirty="0">
                <a:latin typeface="Constantia"/>
                <a:cs typeface="Constantia"/>
              </a:rPr>
              <a:t>n</a:t>
            </a:r>
            <a:r>
              <a:rPr sz="2400" i="1" spc="330" baseline="-20833" dirty="0">
                <a:latin typeface="Constantia"/>
                <a:cs typeface="Constantia"/>
              </a:rPr>
              <a:t> </a:t>
            </a:r>
            <a:r>
              <a:rPr sz="2400" spc="-5" dirty="0">
                <a:latin typeface="Constantia"/>
                <a:cs typeface="Constantia"/>
              </a:rPr>
              <a:t>in</a:t>
            </a:r>
            <a:r>
              <a:rPr sz="2400" spc="-65" dirty="0">
                <a:latin typeface="Constantia"/>
                <a:cs typeface="Constantia"/>
              </a:rPr>
              <a:t> </a:t>
            </a:r>
            <a:r>
              <a:rPr sz="2400" spc="-5" dirty="0">
                <a:latin typeface="Constantia"/>
                <a:cs typeface="Constantia"/>
              </a:rPr>
              <a:t>the</a:t>
            </a:r>
            <a:r>
              <a:rPr sz="2400" spc="-120" dirty="0">
                <a:latin typeface="Constantia"/>
                <a:cs typeface="Constantia"/>
              </a:rPr>
              <a:t> </a:t>
            </a:r>
            <a:r>
              <a:rPr sz="2400" spc="-10" dirty="0">
                <a:latin typeface="Constantia"/>
                <a:cs typeface="Constantia"/>
              </a:rPr>
              <a:t>graph</a:t>
            </a:r>
            <a:r>
              <a:rPr sz="2400" spc="-45" dirty="0">
                <a:latin typeface="Constantia"/>
                <a:cs typeface="Constantia"/>
              </a:rPr>
              <a:t> </a:t>
            </a:r>
            <a:r>
              <a:rPr sz="2400" i="1" dirty="0">
                <a:latin typeface="Constantia"/>
                <a:cs typeface="Constantia"/>
              </a:rPr>
              <a:t>G</a:t>
            </a:r>
            <a:r>
              <a:rPr sz="2400" i="1" spc="25" dirty="0">
                <a:latin typeface="Constantia"/>
                <a:cs typeface="Constantia"/>
              </a:rPr>
              <a:t> </a:t>
            </a:r>
            <a:r>
              <a:rPr sz="2400" dirty="0">
                <a:latin typeface="Constantia"/>
                <a:cs typeface="Constantia"/>
              </a:rPr>
              <a:t>= </a:t>
            </a:r>
            <a:r>
              <a:rPr sz="2400" spc="-5" dirty="0">
                <a:latin typeface="Constantia"/>
                <a:cs typeface="Constantia"/>
              </a:rPr>
              <a:t>(</a:t>
            </a:r>
            <a:r>
              <a:rPr sz="2400" i="1" spc="-5" dirty="0">
                <a:latin typeface="Constantia"/>
                <a:cs typeface="Constantia"/>
              </a:rPr>
              <a:t>V</a:t>
            </a:r>
            <a:r>
              <a:rPr sz="2400" spc="-5" dirty="0">
                <a:latin typeface="Constantia"/>
                <a:cs typeface="Constantia"/>
              </a:rPr>
              <a:t>,</a:t>
            </a:r>
            <a:endParaRPr sz="2400" dirty="0">
              <a:latin typeface="Constantia"/>
              <a:cs typeface="Constantia"/>
            </a:endParaRPr>
          </a:p>
          <a:p>
            <a:pPr marL="38100">
              <a:lnSpc>
                <a:spcPts val="2305"/>
              </a:lnSpc>
            </a:pPr>
            <a:r>
              <a:rPr sz="2400" i="1" dirty="0">
                <a:latin typeface="Constantia"/>
                <a:cs typeface="Constantia"/>
              </a:rPr>
              <a:t>E</a:t>
            </a:r>
            <a:r>
              <a:rPr sz="2400" dirty="0">
                <a:latin typeface="Constantia"/>
                <a:cs typeface="Constantia"/>
              </a:rPr>
              <a:t>)</a:t>
            </a:r>
            <a:r>
              <a:rPr sz="2400" spc="-15" dirty="0">
                <a:latin typeface="Constantia"/>
                <a:cs typeface="Constantia"/>
              </a:rPr>
              <a:t> </a:t>
            </a:r>
            <a:r>
              <a:rPr sz="2400" spc="-5" dirty="0">
                <a:latin typeface="Constantia"/>
                <a:cs typeface="Constantia"/>
              </a:rPr>
              <a:t>is</a:t>
            </a:r>
            <a:r>
              <a:rPr sz="2400" spc="-110" dirty="0">
                <a:latin typeface="Constantia"/>
                <a:cs typeface="Constantia"/>
              </a:rPr>
              <a:t> </a:t>
            </a:r>
            <a:r>
              <a:rPr sz="2400" spc="-5" dirty="0">
                <a:latin typeface="Constantia"/>
                <a:cs typeface="Constantia"/>
              </a:rPr>
              <a:t>called</a:t>
            </a:r>
            <a:r>
              <a:rPr sz="2400" spc="-45" dirty="0">
                <a:latin typeface="Constantia"/>
                <a:cs typeface="Constantia"/>
              </a:rPr>
              <a:t> </a:t>
            </a:r>
            <a:r>
              <a:rPr sz="2400" dirty="0">
                <a:latin typeface="Constantia"/>
                <a:cs typeface="Constantia"/>
              </a:rPr>
              <a:t>a</a:t>
            </a:r>
            <a:r>
              <a:rPr sz="2400" spc="-55" dirty="0">
                <a:latin typeface="Constantia"/>
                <a:cs typeface="Constantia"/>
              </a:rPr>
              <a:t> </a:t>
            </a:r>
            <a:r>
              <a:rPr sz="2400" spc="-10" dirty="0">
                <a:latin typeface="Constantia"/>
                <a:cs typeface="Constantia"/>
              </a:rPr>
              <a:t>Hamilton</a:t>
            </a:r>
            <a:r>
              <a:rPr sz="2400" spc="-85" dirty="0">
                <a:latin typeface="Constantia"/>
                <a:cs typeface="Constantia"/>
              </a:rPr>
              <a:t> </a:t>
            </a:r>
            <a:r>
              <a:rPr sz="2400" dirty="0">
                <a:latin typeface="Constantia"/>
                <a:cs typeface="Constantia"/>
              </a:rPr>
              <a:t>path</a:t>
            </a:r>
            <a:r>
              <a:rPr sz="2400" spc="-50" dirty="0">
                <a:latin typeface="Constantia"/>
                <a:cs typeface="Constantia"/>
              </a:rPr>
              <a:t> </a:t>
            </a:r>
            <a:r>
              <a:rPr sz="2400" spc="-5" dirty="0">
                <a:latin typeface="Constantia"/>
                <a:cs typeface="Constantia"/>
              </a:rPr>
              <a:t>if</a:t>
            </a:r>
            <a:r>
              <a:rPr sz="2400" spc="30" dirty="0">
                <a:latin typeface="Constantia"/>
                <a:cs typeface="Constantia"/>
              </a:rPr>
              <a:t> </a:t>
            </a:r>
            <a:r>
              <a:rPr sz="2400" i="1" dirty="0">
                <a:latin typeface="Constantia"/>
                <a:cs typeface="Constantia"/>
              </a:rPr>
              <a:t>V</a:t>
            </a:r>
            <a:r>
              <a:rPr sz="2400" i="1" spc="45" dirty="0">
                <a:latin typeface="Constantia"/>
                <a:cs typeface="Constantia"/>
              </a:rPr>
              <a:t> </a:t>
            </a:r>
            <a:r>
              <a:rPr sz="2400" dirty="0">
                <a:latin typeface="Constantia"/>
                <a:cs typeface="Constantia"/>
              </a:rPr>
              <a:t>=</a:t>
            </a:r>
            <a:r>
              <a:rPr sz="2400" spc="-10" dirty="0">
                <a:latin typeface="Constantia"/>
                <a:cs typeface="Constantia"/>
              </a:rPr>
              <a:t> </a:t>
            </a:r>
            <a:r>
              <a:rPr sz="2400" spc="-5" dirty="0">
                <a:latin typeface="Constantia"/>
                <a:cs typeface="Constantia"/>
              </a:rPr>
              <a:t>{</a:t>
            </a:r>
            <a:r>
              <a:rPr sz="2400" i="1" spc="-5" dirty="0">
                <a:latin typeface="Constantia"/>
                <a:cs typeface="Constantia"/>
              </a:rPr>
              <a:t>x</a:t>
            </a:r>
            <a:r>
              <a:rPr sz="2400" spc="-7" baseline="-20833" dirty="0">
                <a:latin typeface="Cambria Math"/>
                <a:cs typeface="Cambria Math"/>
              </a:rPr>
              <a:t>0</a:t>
            </a:r>
            <a:r>
              <a:rPr sz="2400" spc="-5" dirty="0">
                <a:latin typeface="Cambria Math"/>
                <a:cs typeface="Cambria Math"/>
              </a:rPr>
              <a:t>,</a:t>
            </a:r>
            <a:r>
              <a:rPr sz="2400" spc="30" dirty="0">
                <a:latin typeface="Cambria Math"/>
                <a:cs typeface="Cambria Math"/>
              </a:rPr>
              <a:t> </a:t>
            </a:r>
            <a:r>
              <a:rPr sz="2400" i="1" spc="-5" dirty="0">
                <a:latin typeface="Constantia"/>
                <a:cs typeface="Constantia"/>
              </a:rPr>
              <a:t>x</a:t>
            </a:r>
            <a:r>
              <a:rPr sz="2400" spc="-7" baseline="-20833" dirty="0">
                <a:latin typeface="Cambria Math"/>
                <a:cs typeface="Cambria Math"/>
              </a:rPr>
              <a:t>1</a:t>
            </a:r>
            <a:r>
              <a:rPr sz="2400" spc="-5" dirty="0">
                <a:latin typeface="Cambria Math"/>
                <a:cs typeface="Cambria Math"/>
              </a:rPr>
              <a:t>, </a:t>
            </a:r>
            <a:r>
              <a:rPr sz="2400" dirty="0">
                <a:latin typeface="Cambria Math"/>
                <a:cs typeface="Cambria Math"/>
              </a:rPr>
              <a:t>…</a:t>
            </a:r>
            <a:r>
              <a:rPr sz="2400" spc="-15" dirty="0">
                <a:latin typeface="Cambria Math"/>
                <a:cs typeface="Cambria Math"/>
              </a:rPr>
              <a:t> </a:t>
            </a:r>
            <a:r>
              <a:rPr sz="2400" dirty="0">
                <a:latin typeface="Cambria Math"/>
                <a:cs typeface="Cambria Math"/>
              </a:rPr>
              <a:t>,</a:t>
            </a:r>
            <a:r>
              <a:rPr sz="2400" spc="-5" dirty="0">
                <a:latin typeface="Cambria Math"/>
                <a:cs typeface="Cambria Math"/>
              </a:rPr>
              <a:t> </a:t>
            </a:r>
            <a:r>
              <a:rPr sz="2400" i="1" spc="-5" dirty="0">
                <a:latin typeface="Constantia"/>
                <a:cs typeface="Constantia"/>
              </a:rPr>
              <a:t>x</a:t>
            </a:r>
            <a:r>
              <a:rPr sz="2400" i="1" spc="-7" baseline="-20833" dirty="0">
                <a:latin typeface="Constantia"/>
                <a:cs typeface="Constantia"/>
              </a:rPr>
              <a:t>n</a:t>
            </a:r>
            <a:r>
              <a:rPr sz="2400" spc="-7" baseline="-20833" dirty="0">
                <a:latin typeface="Cambria Math"/>
                <a:cs typeface="Cambria Math"/>
              </a:rPr>
              <a:t>-1,</a:t>
            </a:r>
            <a:r>
              <a:rPr sz="2400" spc="315" baseline="-20833" dirty="0">
                <a:latin typeface="Cambria Math"/>
                <a:cs typeface="Cambria Math"/>
              </a:rPr>
              <a:t> </a:t>
            </a:r>
            <a:r>
              <a:rPr sz="2400" i="1" spc="-5" dirty="0">
                <a:latin typeface="Constantia"/>
                <a:cs typeface="Constantia"/>
              </a:rPr>
              <a:t>x</a:t>
            </a:r>
            <a:r>
              <a:rPr sz="2400" i="1" spc="-7" baseline="-20833" dirty="0">
                <a:latin typeface="Constantia"/>
                <a:cs typeface="Constantia"/>
              </a:rPr>
              <a:t>n</a:t>
            </a:r>
            <a:r>
              <a:rPr sz="2400" i="1" spc="322" baseline="-20833" dirty="0">
                <a:latin typeface="Constantia"/>
                <a:cs typeface="Constantia"/>
              </a:rPr>
              <a:t> </a:t>
            </a:r>
            <a:r>
              <a:rPr sz="2400" dirty="0">
                <a:latin typeface="Constantia"/>
                <a:cs typeface="Constantia"/>
              </a:rPr>
              <a:t>}</a:t>
            </a:r>
            <a:r>
              <a:rPr sz="2400" spc="-50" dirty="0">
                <a:latin typeface="Constantia"/>
                <a:cs typeface="Constantia"/>
              </a:rPr>
              <a:t> </a:t>
            </a:r>
            <a:r>
              <a:rPr sz="2400" spc="-5" dirty="0">
                <a:latin typeface="Constantia"/>
                <a:cs typeface="Constantia"/>
              </a:rPr>
              <a:t>and</a:t>
            </a:r>
            <a:r>
              <a:rPr sz="2400" dirty="0">
                <a:latin typeface="Constantia"/>
                <a:cs typeface="Constantia"/>
              </a:rPr>
              <a:t> </a:t>
            </a:r>
            <a:r>
              <a:rPr sz="2400" i="1" spc="-5" dirty="0">
                <a:latin typeface="Constantia"/>
                <a:cs typeface="Constantia"/>
              </a:rPr>
              <a:t>x</a:t>
            </a:r>
            <a:r>
              <a:rPr sz="2400" i="1" spc="-7" baseline="-20833" dirty="0">
                <a:latin typeface="Constantia"/>
                <a:cs typeface="Constantia"/>
              </a:rPr>
              <a:t>i</a:t>
            </a:r>
            <a:endParaRPr sz="2400" baseline="-20833" dirty="0">
              <a:latin typeface="Constantia"/>
              <a:cs typeface="Constantia"/>
            </a:endParaRPr>
          </a:p>
          <a:p>
            <a:pPr marL="1412875" marR="30480" indent="-1375410">
              <a:lnSpc>
                <a:spcPts val="2300"/>
              </a:lnSpc>
              <a:spcBef>
                <a:spcPts val="270"/>
              </a:spcBef>
              <a:tabLst>
                <a:tab pos="1077595" algn="l"/>
                <a:tab pos="6189980" algn="l"/>
              </a:tabLst>
            </a:pPr>
            <a:r>
              <a:rPr sz="2400" i="1" dirty="0">
                <a:latin typeface="Constantia"/>
                <a:cs typeface="Constantia"/>
              </a:rPr>
              <a:t>≠</a:t>
            </a:r>
            <a:r>
              <a:rPr sz="2400" i="1" spc="30" dirty="0">
                <a:latin typeface="Constantia"/>
                <a:cs typeface="Constantia"/>
              </a:rPr>
              <a:t> </a:t>
            </a:r>
            <a:r>
              <a:rPr sz="2400" i="1" spc="-5" dirty="0">
                <a:latin typeface="Constantia"/>
                <a:cs typeface="Constantia"/>
              </a:rPr>
              <a:t>x</a:t>
            </a:r>
            <a:r>
              <a:rPr sz="2400" i="1" spc="-7" baseline="-20833" dirty="0">
                <a:latin typeface="Constantia"/>
                <a:cs typeface="Constantia"/>
              </a:rPr>
              <a:t>j</a:t>
            </a:r>
            <a:r>
              <a:rPr sz="2400" i="1" spc="330" baseline="-20833" dirty="0">
                <a:latin typeface="Constantia"/>
                <a:cs typeface="Constantia"/>
              </a:rPr>
              <a:t> </a:t>
            </a:r>
            <a:r>
              <a:rPr sz="2400" spc="-5" dirty="0">
                <a:latin typeface="Constantia"/>
                <a:cs typeface="Constantia"/>
              </a:rPr>
              <a:t>for	</a:t>
            </a:r>
            <a:r>
              <a:rPr sz="2400" dirty="0">
                <a:latin typeface="Cambria Math"/>
                <a:cs typeface="Cambria Math"/>
              </a:rPr>
              <a:t>0≤ </a:t>
            </a:r>
            <a:r>
              <a:rPr sz="2400" i="1" dirty="0">
                <a:latin typeface="Constantia"/>
                <a:cs typeface="Constantia"/>
              </a:rPr>
              <a:t>i </a:t>
            </a:r>
            <a:r>
              <a:rPr sz="2400" dirty="0">
                <a:latin typeface="Constantia"/>
                <a:cs typeface="Constantia"/>
              </a:rPr>
              <a:t>&lt; </a:t>
            </a:r>
            <a:r>
              <a:rPr sz="2400" i="1" dirty="0">
                <a:latin typeface="Constantia"/>
                <a:cs typeface="Constantia"/>
              </a:rPr>
              <a:t>j </a:t>
            </a:r>
            <a:r>
              <a:rPr sz="2400" dirty="0">
                <a:latin typeface="Cambria Math"/>
                <a:cs typeface="Cambria Math"/>
              </a:rPr>
              <a:t>≤ </a:t>
            </a:r>
            <a:r>
              <a:rPr sz="2400" i="1" dirty="0">
                <a:latin typeface="Constantia"/>
                <a:cs typeface="Constantia"/>
              </a:rPr>
              <a:t>n</a:t>
            </a:r>
            <a:r>
              <a:rPr sz="2400" dirty="0">
                <a:latin typeface="Constantia"/>
                <a:cs typeface="Constantia"/>
              </a:rPr>
              <a:t>, and </a:t>
            </a:r>
            <a:r>
              <a:rPr sz="2400" spc="-5" dirty="0">
                <a:latin typeface="Constantia"/>
                <a:cs typeface="Constantia"/>
              </a:rPr>
              <a:t>the </a:t>
            </a:r>
            <a:r>
              <a:rPr sz="2400" dirty="0">
                <a:latin typeface="Constantia"/>
                <a:cs typeface="Constantia"/>
              </a:rPr>
              <a:t>simple </a:t>
            </a:r>
            <a:r>
              <a:rPr sz="2400" spc="-10" dirty="0">
                <a:latin typeface="Constantia"/>
                <a:cs typeface="Constantia"/>
              </a:rPr>
              <a:t>circuit </a:t>
            </a:r>
            <a:r>
              <a:rPr sz="2400" i="1" spc="-5" dirty="0">
                <a:latin typeface="Constantia"/>
                <a:cs typeface="Constantia"/>
              </a:rPr>
              <a:t>x</a:t>
            </a:r>
            <a:r>
              <a:rPr sz="2400" spc="-7" baseline="-20833" dirty="0">
                <a:latin typeface="Cambria Math"/>
                <a:cs typeface="Cambria Math"/>
              </a:rPr>
              <a:t>0</a:t>
            </a:r>
            <a:r>
              <a:rPr sz="2400" spc="-5" dirty="0">
                <a:latin typeface="Cambria Math"/>
                <a:cs typeface="Cambria Math"/>
              </a:rPr>
              <a:t>, </a:t>
            </a:r>
            <a:r>
              <a:rPr sz="2400" i="1" spc="-5" dirty="0">
                <a:latin typeface="Constantia"/>
                <a:cs typeface="Constantia"/>
              </a:rPr>
              <a:t>x</a:t>
            </a:r>
            <a:r>
              <a:rPr sz="2400" spc="-7" baseline="-20833" dirty="0">
                <a:latin typeface="Cambria Math"/>
                <a:cs typeface="Cambria Math"/>
              </a:rPr>
              <a:t>1</a:t>
            </a:r>
            <a:r>
              <a:rPr sz="2400" spc="-5" dirty="0">
                <a:latin typeface="Cambria Math"/>
                <a:cs typeface="Cambria Math"/>
              </a:rPr>
              <a:t>, </a:t>
            </a:r>
            <a:r>
              <a:rPr sz="2400" dirty="0">
                <a:latin typeface="Cambria Math"/>
                <a:cs typeface="Cambria Math"/>
              </a:rPr>
              <a:t>…, </a:t>
            </a:r>
            <a:r>
              <a:rPr sz="2400" i="1" spc="-5" dirty="0">
                <a:latin typeface="Constantia"/>
                <a:cs typeface="Constantia"/>
              </a:rPr>
              <a:t>x</a:t>
            </a:r>
            <a:r>
              <a:rPr sz="2400" i="1" spc="-7" baseline="-20833" dirty="0">
                <a:latin typeface="Constantia"/>
                <a:cs typeface="Constantia"/>
              </a:rPr>
              <a:t>n</a:t>
            </a:r>
            <a:r>
              <a:rPr sz="2400" spc="-7" baseline="-20833" dirty="0">
                <a:latin typeface="Cambria Math"/>
                <a:cs typeface="Cambria Math"/>
              </a:rPr>
              <a:t>-1</a:t>
            </a:r>
            <a:r>
              <a:rPr sz="2400" spc="-5" dirty="0">
                <a:latin typeface="Cambria Math"/>
                <a:cs typeface="Cambria Math"/>
              </a:rPr>
              <a:t>, </a:t>
            </a:r>
            <a:r>
              <a:rPr sz="2400" i="1" spc="-5" dirty="0">
                <a:latin typeface="Constantia"/>
                <a:cs typeface="Constantia"/>
              </a:rPr>
              <a:t>x</a:t>
            </a:r>
            <a:r>
              <a:rPr sz="2400" i="1" spc="-7" baseline="-20833" dirty="0">
                <a:latin typeface="Constantia"/>
                <a:cs typeface="Constantia"/>
              </a:rPr>
              <a:t>n</a:t>
            </a:r>
            <a:r>
              <a:rPr sz="2400" spc="-5" dirty="0">
                <a:latin typeface="Constantia"/>
                <a:cs typeface="Constantia"/>
              </a:rPr>
              <a:t>, </a:t>
            </a:r>
            <a:r>
              <a:rPr sz="2400" spc="-585" dirty="0">
                <a:latin typeface="Constantia"/>
                <a:cs typeface="Constantia"/>
              </a:rPr>
              <a:t> </a:t>
            </a:r>
            <a:r>
              <a:rPr sz="2400" dirty="0">
                <a:latin typeface="Constantia"/>
                <a:cs typeface="Constantia"/>
              </a:rPr>
              <a:t>(with</a:t>
            </a:r>
            <a:r>
              <a:rPr sz="2400" spc="-35" dirty="0">
                <a:latin typeface="Constantia"/>
                <a:cs typeface="Constantia"/>
              </a:rPr>
              <a:t> </a:t>
            </a:r>
            <a:r>
              <a:rPr sz="2400" i="1" dirty="0">
                <a:latin typeface="Constantia"/>
                <a:cs typeface="Constantia"/>
              </a:rPr>
              <a:t>n</a:t>
            </a:r>
            <a:r>
              <a:rPr sz="2400" i="1" spc="35" dirty="0">
                <a:latin typeface="Constantia"/>
                <a:cs typeface="Constantia"/>
              </a:rPr>
              <a:t> </a:t>
            </a:r>
            <a:r>
              <a:rPr sz="2400" dirty="0">
                <a:latin typeface="Constantia"/>
                <a:cs typeface="Constantia"/>
              </a:rPr>
              <a:t>&gt;</a:t>
            </a:r>
            <a:r>
              <a:rPr sz="2400" spc="10" dirty="0">
                <a:latin typeface="Constantia"/>
                <a:cs typeface="Constantia"/>
              </a:rPr>
              <a:t> </a:t>
            </a:r>
            <a:r>
              <a:rPr sz="2400" dirty="0">
                <a:latin typeface="Cambria Math"/>
                <a:cs typeface="Cambria Math"/>
              </a:rPr>
              <a:t>0</a:t>
            </a:r>
            <a:r>
              <a:rPr sz="2400" dirty="0">
                <a:latin typeface="Constantia"/>
                <a:cs typeface="Constantia"/>
              </a:rPr>
              <a:t>)</a:t>
            </a:r>
            <a:r>
              <a:rPr sz="2400" spc="-10" dirty="0">
                <a:latin typeface="Constantia"/>
                <a:cs typeface="Constantia"/>
              </a:rPr>
              <a:t> </a:t>
            </a:r>
            <a:r>
              <a:rPr sz="2400" spc="-5" dirty="0">
                <a:latin typeface="Constantia"/>
                <a:cs typeface="Constantia"/>
              </a:rPr>
              <a:t>is</a:t>
            </a:r>
            <a:r>
              <a:rPr sz="2400" spc="-110" dirty="0">
                <a:latin typeface="Constantia"/>
                <a:cs typeface="Constantia"/>
              </a:rPr>
              <a:t> </a:t>
            </a:r>
            <a:r>
              <a:rPr sz="2400" dirty="0">
                <a:latin typeface="Constantia"/>
                <a:cs typeface="Constantia"/>
              </a:rPr>
              <a:t>a</a:t>
            </a:r>
            <a:r>
              <a:rPr sz="2400" spc="-55" dirty="0">
                <a:latin typeface="Constantia"/>
                <a:cs typeface="Constantia"/>
              </a:rPr>
              <a:t> </a:t>
            </a:r>
            <a:r>
              <a:rPr sz="2400" spc="-10" dirty="0">
                <a:latin typeface="Constantia"/>
                <a:cs typeface="Constantia"/>
              </a:rPr>
              <a:t>Hamilton</a:t>
            </a:r>
            <a:r>
              <a:rPr sz="2400" spc="-100" dirty="0">
                <a:latin typeface="Constantia"/>
                <a:cs typeface="Constantia"/>
              </a:rPr>
              <a:t> </a:t>
            </a:r>
            <a:r>
              <a:rPr sz="2400" spc="-10" dirty="0">
                <a:latin typeface="Constantia"/>
                <a:cs typeface="Constantia"/>
              </a:rPr>
              <a:t>circuit</a:t>
            </a:r>
            <a:r>
              <a:rPr sz="2400" spc="-65" dirty="0">
                <a:latin typeface="Constantia"/>
                <a:cs typeface="Constantia"/>
              </a:rPr>
              <a:t> </a:t>
            </a:r>
            <a:r>
              <a:rPr sz="2400" spc="-5" dirty="0">
                <a:latin typeface="Constantia"/>
                <a:cs typeface="Constantia"/>
              </a:rPr>
              <a:t>if	</a:t>
            </a:r>
            <a:r>
              <a:rPr sz="2400" i="1" spc="-5" dirty="0">
                <a:latin typeface="Constantia"/>
                <a:cs typeface="Constantia"/>
              </a:rPr>
              <a:t>x</a:t>
            </a:r>
            <a:r>
              <a:rPr sz="2400" spc="-7" baseline="-20833" dirty="0">
                <a:latin typeface="Cambria Math"/>
                <a:cs typeface="Cambria Math"/>
              </a:rPr>
              <a:t>0</a:t>
            </a:r>
            <a:r>
              <a:rPr sz="2400" spc="-5" dirty="0">
                <a:latin typeface="Cambria Math"/>
                <a:cs typeface="Cambria Math"/>
              </a:rPr>
              <a:t>,</a:t>
            </a:r>
            <a:r>
              <a:rPr sz="2400" dirty="0">
                <a:latin typeface="Cambria Math"/>
                <a:cs typeface="Cambria Math"/>
              </a:rPr>
              <a:t> </a:t>
            </a:r>
            <a:r>
              <a:rPr sz="2400" i="1" spc="-5" dirty="0">
                <a:latin typeface="Constantia"/>
                <a:cs typeface="Constantia"/>
              </a:rPr>
              <a:t>x</a:t>
            </a:r>
            <a:r>
              <a:rPr sz="2400" spc="-7" baseline="-20833" dirty="0">
                <a:latin typeface="Cambria Math"/>
                <a:cs typeface="Cambria Math"/>
              </a:rPr>
              <a:t>1</a:t>
            </a:r>
            <a:r>
              <a:rPr sz="2400" spc="-5" dirty="0">
                <a:latin typeface="Cambria Math"/>
                <a:cs typeface="Cambria Math"/>
              </a:rPr>
              <a:t>,</a:t>
            </a:r>
            <a:r>
              <a:rPr sz="2400" spc="-25" dirty="0">
                <a:latin typeface="Cambria Math"/>
                <a:cs typeface="Cambria Math"/>
              </a:rPr>
              <a:t> </a:t>
            </a:r>
            <a:r>
              <a:rPr sz="2400" dirty="0">
                <a:latin typeface="Cambria Math"/>
                <a:cs typeface="Cambria Math"/>
              </a:rPr>
              <a:t>…</a:t>
            </a:r>
            <a:r>
              <a:rPr sz="2400" spc="-25" dirty="0">
                <a:latin typeface="Cambria Math"/>
                <a:cs typeface="Cambria Math"/>
              </a:rPr>
              <a:t> </a:t>
            </a:r>
            <a:r>
              <a:rPr sz="2400" dirty="0">
                <a:latin typeface="Cambria Math"/>
                <a:cs typeface="Cambria Math"/>
              </a:rPr>
              <a:t>,</a:t>
            </a:r>
            <a:r>
              <a:rPr sz="2400" spc="-40" dirty="0">
                <a:latin typeface="Cambria Math"/>
                <a:cs typeface="Cambria Math"/>
              </a:rPr>
              <a:t> </a:t>
            </a:r>
            <a:r>
              <a:rPr sz="2400" i="1" spc="-5" dirty="0">
                <a:latin typeface="Constantia"/>
                <a:cs typeface="Constantia"/>
              </a:rPr>
              <a:t>x</a:t>
            </a:r>
            <a:r>
              <a:rPr sz="2400" i="1" spc="-7" baseline="-20833" dirty="0">
                <a:latin typeface="Constantia"/>
                <a:cs typeface="Constantia"/>
              </a:rPr>
              <a:t>n</a:t>
            </a:r>
            <a:r>
              <a:rPr sz="2400" spc="-7" baseline="-20833" dirty="0">
                <a:latin typeface="Cambria Math"/>
                <a:cs typeface="Cambria Math"/>
              </a:rPr>
              <a:t>-</a:t>
            </a:r>
            <a:endParaRPr sz="2400" baseline="-20833" dirty="0">
              <a:latin typeface="Cambria Math"/>
              <a:cs typeface="Cambria Math"/>
            </a:endParaRPr>
          </a:p>
        </p:txBody>
      </p:sp>
      <p:sp>
        <p:nvSpPr>
          <p:cNvPr id="12" name="object 12"/>
          <p:cNvSpPr txBox="1"/>
          <p:nvPr/>
        </p:nvSpPr>
        <p:spPr>
          <a:xfrm>
            <a:off x="784859" y="4664202"/>
            <a:ext cx="3162935" cy="391160"/>
          </a:xfrm>
          <a:prstGeom prst="rect">
            <a:avLst/>
          </a:prstGeom>
        </p:spPr>
        <p:txBody>
          <a:bodyPr vert="horz" wrap="square" lIns="0" tIns="12700" rIns="0" bIns="0" rtlCol="0">
            <a:spAutoFit/>
          </a:bodyPr>
          <a:lstStyle/>
          <a:p>
            <a:pPr marL="38100">
              <a:lnSpc>
                <a:spcPct val="100000"/>
              </a:lnSpc>
              <a:spcBef>
                <a:spcPts val="100"/>
              </a:spcBef>
            </a:pPr>
            <a:r>
              <a:rPr sz="2400" baseline="-20833" dirty="0">
                <a:latin typeface="Cambria Math"/>
                <a:cs typeface="Cambria Math"/>
              </a:rPr>
              <a:t>1</a:t>
            </a:r>
            <a:r>
              <a:rPr sz="2400" dirty="0">
                <a:latin typeface="Cambria Math"/>
                <a:cs typeface="Cambria Math"/>
              </a:rPr>
              <a:t>,</a:t>
            </a:r>
            <a:r>
              <a:rPr sz="2400" spc="5" dirty="0">
                <a:latin typeface="Cambria Math"/>
                <a:cs typeface="Cambria Math"/>
              </a:rPr>
              <a:t> </a:t>
            </a:r>
            <a:r>
              <a:rPr sz="2400" i="1" spc="-5" dirty="0">
                <a:latin typeface="Constantia"/>
                <a:cs typeface="Constantia"/>
              </a:rPr>
              <a:t>x</a:t>
            </a:r>
            <a:r>
              <a:rPr sz="2400" i="1" spc="-7" baseline="-20833" dirty="0">
                <a:latin typeface="Constantia"/>
                <a:cs typeface="Constantia"/>
              </a:rPr>
              <a:t>n</a:t>
            </a:r>
            <a:r>
              <a:rPr sz="2400" i="1" spc="307" baseline="-20833" dirty="0">
                <a:latin typeface="Constantia"/>
                <a:cs typeface="Constantia"/>
              </a:rPr>
              <a:t> </a:t>
            </a:r>
            <a:r>
              <a:rPr sz="2400" spc="-5" dirty="0">
                <a:latin typeface="Constantia"/>
                <a:cs typeface="Constantia"/>
              </a:rPr>
              <a:t>is</a:t>
            </a:r>
            <a:r>
              <a:rPr sz="2400" spc="-120" dirty="0">
                <a:latin typeface="Constantia"/>
                <a:cs typeface="Constantia"/>
              </a:rPr>
              <a:t> </a:t>
            </a:r>
            <a:r>
              <a:rPr sz="2400" dirty="0">
                <a:latin typeface="Constantia"/>
                <a:cs typeface="Constantia"/>
              </a:rPr>
              <a:t>a</a:t>
            </a:r>
            <a:r>
              <a:rPr sz="2400" spc="-70" dirty="0">
                <a:latin typeface="Constantia"/>
                <a:cs typeface="Constantia"/>
              </a:rPr>
              <a:t> </a:t>
            </a:r>
            <a:r>
              <a:rPr sz="2400" spc="-10" dirty="0">
                <a:latin typeface="Constantia"/>
                <a:cs typeface="Constantia"/>
              </a:rPr>
              <a:t>Hamilton</a:t>
            </a:r>
            <a:r>
              <a:rPr sz="2400" spc="-95" dirty="0">
                <a:latin typeface="Constantia"/>
                <a:cs typeface="Constantia"/>
              </a:rPr>
              <a:t> </a:t>
            </a:r>
            <a:r>
              <a:rPr sz="2400" dirty="0">
                <a:latin typeface="Constantia"/>
                <a:cs typeface="Constantia"/>
              </a:rPr>
              <a:t>path.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712673"/>
            <a:ext cx="6405245" cy="711835"/>
          </a:xfrm>
          <a:prstGeom prst="rect">
            <a:avLst/>
          </a:prstGeom>
        </p:spPr>
        <p:txBody>
          <a:bodyPr vert="horz" wrap="square" lIns="0" tIns="12700" rIns="0" bIns="0" rtlCol="0">
            <a:spAutoFit/>
          </a:bodyPr>
          <a:lstStyle/>
          <a:p>
            <a:pPr marL="12700">
              <a:lnSpc>
                <a:spcPct val="100000"/>
              </a:lnSpc>
              <a:spcBef>
                <a:spcPts val="100"/>
              </a:spcBef>
            </a:pPr>
            <a:r>
              <a:rPr sz="4500" spc="-10" dirty="0">
                <a:solidFill>
                  <a:srgbClr val="04607A"/>
                </a:solidFill>
                <a:latin typeface="Calibri"/>
                <a:cs typeface="Calibri"/>
              </a:rPr>
              <a:t>Hamilton</a:t>
            </a:r>
            <a:r>
              <a:rPr sz="4500" spc="-25" dirty="0">
                <a:solidFill>
                  <a:srgbClr val="04607A"/>
                </a:solidFill>
                <a:latin typeface="Calibri"/>
                <a:cs typeface="Calibri"/>
              </a:rPr>
              <a:t> </a:t>
            </a:r>
            <a:r>
              <a:rPr sz="4500" spc="-30" dirty="0">
                <a:solidFill>
                  <a:srgbClr val="04607A"/>
                </a:solidFill>
                <a:latin typeface="Calibri"/>
                <a:cs typeface="Calibri"/>
              </a:rPr>
              <a:t>Paths </a:t>
            </a:r>
            <a:r>
              <a:rPr sz="4500" dirty="0">
                <a:solidFill>
                  <a:srgbClr val="04607A"/>
                </a:solidFill>
                <a:latin typeface="Calibri"/>
                <a:cs typeface="Calibri"/>
              </a:rPr>
              <a:t>and</a:t>
            </a:r>
            <a:r>
              <a:rPr sz="4500" spc="-40" dirty="0">
                <a:solidFill>
                  <a:srgbClr val="04607A"/>
                </a:solidFill>
                <a:latin typeface="Calibri"/>
                <a:cs typeface="Calibri"/>
              </a:rPr>
              <a:t> </a:t>
            </a:r>
            <a:r>
              <a:rPr sz="4500" spc="-10" dirty="0">
                <a:solidFill>
                  <a:srgbClr val="04607A"/>
                </a:solidFill>
                <a:latin typeface="Calibri"/>
                <a:cs typeface="Calibri"/>
              </a:rPr>
              <a:t>Circuits</a:t>
            </a:r>
            <a:endParaRPr sz="4500" dirty="0">
              <a:latin typeface="Calibri"/>
              <a:cs typeface="Calibri"/>
            </a:endParaRPr>
          </a:p>
        </p:txBody>
      </p:sp>
      <p:sp>
        <p:nvSpPr>
          <p:cNvPr id="9" name="object 9"/>
          <p:cNvSpPr txBox="1"/>
          <p:nvPr/>
        </p:nvSpPr>
        <p:spPr>
          <a:xfrm>
            <a:off x="810259" y="1572895"/>
            <a:ext cx="6523355" cy="779145"/>
          </a:xfrm>
          <a:prstGeom prst="rect">
            <a:avLst/>
          </a:prstGeom>
        </p:spPr>
        <p:txBody>
          <a:bodyPr vert="horz" wrap="square" lIns="0" tIns="57785" rIns="0" bIns="0" rtlCol="0">
            <a:spAutoFit/>
          </a:bodyPr>
          <a:lstStyle/>
          <a:p>
            <a:pPr marL="12700" marR="5080">
              <a:lnSpc>
                <a:spcPts val="2810"/>
              </a:lnSpc>
              <a:spcBef>
                <a:spcPts val="455"/>
              </a:spcBef>
            </a:pPr>
            <a:r>
              <a:rPr sz="2600" b="1" spc="-5" dirty="0">
                <a:latin typeface="Constantia"/>
                <a:cs typeface="Constantia"/>
              </a:rPr>
              <a:t>Example</a:t>
            </a:r>
            <a:r>
              <a:rPr sz="2600" spc="-5" dirty="0">
                <a:latin typeface="Constantia"/>
                <a:cs typeface="Constantia"/>
              </a:rPr>
              <a:t>:</a:t>
            </a:r>
            <a:r>
              <a:rPr sz="2600" spc="-90" dirty="0">
                <a:latin typeface="Constantia"/>
                <a:cs typeface="Constantia"/>
              </a:rPr>
              <a:t> </a:t>
            </a:r>
            <a:r>
              <a:rPr sz="2600" dirty="0">
                <a:latin typeface="Constantia"/>
                <a:cs typeface="Constantia"/>
              </a:rPr>
              <a:t>Which</a:t>
            </a:r>
            <a:r>
              <a:rPr sz="2600" spc="-110" dirty="0">
                <a:latin typeface="Constantia"/>
                <a:cs typeface="Constantia"/>
              </a:rPr>
              <a:t> </a:t>
            </a:r>
            <a:r>
              <a:rPr sz="2600" dirty="0">
                <a:latin typeface="Constantia"/>
                <a:cs typeface="Constantia"/>
              </a:rPr>
              <a:t>of</a:t>
            </a:r>
            <a:r>
              <a:rPr sz="2600" spc="20" dirty="0">
                <a:latin typeface="Constantia"/>
                <a:cs typeface="Constantia"/>
              </a:rPr>
              <a:t> </a:t>
            </a:r>
            <a:r>
              <a:rPr sz="2600" spc="-5" dirty="0">
                <a:latin typeface="Constantia"/>
                <a:cs typeface="Constantia"/>
              </a:rPr>
              <a:t>these</a:t>
            </a:r>
            <a:r>
              <a:rPr sz="2600" spc="-145" dirty="0">
                <a:latin typeface="Constantia"/>
                <a:cs typeface="Constantia"/>
              </a:rPr>
              <a:t> </a:t>
            </a:r>
            <a:r>
              <a:rPr sz="2600" dirty="0">
                <a:latin typeface="Constantia"/>
                <a:cs typeface="Constantia"/>
              </a:rPr>
              <a:t>simple</a:t>
            </a:r>
            <a:r>
              <a:rPr sz="2600" spc="-145" dirty="0">
                <a:latin typeface="Constantia"/>
                <a:cs typeface="Constantia"/>
              </a:rPr>
              <a:t> </a:t>
            </a:r>
            <a:r>
              <a:rPr sz="2600" spc="-10" dirty="0">
                <a:latin typeface="Constantia"/>
                <a:cs typeface="Constantia"/>
              </a:rPr>
              <a:t>graphs</a:t>
            </a:r>
            <a:r>
              <a:rPr sz="2600" spc="-45" dirty="0">
                <a:latin typeface="Constantia"/>
                <a:cs typeface="Constantia"/>
              </a:rPr>
              <a:t> </a:t>
            </a:r>
            <a:r>
              <a:rPr sz="2600" dirty="0">
                <a:latin typeface="Constantia"/>
                <a:cs typeface="Constantia"/>
              </a:rPr>
              <a:t>has</a:t>
            </a:r>
            <a:r>
              <a:rPr sz="2600" spc="-120" dirty="0">
                <a:latin typeface="Constantia"/>
                <a:cs typeface="Constantia"/>
              </a:rPr>
              <a:t> </a:t>
            </a:r>
            <a:r>
              <a:rPr sz="2600" dirty="0">
                <a:latin typeface="Constantia"/>
                <a:cs typeface="Constantia"/>
              </a:rPr>
              <a:t>a </a:t>
            </a:r>
            <a:r>
              <a:rPr sz="2600" spc="-635" dirty="0">
                <a:latin typeface="Constantia"/>
                <a:cs typeface="Constantia"/>
              </a:rPr>
              <a:t> </a:t>
            </a:r>
            <a:r>
              <a:rPr sz="2600" spc="-5" dirty="0">
                <a:latin typeface="Constantia"/>
                <a:cs typeface="Constantia"/>
              </a:rPr>
              <a:t>Hamilton</a:t>
            </a:r>
            <a:r>
              <a:rPr sz="2600" spc="-130" dirty="0">
                <a:latin typeface="Constantia"/>
                <a:cs typeface="Constantia"/>
              </a:rPr>
              <a:t> </a:t>
            </a:r>
            <a:r>
              <a:rPr sz="2600" spc="-10" dirty="0">
                <a:latin typeface="Constantia"/>
                <a:cs typeface="Constantia"/>
              </a:rPr>
              <a:t>circuit</a:t>
            </a:r>
            <a:r>
              <a:rPr sz="2600" spc="-130" dirty="0">
                <a:latin typeface="Constantia"/>
                <a:cs typeface="Constantia"/>
              </a:rPr>
              <a:t> </a:t>
            </a:r>
            <a:r>
              <a:rPr sz="2600" spc="-70" dirty="0">
                <a:latin typeface="Constantia"/>
                <a:cs typeface="Constantia"/>
              </a:rPr>
              <a:t>or,</a:t>
            </a:r>
            <a:r>
              <a:rPr sz="2600" spc="-5" dirty="0">
                <a:latin typeface="Constantia"/>
                <a:cs typeface="Constantia"/>
              </a:rPr>
              <a:t> </a:t>
            </a:r>
            <a:r>
              <a:rPr sz="2600" spc="-10" dirty="0">
                <a:latin typeface="Constantia"/>
                <a:cs typeface="Constantia"/>
              </a:rPr>
              <a:t>if</a:t>
            </a:r>
            <a:r>
              <a:rPr sz="2600" spc="60" dirty="0">
                <a:latin typeface="Constantia"/>
                <a:cs typeface="Constantia"/>
              </a:rPr>
              <a:t> </a:t>
            </a:r>
            <a:r>
              <a:rPr sz="2600" spc="-5" dirty="0">
                <a:latin typeface="Constantia"/>
                <a:cs typeface="Constantia"/>
              </a:rPr>
              <a:t>not,</a:t>
            </a:r>
            <a:r>
              <a:rPr sz="2600" spc="-80" dirty="0">
                <a:latin typeface="Constantia"/>
                <a:cs typeface="Constantia"/>
              </a:rPr>
              <a:t> </a:t>
            </a:r>
            <a:r>
              <a:rPr sz="2600" dirty="0">
                <a:latin typeface="Constantia"/>
                <a:cs typeface="Constantia"/>
              </a:rPr>
              <a:t>a</a:t>
            </a:r>
            <a:r>
              <a:rPr sz="2600" spc="-65" dirty="0">
                <a:latin typeface="Constantia"/>
                <a:cs typeface="Constantia"/>
              </a:rPr>
              <a:t> </a:t>
            </a:r>
            <a:r>
              <a:rPr sz="2600" spc="-5" dirty="0">
                <a:latin typeface="Constantia"/>
                <a:cs typeface="Constantia"/>
              </a:rPr>
              <a:t>Hamilton</a:t>
            </a:r>
            <a:r>
              <a:rPr sz="2600" spc="-100" dirty="0">
                <a:latin typeface="Constantia"/>
                <a:cs typeface="Constantia"/>
              </a:rPr>
              <a:t> </a:t>
            </a:r>
            <a:r>
              <a:rPr sz="2600" dirty="0">
                <a:latin typeface="Constantia"/>
                <a:cs typeface="Constantia"/>
              </a:rPr>
              <a:t>path?</a:t>
            </a:r>
          </a:p>
        </p:txBody>
      </p:sp>
      <p:sp>
        <p:nvSpPr>
          <p:cNvPr id="10" name="object 10"/>
          <p:cNvSpPr txBox="1"/>
          <p:nvPr/>
        </p:nvSpPr>
        <p:spPr>
          <a:xfrm>
            <a:off x="784859" y="4067403"/>
            <a:ext cx="7486015" cy="2132330"/>
          </a:xfrm>
          <a:prstGeom prst="rect">
            <a:avLst/>
          </a:prstGeom>
        </p:spPr>
        <p:txBody>
          <a:bodyPr vert="horz" wrap="square" lIns="0" tIns="55244" rIns="0" bIns="0" rtlCol="0">
            <a:spAutoFit/>
          </a:bodyPr>
          <a:lstStyle/>
          <a:p>
            <a:pPr marL="38100">
              <a:lnSpc>
                <a:spcPct val="100000"/>
              </a:lnSpc>
              <a:spcBef>
                <a:spcPts val="434"/>
              </a:spcBef>
            </a:pPr>
            <a:r>
              <a:rPr sz="2600" b="1" spc="-5" dirty="0">
                <a:latin typeface="Constantia"/>
                <a:cs typeface="Constantia"/>
              </a:rPr>
              <a:t>Solution</a:t>
            </a:r>
            <a:r>
              <a:rPr sz="2600" spc="-5" dirty="0">
                <a:latin typeface="Constantia"/>
                <a:cs typeface="Constantia"/>
              </a:rPr>
              <a:t>:</a:t>
            </a:r>
            <a:endParaRPr sz="2600" dirty="0">
              <a:latin typeface="Constantia"/>
              <a:cs typeface="Constantia"/>
            </a:endParaRPr>
          </a:p>
          <a:p>
            <a:pPr marL="38100" marR="30480">
              <a:lnSpc>
                <a:spcPts val="2810"/>
              </a:lnSpc>
              <a:spcBef>
                <a:spcPts val="685"/>
              </a:spcBef>
            </a:pPr>
            <a:r>
              <a:rPr sz="2600" i="1" spc="5" dirty="0">
                <a:latin typeface="Constantia"/>
                <a:cs typeface="Constantia"/>
              </a:rPr>
              <a:t>G</a:t>
            </a:r>
            <a:r>
              <a:rPr sz="2550" spc="7" baseline="-21241" dirty="0">
                <a:latin typeface="Cambria Math"/>
                <a:cs typeface="Cambria Math"/>
              </a:rPr>
              <a:t>1</a:t>
            </a:r>
            <a:r>
              <a:rPr sz="2550" spc="15" baseline="-21241" dirty="0">
                <a:latin typeface="Cambria Math"/>
                <a:cs typeface="Cambria Math"/>
              </a:rPr>
              <a:t> </a:t>
            </a:r>
            <a:r>
              <a:rPr sz="2600" spc="-5" dirty="0">
                <a:latin typeface="Cambria Math"/>
                <a:cs typeface="Cambria Math"/>
              </a:rPr>
              <a:t>does not</a:t>
            </a:r>
            <a:r>
              <a:rPr sz="2600" spc="-15" dirty="0">
                <a:latin typeface="Cambria Math"/>
                <a:cs typeface="Cambria Math"/>
              </a:rPr>
              <a:t> </a:t>
            </a:r>
            <a:r>
              <a:rPr sz="2600" spc="-25" dirty="0">
                <a:latin typeface="Cambria Math"/>
                <a:cs typeface="Cambria Math"/>
              </a:rPr>
              <a:t>have</a:t>
            </a:r>
            <a:r>
              <a:rPr sz="2600" spc="5" dirty="0">
                <a:latin typeface="Cambria Math"/>
                <a:cs typeface="Cambria Math"/>
              </a:rPr>
              <a:t> </a:t>
            </a:r>
            <a:r>
              <a:rPr sz="2600" dirty="0">
                <a:latin typeface="Cambria Math"/>
                <a:cs typeface="Cambria Math"/>
              </a:rPr>
              <a:t>a </a:t>
            </a:r>
            <a:r>
              <a:rPr sz="2600" spc="-5" dirty="0">
                <a:latin typeface="Cambria Math"/>
                <a:cs typeface="Cambria Math"/>
              </a:rPr>
              <a:t>Hamilton</a:t>
            </a:r>
            <a:r>
              <a:rPr sz="2600" spc="-10" dirty="0">
                <a:latin typeface="Cambria Math"/>
                <a:cs typeface="Cambria Math"/>
              </a:rPr>
              <a:t> </a:t>
            </a:r>
            <a:r>
              <a:rPr sz="2600" spc="-5" dirty="0">
                <a:latin typeface="Cambria Math"/>
                <a:cs typeface="Cambria Math"/>
              </a:rPr>
              <a:t>circuit</a:t>
            </a:r>
            <a:r>
              <a:rPr sz="2600" dirty="0">
                <a:latin typeface="Cambria Math"/>
                <a:cs typeface="Cambria Math"/>
              </a:rPr>
              <a:t> </a:t>
            </a:r>
            <a:r>
              <a:rPr sz="2600" spc="-10" dirty="0">
                <a:latin typeface="Cambria Math"/>
                <a:cs typeface="Cambria Math"/>
              </a:rPr>
              <a:t>(Why?),</a:t>
            </a:r>
            <a:r>
              <a:rPr sz="2600" spc="5" dirty="0">
                <a:latin typeface="Cambria Math"/>
                <a:cs typeface="Cambria Math"/>
              </a:rPr>
              <a:t> </a:t>
            </a:r>
            <a:r>
              <a:rPr sz="2600" spc="-5" dirty="0">
                <a:latin typeface="Cambria Math"/>
                <a:cs typeface="Cambria Math"/>
              </a:rPr>
              <a:t>but</a:t>
            </a:r>
            <a:r>
              <a:rPr sz="2600" spc="-10" dirty="0">
                <a:latin typeface="Cambria Math"/>
                <a:cs typeface="Cambria Math"/>
              </a:rPr>
              <a:t> </a:t>
            </a:r>
            <a:r>
              <a:rPr sz="2600" spc="-5" dirty="0">
                <a:latin typeface="Cambria Math"/>
                <a:cs typeface="Cambria Math"/>
              </a:rPr>
              <a:t>does </a:t>
            </a:r>
            <a:r>
              <a:rPr sz="2600" spc="-560" dirty="0">
                <a:latin typeface="Cambria Math"/>
                <a:cs typeface="Cambria Math"/>
              </a:rPr>
              <a:t> </a:t>
            </a:r>
            <a:r>
              <a:rPr sz="2600" spc="-25" dirty="0">
                <a:latin typeface="Cambria Math"/>
                <a:cs typeface="Cambria Math"/>
              </a:rPr>
              <a:t>have</a:t>
            </a:r>
            <a:r>
              <a:rPr sz="2600" spc="-5" dirty="0">
                <a:latin typeface="Cambria Math"/>
                <a:cs typeface="Cambria Math"/>
              </a:rPr>
              <a:t> </a:t>
            </a:r>
            <a:r>
              <a:rPr sz="2600" dirty="0">
                <a:latin typeface="Cambria Math"/>
                <a:cs typeface="Cambria Math"/>
              </a:rPr>
              <a:t>a</a:t>
            </a:r>
            <a:r>
              <a:rPr sz="2600" spc="-5" dirty="0">
                <a:latin typeface="Cambria Math"/>
                <a:cs typeface="Cambria Math"/>
              </a:rPr>
              <a:t> </a:t>
            </a:r>
            <a:r>
              <a:rPr sz="2600" dirty="0">
                <a:latin typeface="Cambria Math"/>
                <a:cs typeface="Cambria Math"/>
              </a:rPr>
              <a:t>Hamilton</a:t>
            </a:r>
            <a:r>
              <a:rPr sz="2600" spc="-10" dirty="0">
                <a:latin typeface="Cambria Math"/>
                <a:cs typeface="Cambria Math"/>
              </a:rPr>
              <a:t> </a:t>
            </a:r>
            <a:r>
              <a:rPr sz="2600" spc="-5" dirty="0">
                <a:latin typeface="Cambria Math"/>
                <a:cs typeface="Cambria Math"/>
              </a:rPr>
              <a:t>path</a:t>
            </a:r>
            <a:r>
              <a:rPr sz="2600" spc="5" dirty="0">
                <a:latin typeface="Cambria Math"/>
                <a:cs typeface="Cambria Math"/>
              </a:rPr>
              <a:t> </a:t>
            </a:r>
            <a:r>
              <a:rPr sz="2600" dirty="0">
                <a:latin typeface="Cambria Math"/>
                <a:cs typeface="Cambria Math"/>
              </a:rPr>
              <a:t>:</a:t>
            </a:r>
            <a:r>
              <a:rPr sz="2600" spc="-45" dirty="0">
                <a:latin typeface="Cambria Math"/>
                <a:cs typeface="Cambria Math"/>
              </a:rPr>
              <a:t> </a:t>
            </a:r>
            <a:r>
              <a:rPr sz="2600" i="1" spc="-5" dirty="0">
                <a:latin typeface="Constantia"/>
                <a:cs typeface="Constantia"/>
              </a:rPr>
              <a:t>a</a:t>
            </a:r>
            <a:r>
              <a:rPr sz="2600" spc="-5" dirty="0">
                <a:latin typeface="Constantia"/>
                <a:cs typeface="Constantia"/>
              </a:rPr>
              <a:t>,</a:t>
            </a:r>
            <a:r>
              <a:rPr sz="2600" spc="-15" dirty="0">
                <a:latin typeface="Constantia"/>
                <a:cs typeface="Constantia"/>
              </a:rPr>
              <a:t> </a:t>
            </a:r>
            <a:r>
              <a:rPr sz="2600" i="1" dirty="0">
                <a:latin typeface="Constantia"/>
                <a:cs typeface="Constantia"/>
              </a:rPr>
              <a:t>b </a:t>
            </a:r>
            <a:r>
              <a:rPr sz="2600" dirty="0">
                <a:latin typeface="Constantia"/>
                <a:cs typeface="Constantia"/>
              </a:rPr>
              <a:t>,e</a:t>
            </a:r>
            <a:r>
              <a:rPr sz="2600" spc="-80" dirty="0">
                <a:latin typeface="Constantia"/>
                <a:cs typeface="Constantia"/>
              </a:rPr>
              <a:t> </a:t>
            </a:r>
            <a:r>
              <a:rPr sz="2600" dirty="0">
                <a:latin typeface="Constantia"/>
                <a:cs typeface="Constantia"/>
              </a:rPr>
              <a:t>, </a:t>
            </a:r>
            <a:r>
              <a:rPr sz="2600" i="1" spc="-5" dirty="0">
                <a:latin typeface="Constantia"/>
                <a:cs typeface="Constantia"/>
              </a:rPr>
              <a:t>c</a:t>
            </a:r>
            <a:r>
              <a:rPr sz="2600" spc="-5" dirty="0">
                <a:latin typeface="Constantia"/>
                <a:cs typeface="Constantia"/>
              </a:rPr>
              <a:t>,</a:t>
            </a:r>
            <a:r>
              <a:rPr sz="2600" spc="-15" dirty="0">
                <a:latin typeface="Constantia"/>
                <a:cs typeface="Constantia"/>
              </a:rPr>
              <a:t> </a:t>
            </a:r>
            <a:r>
              <a:rPr sz="2600" i="1" dirty="0">
                <a:latin typeface="Constantia"/>
                <a:cs typeface="Constantia"/>
              </a:rPr>
              <a:t>d</a:t>
            </a:r>
            <a:r>
              <a:rPr sz="2600" dirty="0">
                <a:latin typeface="Cambria Math"/>
                <a:cs typeface="Cambria Math"/>
              </a:rPr>
              <a:t>.</a:t>
            </a:r>
          </a:p>
          <a:p>
            <a:pPr marL="38100" marR="1873885">
              <a:lnSpc>
                <a:spcPts val="3429"/>
              </a:lnSpc>
              <a:spcBef>
                <a:spcPts val="65"/>
              </a:spcBef>
            </a:pPr>
            <a:r>
              <a:rPr sz="2600" i="1" spc="5" dirty="0">
                <a:latin typeface="Constantia"/>
                <a:cs typeface="Constantia"/>
              </a:rPr>
              <a:t>G</a:t>
            </a:r>
            <a:r>
              <a:rPr sz="2550" spc="7" baseline="-21241" dirty="0">
                <a:latin typeface="Cambria Math"/>
                <a:cs typeface="Cambria Math"/>
              </a:rPr>
              <a:t>2</a:t>
            </a:r>
            <a:r>
              <a:rPr sz="2550" spc="15" baseline="-21241" dirty="0">
                <a:latin typeface="Cambria Math"/>
                <a:cs typeface="Cambria Math"/>
              </a:rPr>
              <a:t> </a:t>
            </a:r>
            <a:r>
              <a:rPr sz="2600" dirty="0">
                <a:latin typeface="Cambria Math"/>
                <a:cs typeface="Cambria Math"/>
              </a:rPr>
              <a:t>has a </a:t>
            </a:r>
            <a:r>
              <a:rPr sz="2600" spc="-5" dirty="0">
                <a:latin typeface="Cambria Math"/>
                <a:cs typeface="Cambria Math"/>
              </a:rPr>
              <a:t>Hamilton circuit: </a:t>
            </a:r>
            <a:r>
              <a:rPr sz="2600" i="1" spc="-5" dirty="0">
                <a:latin typeface="Constantia"/>
                <a:cs typeface="Constantia"/>
              </a:rPr>
              <a:t>a</a:t>
            </a:r>
            <a:r>
              <a:rPr sz="2600" spc="-5" dirty="0">
                <a:latin typeface="Constantia"/>
                <a:cs typeface="Constantia"/>
              </a:rPr>
              <a:t>, </a:t>
            </a:r>
            <a:r>
              <a:rPr sz="2600" i="1" dirty="0">
                <a:latin typeface="Constantia"/>
                <a:cs typeface="Constantia"/>
              </a:rPr>
              <a:t>b</a:t>
            </a:r>
            <a:r>
              <a:rPr sz="2600" dirty="0">
                <a:latin typeface="Constantia"/>
                <a:cs typeface="Constantia"/>
              </a:rPr>
              <a:t>, </a:t>
            </a:r>
            <a:r>
              <a:rPr sz="2600" i="1" spc="-5" dirty="0">
                <a:latin typeface="Constantia"/>
                <a:cs typeface="Constantia"/>
              </a:rPr>
              <a:t>c</a:t>
            </a:r>
            <a:r>
              <a:rPr sz="2600" spc="-5" dirty="0">
                <a:latin typeface="Constantia"/>
                <a:cs typeface="Constantia"/>
              </a:rPr>
              <a:t>, </a:t>
            </a:r>
            <a:r>
              <a:rPr sz="2600" i="1" dirty="0">
                <a:latin typeface="Constantia"/>
                <a:cs typeface="Constantia"/>
              </a:rPr>
              <a:t>d</a:t>
            </a:r>
            <a:r>
              <a:rPr sz="2600" dirty="0">
                <a:latin typeface="Constantia"/>
                <a:cs typeface="Constantia"/>
              </a:rPr>
              <a:t>, </a:t>
            </a:r>
            <a:r>
              <a:rPr sz="2600" i="1" spc="-5" dirty="0">
                <a:latin typeface="Constantia"/>
                <a:cs typeface="Constantia"/>
              </a:rPr>
              <a:t>e</a:t>
            </a:r>
            <a:r>
              <a:rPr sz="2600" spc="-5" dirty="0">
                <a:latin typeface="Constantia"/>
                <a:cs typeface="Constantia"/>
              </a:rPr>
              <a:t>, </a:t>
            </a:r>
            <a:r>
              <a:rPr sz="2600" i="1" spc="-5" dirty="0">
                <a:latin typeface="Constantia"/>
                <a:cs typeface="Constantia"/>
              </a:rPr>
              <a:t>a</a:t>
            </a:r>
            <a:r>
              <a:rPr sz="2600" spc="-5" dirty="0">
                <a:latin typeface="Cambria Math"/>
                <a:cs typeface="Cambria Math"/>
              </a:rPr>
              <a:t>. </a:t>
            </a:r>
            <a:r>
              <a:rPr sz="2600" spc="-560" dirty="0">
                <a:latin typeface="Cambria Math"/>
                <a:cs typeface="Cambria Math"/>
              </a:rPr>
              <a:t> </a:t>
            </a:r>
            <a:r>
              <a:rPr sz="2600" i="1" spc="5" dirty="0">
                <a:latin typeface="Constantia"/>
                <a:cs typeface="Constantia"/>
              </a:rPr>
              <a:t>G</a:t>
            </a:r>
            <a:r>
              <a:rPr sz="2550" spc="7" baseline="-21241" dirty="0">
                <a:latin typeface="Cambria Math"/>
                <a:cs typeface="Cambria Math"/>
              </a:rPr>
              <a:t>3</a:t>
            </a:r>
            <a:r>
              <a:rPr sz="2550" spc="44" baseline="-21241" dirty="0">
                <a:latin typeface="Cambria Math"/>
                <a:cs typeface="Cambria Math"/>
              </a:rPr>
              <a:t> </a:t>
            </a:r>
            <a:r>
              <a:rPr sz="2600" dirty="0">
                <a:latin typeface="Cambria Math"/>
                <a:cs typeface="Cambria Math"/>
              </a:rPr>
              <a:t>has</a:t>
            </a:r>
            <a:r>
              <a:rPr sz="2600" spc="-15" dirty="0">
                <a:latin typeface="Cambria Math"/>
                <a:cs typeface="Cambria Math"/>
              </a:rPr>
              <a:t> </a:t>
            </a:r>
            <a:r>
              <a:rPr sz="2600" dirty="0">
                <a:latin typeface="Cambria Math"/>
                <a:cs typeface="Cambria Math"/>
              </a:rPr>
              <a:t>a</a:t>
            </a:r>
            <a:r>
              <a:rPr sz="2600" spc="-5" dirty="0">
                <a:latin typeface="Cambria Math"/>
                <a:cs typeface="Cambria Math"/>
              </a:rPr>
              <a:t> Hamilton</a:t>
            </a:r>
            <a:r>
              <a:rPr sz="2600" spc="-15" dirty="0">
                <a:latin typeface="Cambria Math"/>
                <a:cs typeface="Cambria Math"/>
              </a:rPr>
              <a:t> </a:t>
            </a:r>
            <a:r>
              <a:rPr sz="2600" spc="-5" dirty="0">
                <a:latin typeface="Cambria Math"/>
                <a:cs typeface="Cambria Math"/>
              </a:rPr>
              <a:t>circuit:</a:t>
            </a:r>
            <a:r>
              <a:rPr sz="2600" spc="-20" dirty="0">
                <a:latin typeface="Cambria Math"/>
                <a:cs typeface="Cambria Math"/>
              </a:rPr>
              <a:t> </a:t>
            </a:r>
            <a:r>
              <a:rPr sz="2600" dirty="0">
                <a:latin typeface="Cambria Math"/>
                <a:cs typeface="Cambria Math"/>
              </a:rPr>
              <a:t>a,b,e,d,c,a</a:t>
            </a:r>
          </a:p>
        </p:txBody>
      </p:sp>
      <p:pic>
        <p:nvPicPr>
          <p:cNvPr id="11" name="object 11"/>
          <p:cNvPicPr/>
          <p:nvPr/>
        </p:nvPicPr>
        <p:blipFill>
          <a:blip r:embed="rId7" cstate="print"/>
          <a:stretch>
            <a:fillRect/>
          </a:stretch>
        </p:blipFill>
        <p:spPr>
          <a:xfrm>
            <a:off x="914400" y="2514600"/>
            <a:ext cx="7239000" cy="16383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4696</TotalTime>
  <Words>2774</Words>
  <Application>Microsoft Office PowerPoint</Application>
  <PresentationFormat>On-screen Show (4:3)</PresentationFormat>
  <Paragraphs>153</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Calibri</vt:lpstr>
      <vt:lpstr>Cambria Math</vt:lpstr>
      <vt:lpstr>Constantia</vt:lpstr>
      <vt:lpstr>Segoe UI 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Hamilton Paths and Circuits</vt:lpstr>
      <vt:lpstr>Hamilton Paths and Circuits</vt:lpstr>
      <vt:lpstr>Hamilton Paths and Circuits</vt:lpstr>
      <vt:lpstr>Necessary Conditions for  Hamilton Circuits</vt:lpstr>
      <vt:lpstr>Applications of Hamilton Paths and  Circuits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Section 10.3</vt:lpstr>
      <vt:lpstr>PowerPoint Presentation</vt:lpstr>
      <vt:lpstr>PowerPoint Presentation</vt:lpstr>
      <vt:lpstr>Isomorphism of Graphs</vt:lpstr>
      <vt:lpstr>Isomorphism of Graphs</vt:lpstr>
      <vt:lpstr>ISOMORPHIC INVARIANT</vt:lpstr>
      <vt:lpstr>Isomorphism of Graphs (cont.)</vt:lpstr>
      <vt:lpstr>Isomorphism of Graphs Example: Show that the graphs G =(V, E)  and G’ = (W, F) are isomorphic.</vt:lpstr>
      <vt:lpstr>Isomorphism of Graphs</vt:lpstr>
      <vt:lpstr>Isomorphism of Graphs EXAMPLE: Determine whether the graph G and G’ given  below are isomorphic.</vt:lpstr>
      <vt:lpstr>Isomorphism of Graphs</vt:lpstr>
      <vt:lpstr>Isomorphism of Graphs</vt:lpstr>
      <vt:lpstr>Isomorphism of Graphs EXAMPLE: Determine whether the graph G and G’ given below  are isomorphic.</vt:lpstr>
      <vt:lpstr>Isomorphism of Graphs</vt:lpstr>
      <vt:lpstr>Isomorphism of Graphs (cont.) Example: Determine whether these two graphs are isomorphic.</vt:lpstr>
      <vt:lpstr>Isomorphism of Graphs Example: Determine whether these two graphs are isomorphic.</vt:lpstr>
      <vt:lpstr>Algorithms for Graph Isomorphism</vt:lpstr>
      <vt:lpstr>Applications of Graph Isomorphism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Musawar Ali</cp:lastModifiedBy>
  <cp:revision>81</cp:revision>
  <dcterms:created xsi:type="dcterms:W3CDTF">2021-11-11T10:19:54Z</dcterms:created>
  <dcterms:modified xsi:type="dcterms:W3CDTF">2021-12-06T07:02:57Z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2021-10-04T00:00:00Z</vt:filetime>
  </property>
  <property fmtid="{D5CDD505-2E9C-101B-9397-08002B2CF9AE}" pid="3" name="Creator">
    <vt:lpwstr>Microsoft® PowerPoint® 2013</vt:lpwstr>
  </property>
  <property fmtid="{D5CDD505-2E9C-101B-9397-08002B2CF9AE}" pid="4" name="LastSaved">
    <vt:filetime>2021-11-11T00:00:00Z</vt:filetime>
  </property>
</Properties>
</file>