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554" r:id="rId2"/>
    <p:sldId id="555" r:id="rId3"/>
    <p:sldId id="556" r:id="rId4"/>
    <p:sldId id="557" r:id="rId5"/>
    <p:sldId id="558" r:id="rId6"/>
    <p:sldId id="559" r:id="rId7"/>
    <p:sldId id="560" r:id="rId8"/>
    <p:sldId id="561" r:id="rId9"/>
    <p:sldId id="320" r:id="rId10"/>
    <p:sldId id="562" r:id="rId11"/>
    <p:sldId id="563" r:id="rId12"/>
    <p:sldId id="564" r:id="rId13"/>
    <p:sldId id="565" r:id="rId14"/>
    <p:sldId id="566" r:id="rId15"/>
    <p:sldId id="567" r:id="rId16"/>
    <p:sldId id="568" r:id="rId17"/>
    <p:sldId id="569" r:id="rId18"/>
    <p:sldId id="321" r:id="rId19"/>
    <p:sldId id="570" r:id="rId20"/>
    <p:sldId id="571" r:id="rId21"/>
    <p:sldId id="572" r:id="rId22"/>
    <p:sldId id="573" r:id="rId23"/>
    <p:sldId id="574" r:id="rId24"/>
    <p:sldId id="444" r:id="rId25"/>
    <p:sldId id="445" r:id="rId26"/>
    <p:sldId id="446" r:id="rId27"/>
    <p:sldId id="447" r:id="rId28"/>
    <p:sldId id="448" r:id="rId29"/>
    <p:sldId id="449" r:id="rId30"/>
    <p:sldId id="450" r:id="rId31"/>
    <p:sldId id="451" r:id="rId32"/>
    <p:sldId id="452" r:id="rId33"/>
    <p:sldId id="453" r:id="rId34"/>
    <p:sldId id="454" r:id="rId35"/>
    <p:sldId id="455" r:id="rId36"/>
    <p:sldId id="456" r:id="rId37"/>
    <p:sldId id="457" r:id="rId38"/>
    <p:sldId id="458" r:id="rId39"/>
    <p:sldId id="459" r:id="rId40"/>
    <p:sldId id="460" r:id="rId4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135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77B28-640A-4B82-BB2B-8AD71E582698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8D7C55-53B4-48CF-8F63-C495C3765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75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A40F20E4-1080-4ADF-B920-03FF132CC9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7712" cy="3417888"/>
          </a:xfrm>
          <a:noFill/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F455BAED-17E0-486A-999E-D15B5E3C431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defTabSz="914400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21640" y="375665"/>
            <a:ext cx="8300719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bg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bg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12/10/2021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bg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12/10/2021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12/10/2021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5B350C-38AF-4239-88A9-5C880A6399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765909-A755-499D-BCEC-F9AF64EA6C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2C835B-1EF1-4697-B423-F11520296E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45BB5F-2368-4210-809D-032DCA29A9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8375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CF507F-97CF-49B8-B5F3-CE42F33876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D75FFB-36D4-4734-8FEC-B5D8270C3C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935C12-1F53-4858-98E3-A10C440603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718636-788C-4A1F-A0EA-35FFF208EA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9502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5306" y="3244088"/>
            <a:ext cx="7533386" cy="42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bg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3399" y="1949322"/>
            <a:ext cx="8077200" cy="4272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image" Target="../media/image7.png"/><Relationship Id="rId7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5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>
            <a:extLst>
              <a:ext uri="{FF2B5EF4-FFF2-40B4-BE49-F238E27FC236}">
                <a16:creationId xmlns:a16="http://schemas.microsoft.com/office/drawing/2014/main" id="{1F4CD81D-230C-4204-8A9E-FE1884E7EC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229600" cy="441960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Chapter 10.7</a:t>
            </a:r>
            <a:endParaRPr lang="en-US" altLang="en-US" b="1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imes New Roman" panose="02020603050405020304" pitchFamily="18" charset="0"/>
              </a:rPr>
              <a:t>Planar Graphs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>
                <a:latin typeface="Times New Roman" panose="02020603050405020304" pitchFamily="18" charset="0"/>
              </a:rPr>
              <a:t>	These class notes are based on material from our textbook, </a:t>
            </a:r>
            <a:r>
              <a:rPr lang="en-US" altLang="en-US" sz="2800" b="1">
                <a:latin typeface="Times New Roman" panose="02020603050405020304" pitchFamily="18" charset="0"/>
              </a:rPr>
              <a:t>Discrete Mathematics and Its Applications</a:t>
            </a:r>
            <a:r>
              <a:rPr lang="en-US" altLang="en-US" sz="2800">
                <a:latin typeface="Times New Roman" panose="02020603050405020304" pitchFamily="18" charset="0"/>
              </a:rPr>
              <a:t>, 7</a:t>
            </a:r>
            <a:r>
              <a:rPr lang="en-US" altLang="en-US" sz="2800" baseline="30000">
                <a:latin typeface="Times New Roman" panose="02020603050405020304" pitchFamily="18" charset="0"/>
              </a:rPr>
              <a:t>th</a:t>
            </a:r>
            <a:r>
              <a:rPr lang="en-US" altLang="en-US" sz="2800">
                <a:latin typeface="Times New Roman" panose="02020603050405020304" pitchFamily="18" charset="0"/>
              </a:rPr>
              <a:t> ed., by Kenneth H. Rosen, published by McGraw Hill, Boston, MA, 2011.  They are intended for classroom use only and are </a:t>
            </a:r>
            <a:r>
              <a:rPr lang="en-US" altLang="en-US" sz="2800" b="1">
                <a:latin typeface="Times New Roman" panose="02020603050405020304" pitchFamily="18" charset="0"/>
              </a:rPr>
              <a:t>not</a:t>
            </a:r>
            <a:r>
              <a:rPr lang="en-US" altLang="en-US" sz="2800">
                <a:latin typeface="Times New Roman" panose="02020603050405020304" pitchFamily="18" charset="0"/>
              </a:rPr>
              <a:t> a substitute for reading the textbook.</a:t>
            </a:r>
          </a:p>
        </p:txBody>
      </p:sp>
      <p:sp>
        <p:nvSpPr>
          <p:cNvPr id="3075" name="Title 5">
            <a:extLst>
              <a:ext uri="{FF2B5EF4-FFF2-40B4-BE49-F238E27FC236}">
                <a16:creationId xmlns:a16="http://schemas.microsoft.com/office/drawing/2014/main" id="{BAF6DECC-3575-4DB1-88BB-8518B3545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E95A6735-1014-4489-8907-2BA03207DF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Regions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457E3EA3-8B55-42C2-9DF7-62FA2051BE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491" y="210046"/>
            <a:ext cx="8610600" cy="22860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latin typeface="Times New Roman" panose="02020603050405020304" pitchFamily="18" charset="0"/>
              </a:rPr>
              <a:t>In any planar representation of K</a:t>
            </a:r>
            <a:r>
              <a:rPr lang="en-US" altLang="en-US" sz="3600" baseline="-25000" dirty="0">
                <a:latin typeface="Times New Roman" panose="02020603050405020304" pitchFamily="18" charset="0"/>
              </a:rPr>
              <a:t>3,3</a:t>
            </a:r>
            <a:r>
              <a:rPr lang="en-US" altLang="en-US" sz="3600" dirty="0">
                <a:latin typeface="Times New Roman" panose="02020603050405020304" pitchFamily="18" charset="0"/>
              </a:rPr>
              <a:t>, vertex v</a:t>
            </a:r>
            <a:r>
              <a:rPr lang="en-US" altLang="en-US" sz="3600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3600" dirty="0">
                <a:latin typeface="Times New Roman" panose="02020603050405020304" pitchFamily="18" charset="0"/>
              </a:rPr>
              <a:t> must be connected to both v</a:t>
            </a:r>
            <a:r>
              <a:rPr lang="en-US" altLang="en-US" sz="3600" baseline="-25000" dirty="0">
                <a:latin typeface="Times New Roman" panose="02020603050405020304" pitchFamily="18" charset="0"/>
              </a:rPr>
              <a:t>4</a:t>
            </a:r>
            <a:r>
              <a:rPr lang="en-US" altLang="en-US" sz="3600" dirty="0">
                <a:latin typeface="Times New Roman" panose="02020603050405020304" pitchFamily="18" charset="0"/>
              </a:rPr>
              <a:t> and v</a:t>
            </a:r>
            <a:r>
              <a:rPr lang="en-US" altLang="en-US" sz="3600" baseline="-25000" dirty="0">
                <a:latin typeface="Times New Roman" panose="02020603050405020304" pitchFamily="18" charset="0"/>
              </a:rPr>
              <a:t>5</a:t>
            </a:r>
            <a:r>
              <a:rPr lang="en-US" altLang="en-US" sz="3600" dirty="0">
                <a:latin typeface="Times New Roman" panose="02020603050405020304" pitchFamily="18" charset="0"/>
              </a:rPr>
              <a:t>, and v</a:t>
            </a:r>
            <a:r>
              <a:rPr lang="en-US" altLang="en-US" sz="3600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sz="3600" dirty="0">
                <a:latin typeface="Times New Roman" panose="02020603050405020304" pitchFamily="18" charset="0"/>
              </a:rPr>
              <a:t> also must be connected to both v</a:t>
            </a:r>
            <a:r>
              <a:rPr lang="en-US" altLang="en-US" sz="3600" baseline="-25000" dirty="0">
                <a:latin typeface="Times New Roman" panose="02020603050405020304" pitchFamily="18" charset="0"/>
              </a:rPr>
              <a:t>4</a:t>
            </a:r>
            <a:r>
              <a:rPr lang="en-US" altLang="en-US" sz="3600" dirty="0">
                <a:latin typeface="Times New Roman" panose="02020603050405020304" pitchFamily="18" charset="0"/>
              </a:rPr>
              <a:t> and v</a:t>
            </a:r>
            <a:r>
              <a:rPr lang="en-US" altLang="en-US" sz="3600" baseline="-25000" dirty="0">
                <a:latin typeface="Times New Roman" panose="02020603050405020304" pitchFamily="18" charset="0"/>
              </a:rPr>
              <a:t>5</a:t>
            </a:r>
            <a:r>
              <a:rPr lang="en-US" altLang="en-US" sz="3600" dirty="0">
                <a:latin typeface="Times New Roman" panose="02020603050405020304" pitchFamily="18" charset="0"/>
              </a:rPr>
              <a:t>. </a:t>
            </a:r>
          </a:p>
        </p:txBody>
      </p:sp>
      <p:grpSp>
        <p:nvGrpSpPr>
          <p:cNvPr id="2" name="Group 13">
            <a:extLst>
              <a:ext uri="{FF2B5EF4-FFF2-40B4-BE49-F238E27FC236}">
                <a16:creationId xmlns:a16="http://schemas.microsoft.com/office/drawing/2014/main" id="{0E97E730-4479-4A56-91A7-F179084FD4BF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657600"/>
            <a:ext cx="3090863" cy="2514600"/>
            <a:chOff x="2198" y="3014"/>
            <a:chExt cx="1371" cy="863"/>
          </a:xfrm>
        </p:grpSpPr>
        <p:sp>
          <p:nvSpPr>
            <p:cNvPr id="12294" name="Oval 14">
              <a:extLst>
                <a:ext uri="{FF2B5EF4-FFF2-40B4-BE49-F238E27FC236}">
                  <a16:creationId xmlns:a16="http://schemas.microsoft.com/office/drawing/2014/main" id="{47C87EDA-09D3-4AF9-8D06-6F1AB1867A7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98" y="3014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5" name="Line 15">
              <a:extLst>
                <a:ext uri="{FF2B5EF4-FFF2-40B4-BE49-F238E27FC236}">
                  <a16:creationId xmlns:a16="http://schemas.microsoft.com/office/drawing/2014/main" id="{47BDEF8D-A4ED-4DE6-9D52-92FC093487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9" y="3041"/>
              <a:ext cx="0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6" name="Line 16">
              <a:extLst>
                <a:ext uri="{FF2B5EF4-FFF2-40B4-BE49-F238E27FC236}">
                  <a16:creationId xmlns:a16="http://schemas.microsoft.com/office/drawing/2014/main" id="{B5C4FF8D-7800-46B0-9A52-591F6F52DC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1" y="3041"/>
              <a:ext cx="0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7" name="Line 17">
              <a:extLst>
                <a:ext uri="{FF2B5EF4-FFF2-40B4-BE49-F238E27FC236}">
                  <a16:creationId xmlns:a16="http://schemas.microsoft.com/office/drawing/2014/main" id="{10AAE284-AE72-447C-B28E-64316EEEC7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9" y="3041"/>
              <a:ext cx="1302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8" name="Line 18">
              <a:extLst>
                <a:ext uri="{FF2B5EF4-FFF2-40B4-BE49-F238E27FC236}">
                  <a16:creationId xmlns:a16="http://schemas.microsoft.com/office/drawing/2014/main" id="{2665262F-35A7-4E72-9B9E-F12E36AA80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39" y="3041"/>
              <a:ext cx="1302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9" name="Line 19">
              <a:extLst>
                <a:ext uri="{FF2B5EF4-FFF2-40B4-BE49-F238E27FC236}">
                  <a16:creationId xmlns:a16="http://schemas.microsoft.com/office/drawing/2014/main" id="{91187685-E34B-41EF-8831-85B9A8F7C8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0" y="3041"/>
              <a:ext cx="0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0" name="Line 20">
              <a:extLst>
                <a:ext uri="{FF2B5EF4-FFF2-40B4-BE49-F238E27FC236}">
                  <a16:creationId xmlns:a16="http://schemas.microsoft.com/office/drawing/2014/main" id="{60D860F8-38AD-423A-B417-7F5B62C738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39" y="3041"/>
              <a:ext cx="651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1" name="Line 21">
              <a:extLst>
                <a:ext uri="{FF2B5EF4-FFF2-40B4-BE49-F238E27FC236}">
                  <a16:creationId xmlns:a16="http://schemas.microsoft.com/office/drawing/2014/main" id="{9D1B6EDA-772A-4E04-BBB8-1C51693F3C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0" y="3041"/>
              <a:ext cx="651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2" name="Line 22">
              <a:extLst>
                <a:ext uri="{FF2B5EF4-FFF2-40B4-BE49-F238E27FC236}">
                  <a16:creationId xmlns:a16="http://schemas.microsoft.com/office/drawing/2014/main" id="{9A0B8CE6-56B9-48C0-A11C-E9D2AF15F9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39" y="3041"/>
              <a:ext cx="651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3" name="Line 23">
              <a:extLst>
                <a:ext uri="{FF2B5EF4-FFF2-40B4-BE49-F238E27FC236}">
                  <a16:creationId xmlns:a16="http://schemas.microsoft.com/office/drawing/2014/main" id="{E66F0DC4-021A-41BD-B0F0-6A303DDAD5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90" y="3041"/>
              <a:ext cx="651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4" name="Oval 24">
              <a:extLst>
                <a:ext uri="{FF2B5EF4-FFF2-40B4-BE49-F238E27FC236}">
                  <a16:creationId xmlns:a16="http://schemas.microsoft.com/office/drawing/2014/main" id="{3388FA20-F876-4CA3-AD58-4935394C2DF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60" y="3014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5" name="Oval 25">
              <a:extLst>
                <a:ext uri="{FF2B5EF4-FFF2-40B4-BE49-F238E27FC236}">
                  <a16:creationId xmlns:a16="http://schemas.microsoft.com/office/drawing/2014/main" id="{6FF4ABA6-D25B-468C-8055-82557030932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94" y="3014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6" name="Oval 26">
              <a:extLst>
                <a:ext uri="{FF2B5EF4-FFF2-40B4-BE49-F238E27FC236}">
                  <a16:creationId xmlns:a16="http://schemas.microsoft.com/office/drawing/2014/main" id="{300878F4-B833-48F5-9A93-C4E141B6DCF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98" y="3802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7" name="Oval 27">
              <a:extLst>
                <a:ext uri="{FF2B5EF4-FFF2-40B4-BE49-F238E27FC236}">
                  <a16:creationId xmlns:a16="http://schemas.microsoft.com/office/drawing/2014/main" id="{33EDB9CD-ECFB-46D7-BBF6-FF93C7EBE5F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60" y="3792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8" name="Oval 28">
              <a:extLst>
                <a:ext uri="{FF2B5EF4-FFF2-40B4-BE49-F238E27FC236}">
                  <a16:creationId xmlns:a16="http://schemas.microsoft.com/office/drawing/2014/main" id="{82CCFE03-7DC0-4CE4-ACF4-8C98A505FA6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94" y="3802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2293" name="Text Box 29">
            <a:extLst>
              <a:ext uri="{FF2B5EF4-FFF2-40B4-BE49-F238E27FC236}">
                <a16:creationId xmlns:a16="http://schemas.microsoft.com/office/drawing/2014/main" id="{CDA027D4-56DA-4879-AD68-10026EF2E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124200"/>
            <a:ext cx="4876800" cy="343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 dirty="0"/>
              <a:t>    v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		 v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	        v</a:t>
            </a:r>
            <a:r>
              <a:rPr lang="en-US" altLang="en-US" sz="2400" baseline="-25000" dirty="0"/>
              <a:t>3</a:t>
            </a:r>
          </a:p>
          <a:p>
            <a:pPr algn="l" eaLnBrk="1" hangingPunct="1">
              <a:spcBef>
                <a:spcPct val="50000"/>
              </a:spcBef>
            </a:pPr>
            <a:endParaRPr lang="en-US" altLang="en-US" dirty="0"/>
          </a:p>
          <a:p>
            <a:pPr algn="l" eaLnBrk="1" hangingPunct="1">
              <a:spcBef>
                <a:spcPct val="50000"/>
              </a:spcBef>
            </a:pPr>
            <a:endParaRPr lang="en-US" altLang="en-US" dirty="0"/>
          </a:p>
          <a:p>
            <a:pPr algn="l" eaLnBrk="1" hangingPunct="1">
              <a:spcBef>
                <a:spcPct val="50000"/>
              </a:spcBef>
            </a:pPr>
            <a:endParaRPr lang="en-US" altLang="en-US" dirty="0"/>
          </a:p>
          <a:p>
            <a:pPr algn="l" eaLnBrk="1" hangingPunct="1">
              <a:spcBef>
                <a:spcPct val="50000"/>
              </a:spcBef>
            </a:pPr>
            <a:endParaRPr lang="en-US" altLang="en-US" dirty="0"/>
          </a:p>
          <a:p>
            <a:pPr algn="l" eaLnBrk="1" hangingPunct="1">
              <a:spcBef>
                <a:spcPct val="50000"/>
              </a:spcBef>
            </a:pPr>
            <a:endParaRPr lang="en-US" altLang="en-US" dirty="0"/>
          </a:p>
          <a:p>
            <a:pPr algn="l" eaLnBrk="1" hangingPunct="1">
              <a:spcBef>
                <a:spcPct val="50000"/>
              </a:spcBef>
            </a:pPr>
            <a:endParaRPr lang="en-US" altLang="en-US" sz="800" dirty="0"/>
          </a:p>
          <a:p>
            <a:pPr algn="l" eaLnBrk="1" hangingPunct="1">
              <a:spcBef>
                <a:spcPct val="50000"/>
              </a:spcBef>
            </a:pPr>
            <a:endParaRPr lang="en-US" altLang="en-US" sz="800" dirty="0"/>
          </a:p>
          <a:p>
            <a:pPr algn="l" eaLnBrk="1" hangingPunct="1">
              <a:spcBef>
                <a:spcPct val="50000"/>
              </a:spcBef>
            </a:pPr>
            <a:r>
              <a:rPr lang="en-US" altLang="en-US" sz="2400" dirty="0"/>
              <a:t>     v</a:t>
            </a:r>
            <a:r>
              <a:rPr lang="en-US" altLang="en-US" sz="2400" baseline="-25000" dirty="0"/>
              <a:t>4</a:t>
            </a:r>
            <a:r>
              <a:rPr lang="en-US" altLang="en-US" sz="2400" dirty="0"/>
              <a:t>		 v</a:t>
            </a:r>
            <a:r>
              <a:rPr lang="en-US" altLang="en-US" sz="2400" baseline="-25000" dirty="0"/>
              <a:t>5</a:t>
            </a:r>
            <a:r>
              <a:rPr lang="en-US" altLang="en-US" sz="2400" dirty="0"/>
              <a:t>	        v</a:t>
            </a:r>
            <a:r>
              <a:rPr lang="en-US" altLang="en-US" sz="2400" baseline="-25000" dirty="0"/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4D869CE-F758-4719-B981-DC2687E81D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Regions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0B5394DA-B430-41DD-9EC1-E5670B2FA7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2286000"/>
          </a:xfrm>
        </p:spPr>
        <p:txBody>
          <a:bodyPr/>
          <a:lstStyle/>
          <a:p>
            <a:pPr eaLnBrk="1" hangingPunct="1"/>
            <a:r>
              <a:rPr lang="en-US" altLang="en-US" sz="3600">
                <a:latin typeface="Times New Roman" panose="02020603050405020304" pitchFamily="18" charset="0"/>
              </a:rPr>
              <a:t>The four edges {v</a:t>
            </a:r>
            <a:r>
              <a:rPr lang="en-US" altLang="en-US" sz="3600" baseline="-25000">
                <a:latin typeface="Times New Roman" panose="02020603050405020304" pitchFamily="18" charset="0"/>
              </a:rPr>
              <a:t>1</a:t>
            </a:r>
            <a:r>
              <a:rPr lang="en-US" altLang="en-US" sz="3600">
                <a:latin typeface="Times New Roman" panose="02020603050405020304" pitchFamily="18" charset="0"/>
              </a:rPr>
              <a:t>, v</a:t>
            </a:r>
            <a:r>
              <a:rPr lang="en-US" altLang="en-US" sz="3600" baseline="-25000">
                <a:latin typeface="Times New Roman" panose="02020603050405020304" pitchFamily="18" charset="0"/>
              </a:rPr>
              <a:t>4</a:t>
            </a:r>
            <a:r>
              <a:rPr lang="en-US" altLang="en-US" sz="3600">
                <a:latin typeface="Times New Roman" panose="02020603050405020304" pitchFamily="18" charset="0"/>
              </a:rPr>
              <a:t>}, {v</a:t>
            </a:r>
            <a:r>
              <a:rPr lang="en-US" altLang="en-US" sz="3600" baseline="-25000">
                <a:latin typeface="Times New Roman" panose="02020603050405020304" pitchFamily="18" charset="0"/>
              </a:rPr>
              <a:t>4</a:t>
            </a:r>
            <a:r>
              <a:rPr lang="en-US" altLang="en-US" sz="3600">
                <a:latin typeface="Times New Roman" panose="02020603050405020304" pitchFamily="18" charset="0"/>
              </a:rPr>
              <a:t>, v</a:t>
            </a:r>
            <a:r>
              <a:rPr lang="en-US" altLang="en-US" sz="3600" baseline="-25000">
                <a:latin typeface="Times New Roman" panose="02020603050405020304" pitchFamily="18" charset="0"/>
              </a:rPr>
              <a:t>2</a:t>
            </a:r>
            <a:r>
              <a:rPr lang="en-US" altLang="en-US" sz="3600">
                <a:latin typeface="Times New Roman" panose="02020603050405020304" pitchFamily="18" charset="0"/>
              </a:rPr>
              <a:t>}, {v</a:t>
            </a:r>
            <a:r>
              <a:rPr lang="en-US" altLang="en-US" sz="3600" baseline="-25000">
                <a:latin typeface="Times New Roman" panose="02020603050405020304" pitchFamily="18" charset="0"/>
              </a:rPr>
              <a:t>2</a:t>
            </a:r>
            <a:r>
              <a:rPr lang="en-US" altLang="en-US" sz="3600">
                <a:latin typeface="Times New Roman" panose="02020603050405020304" pitchFamily="18" charset="0"/>
              </a:rPr>
              <a:t>, v</a:t>
            </a:r>
            <a:r>
              <a:rPr lang="en-US" altLang="en-US" sz="3600" baseline="-25000">
                <a:latin typeface="Times New Roman" panose="02020603050405020304" pitchFamily="18" charset="0"/>
              </a:rPr>
              <a:t>5</a:t>
            </a:r>
            <a:r>
              <a:rPr lang="en-US" altLang="en-US" sz="3600">
                <a:latin typeface="Times New Roman" panose="02020603050405020304" pitchFamily="18" charset="0"/>
              </a:rPr>
              <a:t>},       {v</a:t>
            </a:r>
            <a:r>
              <a:rPr lang="en-US" altLang="en-US" sz="3600" baseline="-25000">
                <a:latin typeface="Times New Roman" panose="02020603050405020304" pitchFamily="18" charset="0"/>
              </a:rPr>
              <a:t>5</a:t>
            </a:r>
            <a:r>
              <a:rPr lang="en-US" altLang="en-US" sz="3600">
                <a:latin typeface="Times New Roman" panose="02020603050405020304" pitchFamily="18" charset="0"/>
              </a:rPr>
              <a:t>, v</a:t>
            </a:r>
            <a:r>
              <a:rPr lang="en-US" altLang="en-US" sz="3600" baseline="-25000">
                <a:latin typeface="Times New Roman" panose="02020603050405020304" pitchFamily="18" charset="0"/>
              </a:rPr>
              <a:t>1</a:t>
            </a:r>
            <a:r>
              <a:rPr lang="en-US" altLang="en-US" sz="3600">
                <a:latin typeface="Times New Roman" panose="02020603050405020304" pitchFamily="18" charset="0"/>
              </a:rPr>
              <a:t>} form a closed curve that splits the plane into two regions, R</a:t>
            </a:r>
            <a:r>
              <a:rPr lang="en-US" altLang="en-US" sz="3600" baseline="-25000">
                <a:latin typeface="Times New Roman" panose="02020603050405020304" pitchFamily="18" charset="0"/>
              </a:rPr>
              <a:t>1</a:t>
            </a:r>
            <a:r>
              <a:rPr lang="en-US" altLang="en-US" sz="3600">
                <a:latin typeface="Times New Roman" panose="02020603050405020304" pitchFamily="18" charset="0"/>
              </a:rPr>
              <a:t> and R</a:t>
            </a:r>
            <a:r>
              <a:rPr lang="en-US" altLang="en-US" sz="3600" baseline="-25000">
                <a:latin typeface="Times New Roman" panose="02020603050405020304" pitchFamily="18" charset="0"/>
              </a:rPr>
              <a:t>2</a:t>
            </a:r>
            <a:r>
              <a:rPr lang="en-US" altLang="en-US" sz="360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3316" name="Oval 5">
            <a:extLst>
              <a:ext uri="{FF2B5EF4-FFF2-40B4-BE49-F238E27FC236}">
                <a16:creationId xmlns:a16="http://schemas.microsoft.com/office/drawing/2014/main" id="{ED651002-591C-45D2-8B51-3002456ACD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6800" y="4267200"/>
            <a:ext cx="147638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17" name="Line 6">
            <a:extLst>
              <a:ext uri="{FF2B5EF4-FFF2-40B4-BE49-F238E27FC236}">
                <a16:creationId xmlns:a16="http://schemas.microsoft.com/office/drawing/2014/main" id="{09B15081-73BA-4C93-BA9E-EB5CCF52CB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7763" y="4327525"/>
            <a:ext cx="0" cy="176053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Line 10">
            <a:extLst>
              <a:ext uri="{FF2B5EF4-FFF2-40B4-BE49-F238E27FC236}">
                <a16:creationId xmlns:a16="http://schemas.microsoft.com/office/drawing/2014/main" id="{8F2E62F9-24B2-47A3-A3E1-CF9EDA9BBB9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343400"/>
            <a:ext cx="0" cy="176053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Line 11">
            <a:extLst>
              <a:ext uri="{FF2B5EF4-FFF2-40B4-BE49-F238E27FC236}">
                <a16:creationId xmlns:a16="http://schemas.microsoft.com/office/drawing/2014/main" id="{E88EFD5A-758D-4E10-B85B-FB9F6EFE23A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143000" y="60960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Line 13">
            <a:extLst>
              <a:ext uri="{FF2B5EF4-FFF2-40B4-BE49-F238E27FC236}">
                <a16:creationId xmlns:a16="http://schemas.microsoft.com/office/drawing/2014/main" id="{3F0562A5-1014-4695-8495-EE34F5C483F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147763" y="4327525"/>
            <a:ext cx="1671637" cy="15875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Oval 15">
            <a:extLst>
              <a:ext uri="{FF2B5EF4-FFF2-40B4-BE49-F238E27FC236}">
                <a16:creationId xmlns:a16="http://schemas.microsoft.com/office/drawing/2014/main" id="{6AFB0FC5-00E3-44EC-A062-E24DBE2292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43200" y="4267200"/>
            <a:ext cx="149225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2" name="Oval 17">
            <a:extLst>
              <a:ext uri="{FF2B5EF4-FFF2-40B4-BE49-F238E27FC236}">
                <a16:creationId xmlns:a16="http://schemas.microsoft.com/office/drawing/2014/main" id="{99D261E7-AEAC-48D3-AFB8-3FC919BD48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6800" y="6007100"/>
            <a:ext cx="147638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3" name="Oval 18">
            <a:extLst>
              <a:ext uri="{FF2B5EF4-FFF2-40B4-BE49-F238E27FC236}">
                <a16:creationId xmlns:a16="http://schemas.microsoft.com/office/drawing/2014/main" id="{20EE1DB8-E578-4DBF-A683-B9E528C993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43200" y="6019800"/>
            <a:ext cx="149225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4" name="Text Box 20">
            <a:extLst>
              <a:ext uri="{FF2B5EF4-FFF2-40B4-BE49-F238E27FC236}">
                <a16:creationId xmlns:a16="http://schemas.microsoft.com/office/drawing/2014/main" id="{664AEF34-05BE-4F7B-9444-6D314AA2D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86200"/>
            <a:ext cx="8305800" cy="274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         v</a:t>
            </a:r>
            <a:r>
              <a:rPr lang="en-US" altLang="en-US" baseline="-25000"/>
              <a:t>1</a:t>
            </a:r>
            <a:r>
              <a:rPr lang="en-US" altLang="en-US"/>
              <a:t>		      v</a:t>
            </a:r>
            <a:r>
              <a:rPr lang="en-US" altLang="en-US" baseline="-25000"/>
              <a:t>5			</a:t>
            </a:r>
          </a:p>
          <a:p>
            <a:pPr algn="l" eaLnBrk="1" hangingPunct="1">
              <a:spcBef>
                <a:spcPct val="50000"/>
              </a:spcBef>
            </a:pPr>
            <a:endParaRPr lang="en-US" altLang="en-US" baseline="-25000"/>
          </a:p>
          <a:p>
            <a:pPr algn="l" eaLnBrk="1" hangingPunct="1">
              <a:spcBef>
                <a:spcPct val="50000"/>
              </a:spcBef>
            </a:pPr>
            <a:endParaRPr lang="en-US" altLang="en-US"/>
          </a:p>
          <a:p>
            <a:pPr algn="l" eaLnBrk="1" hangingPunct="1">
              <a:spcBef>
                <a:spcPct val="50000"/>
              </a:spcBef>
            </a:pPr>
            <a:r>
              <a:rPr lang="en-US" altLang="en-US" sz="2400"/>
              <a:t>	</a:t>
            </a:r>
            <a:r>
              <a:rPr lang="en-US" altLang="en-US" sz="2400" i="1"/>
              <a:t>R</a:t>
            </a:r>
            <a:r>
              <a:rPr lang="en-US" altLang="en-US" sz="2400" baseline="-25000"/>
              <a:t>2</a:t>
            </a:r>
            <a:r>
              <a:rPr lang="en-US" altLang="en-US" sz="2400"/>
              <a:t>		</a:t>
            </a:r>
            <a:r>
              <a:rPr lang="en-US" altLang="en-US" sz="2400" i="1"/>
              <a:t>R</a:t>
            </a:r>
            <a:r>
              <a:rPr lang="en-US" altLang="en-US" sz="2400" baseline="-25000"/>
              <a:t>1</a:t>
            </a:r>
          </a:p>
          <a:p>
            <a:pPr algn="l" eaLnBrk="1" hangingPunct="1">
              <a:spcBef>
                <a:spcPct val="50000"/>
              </a:spcBef>
            </a:pPr>
            <a:endParaRPr lang="en-US" altLang="en-US" sz="2400"/>
          </a:p>
          <a:p>
            <a:pPr algn="l" eaLnBrk="1" hangingPunct="1">
              <a:spcBef>
                <a:spcPct val="50000"/>
              </a:spcBef>
            </a:pPr>
            <a:endParaRPr lang="en-US" altLang="en-US" sz="800"/>
          </a:p>
          <a:p>
            <a:pPr algn="l" eaLnBrk="1" hangingPunct="1">
              <a:spcBef>
                <a:spcPct val="50000"/>
              </a:spcBef>
            </a:pPr>
            <a:r>
              <a:rPr lang="en-US" altLang="en-US"/>
              <a:t>        v</a:t>
            </a:r>
            <a:r>
              <a:rPr lang="en-US" altLang="en-US" baseline="-25000"/>
              <a:t>4</a:t>
            </a:r>
            <a:r>
              <a:rPr lang="en-US" altLang="en-US"/>
              <a:t>		      v</a:t>
            </a:r>
            <a:r>
              <a:rPr lang="en-US" altLang="en-US" baseline="-25000"/>
              <a:t>2</a:t>
            </a:r>
            <a:r>
              <a:rPr lang="en-US" altLang="en-US"/>
              <a:t>		</a:t>
            </a:r>
            <a:endParaRPr lang="en-US" altLang="en-US" baseline="-250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FDC301-9470-4BD3-BFA6-3FD934C53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095" y="2590800"/>
            <a:ext cx="268605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0E5E9C4-3C61-42F7-A7F5-22DF8F71DE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Regions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27683CCC-9A02-4845-B7F8-A17FD93BFA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10600" cy="2514600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Next, we note that v</a:t>
            </a:r>
            <a:r>
              <a:rPr lang="en-US" altLang="en-US" baseline="-25000">
                <a:latin typeface="Times New Roman" panose="02020603050405020304" pitchFamily="18" charset="0"/>
              </a:rPr>
              <a:t>3</a:t>
            </a:r>
            <a:r>
              <a:rPr lang="en-US" altLang="en-US">
                <a:latin typeface="Times New Roman" panose="02020603050405020304" pitchFamily="18" charset="0"/>
              </a:rPr>
              <a:t> must be in either </a:t>
            </a:r>
            <a:r>
              <a:rPr lang="en-US" altLang="en-US" i="1">
                <a:latin typeface="Times New Roman" panose="02020603050405020304" pitchFamily="18" charset="0"/>
              </a:rPr>
              <a:t>R</a:t>
            </a:r>
            <a:r>
              <a:rPr lang="en-US" altLang="en-US" baseline="-25000">
                <a:latin typeface="Times New Roman" panose="02020603050405020304" pitchFamily="18" charset="0"/>
              </a:rPr>
              <a:t>1</a:t>
            </a:r>
            <a:r>
              <a:rPr lang="en-US" altLang="en-US">
                <a:latin typeface="Times New Roman" panose="02020603050405020304" pitchFamily="18" charset="0"/>
              </a:rPr>
              <a:t> or </a:t>
            </a:r>
            <a:r>
              <a:rPr lang="en-US" altLang="en-US" i="1">
                <a:latin typeface="Times New Roman" panose="02020603050405020304" pitchFamily="18" charset="0"/>
              </a:rPr>
              <a:t>R</a:t>
            </a:r>
            <a:r>
              <a:rPr lang="en-US" altLang="en-US" baseline="-25000">
                <a:latin typeface="Times New Roman" panose="02020603050405020304" pitchFamily="18" charset="0"/>
              </a:rPr>
              <a:t>2</a:t>
            </a:r>
            <a:r>
              <a:rPr lang="en-US" altLang="en-US">
                <a:latin typeface="Times New Roman" panose="02020603050405020304" pitchFamily="18" charset="0"/>
              </a:rPr>
              <a:t>. 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Assume v</a:t>
            </a:r>
            <a:r>
              <a:rPr lang="en-US" altLang="en-US" baseline="-25000">
                <a:latin typeface="Times New Roman" panose="02020603050405020304" pitchFamily="18" charset="0"/>
              </a:rPr>
              <a:t>3</a:t>
            </a:r>
            <a:r>
              <a:rPr lang="en-US" altLang="en-US">
                <a:latin typeface="Times New Roman" panose="02020603050405020304" pitchFamily="18" charset="0"/>
              </a:rPr>
              <a:t> is in </a:t>
            </a:r>
            <a:r>
              <a:rPr lang="en-US" altLang="en-US" i="1">
                <a:latin typeface="Times New Roman" panose="02020603050405020304" pitchFamily="18" charset="0"/>
              </a:rPr>
              <a:t>R</a:t>
            </a:r>
            <a:r>
              <a:rPr lang="en-US" altLang="en-US" baseline="-25000">
                <a:latin typeface="Times New Roman" panose="02020603050405020304" pitchFamily="18" charset="0"/>
              </a:rPr>
              <a:t>2</a:t>
            </a:r>
            <a:r>
              <a:rPr lang="en-US" altLang="en-US">
                <a:latin typeface="Times New Roman" panose="02020603050405020304" pitchFamily="18" charset="0"/>
              </a:rPr>
              <a:t>.  Then the edges</a:t>
            </a:r>
            <a:r>
              <a:rPr lang="en-US" altLang="en-US" i="1">
                <a:latin typeface="Times New Roman" panose="02020603050405020304" pitchFamily="18" charset="0"/>
              </a:rPr>
              <a:t> </a:t>
            </a:r>
            <a:r>
              <a:rPr lang="en-US" altLang="en-US">
                <a:latin typeface="Times New Roman" panose="02020603050405020304" pitchFamily="18" charset="0"/>
              </a:rPr>
              <a:t>{v</a:t>
            </a:r>
            <a:r>
              <a:rPr lang="en-US" altLang="en-US" baseline="-25000">
                <a:latin typeface="Times New Roman" panose="02020603050405020304" pitchFamily="18" charset="0"/>
              </a:rPr>
              <a:t>3</a:t>
            </a:r>
            <a:r>
              <a:rPr lang="en-US" altLang="en-US">
                <a:latin typeface="Times New Roman" panose="02020603050405020304" pitchFamily="18" charset="0"/>
              </a:rPr>
              <a:t>, v</a:t>
            </a:r>
            <a:r>
              <a:rPr lang="en-US" altLang="en-US" baseline="-25000">
                <a:latin typeface="Times New Roman" panose="02020603050405020304" pitchFamily="18" charset="0"/>
              </a:rPr>
              <a:t>4</a:t>
            </a:r>
            <a:r>
              <a:rPr lang="en-US" altLang="en-US">
                <a:latin typeface="Times New Roman" panose="02020603050405020304" pitchFamily="18" charset="0"/>
              </a:rPr>
              <a:t>} and {v</a:t>
            </a:r>
            <a:r>
              <a:rPr lang="en-US" altLang="en-US" baseline="-25000">
                <a:latin typeface="Times New Roman" panose="02020603050405020304" pitchFamily="18" charset="0"/>
              </a:rPr>
              <a:t>4</a:t>
            </a:r>
            <a:r>
              <a:rPr lang="en-US" altLang="en-US">
                <a:latin typeface="Times New Roman" panose="02020603050405020304" pitchFamily="18" charset="0"/>
              </a:rPr>
              <a:t>, v</a:t>
            </a:r>
            <a:r>
              <a:rPr lang="en-US" altLang="en-US" baseline="-25000">
                <a:latin typeface="Times New Roman" panose="02020603050405020304" pitchFamily="18" charset="0"/>
              </a:rPr>
              <a:t>5</a:t>
            </a:r>
            <a:r>
              <a:rPr lang="en-US" altLang="en-US">
                <a:latin typeface="Times New Roman" panose="02020603050405020304" pitchFamily="18" charset="0"/>
              </a:rPr>
              <a:t>} separate </a:t>
            </a:r>
            <a:r>
              <a:rPr lang="en-US" altLang="en-US" i="1">
                <a:latin typeface="Times New Roman" panose="02020603050405020304" pitchFamily="18" charset="0"/>
              </a:rPr>
              <a:t>R</a:t>
            </a:r>
            <a:r>
              <a:rPr lang="en-US" altLang="en-US" baseline="-25000">
                <a:latin typeface="Times New Roman" panose="02020603050405020304" pitchFamily="18" charset="0"/>
              </a:rPr>
              <a:t>2</a:t>
            </a:r>
            <a:r>
              <a:rPr lang="en-US" altLang="en-US">
                <a:latin typeface="Times New Roman" panose="02020603050405020304" pitchFamily="18" charset="0"/>
              </a:rPr>
              <a:t> into two subregions, </a:t>
            </a:r>
            <a:r>
              <a:rPr lang="en-US" altLang="en-US" i="1">
                <a:latin typeface="Times New Roman" panose="02020603050405020304" pitchFamily="18" charset="0"/>
              </a:rPr>
              <a:t>R</a:t>
            </a:r>
            <a:r>
              <a:rPr lang="en-US" altLang="en-US" baseline="-25000">
                <a:latin typeface="Times New Roman" panose="02020603050405020304" pitchFamily="18" charset="0"/>
              </a:rPr>
              <a:t>21</a:t>
            </a:r>
            <a:r>
              <a:rPr lang="en-US" altLang="en-US">
                <a:latin typeface="Times New Roman" panose="02020603050405020304" pitchFamily="18" charset="0"/>
              </a:rPr>
              <a:t> and </a:t>
            </a:r>
            <a:r>
              <a:rPr lang="en-US" altLang="en-US" i="1">
                <a:latin typeface="Times New Roman" panose="02020603050405020304" pitchFamily="18" charset="0"/>
              </a:rPr>
              <a:t>R</a:t>
            </a:r>
            <a:r>
              <a:rPr lang="en-US" altLang="en-US" baseline="-25000">
                <a:latin typeface="Times New Roman" panose="02020603050405020304" pitchFamily="18" charset="0"/>
              </a:rPr>
              <a:t>22</a:t>
            </a:r>
            <a:r>
              <a:rPr lang="en-US" altLang="en-US">
                <a:latin typeface="Times New Roman" panose="02020603050405020304" pitchFamily="18" charset="0"/>
              </a:rPr>
              <a:t>.</a:t>
            </a:r>
            <a:endParaRPr lang="en-US" altLang="en-US" baseline="-25000">
              <a:latin typeface="Times New Roman" panose="02020603050405020304" pitchFamily="18" charset="0"/>
            </a:endParaRPr>
          </a:p>
        </p:txBody>
      </p:sp>
      <p:sp>
        <p:nvSpPr>
          <p:cNvPr id="14340" name="Oval 4">
            <a:extLst>
              <a:ext uri="{FF2B5EF4-FFF2-40B4-BE49-F238E27FC236}">
                <a16:creationId xmlns:a16="http://schemas.microsoft.com/office/drawing/2014/main" id="{0472A94D-66E8-45D9-A009-7B9C4F3DC4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6800" y="4267200"/>
            <a:ext cx="147638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Line 5">
            <a:extLst>
              <a:ext uri="{FF2B5EF4-FFF2-40B4-BE49-F238E27FC236}">
                <a16:creationId xmlns:a16="http://schemas.microsoft.com/office/drawing/2014/main" id="{891897D3-EDCD-4239-8743-A3E258F8B8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7763" y="4327525"/>
            <a:ext cx="0" cy="176053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Line 6">
            <a:extLst>
              <a:ext uri="{FF2B5EF4-FFF2-40B4-BE49-F238E27FC236}">
                <a16:creationId xmlns:a16="http://schemas.microsoft.com/office/drawing/2014/main" id="{733D3E83-582C-4D01-9352-74708D67AAB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343400"/>
            <a:ext cx="0" cy="176053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Line 7">
            <a:extLst>
              <a:ext uri="{FF2B5EF4-FFF2-40B4-BE49-F238E27FC236}">
                <a16:creationId xmlns:a16="http://schemas.microsoft.com/office/drawing/2014/main" id="{9C1C6275-76A6-44B7-B568-40189D3C603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143000" y="60960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Line 8">
            <a:extLst>
              <a:ext uri="{FF2B5EF4-FFF2-40B4-BE49-F238E27FC236}">
                <a16:creationId xmlns:a16="http://schemas.microsoft.com/office/drawing/2014/main" id="{E16F6B93-E7F6-4CB9-B354-509C8FD71E8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147763" y="4327525"/>
            <a:ext cx="1671637" cy="15875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Oval 9">
            <a:extLst>
              <a:ext uri="{FF2B5EF4-FFF2-40B4-BE49-F238E27FC236}">
                <a16:creationId xmlns:a16="http://schemas.microsoft.com/office/drawing/2014/main" id="{790F3CA5-2525-446A-8EB3-6905EBD501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43200" y="4267200"/>
            <a:ext cx="149225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6" name="Oval 10">
            <a:extLst>
              <a:ext uri="{FF2B5EF4-FFF2-40B4-BE49-F238E27FC236}">
                <a16:creationId xmlns:a16="http://schemas.microsoft.com/office/drawing/2014/main" id="{3F66F478-55CB-49B3-88E4-1EC8EA9420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6800" y="6007100"/>
            <a:ext cx="147638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7" name="Oval 11">
            <a:extLst>
              <a:ext uri="{FF2B5EF4-FFF2-40B4-BE49-F238E27FC236}">
                <a16:creationId xmlns:a16="http://schemas.microsoft.com/office/drawing/2014/main" id="{CEDE6DDE-A3BE-4F57-9F97-7B0E4FF74F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43200" y="6019800"/>
            <a:ext cx="149225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8" name="Text Box 12">
            <a:extLst>
              <a:ext uri="{FF2B5EF4-FFF2-40B4-BE49-F238E27FC236}">
                <a16:creationId xmlns:a16="http://schemas.microsoft.com/office/drawing/2014/main" id="{95D9B4E6-57CE-4AC5-96DE-21DFCC628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86200"/>
            <a:ext cx="830580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         v</a:t>
            </a:r>
            <a:r>
              <a:rPr lang="en-US" altLang="en-US" baseline="-25000"/>
              <a:t>1</a:t>
            </a:r>
            <a:r>
              <a:rPr lang="en-US" altLang="en-US"/>
              <a:t>		      v</a:t>
            </a:r>
            <a:r>
              <a:rPr lang="en-US" altLang="en-US" baseline="-25000"/>
              <a:t>5			     </a:t>
            </a:r>
            <a:r>
              <a:rPr lang="en-US" altLang="en-US"/>
              <a:t> v</a:t>
            </a:r>
            <a:r>
              <a:rPr lang="en-US" altLang="en-US" baseline="-25000"/>
              <a:t>1</a:t>
            </a:r>
            <a:r>
              <a:rPr lang="en-US" altLang="en-US"/>
              <a:t>		   v</a:t>
            </a:r>
            <a:r>
              <a:rPr lang="en-US" altLang="en-US" baseline="-25000"/>
              <a:t>5</a:t>
            </a:r>
          </a:p>
          <a:p>
            <a:pPr algn="l" eaLnBrk="1" hangingPunct="1">
              <a:spcBef>
                <a:spcPct val="50000"/>
              </a:spcBef>
            </a:pPr>
            <a:endParaRPr lang="en-US" altLang="en-US" baseline="-25000"/>
          </a:p>
          <a:p>
            <a:pPr algn="l" eaLnBrk="1" hangingPunct="1">
              <a:spcBef>
                <a:spcPct val="50000"/>
              </a:spcBef>
            </a:pPr>
            <a:r>
              <a:rPr lang="en-US" altLang="en-US"/>
              <a:t>						</a:t>
            </a:r>
            <a:r>
              <a:rPr lang="en-US" altLang="en-US" i="1"/>
              <a:t>R</a:t>
            </a:r>
            <a:r>
              <a:rPr lang="en-US" altLang="en-US" baseline="-25000"/>
              <a:t>21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2400"/>
              <a:t>	</a:t>
            </a:r>
            <a:r>
              <a:rPr lang="en-US" altLang="en-US" sz="2400" i="1"/>
              <a:t>R</a:t>
            </a:r>
            <a:r>
              <a:rPr lang="en-US" altLang="en-US" sz="2400" baseline="-25000"/>
              <a:t>2</a:t>
            </a:r>
            <a:r>
              <a:rPr lang="en-US" altLang="en-US" sz="2400"/>
              <a:t>		</a:t>
            </a:r>
            <a:r>
              <a:rPr lang="en-US" altLang="en-US" sz="2400" i="1"/>
              <a:t>R</a:t>
            </a:r>
            <a:r>
              <a:rPr lang="en-US" altLang="en-US" sz="2400" baseline="-25000"/>
              <a:t>1</a:t>
            </a:r>
            <a:r>
              <a:rPr lang="en-US" altLang="en-US" sz="2400"/>
              <a:t>	   </a:t>
            </a:r>
            <a:r>
              <a:rPr lang="en-US" altLang="en-US" sz="2400">
                <a:cs typeface="Arial" panose="020B0604020202020204" pitchFamily="34" charset="0"/>
              </a:rPr>
              <a:t>→</a:t>
            </a:r>
            <a:r>
              <a:rPr lang="en-US" altLang="en-US" sz="2400"/>
              <a:t>		      </a:t>
            </a:r>
            <a:r>
              <a:rPr lang="en-US" altLang="en-US"/>
              <a:t>v</a:t>
            </a:r>
            <a:r>
              <a:rPr lang="en-US" altLang="en-US" baseline="-25000"/>
              <a:t>3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2400"/>
              <a:t>						       </a:t>
            </a:r>
            <a:r>
              <a:rPr lang="en-US" altLang="en-US" i="1"/>
              <a:t>R</a:t>
            </a:r>
            <a:r>
              <a:rPr lang="en-US" altLang="en-US" baseline="-25000"/>
              <a:t>22</a:t>
            </a:r>
          </a:p>
          <a:p>
            <a:pPr algn="l" eaLnBrk="1" hangingPunct="1">
              <a:spcBef>
                <a:spcPct val="50000"/>
              </a:spcBef>
            </a:pPr>
            <a:endParaRPr lang="en-US" altLang="en-US" sz="800" baseline="-25000"/>
          </a:p>
          <a:p>
            <a:pPr algn="l" eaLnBrk="1" hangingPunct="1">
              <a:spcBef>
                <a:spcPct val="50000"/>
              </a:spcBef>
            </a:pPr>
            <a:r>
              <a:rPr lang="en-US" altLang="en-US"/>
              <a:t>        v</a:t>
            </a:r>
            <a:r>
              <a:rPr lang="en-US" altLang="en-US" baseline="-25000"/>
              <a:t>4</a:t>
            </a:r>
            <a:r>
              <a:rPr lang="en-US" altLang="en-US"/>
              <a:t>		      v</a:t>
            </a:r>
            <a:r>
              <a:rPr lang="en-US" altLang="en-US" baseline="-25000"/>
              <a:t>2</a:t>
            </a:r>
            <a:r>
              <a:rPr lang="en-US" altLang="en-US"/>
              <a:t>			    v</a:t>
            </a:r>
            <a:r>
              <a:rPr lang="en-US" altLang="en-US" baseline="-25000"/>
              <a:t>4</a:t>
            </a:r>
            <a:r>
              <a:rPr lang="en-US" altLang="en-US"/>
              <a:t> 		   v</a:t>
            </a:r>
            <a:r>
              <a:rPr lang="en-US" altLang="en-US" baseline="-25000"/>
              <a:t>2</a:t>
            </a:r>
          </a:p>
        </p:txBody>
      </p:sp>
      <p:sp>
        <p:nvSpPr>
          <p:cNvPr id="14349" name="Oval 13">
            <a:extLst>
              <a:ext uri="{FF2B5EF4-FFF2-40B4-BE49-F238E27FC236}">
                <a16:creationId xmlns:a16="http://schemas.microsoft.com/office/drawing/2014/main" id="{573D0DCF-ED03-43EF-A568-7ED5100C9D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29238" y="4283075"/>
            <a:ext cx="147637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50" name="Line 14">
            <a:extLst>
              <a:ext uri="{FF2B5EF4-FFF2-40B4-BE49-F238E27FC236}">
                <a16:creationId xmlns:a16="http://schemas.microsoft.com/office/drawing/2014/main" id="{F86CDB8D-8637-4651-A0D0-DE45925547C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343400"/>
            <a:ext cx="0" cy="176053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Line 15">
            <a:extLst>
              <a:ext uri="{FF2B5EF4-FFF2-40B4-BE49-F238E27FC236}">
                <a16:creationId xmlns:a16="http://schemas.microsoft.com/office/drawing/2014/main" id="{4871A1FB-37D3-44FD-B2E3-CFAF096172B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1838" y="4359275"/>
            <a:ext cx="0" cy="176053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Line 16">
            <a:extLst>
              <a:ext uri="{FF2B5EF4-FFF2-40B4-BE49-F238E27FC236}">
                <a16:creationId xmlns:a16="http://schemas.microsoft.com/office/drawing/2014/main" id="{587676E1-ADAA-4321-B605-E5168293553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05438" y="6111875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Line 17">
            <a:extLst>
              <a:ext uri="{FF2B5EF4-FFF2-40B4-BE49-F238E27FC236}">
                <a16:creationId xmlns:a16="http://schemas.microsoft.com/office/drawing/2014/main" id="{5084C641-EB83-4212-A5D7-BCCA85ADC20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10200" y="4343400"/>
            <a:ext cx="1671638" cy="15875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4" name="Oval 18">
            <a:extLst>
              <a:ext uri="{FF2B5EF4-FFF2-40B4-BE49-F238E27FC236}">
                <a16:creationId xmlns:a16="http://schemas.microsoft.com/office/drawing/2014/main" id="{038AEB99-011B-463A-A6C6-EC3E5C753B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05638" y="4283075"/>
            <a:ext cx="149225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55" name="Oval 19">
            <a:extLst>
              <a:ext uri="{FF2B5EF4-FFF2-40B4-BE49-F238E27FC236}">
                <a16:creationId xmlns:a16="http://schemas.microsoft.com/office/drawing/2014/main" id="{CD74DC32-3A52-4588-A034-F1AF035664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29238" y="6022975"/>
            <a:ext cx="147637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56" name="Oval 20">
            <a:extLst>
              <a:ext uri="{FF2B5EF4-FFF2-40B4-BE49-F238E27FC236}">
                <a16:creationId xmlns:a16="http://schemas.microsoft.com/office/drawing/2014/main" id="{7649F355-4F5A-46D9-9113-B7B9F354FC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05638" y="6035675"/>
            <a:ext cx="149225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57" name="Oval 21">
            <a:extLst>
              <a:ext uri="{FF2B5EF4-FFF2-40B4-BE49-F238E27FC236}">
                <a16:creationId xmlns:a16="http://schemas.microsoft.com/office/drawing/2014/main" id="{424CA6B1-2A68-4538-8824-D4B9779DEA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72200" y="5105400"/>
            <a:ext cx="147638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58" name="Line 22">
            <a:extLst>
              <a:ext uri="{FF2B5EF4-FFF2-40B4-BE49-F238E27FC236}">
                <a16:creationId xmlns:a16="http://schemas.microsoft.com/office/drawing/2014/main" id="{5591E932-8E91-418C-8D29-CD7A4CBDD4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4343400"/>
            <a:ext cx="1676400" cy="175260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7769A0-55B8-4ACB-B36F-905BA0280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838" y="1930173"/>
            <a:ext cx="2062162" cy="187203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0EEBA521-0E9C-47E6-8C0E-065548AAEA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Regions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73C3CC96-C8BD-4963-870A-E9CB9D92BD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2895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600">
                <a:latin typeface="Times New Roman" panose="02020603050405020304" pitchFamily="18" charset="0"/>
              </a:rPr>
              <a:t>Now there is no way to place vertex v</a:t>
            </a:r>
            <a:r>
              <a:rPr lang="en-US" altLang="en-US" sz="3600" baseline="-25000">
                <a:latin typeface="Times New Roman" panose="02020603050405020304" pitchFamily="18" charset="0"/>
              </a:rPr>
              <a:t>6</a:t>
            </a:r>
            <a:r>
              <a:rPr lang="en-US" altLang="en-US" sz="3600">
                <a:latin typeface="Times New Roman" panose="02020603050405020304" pitchFamily="18" charset="0"/>
              </a:rPr>
              <a:t> without forcing a crossing: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>
                <a:latin typeface="Times New Roman" panose="02020603050405020304" pitchFamily="18" charset="0"/>
              </a:rPr>
              <a:t>If v</a:t>
            </a:r>
            <a:r>
              <a:rPr lang="en-US" altLang="en-US" sz="3200" baseline="-25000">
                <a:latin typeface="Times New Roman" panose="02020603050405020304" pitchFamily="18" charset="0"/>
              </a:rPr>
              <a:t>6</a:t>
            </a:r>
            <a:r>
              <a:rPr lang="en-US" altLang="en-US" sz="3200">
                <a:latin typeface="Times New Roman" panose="02020603050405020304" pitchFamily="18" charset="0"/>
              </a:rPr>
              <a:t> is in </a:t>
            </a:r>
            <a:r>
              <a:rPr lang="en-US" altLang="en-US" sz="3200" i="1">
                <a:latin typeface="Times New Roman" panose="02020603050405020304" pitchFamily="18" charset="0"/>
              </a:rPr>
              <a:t>R</a:t>
            </a:r>
            <a:r>
              <a:rPr lang="en-US" altLang="en-US" sz="3200" baseline="-25000">
                <a:latin typeface="Times New Roman" panose="02020603050405020304" pitchFamily="18" charset="0"/>
              </a:rPr>
              <a:t>1</a:t>
            </a:r>
            <a:r>
              <a:rPr lang="en-US" altLang="en-US" sz="3200">
                <a:latin typeface="Times New Roman" panose="02020603050405020304" pitchFamily="18" charset="0"/>
              </a:rPr>
              <a:t> then {v</a:t>
            </a:r>
            <a:r>
              <a:rPr lang="en-US" altLang="en-US" sz="3200" baseline="-25000">
                <a:latin typeface="Times New Roman" panose="02020603050405020304" pitchFamily="18" charset="0"/>
              </a:rPr>
              <a:t>6</a:t>
            </a:r>
            <a:r>
              <a:rPr lang="en-US" altLang="en-US" sz="3200">
                <a:latin typeface="Times New Roman" panose="02020603050405020304" pitchFamily="18" charset="0"/>
              </a:rPr>
              <a:t>, v</a:t>
            </a:r>
            <a:r>
              <a:rPr lang="en-US" altLang="en-US" sz="3200" baseline="-25000">
                <a:latin typeface="Times New Roman" panose="02020603050405020304" pitchFamily="18" charset="0"/>
              </a:rPr>
              <a:t>3</a:t>
            </a:r>
            <a:r>
              <a:rPr lang="en-US" altLang="en-US" sz="3200">
                <a:latin typeface="Times New Roman" panose="02020603050405020304" pitchFamily="18" charset="0"/>
              </a:rPr>
              <a:t>} must cross an edge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>
                <a:latin typeface="Times New Roman" panose="02020603050405020304" pitchFamily="18" charset="0"/>
              </a:rPr>
              <a:t>If v</a:t>
            </a:r>
            <a:r>
              <a:rPr lang="en-US" altLang="en-US" sz="3200" baseline="-25000">
                <a:latin typeface="Times New Roman" panose="02020603050405020304" pitchFamily="18" charset="0"/>
              </a:rPr>
              <a:t>6</a:t>
            </a:r>
            <a:r>
              <a:rPr lang="en-US" altLang="en-US" sz="3200">
                <a:latin typeface="Times New Roman" panose="02020603050405020304" pitchFamily="18" charset="0"/>
              </a:rPr>
              <a:t> is in </a:t>
            </a:r>
            <a:r>
              <a:rPr lang="en-US" altLang="en-US" sz="3200" i="1">
                <a:latin typeface="Times New Roman" panose="02020603050405020304" pitchFamily="18" charset="0"/>
              </a:rPr>
              <a:t>R</a:t>
            </a:r>
            <a:r>
              <a:rPr lang="en-US" altLang="en-US" sz="3200" baseline="-25000">
                <a:latin typeface="Times New Roman" panose="02020603050405020304" pitchFamily="18" charset="0"/>
              </a:rPr>
              <a:t>21</a:t>
            </a:r>
            <a:r>
              <a:rPr lang="en-US" altLang="en-US" sz="3200">
                <a:latin typeface="Times New Roman" panose="02020603050405020304" pitchFamily="18" charset="0"/>
              </a:rPr>
              <a:t> then {v</a:t>
            </a:r>
            <a:r>
              <a:rPr lang="en-US" altLang="en-US" sz="3200" baseline="-25000">
                <a:latin typeface="Times New Roman" panose="02020603050405020304" pitchFamily="18" charset="0"/>
              </a:rPr>
              <a:t>6</a:t>
            </a:r>
            <a:r>
              <a:rPr lang="en-US" altLang="en-US" sz="3200">
                <a:latin typeface="Times New Roman" panose="02020603050405020304" pitchFamily="18" charset="0"/>
              </a:rPr>
              <a:t>, v</a:t>
            </a:r>
            <a:r>
              <a:rPr lang="en-US" altLang="en-US" sz="3200" baseline="-25000">
                <a:latin typeface="Times New Roman" panose="02020603050405020304" pitchFamily="18" charset="0"/>
              </a:rPr>
              <a:t>2</a:t>
            </a:r>
            <a:r>
              <a:rPr lang="en-US" altLang="en-US" sz="3200">
                <a:latin typeface="Times New Roman" panose="02020603050405020304" pitchFamily="18" charset="0"/>
              </a:rPr>
              <a:t>} must cross an edge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>
                <a:latin typeface="Times New Roman" panose="02020603050405020304" pitchFamily="18" charset="0"/>
              </a:rPr>
              <a:t>If v</a:t>
            </a:r>
            <a:r>
              <a:rPr lang="en-US" altLang="en-US" sz="3200" baseline="-25000">
                <a:latin typeface="Times New Roman" panose="02020603050405020304" pitchFamily="18" charset="0"/>
              </a:rPr>
              <a:t>6</a:t>
            </a:r>
            <a:r>
              <a:rPr lang="en-US" altLang="en-US" sz="3200">
                <a:latin typeface="Times New Roman" panose="02020603050405020304" pitchFamily="18" charset="0"/>
              </a:rPr>
              <a:t> is in </a:t>
            </a:r>
            <a:r>
              <a:rPr lang="en-US" altLang="en-US" sz="3200" i="1">
                <a:latin typeface="Times New Roman" panose="02020603050405020304" pitchFamily="18" charset="0"/>
              </a:rPr>
              <a:t>R</a:t>
            </a:r>
            <a:r>
              <a:rPr lang="en-US" altLang="en-US" sz="3200" baseline="-25000">
                <a:latin typeface="Times New Roman" panose="02020603050405020304" pitchFamily="18" charset="0"/>
              </a:rPr>
              <a:t>22</a:t>
            </a:r>
            <a:r>
              <a:rPr lang="en-US" altLang="en-US" sz="3200">
                <a:latin typeface="Times New Roman" panose="02020603050405020304" pitchFamily="18" charset="0"/>
              </a:rPr>
              <a:t> then {v</a:t>
            </a:r>
            <a:r>
              <a:rPr lang="en-US" altLang="en-US" sz="3200" baseline="-25000">
                <a:latin typeface="Times New Roman" panose="02020603050405020304" pitchFamily="18" charset="0"/>
              </a:rPr>
              <a:t>6</a:t>
            </a:r>
            <a:r>
              <a:rPr lang="en-US" altLang="en-US" sz="3200">
                <a:latin typeface="Times New Roman" panose="02020603050405020304" pitchFamily="18" charset="0"/>
              </a:rPr>
              <a:t>, v</a:t>
            </a:r>
            <a:r>
              <a:rPr lang="en-US" altLang="en-US" sz="3200" baseline="-25000">
                <a:latin typeface="Times New Roman" panose="02020603050405020304" pitchFamily="18" charset="0"/>
              </a:rPr>
              <a:t>1</a:t>
            </a:r>
            <a:r>
              <a:rPr lang="en-US" altLang="en-US" sz="3200">
                <a:latin typeface="Times New Roman" panose="02020603050405020304" pitchFamily="18" charset="0"/>
              </a:rPr>
              <a:t>} must cross an edge</a:t>
            </a:r>
          </a:p>
          <a:p>
            <a:pPr eaLnBrk="1" hangingPunct="1">
              <a:lnSpc>
                <a:spcPct val="90000"/>
              </a:lnSpc>
            </a:pPr>
            <a:endParaRPr lang="en-US" altLang="en-US" sz="3600">
              <a:latin typeface="Times New Roman" panose="02020603050405020304" pitchFamily="18" charset="0"/>
            </a:endParaRPr>
          </a:p>
        </p:txBody>
      </p:sp>
      <p:sp>
        <p:nvSpPr>
          <p:cNvPr id="15364" name="Text Box 12">
            <a:extLst>
              <a:ext uri="{FF2B5EF4-FFF2-40B4-BE49-F238E27FC236}">
                <a16:creationId xmlns:a16="http://schemas.microsoft.com/office/drawing/2014/main" id="{51A07992-D5C7-42F6-88AC-392500A30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962400"/>
            <a:ext cx="381000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         v</a:t>
            </a:r>
            <a:r>
              <a:rPr lang="en-US" altLang="en-US" baseline="-25000"/>
              <a:t>1</a:t>
            </a:r>
            <a:r>
              <a:rPr lang="en-US" altLang="en-US"/>
              <a:t>		      v</a:t>
            </a:r>
            <a:r>
              <a:rPr lang="en-US" altLang="en-US" baseline="-25000"/>
              <a:t>5</a:t>
            </a:r>
          </a:p>
          <a:p>
            <a:pPr algn="l" eaLnBrk="1" hangingPunct="1">
              <a:spcBef>
                <a:spcPct val="50000"/>
              </a:spcBef>
            </a:pPr>
            <a:endParaRPr lang="en-US" altLang="en-US" baseline="-25000"/>
          </a:p>
          <a:p>
            <a:pPr algn="l" eaLnBrk="1" hangingPunct="1">
              <a:spcBef>
                <a:spcPct val="50000"/>
              </a:spcBef>
            </a:pPr>
            <a:r>
              <a:rPr lang="en-US" altLang="en-US"/>
              <a:t>	</a:t>
            </a:r>
            <a:r>
              <a:rPr lang="en-US" altLang="en-US" i="1"/>
              <a:t>R</a:t>
            </a:r>
            <a:r>
              <a:rPr lang="en-US" altLang="en-US" baseline="-25000"/>
              <a:t>21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2400"/>
              <a:t>	       </a:t>
            </a:r>
            <a:r>
              <a:rPr lang="en-US" altLang="en-US"/>
              <a:t>v</a:t>
            </a:r>
            <a:r>
              <a:rPr lang="en-US" altLang="en-US" baseline="-25000"/>
              <a:t>3</a:t>
            </a:r>
            <a:r>
              <a:rPr lang="en-US" altLang="en-US"/>
              <a:t>              </a:t>
            </a:r>
            <a:r>
              <a:rPr lang="en-US" altLang="en-US" i="1"/>
              <a:t>R</a:t>
            </a:r>
            <a:r>
              <a:rPr lang="en-US" altLang="en-US" baseline="-25000"/>
              <a:t>1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2400"/>
              <a:t>		</a:t>
            </a:r>
            <a:r>
              <a:rPr lang="en-US" altLang="en-US" i="1"/>
              <a:t>R</a:t>
            </a:r>
            <a:r>
              <a:rPr lang="en-US" altLang="en-US" baseline="-25000"/>
              <a:t>22</a:t>
            </a:r>
          </a:p>
          <a:p>
            <a:pPr algn="l" eaLnBrk="1" hangingPunct="1">
              <a:spcBef>
                <a:spcPct val="50000"/>
              </a:spcBef>
            </a:pPr>
            <a:endParaRPr lang="en-US" altLang="en-US" sz="800" baseline="-25000"/>
          </a:p>
          <a:p>
            <a:pPr algn="l" eaLnBrk="1" hangingPunct="1">
              <a:spcBef>
                <a:spcPct val="50000"/>
              </a:spcBef>
            </a:pPr>
            <a:r>
              <a:rPr lang="en-US" altLang="en-US"/>
              <a:t>        v</a:t>
            </a:r>
            <a:r>
              <a:rPr lang="en-US" altLang="en-US" baseline="-25000"/>
              <a:t>4</a:t>
            </a:r>
            <a:r>
              <a:rPr lang="en-US" altLang="en-US"/>
              <a:t>		      v</a:t>
            </a:r>
            <a:r>
              <a:rPr lang="en-US" altLang="en-US" baseline="-25000"/>
              <a:t>2</a:t>
            </a:r>
          </a:p>
        </p:txBody>
      </p:sp>
      <p:sp>
        <p:nvSpPr>
          <p:cNvPr id="15365" name="Oval 13">
            <a:extLst>
              <a:ext uri="{FF2B5EF4-FFF2-40B4-BE49-F238E27FC236}">
                <a16:creationId xmlns:a16="http://schemas.microsoft.com/office/drawing/2014/main" id="{0E2980CA-D509-428F-B448-4A718988EE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38238" y="4359275"/>
            <a:ext cx="147637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6" name="Line 14">
            <a:extLst>
              <a:ext uri="{FF2B5EF4-FFF2-40B4-BE49-F238E27FC236}">
                <a16:creationId xmlns:a16="http://schemas.microsoft.com/office/drawing/2014/main" id="{ADBDCA0B-0081-4BFF-9E34-C5376B9296D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4419600"/>
            <a:ext cx="0" cy="176053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Line 15">
            <a:extLst>
              <a:ext uri="{FF2B5EF4-FFF2-40B4-BE49-F238E27FC236}">
                <a16:creationId xmlns:a16="http://schemas.microsoft.com/office/drawing/2014/main" id="{5301E2EB-AD5C-415D-8DD9-3179818929F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0838" y="4435475"/>
            <a:ext cx="0" cy="176053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Line 16">
            <a:extLst>
              <a:ext uri="{FF2B5EF4-FFF2-40B4-BE49-F238E27FC236}">
                <a16:creationId xmlns:a16="http://schemas.microsoft.com/office/drawing/2014/main" id="{5547FAAA-21AE-4340-B61A-E7583FBD935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14438" y="6188075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Line 17">
            <a:extLst>
              <a:ext uri="{FF2B5EF4-FFF2-40B4-BE49-F238E27FC236}">
                <a16:creationId xmlns:a16="http://schemas.microsoft.com/office/drawing/2014/main" id="{68B5FE9B-F8C0-43EF-BCAC-2F1C1EC8C77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19200" y="4419600"/>
            <a:ext cx="1671638" cy="15875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Oval 18">
            <a:extLst>
              <a:ext uri="{FF2B5EF4-FFF2-40B4-BE49-F238E27FC236}">
                <a16:creationId xmlns:a16="http://schemas.microsoft.com/office/drawing/2014/main" id="{BBC94D93-1F44-4BC0-80A0-7111C3582E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14638" y="4359275"/>
            <a:ext cx="149225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1" name="Oval 19">
            <a:extLst>
              <a:ext uri="{FF2B5EF4-FFF2-40B4-BE49-F238E27FC236}">
                <a16:creationId xmlns:a16="http://schemas.microsoft.com/office/drawing/2014/main" id="{63CB13F7-64C6-4C83-84BA-BDD7E09CD0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38238" y="6099175"/>
            <a:ext cx="147637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2" name="Oval 20">
            <a:extLst>
              <a:ext uri="{FF2B5EF4-FFF2-40B4-BE49-F238E27FC236}">
                <a16:creationId xmlns:a16="http://schemas.microsoft.com/office/drawing/2014/main" id="{F4CD35B8-3012-459C-8D9C-81BFB1F107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14638" y="6111875"/>
            <a:ext cx="149225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3" name="Oval 21">
            <a:extLst>
              <a:ext uri="{FF2B5EF4-FFF2-40B4-BE49-F238E27FC236}">
                <a16:creationId xmlns:a16="http://schemas.microsoft.com/office/drawing/2014/main" id="{411D6D50-44CD-4BAF-B203-9C03EEF0BA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81200" y="5181600"/>
            <a:ext cx="147638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4" name="Line 22">
            <a:extLst>
              <a:ext uri="{FF2B5EF4-FFF2-40B4-BE49-F238E27FC236}">
                <a16:creationId xmlns:a16="http://schemas.microsoft.com/office/drawing/2014/main" id="{59FEA735-6C1C-43AF-A170-5038D20584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9200" y="4419600"/>
            <a:ext cx="1676400" cy="175260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1C88A9-227F-4BF3-A428-7932E3C08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487" y="3840595"/>
            <a:ext cx="268605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37705B31-DA7E-4B6F-91C0-2D5EFF50CD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Regions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4DBA7A76-CAF9-487B-A6F5-5E1E99EE7D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2057400"/>
          </a:xfrm>
        </p:spPr>
        <p:txBody>
          <a:bodyPr/>
          <a:lstStyle/>
          <a:p>
            <a:pPr eaLnBrk="1" hangingPunct="1"/>
            <a:r>
              <a:rPr lang="en-US" altLang="en-US" sz="3600">
                <a:latin typeface="Times New Roman" panose="02020603050405020304" pitchFamily="18" charset="0"/>
              </a:rPr>
              <a:t>Alternatively,  assume v</a:t>
            </a:r>
            <a:r>
              <a:rPr lang="en-US" altLang="en-US" sz="3600" baseline="-25000">
                <a:latin typeface="Times New Roman" panose="02020603050405020304" pitchFamily="18" charset="0"/>
              </a:rPr>
              <a:t>3</a:t>
            </a:r>
            <a:r>
              <a:rPr lang="en-US" altLang="en-US" sz="3600">
                <a:latin typeface="Times New Roman" panose="02020603050405020304" pitchFamily="18" charset="0"/>
              </a:rPr>
              <a:t> is in R</a:t>
            </a:r>
            <a:r>
              <a:rPr lang="en-US" altLang="en-US" sz="3600" baseline="-25000">
                <a:latin typeface="Times New Roman" panose="02020603050405020304" pitchFamily="18" charset="0"/>
              </a:rPr>
              <a:t>1</a:t>
            </a:r>
            <a:r>
              <a:rPr lang="en-US" altLang="en-US" sz="3600">
                <a:latin typeface="Times New Roman" panose="02020603050405020304" pitchFamily="18" charset="0"/>
              </a:rPr>
              <a:t>. Then the edges</a:t>
            </a:r>
            <a:r>
              <a:rPr lang="en-US" altLang="en-US" sz="3600" i="1">
                <a:latin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</a:rPr>
              <a:t>{v</a:t>
            </a:r>
            <a:r>
              <a:rPr lang="en-US" altLang="en-US" sz="3600" baseline="-25000">
                <a:latin typeface="Times New Roman" panose="02020603050405020304" pitchFamily="18" charset="0"/>
              </a:rPr>
              <a:t>3</a:t>
            </a:r>
            <a:r>
              <a:rPr lang="en-US" altLang="en-US" sz="3600">
                <a:latin typeface="Times New Roman" panose="02020603050405020304" pitchFamily="18" charset="0"/>
              </a:rPr>
              <a:t>, v</a:t>
            </a:r>
            <a:r>
              <a:rPr lang="en-US" altLang="en-US" sz="3600" baseline="-25000">
                <a:latin typeface="Times New Roman" panose="02020603050405020304" pitchFamily="18" charset="0"/>
              </a:rPr>
              <a:t>4</a:t>
            </a:r>
            <a:r>
              <a:rPr lang="en-US" altLang="en-US" sz="3600">
                <a:latin typeface="Times New Roman" panose="02020603050405020304" pitchFamily="18" charset="0"/>
              </a:rPr>
              <a:t>} and {v</a:t>
            </a:r>
            <a:r>
              <a:rPr lang="en-US" altLang="en-US" sz="3600" baseline="-25000">
                <a:latin typeface="Times New Roman" panose="02020603050405020304" pitchFamily="18" charset="0"/>
              </a:rPr>
              <a:t>4</a:t>
            </a:r>
            <a:r>
              <a:rPr lang="en-US" altLang="en-US" sz="3600">
                <a:latin typeface="Times New Roman" panose="02020603050405020304" pitchFamily="18" charset="0"/>
              </a:rPr>
              <a:t>, v</a:t>
            </a:r>
            <a:r>
              <a:rPr lang="en-US" altLang="en-US" sz="3600" baseline="-25000">
                <a:latin typeface="Times New Roman" panose="02020603050405020304" pitchFamily="18" charset="0"/>
              </a:rPr>
              <a:t>5</a:t>
            </a:r>
            <a:r>
              <a:rPr lang="en-US" altLang="en-US" sz="3600">
                <a:latin typeface="Times New Roman" panose="02020603050405020304" pitchFamily="18" charset="0"/>
              </a:rPr>
              <a:t>} separate </a:t>
            </a:r>
            <a:r>
              <a:rPr lang="en-US" altLang="en-US" sz="3600" i="1">
                <a:latin typeface="Times New Roman" panose="02020603050405020304" pitchFamily="18" charset="0"/>
              </a:rPr>
              <a:t>R</a:t>
            </a:r>
            <a:r>
              <a:rPr lang="en-US" altLang="en-US" sz="3600" baseline="-25000">
                <a:latin typeface="Times New Roman" panose="02020603050405020304" pitchFamily="18" charset="0"/>
              </a:rPr>
              <a:t>1</a:t>
            </a:r>
            <a:r>
              <a:rPr lang="en-US" altLang="en-US" sz="3600">
                <a:latin typeface="Times New Roman" panose="02020603050405020304" pitchFamily="18" charset="0"/>
              </a:rPr>
              <a:t> into two subregions, </a:t>
            </a:r>
            <a:r>
              <a:rPr lang="en-US" altLang="en-US" sz="3600" i="1">
                <a:latin typeface="Times New Roman" panose="02020603050405020304" pitchFamily="18" charset="0"/>
              </a:rPr>
              <a:t>R</a:t>
            </a:r>
            <a:r>
              <a:rPr lang="en-US" altLang="en-US" sz="3600" baseline="-25000">
                <a:latin typeface="Times New Roman" panose="02020603050405020304" pitchFamily="18" charset="0"/>
              </a:rPr>
              <a:t>11</a:t>
            </a:r>
            <a:r>
              <a:rPr lang="en-US" altLang="en-US" sz="3600">
                <a:latin typeface="Times New Roman" panose="02020603050405020304" pitchFamily="18" charset="0"/>
              </a:rPr>
              <a:t> and </a:t>
            </a:r>
            <a:r>
              <a:rPr lang="en-US" altLang="en-US" sz="3600" i="1">
                <a:latin typeface="Times New Roman" panose="02020603050405020304" pitchFamily="18" charset="0"/>
              </a:rPr>
              <a:t>R</a:t>
            </a:r>
            <a:r>
              <a:rPr lang="en-US" altLang="en-US" sz="3600" baseline="-25000">
                <a:latin typeface="Times New Roman" panose="02020603050405020304" pitchFamily="18" charset="0"/>
              </a:rPr>
              <a:t>12</a:t>
            </a:r>
            <a:r>
              <a:rPr lang="en-US" altLang="en-US" sz="3600">
                <a:latin typeface="Times New Roman" panose="02020603050405020304" pitchFamily="18" charset="0"/>
              </a:rPr>
              <a:t>.</a:t>
            </a:r>
            <a:endParaRPr lang="en-US" altLang="en-US" sz="3600" baseline="-25000">
              <a:latin typeface="Times New Roman" panose="02020603050405020304" pitchFamily="18" charset="0"/>
            </a:endParaRP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4AF68CF1-E5C4-49CD-9452-D316A37FF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657600"/>
            <a:ext cx="464820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         v</a:t>
            </a:r>
            <a:r>
              <a:rPr lang="en-US" altLang="en-US" baseline="-25000"/>
              <a:t>1</a:t>
            </a:r>
            <a:r>
              <a:rPr lang="en-US" altLang="en-US"/>
              <a:t>		      v</a:t>
            </a:r>
            <a:r>
              <a:rPr lang="en-US" altLang="en-US" baseline="-25000"/>
              <a:t>5</a:t>
            </a:r>
          </a:p>
          <a:p>
            <a:pPr algn="l" eaLnBrk="1" hangingPunct="1">
              <a:spcBef>
                <a:spcPct val="50000"/>
              </a:spcBef>
            </a:pPr>
            <a:endParaRPr lang="en-US" altLang="en-US" baseline="-25000"/>
          </a:p>
          <a:p>
            <a:pPr algn="l" eaLnBrk="1" hangingPunct="1">
              <a:spcBef>
                <a:spcPct val="50000"/>
              </a:spcBef>
            </a:pPr>
            <a:r>
              <a:rPr lang="en-US" altLang="en-US"/>
              <a:t>	</a:t>
            </a:r>
            <a:r>
              <a:rPr lang="en-US" altLang="en-US" baseline="-25000"/>
              <a:t>			 </a:t>
            </a:r>
            <a:r>
              <a:rPr lang="en-US" altLang="en-US" i="1"/>
              <a:t>R</a:t>
            </a:r>
            <a:r>
              <a:rPr lang="en-US" altLang="en-US" baseline="-25000"/>
              <a:t>11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2400"/>
              <a:t>	 </a:t>
            </a:r>
            <a:r>
              <a:rPr lang="en-US" altLang="en-US" i="1"/>
              <a:t>R</a:t>
            </a:r>
            <a:r>
              <a:rPr lang="en-US" altLang="en-US" baseline="-25000"/>
              <a:t>2</a:t>
            </a:r>
            <a:r>
              <a:rPr lang="en-US" altLang="en-US" sz="2400"/>
              <a:t> 	          </a:t>
            </a:r>
            <a:r>
              <a:rPr lang="en-US" altLang="en-US" i="1"/>
              <a:t>R</a:t>
            </a:r>
            <a:r>
              <a:rPr lang="en-US" altLang="en-US" baseline="-25000"/>
              <a:t>12</a:t>
            </a:r>
            <a:r>
              <a:rPr lang="en-US" altLang="en-US"/>
              <a:t> </a:t>
            </a:r>
            <a:r>
              <a:rPr lang="en-US" altLang="en-US" sz="2400"/>
              <a:t>	 </a:t>
            </a:r>
            <a:r>
              <a:rPr lang="en-US" altLang="en-US"/>
              <a:t>v</a:t>
            </a:r>
            <a:r>
              <a:rPr lang="en-US" altLang="en-US" baseline="-25000"/>
              <a:t>3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2400"/>
              <a:t>		</a:t>
            </a:r>
            <a:endParaRPr lang="en-US" altLang="en-US" baseline="-25000"/>
          </a:p>
          <a:p>
            <a:pPr algn="l" eaLnBrk="1" hangingPunct="1">
              <a:spcBef>
                <a:spcPct val="50000"/>
              </a:spcBef>
            </a:pPr>
            <a:endParaRPr lang="en-US" altLang="en-US" sz="800" baseline="-25000"/>
          </a:p>
          <a:p>
            <a:pPr algn="l" eaLnBrk="1" hangingPunct="1">
              <a:spcBef>
                <a:spcPct val="50000"/>
              </a:spcBef>
            </a:pPr>
            <a:r>
              <a:rPr lang="en-US" altLang="en-US"/>
              <a:t>        v</a:t>
            </a:r>
            <a:r>
              <a:rPr lang="en-US" altLang="en-US" baseline="-25000"/>
              <a:t>4</a:t>
            </a:r>
            <a:r>
              <a:rPr lang="en-US" altLang="en-US"/>
              <a:t>		           v</a:t>
            </a:r>
            <a:r>
              <a:rPr lang="en-US" altLang="en-US" baseline="-25000"/>
              <a:t>2</a:t>
            </a:r>
          </a:p>
        </p:txBody>
      </p:sp>
      <p:sp>
        <p:nvSpPr>
          <p:cNvPr id="16389" name="Oval 5">
            <a:extLst>
              <a:ext uri="{FF2B5EF4-FFF2-40B4-BE49-F238E27FC236}">
                <a16:creationId xmlns:a16="http://schemas.microsoft.com/office/drawing/2014/main" id="{C3AD4CFB-8AAE-4EC6-8516-5686068D0E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38238" y="4054475"/>
            <a:ext cx="147637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0" name="Line 6">
            <a:extLst>
              <a:ext uri="{FF2B5EF4-FFF2-40B4-BE49-F238E27FC236}">
                <a16:creationId xmlns:a16="http://schemas.microsoft.com/office/drawing/2014/main" id="{BE80E330-A614-4B79-B1C2-D2D26B171B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4114800"/>
            <a:ext cx="0" cy="176053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Line 7">
            <a:extLst>
              <a:ext uri="{FF2B5EF4-FFF2-40B4-BE49-F238E27FC236}">
                <a16:creationId xmlns:a16="http://schemas.microsoft.com/office/drawing/2014/main" id="{FA2B2E2C-AFEA-487C-A70A-ED7A1CDCDD8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0838" y="4130675"/>
            <a:ext cx="0" cy="176053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Line 8">
            <a:extLst>
              <a:ext uri="{FF2B5EF4-FFF2-40B4-BE49-F238E27FC236}">
                <a16:creationId xmlns:a16="http://schemas.microsoft.com/office/drawing/2014/main" id="{CF0F1203-C16F-4E85-AC2A-AA00E6C6EE7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14438" y="5883275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Line 9">
            <a:extLst>
              <a:ext uri="{FF2B5EF4-FFF2-40B4-BE49-F238E27FC236}">
                <a16:creationId xmlns:a16="http://schemas.microsoft.com/office/drawing/2014/main" id="{13032F44-7FC2-449A-B806-8F8700BB01A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19200" y="4114800"/>
            <a:ext cx="1671638" cy="15875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Oval 10">
            <a:extLst>
              <a:ext uri="{FF2B5EF4-FFF2-40B4-BE49-F238E27FC236}">
                <a16:creationId xmlns:a16="http://schemas.microsoft.com/office/drawing/2014/main" id="{75BC7E5C-B6C0-48D6-87D7-907B368EB0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14638" y="4054475"/>
            <a:ext cx="149225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5" name="Oval 11">
            <a:extLst>
              <a:ext uri="{FF2B5EF4-FFF2-40B4-BE49-F238E27FC236}">
                <a16:creationId xmlns:a16="http://schemas.microsoft.com/office/drawing/2014/main" id="{4948CF41-0468-4572-85E3-742EB6D46A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38238" y="5794375"/>
            <a:ext cx="147637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6" name="Oval 12">
            <a:extLst>
              <a:ext uri="{FF2B5EF4-FFF2-40B4-BE49-F238E27FC236}">
                <a16:creationId xmlns:a16="http://schemas.microsoft.com/office/drawing/2014/main" id="{BB899DFD-B943-4F9F-82DA-F4F8774AF8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14638" y="5807075"/>
            <a:ext cx="149225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7" name="Oval 13">
            <a:extLst>
              <a:ext uri="{FF2B5EF4-FFF2-40B4-BE49-F238E27FC236}">
                <a16:creationId xmlns:a16="http://schemas.microsoft.com/office/drawing/2014/main" id="{73377FE2-2179-499A-AA43-2068D928D9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38600" y="4953000"/>
            <a:ext cx="147638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8" name="Line 15">
            <a:extLst>
              <a:ext uri="{FF2B5EF4-FFF2-40B4-BE49-F238E27FC236}">
                <a16:creationId xmlns:a16="http://schemas.microsoft.com/office/drawing/2014/main" id="{B5954C2B-323D-4ED9-82C7-8900DC95A9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4114800"/>
            <a:ext cx="1219200" cy="91440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6399" name="AutoShape 18">
            <a:extLst>
              <a:ext uri="{FF2B5EF4-FFF2-40B4-BE49-F238E27FC236}">
                <a16:creationId xmlns:a16="http://schemas.microsoft.com/office/drawing/2014/main" id="{DE934BF8-1022-4B39-B4F4-E1B3CC00D1EB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248694" y="4075906"/>
            <a:ext cx="841375" cy="2900363"/>
          </a:xfrm>
          <a:prstGeom prst="curvedConnector3">
            <a:avLst>
              <a:gd name="adj1" fmla="val 125662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5DDFCAB-1323-4C63-90D8-76B951AF0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277" y="2617932"/>
            <a:ext cx="268605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80CB2151-5D14-4E34-9E51-BE28620B31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Regions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8E344E17-1DBF-4D8D-B9B3-5C7E5E9249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2895600"/>
          </a:xfrm>
        </p:spPr>
        <p:txBody>
          <a:bodyPr/>
          <a:lstStyle/>
          <a:p>
            <a:pPr eaLnBrk="1" hangingPunct="1"/>
            <a:r>
              <a:rPr lang="en-US" altLang="en-US" sz="2800">
                <a:latin typeface="Times New Roman" panose="02020603050405020304" pitchFamily="18" charset="0"/>
              </a:rPr>
              <a:t>Now there is no way to place vertex v</a:t>
            </a:r>
            <a:r>
              <a:rPr lang="en-US" altLang="en-US" sz="2800" baseline="-25000">
                <a:latin typeface="Times New Roman" panose="02020603050405020304" pitchFamily="18" charset="0"/>
              </a:rPr>
              <a:t>6</a:t>
            </a:r>
            <a:r>
              <a:rPr lang="en-US" altLang="en-US" sz="2800">
                <a:latin typeface="Times New Roman" panose="02020603050405020304" pitchFamily="18" charset="0"/>
              </a:rPr>
              <a:t> without forcing a crossing:</a:t>
            </a:r>
          </a:p>
          <a:p>
            <a:pPr lvl="1" eaLnBrk="1" hangingPunct="1"/>
            <a:r>
              <a:rPr lang="en-US" altLang="en-US">
                <a:latin typeface="Times New Roman" panose="02020603050405020304" pitchFamily="18" charset="0"/>
              </a:rPr>
              <a:t>If v</a:t>
            </a:r>
            <a:r>
              <a:rPr lang="en-US" altLang="en-US" baseline="-25000">
                <a:latin typeface="Times New Roman" panose="02020603050405020304" pitchFamily="18" charset="0"/>
              </a:rPr>
              <a:t>6</a:t>
            </a:r>
            <a:r>
              <a:rPr lang="en-US" altLang="en-US">
                <a:latin typeface="Times New Roman" panose="02020603050405020304" pitchFamily="18" charset="0"/>
              </a:rPr>
              <a:t> is in </a:t>
            </a:r>
            <a:r>
              <a:rPr lang="en-US" altLang="en-US" i="1">
                <a:latin typeface="Times New Roman" panose="02020603050405020304" pitchFamily="18" charset="0"/>
              </a:rPr>
              <a:t>R</a:t>
            </a:r>
            <a:r>
              <a:rPr lang="en-US" altLang="en-US" baseline="-25000">
                <a:latin typeface="Times New Roman" panose="02020603050405020304" pitchFamily="18" charset="0"/>
              </a:rPr>
              <a:t>2</a:t>
            </a:r>
            <a:r>
              <a:rPr lang="en-US" altLang="en-US">
                <a:latin typeface="Times New Roman" panose="02020603050405020304" pitchFamily="18" charset="0"/>
              </a:rPr>
              <a:t> then {v</a:t>
            </a:r>
            <a:r>
              <a:rPr lang="en-US" altLang="en-US" baseline="-25000">
                <a:latin typeface="Times New Roman" panose="02020603050405020304" pitchFamily="18" charset="0"/>
              </a:rPr>
              <a:t>6</a:t>
            </a:r>
            <a:r>
              <a:rPr lang="en-US" altLang="en-US">
                <a:latin typeface="Times New Roman" panose="02020603050405020304" pitchFamily="18" charset="0"/>
              </a:rPr>
              <a:t>, v</a:t>
            </a:r>
            <a:r>
              <a:rPr lang="en-US" altLang="en-US" baseline="-25000">
                <a:latin typeface="Times New Roman" panose="02020603050405020304" pitchFamily="18" charset="0"/>
              </a:rPr>
              <a:t>3</a:t>
            </a:r>
            <a:r>
              <a:rPr lang="en-US" altLang="en-US">
                <a:latin typeface="Times New Roman" panose="02020603050405020304" pitchFamily="18" charset="0"/>
              </a:rPr>
              <a:t>} must cross an edge</a:t>
            </a:r>
          </a:p>
          <a:p>
            <a:pPr lvl="1" eaLnBrk="1" hangingPunct="1"/>
            <a:r>
              <a:rPr lang="en-US" altLang="en-US">
                <a:latin typeface="Times New Roman" panose="02020603050405020304" pitchFamily="18" charset="0"/>
              </a:rPr>
              <a:t>If v</a:t>
            </a:r>
            <a:r>
              <a:rPr lang="en-US" altLang="en-US" baseline="-25000">
                <a:latin typeface="Times New Roman" panose="02020603050405020304" pitchFamily="18" charset="0"/>
              </a:rPr>
              <a:t>6</a:t>
            </a:r>
            <a:r>
              <a:rPr lang="en-US" altLang="en-US">
                <a:latin typeface="Times New Roman" panose="02020603050405020304" pitchFamily="18" charset="0"/>
              </a:rPr>
              <a:t> is in </a:t>
            </a:r>
            <a:r>
              <a:rPr lang="en-US" altLang="en-US" i="1">
                <a:latin typeface="Times New Roman" panose="02020603050405020304" pitchFamily="18" charset="0"/>
              </a:rPr>
              <a:t>R</a:t>
            </a:r>
            <a:r>
              <a:rPr lang="en-US" altLang="en-US" baseline="-25000">
                <a:latin typeface="Times New Roman" panose="02020603050405020304" pitchFamily="18" charset="0"/>
              </a:rPr>
              <a:t>11</a:t>
            </a:r>
            <a:r>
              <a:rPr lang="en-US" altLang="en-US">
                <a:latin typeface="Times New Roman" panose="02020603050405020304" pitchFamily="18" charset="0"/>
              </a:rPr>
              <a:t> then {v</a:t>
            </a:r>
            <a:r>
              <a:rPr lang="en-US" altLang="en-US" baseline="-25000">
                <a:latin typeface="Times New Roman" panose="02020603050405020304" pitchFamily="18" charset="0"/>
              </a:rPr>
              <a:t>6</a:t>
            </a:r>
            <a:r>
              <a:rPr lang="en-US" altLang="en-US">
                <a:latin typeface="Times New Roman" panose="02020603050405020304" pitchFamily="18" charset="0"/>
              </a:rPr>
              <a:t>, v</a:t>
            </a:r>
            <a:r>
              <a:rPr lang="en-US" altLang="en-US" baseline="-25000">
                <a:latin typeface="Times New Roman" panose="02020603050405020304" pitchFamily="18" charset="0"/>
              </a:rPr>
              <a:t>2</a:t>
            </a:r>
            <a:r>
              <a:rPr lang="en-US" altLang="en-US">
                <a:latin typeface="Times New Roman" panose="02020603050405020304" pitchFamily="18" charset="0"/>
              </a:rPr>
              <a:t>} must cross an edge</a:t>
            </a:r>
          </a:p>
          <a:p>
            <a:pPr lvl="1" eaLnBrk="1" hangingPunct="1"/>
            <a:r>
              <a:rPr lang="en-US" altLang="en-US">
                <a:latin typeface="Times New Roman" panose="02020603050405020304" pitchFamily="18" charset="0"/>
              </a:rPr>
              <a:t>If v</a:t>
            </a:r>
            <a:r>
              <a:rPr lang="en-US" altLang="en-US" baseline="-25000">
                <a:latin typeface="Times New Roman" panose="02020603050405020304" pitchFamily="18" charset="0"/>
              </a:rPr>
              <a:t>6</a:t>
            </a:r>
            <a:r>
              <a:rPr lang="en-US" altLang="en-US">
                <a:latin typeface="Times New Roman" panose="02020603050405020304" pitchFamily="18" charset="0"/>
              </a:rPr>
              <a:t> is in </a:t>
            </a:r>
            <a:r>
              <a:rPr lang="en-US" altLang="en-US" i="1">
                <a:latin typeface="Times New Roman" panose="02020603050405020304" pitchFamily="18" charset="0"/>
              </a:rPr>
              <a:t>R</a:t>
            </a:r>
            <a:r>
              <a:rPr lang="en-US" altLang="en-US" baseline="-25000">
                <a:latin typeface="Times New Roman" panose="02020603050405020304" pitchFamily="18" charset="0"/>
              </a:rPr>
              <a:t>12</a:t>
            </a:r>
            <a:r>
              <a:rPr lang="en-US" altLang="en-US">
                <a:latin typeface="Times New Roman" panose="02020603050405020304" pitchFamily="18" charset="0"/>
              </a:rPr>
              <a:t> then {v</a:t>
            </a:r>
            <a:r>
              <a:rPr lang="en-US" altLang="en-US" baseline="-25000">
                <a:latin typeface="Times New Roman" panose="02020603050405020304" pitchFamily="18" charset="0"/>
              </a:rPr>
              <a:t>6</a:t>
            </a:r>
            <a:r>
              <a:rPr lang="en-US" altLang="en-US">
                <a:latin typeface="Times New Roman" panose="02020603050405020304" pitchFamily="18" charset="0"/>
              </a:rPr>
              <a:t>, v</a:t>
            </a:r>
            <a:r>
              <a:rPr lang="en-US" altLang="en-US" baseline="-25000">
                <a:latin typeface="Times New Roman" panose="02020603050405020304" pitchFamily="18" charset="0"/>
              </a:rPr>
              <a:t>1</a:t>
            </a:r>
            <a:r>
              <a:rPr lang="en-US" altLang="en-US">
                <a:latin typeface="Times New Roman" panose="02020603050405020304" pitchFamily="18" charset="0"/>
              </a:rPr>
              <a:t>} must cross an edge</a:t>
            </a:r>
          </a:p>
          <a:p>
            <a:pPr eaLnBrk="1" hangingPunct="1"/>
            <a:endParaRPr lang="en-US" altLang="en-US" sz="2800">
              <a:latin typeface="Times New Roman" panose="02020603050405020304" pitchFamily="18" charset="0"/>
            </a:endParaRPr>
          </a:p>
        </p:txBody>
      </p:sp>
      <p:sp>
        <p:nvSpPr>
          <p:cNvPr id="17412" name="Text Box 4">
            <a:extLst>
              <a:ext uri="{FF2B5EF4-FFF2-40B4-BE49-F238E27FC236}">
                <a16:creationId xmlns:a16="http://schemas.microsoft.com/office/drawing/2014/main" id="{F9393A59-CD42-47E9-BAFC-6D963AA19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657600"/>
            <a:ext cx="464820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         v</a:t>
            </a:r>
            <a:r>
              <a:rPr lang="en-US" altLang="en-US" baseline="-25000"/>
              <a:t>1</a:t>
            </a:r>
            <a:r>
              <a:rPr lang="en-US" altLang="en-US"/>
              <a:t>		      v</a:t>
            </a:r>
            <a:r>
              <a:rPr lang="en-US" altLang="en-US" baseline="-25000"/>
              <a:t>5</a:t>
            </a:r>
          </a:p>
          <a:p>
            <a:pPr algn="l" eaLnBrk="1" hangingPunct="1">
              <a:spcBef>
                <a:spcPct val="50000"/>
              </a:spcBef>
            </a:pPr>
            <a:endParaRPr lang="en-US" altLang="en-US" baseline="-25000"/>
          </a:p>
          <a:p>
            <a:pPr algn="l" eaLnBrk="1" hangingPunct="1">
              <a:spcBef>
                <a:spcPct val="50000"/>
              </a:spcBef>
            </a:pPr>
            <a:r>
              <a:rPr lang="en-US" altLang="en-US"/>
              <a:t>	</a:t>
            </a:r>
            <a:r>
              <a:rPr lang="en-US" altLang="en-US" baseline="-25000"/>
              <a:t>			 </a:t>
            </a:r>
            <a:r>
              <a:rPr lang="en-US" altLang="en-US" i="1"/>
              <a:t>R</a:t>
            </a:r>
            <a:r>
              <a:rPr lang="en-US" altLang="en-US" baseline="-25000"/>
              <a:t>11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2400"/>
              <a:t>	 </a:t>
            </a:r>
            <a:r>
              <a:rPr lang="en-US" altLang="en-US" i="1"/>
              <a:t>R</a:t>
            </a:r>
            <a:r>
              <a:rPr lang="en-US" altLang="en-US" baseline="-25000"/>
              <a:t>2</a:t>
            </a:r>
            <a:r>
              <a:rPr lang="en-US" altLang="en-US" sz="2400"/>
              <a:t> 	          </a:t>
            </a:r>
            <a:r>
              <a:rPr lang="en-US" altLang="en-US" i="1"/>
              <a:t>R</a:t>
            </a:r>
            <a:r>
              <a:rPr lang="en-US" altLang="en-US" baseline="-25000"/>
              <a:t>12</a:t>
            </a:r>
            <a:r>
              <a:rPr lang="en-US" altLang="en-US"/>
              <a:t> </a:t>
            </a:r>
            <a:r>
              <a:rPr lang="en-US" altLang="en-US" sz="2400"/>
              <a:t>	 </a:t>
            </a:r>
            <a:r>
              <a:rPr lang="en-US" altLang="en-US"/>
              <a:t>v</a:t>
            </a:r>
            <a:r>
              <a:rPr lang="en-US" altLang="en-US" baseline="-25000"/>
              <a:t>3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2400"/>
              <a:t>		</a:t>
            </a:r>
            <a:endParaRPr lang="en-US" altLang="en-US" baseline="-25000"/>
          </a:p>
          <a:p>
            <a:pPr algn="l" eaLnBrk="1" hangingPunct="1">
              <a:spcBef>
                <a:spcPct val="50000"/>
              </a:spcBef>
            </a:pPr>
            <a:endParaRPr lang="en-US" altLang="en-US" sz="800" baseline="-25000"/>
          </a:p>
          <a:p>
            <a:pPr algn="l" eaLnBrk="1" hangingPunct="1">
              <a:spcBef>
                <a:spcPct val="50000"/>
              </a:spcBef>
            </a:pPr>
            <a:r>
              <a:rPr lang="en-US" altLang="en-US"/>
              <a:t>        v</a:t>
            </a:r>
            <a:r>
              <a:rPr lang="en-US" altLang="en-US" baseline="-25000"/>
              <a:t>4</a:t>
            </a:r>
            <a:r>
              <a:rPr lang="en-US" altLang="en-US"/>
              <a:t>		           v</a:t>
            </a:r>
            <a:r>
              <a:rPr lang="en-US" altLang="en-US" baseline="-25000"/>
              <a:t>2</a:t>
            </a:r>
          </a:p>
        </p:txBody>
      </p:sp>
      <p:sp>
        <p:nvSpPr>
          <p:cNvPr id="17413" name="Oval 5">
            <a:extLst>
              <a:ext uri="{FF2B5EF4-FFF2-40B4-BE49-F238E27FC236}">
                <a16:creationId xmlns:a16="http://schemas.microsoft.com/office/drawing/2014/main" id="{AE461491-97BA-463C-8E42-3EC4A3B072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38238" y="4054475"/>
            <a:ext cx="147637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4" name="Line 6">
            <a:extLst>
              <a:ext uri="{FF2B5EF4-FFF2-40B4-BE49-F238E27FC236}">
                <a16:creationId xmlns:a16="http://schemas.microsoft.com/office/drawing/2014/main" id="{B3DE408F-CE43-4326-9085-93FC52442F5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4114800"/>
            <a:ext cx="0" cy="176053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Line 7">
            <a:extLst>
              <a:ext uri="{FF2B5EF4-FFF2-40B4-BE49-F238E27FC236}">
                <a16:creationId xmlns:a16="http://schemas.microsoft.com/office/drawing/2014/main" id="{D1D95B1B-0AA1-4FD6-8FAA-66A8D057A76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0838" y="4130675"/>
            <a:ext cx="0" cy="176053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Line 8">
            <a:extLst>
              <a:ext uri="{FF2B5EF4-FFF2-40B4-BE49-F238E27FC236}">
                <a16:creationId xmlns:a16="http://schemas.microsoft.com/office/drawing/2014/main" id="{D3152A54-2B95-470F-98EE-0BF1B696FB3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14438" y="5883275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Line 9">
            <a:extLst>
              <a:ext uri="{FF2B5EF4-FFF2-40B4-BE49-F238E27FC236}">
                <a16:creationId xmlns:a16="http://schemas.microsoft.com/office/drawing/2014/main" id="{F76E5675-AD7E-4E14-9598-2FF35FFC27E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19200" y="4114800"/>
            <a:ext cx="1671638" cy="15875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0">
            <a:extLst>
              <a:ext uri="{FF2B5EF4-FFF2-40B4-BE49-F238E27FC236}">
                <a16:creationId xmlns:a16="http://schemas.microsoft.com/office/drawing/2014/main" id="{00C97222-E1AE-48D8-8CAA-3F5E2185CC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14638" y="4054475"/>
            <a:ext cx="149225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9" name="Oval 11">
            <a:extLst>
              <a:ext uri="{FF2B5EF4-FFF2-40B4-BE49-F238E27FC236}">
                <a16:creationId xmlns:a16="http://schemas.microsoft.com/office/drawing/2014/main" id="{73BF15C2-D07C-4B33-8021-014A1D67E5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38238" y="5794375"/>
            <a:ext cx="147637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20" name="Oval 12">
            <a:extLst>
              <a:ext uri="{FF2B5EF4-FFF2-40B4-BE49-F238E27FC236}">
                <a16:creationId xmlns:a16="http://schemas.microsoft.com/office/drawing/2014/main" id="{712ABBC6-983B-4C81-A3AB-7915A6DCF6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14638" y="5807075"/>
            <a:ext cx="149225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21" name="Oval 13">
            <a:extLst>
              <a:ext uri="{FF2B5EF4-FFF2-40B4-BE49-F238E27FC236}">
                <a16:creationId xmlns:a16="http://schemas.microsoft.com/office/drawing/2014/main" id="{BAF1F397-9AAD-4948-AA4D-37928F57B7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38600" y="4953000"/>
            <a:ext cx="147638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22" name="Line 14">
            <a:extLst>
              <a:ext uri="{FF2B5EF4-FFF2-40B4-BE49-F238E27FC236}">
                <a16:creationId xmlns:a16="http://schemas.microsoft.com/office/drawing/2014/main" id="{07BCE306-2FA3-4C45-A181-0D7580B5534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4114800"/>
            <a:ext cx="1219200" cy="91440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3" name="AutoShape 15">
            <a:extLst>
              <a:ext uri="{FF2B5EF4-FFF2-40B4-BE49-F238E27FC236}">
                <a16:creationId xmlns:a16="http://schemas.microsoft.com/office/drawing/2014/main" id="{BFC773DF-B442-4B38-88A1-8E4E25B8942C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248694" y="4075906"/>
            <a:ext cx="841375" cy="2900363"/>
          </a:xfrm>
          <a:prstGeom prst="curvedConnector3">
            <a:avLst>
              <a:gd name="adj1" fmla="val 125662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07D6884-774E-4A9B-9D89-95BCAACE8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950" y="2133600"/>
            <a:ext cx="268605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923B5DB9-D1E7-4687-A651-1D106D1C85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Planar Graphs</a:t>
            </a:r>
          </a:p>
        </p:txBody>
      </p:sp>
      <p:sp>
        <p:nvSpPr>
          <p:cNvPr id="211971" name="Rectangle 3">
            <a:extLst>
              <a:ext uri="{FF2B5EF4-FFF2-40B4-BE49-F238E27FC236}">
                <a16:creationId xmlns:a16="http://schemas.microsoft.com/office/drawing/2014/main" id="{E7785F6F-EC26-486B-9BEA-B47B164938D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3820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600">
                <a:latin typeface="Times New Roman" panose="02020603050405020304" pitchFamily="18" charset="0"/>
              </a:rPr>
              <a:t>Consequently, the graph K</a:t>
            </a:r>
            <a:r>
              <a:rPr lang="en-US" altLang="en-US" sz="3600" baseline="-25000">
                <a:latin typeface="Times New Roman" panose="02020603050405020304" pitchFamily="18" charset="0"/>
              </a:rPr>
              <a:t>3,3</a:t>
            </a:r>
            <a:r>
              <a:rPr lang="en-US" altLang="en-US" sz="3600">
                <a:latin typeface="Times New Roman" panose="02020603050405020304" pitchFamily="18" charset="0"/>
              </a:rPr>
              <a:t> must be nonplanar.</a:t>
            </a:r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6783C309-6E85-4A8C-AF9B-A555678E2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495800"/>
            <a:ext cx="99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3200">
                <a:latin typeface="Times New Roman" panose="02020603050405020304" pitchFamily="18" charset="0"/>
              </a:rPr>
              <a:t>K</a:t>
            </a:r>
            <a:r>
              <a:rPr lang="en-US" altLang="en-US" sz="3200" baseline="-25000">
                <a:latin typeface="Times New Roman" panose="02020603050405020304" pitchFamily="18" charset="0"/>
              </a:rPr>
              <a:t>3,3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E48040D5-9792-4BD2-A2B7-774F555831E6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352800"/>
            <a:ext cx="4724400" cy="3124200"/>
            <a:chOff x="2198" y="3014"/>
            <a:chExt cx="1371" cy="863"/>
          </a:xfrm>
        </p:grpSpPr>
        <p:sp>
          <p:nvSpPr>
            <p:cNvPr id="18438" name="Oval 6">
              <a:extLst>
                <a:ext uri="{FF2B5EF4-FFF2-40B4-BE49-F238E27FC236}">
                  <a16:creationId xmlns:a16="http://schemas.microsoft.com/office/drawing/2014/main" id="{94C3357C-5AA3-4E50-8B6C-FA8BC1833CB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98" y="3014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39" name="Line 7">
              <a:extLst>
                <a:ext uri="{FF2B5EF4-FFF2-40B4-BE49-F238E27FC236}">
                  <a16:creationId xmlns:a16="http://schemas.microsoft.com/office/drawing/2014/main" id="{9D98DA2C-83A2-4C2F-9311-B2147B049C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9" y="3041"/>
              <a:ext cx="0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0" name="Line 8">
              <a:extLst>
                <a:ext uri="{FF2B5EF4-FFF2-40B4-BE49-F238E27FC236}">
                  <a16:creationId xmlns:a16="http://schemas.microsoft.com/office/drawing/2014/main" id="{1C578F4E-43C4-405C-A946-51A30F3FFE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1" y="3041"/>
              <a:ext cx="0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1" name="Line 9">
              <a:extLst>
                <a:ext uri="{FF2B5EF4-FFF2-40B4-BE49-F238E27FC236}">
                  <a16:creationId xmlns:a16="http://schemas.microsoft.com/office/drawing/2014/main" id="{398A9EA6-FAEA-4605-806B-28B373D8D9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9" y="3041"/>
              <a:ext cx="1302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2" name="Line 10">
              <a:extLst>
                <a:ext uri="{FF2B5EF4-FFF2-40B4-BE49-F238E27FC236}">
                  <a16:creationId xmlns:a16="http://schemas.microsoft.com/office/drawing/2014/main" id="{3B140C0D-D620-4912-B791-F7DA185B52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39" y="3041"/>
              <a:ext cx="1302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3" name="Line 11">
              <a:extLst>
                <a:ext uri="{FF2B5EF4-FFF2-40B4-BE49-F238E27FC236}">
                  <a16:creationId xmlns:a16="http://schemas.microsoft.com/office/drawing/2014/main" id="{D9F2814A-69BC-4702-94CB-2FCB43D81C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0" y="3041"/>
              <a:ext cx="0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4" name="Line 12">
              <a:extLst>
                <a:ext uri="{FF2B5EF4-FFF2-40B4-BE49-F238E27FC236}">
                  <a16:creationId xmlns:a16="http://schemas.microsoft.com/office/drawing/2014/main" id="{95C1CC6E-6A72-466B-AD73-278F263163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39" y="3041"/>
              <a:ext cx="651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5" name="Line 13">
              <a:extLst>
                <a:ext uri="{FF2B5EF4-FFF2-40B4-BE49-F238E27FC236}">
                  <a16:creationId xmlns:a16="http://schemas.microsoft.com/office/drawing/2014/main" id="{738E794E-A9B7-4F5F-85EE-6B5AEF2DA8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0" y="3041"/>
              <a:ext cx="651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6" name="Line 14">
              <a:extLst>
                <a:ext uri="{FF2B5EF4-FFF2-40B4-BE49-F238E27FC236}">
                  <a16:creationId xmlns:a16="http://schemas.microsoft.com/office/drawing/2014/main" id="{0A48722A-C4D9-4674-BC82-83A06213E4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39" y="3041"/>
              <a:ext cx="651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7" name="Line 15">
              <a:extLst>
                <a:ext uri="{FF2B5EF4-FFF2-40B4-BE49-F238E27FC236}">
                  <a16:creationId xmlns:a16="http://schemas.microsoft.com/office/drawing/2014/main" id="{5810D5E6-AC00-49D6-9740-9E162A2BDC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90" y="3041"/>
              <a:ext cx="651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8" name="Oval 16">
              <a:extLst>
                <a:ext uri="{FF2B5EF4-FFF2-40B4-BE49-F238E27FC236}">
                  <a16:creationId xmlns:a16="http://schemas.microsoft.com/office/drawing/2014/main" id="{D507815B-7D0E-40A9-95FB-A0A4E68E03F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60" y="3014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49" name="Oval 17">
              <a:extLst>
                <a:ext uri="{FF2B5EF4-FFF2-40B4-BE49-F238E27FC236}">
                  <a16:creationId xmlns:a16="http://schemas.microsoft.com/office/drawing/2014/main" id="{57FF0C2E-67F8-4DD5-B04C-58DD1367716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94" y="3014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50" name="Oval 18">
              <a:extLst>
                <a:ext uri="{FF2B5EF4-FFF2-40B4-BE49-F238E27FC236}">
                  <a16:creationId xmlns:a16="http://schemas.microsoft.com/office/drawing/2014/main" id="{E8145804-3D1C-45CD-B2D7-1A3B3221319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98" y="3802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51" name="Oval 19">
              <a:extLst>
                <a:ext uri="{FF2B5EF4-FFF2-40B4-BE49-F238E27FC236}">
                  <a16:creationId xmlns:a16="http://schemas.microsoft.com/office/drawing/2014/main" id="{B2870FEC-A291-4883-A6D9-8DD0C5EC2C9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60" y="3792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52" name="Oval 20">
              <a:extLst>
                <a:ext uri="{FF2B5EF4-FFF2-40B4-BE49-F238E27FC236}">
                  <a16:creationId xmlns:a16="http://schemas.microsoft.com/office/drawing/2014/main" id="{FC626458-6151-4FA8-9A52-94672568100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94" y="3802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1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600C601D-BCD7-4846-B039-D39F4F0EEA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Regions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3157BD4A-3406-4ED6-A911-C263B6DC42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10600" cy="3733800"/>
          </a:xfrm>
        </p:spPr>
        <p:txBody>
          <a:bodyPr/>
          <a:lstStyle/>
          <a:p>
            <a:pPr eaLnBrk="1" hangingPunct="1"/>
            <a:r>
              <a:rPr lang="en-US" altLang="en-US" sz="3600">
                <a:latin typeface="Times New Roman" panose="02020603050405020304" pitchFamily="18" charset="0"/>
              </a:rPr>
              <a:t>Euler devised a formula for expressing the relationship between the number of vertices, edges, and regions of a planar graph.</a:t>
            </a:r>
          </a:p>
          <a:p>
            <a:pPr eaLnBrk="1" hangingPunct="1"/>
            <a:r>
              <a:rPr lang="en-US" altLang="en-US" sz="3600">
                <a:latin typeface="Times New Roman" panose="02020603050405020304" pitchFamily="18" charset="0"/>
              </a:rPr>
              <a:t>These </a:t>
            </a:r>
            <a:r>
              <a:rPr lang="en-US" altLang="en-US" sz="3600" i="1">
                <a:latin typeface="Times New Roman" panose="02020603050405020304" pitchFamily="18" charset="0"/>
              </a:rPr>
              <a:t>may</a:t>
            </a:r>
            <a:r>
              <a:rPr lang="en-US" altLang="en-US" sz="3600">
                <a:latin typeface="Times New Roman" panose="02020603050405020304" pitchFamily="18" charset="0"/>
              </a:rPr>
              <a:t> help us determine if a graph can be planar or not.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983E7D76-D332-42D9-AA49-57CB8B1098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Euler’s Formula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742A8130-9400-4004-AFAE-5AC8A6EBB7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534400" cy="2819400"/>
          </a:xfrm>
        </p:spPr>
        <p:txBody>
          <a:bodyPr/>
          <a:lstStyle/>
          <a:p>
            <a:pPr eaLnBrk="1" hangingPunct="1"/>
            <a:r>
              <a:rPr lang="en-US" altLang="en-US" sz="3600">
                <a:latin typeface="Times New Roman" panose="02020603050405020304" pitchFamily="18" charset="0"/>
              </a:rPr>
              <a:t>Let </a:t>
            </a:r>
            <a:r>
              <a:rPr lang="en-US" altLang="en-US" sz="3600" i="1">
                <a:latin typeface="Times New Roman" panose="02020603050405020304" pitchFamily="18" charset="0"/>
              </a:rPr>
              <a:t>G</a:t>
            </a:r>
            <a:r>
              <a:rPr lang="en-US" altLang="en-US" sz="3600">
                <a:latin typeface="Times New Roman" panose="02020603050405020304" pitchFamily="18" charset="0"/>
              </a:rPr>
              <a:t> be a connected planar simple graph with </a:t>
            </a:r>
            <a:r>
              <a:rPr lang="en-US" altLang="en-US" sz="3600" i="1">
                <a:latin typeface="Times New Roman" panose="02020603050405020304" pitchFamily="18" charset="0"/>
              </a:rPr>
              <a:t>e</a:t>
            </a:r>
            <a:r>
              <a:rPr lang="en-US" altLang="en-US" sz="3600">
                <a:latin typeface="Times New Roman" panose="02020603050405020304" pitchFamily="18" charset="0"/>
              </a:rPr>
              <a:t> edges and </a:t>
            </a:r>
            <a:r>
              <a:rPr lang="en-US" altLang="en-US" sz="3600" i="1">
                <a:latin typeface="Times New Roman" panose="02020603050405020304" pitchFamily="18" charset="0"/>
              </a:rPr>
              <a:t>v</a:t>
            </a:r>
            <a:r>
              <a:rPr lang="en-US" altLang="en-US" sz="3600">
                <a:latin typeface="Times New Roman" panose="02020603050405020304" pitchFamily="18" charset="0"/>
              </a:rPr>
              <a:t> vertices. Let </a:t>
            </a:r>
            <a:r>
              <a:rPr lang="en-US" altLang="en-US" sz="3600" i="1">
                <a:latin typeface="Times New Roman" panose="02020603050405020304" pitchFamily="18" charset="0"/>
              </a:rPr>
              <a:t>r</a:t>
            </a:r>
            <a:r>
              <a:rPr lang="en-US" altLang="en-US" sz="3600">
                <a:latin typeface="Times New Roman" panose="02020603050405020304" pitchFamily="18" charset="0"/>
              </a:rPr>
              <a:t> be the number of regions in a planar representation of </a:t>
            </a:r>
            <a:r>
              <a:rPr lang="en-US" altLang="en-US" sz="3600" i="1">
                <a:latin typeface="Times New Roman" panose="02020603050405020304" pitchFamily="18" charset="0"/>
              </a:rPr>
              <a:t>G</a:t>
            </a:r>
            <a:r>
              <a:rPr lang="en-US" altLang="en-US" sz="3600">
                <a:latin typeface="Times New Roman" panose="02020603050405020304" pitchFamily="18" charset="0"/>
              </a:rPr>
              <a:t>. </a:t>
            </a:r>
            <a:r>
              <a:rPr lang="en-US" altLang="en-US" sz="3600" b="1">
                <a:solidFill>
                  <a:srgbClr val="0070C0"/>
                </a:solidFill>
                <a:latin typeface="Times New Roman" panose="02020603050405020304" pitchFamily="18" charset="0"/>
              </a:rPr>
              <a:t>Then </a:t>
            </a:r>
            <a:r>
              <a:rPr lang="en-US" altLang="en-US" sz="3600" b="1" i="1">
                <a:solidFill>
                  <a:srgbClr val="0070C0"/>
                </a:solidFill>
                <a:latin typeface="Times New Roman" panose="02020603050405020304" pitchFamily="18" charset="0"/>
              </a:rPr>
              <a:t>r</a:t>
            </a:r>
            <a:r>
              <a:rPr lang="en-US" altLang="en-US" sz="3600" b="1">
                <a:solidFill>
                  <a:srgbClr val="0070C0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en-US" sz="3600" b="1" i="1">
                <a:solidFill>
                  <a:srgbClr val="0070C0"/>
                </a:solidFill>
                <a:latin typeface="Times New Roman" panose="02020603050405020304" pitchFamily="18" charset="0"/>
              </a:rPr>
              <a:t>e</a:t>
            </a:r>
            <a:r>
              <a:rPr lang="en-US" altLang="en-US" sz="3600" b="1">
                <a:solidFill>
                  <a:srgbClr val="0070C0"/>
                </a:solidFill>
                <a:latin typeface="Times New Roman" panose="02020603050405020304" pitchFamily="18" charset="0"/>
              </a:rPr>
              <a:t> - </a:t>
            </a:r>
            <a:r>
              <a:rPr lang="en-US" altLang="en-US" sz="3600" b="1" i="1">
                <a:solidFill>
                  <a:srgbClr val="0070C0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3600" b="1">
                <a:solidFill>
                  <a:srgbClr val="0070C0"/>
                </a:solidFill>
                <a:latin typeface="Times New Roman" panose="02020603050405020304" pitchFamily="18" charset="0"/>
              </a:rPr>
              <a:t> + 2.</a:t>
            </a:r>
          </a:p>
        </p:txBody>
      </p:sp>
      <p:sp>
        <p:nvSpPr>
          <p:cNvPr id="89092" name="Text Box 4">
            <a:extLst>
              <a:ext uri="{FF2B5EF4-FFF2-40B4-BE49-F238E27FC236}">
                <a16:creationId xmlns:a16="http://schemas.microsoft.com/office/drawing/2014/main" id="{6BA5B679-CAB5-425F-857F-3A2E80E77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648200"/>
            <a:ext cx="46482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2800">
                <a:latin typeface="Times New Roman" panose="02020603050405020304" pitchFamily="18" charset="0"/>
              </a:rPr>
              <a:t># of edges, </a:t>
            </a:r>
            <a:r>
              <a:rPr lang="en-US" altLang="en-US" sz="2800" i="1">
                <a:latin typeface="Times New Roman" panose="02020603050405020304" pitchFamily="18" charset="0"/>
              </a:rPr>
              <a:t>e</a:t>
            </a:r>
            <a:r>
              <a:rPr lang="en-US" altLang="en-US" sz="2800">
                <a:latin typeface="Times New Roman" panose="02020603050405020304" pitchFamily="18" charset="0"/>
              </a:rPr>
              <a:t> = 6</a:t>
            </a:r>
          </a:p>
          <a:p>
            <a:pPr algn="l"/>
            <a:r>
              <a:rPr lang="en-US" altLang="en-US" sz="2800">
                <a:latin typeface="Times New Roman" panose="02020603050405020304" pitchFamily="18" charset="0"/>
              </a:rPr>
              <a:t># of vertices, </a:t>
            </a:r>
            <a:r>
              <a:rPr lang="en-US" altLang="en-US" sz="2800" i="1">
                <a:latin typeface="Times New Roman" panose="02020603050405020304" pitchFamily="18" charset="0"/>
              </a:rPr>
              <a:t>v</a:t>
            </a:r>
            <a:r>
              <a:rPr lang="en-US" altLang="en-US" sz="2800">
                <a:latin typeface="Times New Roman" panose="02020603050405020304" pitchFamily="18" charset="0"/>
              </a:rPr>
              <a:t> = 4</a:t>
            </a:r>
          </a:p>
          <a:p>
            <a:pPr algn="l"/>
            <a:r>
              <a:rPr lang="en-US" altLang="en-US" sz="2800">
                <a:latin typeface="Times New Roman" panose="02020603050405020304" pitchFamily="18" charset="0"/>
              </a:rPr>
              <a:t># of regions, </a:t>
            </a:r>
            <a:r>
              <a:rPr lang="en-US" altLang="en-US" sz="2800" i="1">
                <a:latin typeface="Times New Roman" panose="02020603050405020304" pitchFamily="18" charset="0"/>
              </a:rPr>
              <a:t>r</a:t>
            </a:r>
            <a:r>
              <a:rPr lang="en-US" altLang="en-US" sz="2800">
                <a:latin typeface="Times New Roman" panose="02020603050405020304" pitchFamily="18" charset="0"/>
              </a:rPr>
              <a:t> = </a:t>
            </a:r>
            <a:r>
              <a:rPr lang="en-US" altLang="en-US" sz="2800" i="1">
                <a:latin typeface="Times New Roman" panose="02020603050405020304" pitchFamily="18" charset="0"/>
              </a:rPr>
              <a:t>e</a:t>
            </a:r>
            <a:r>
              <a:rPr lang="en-US" altLang="en-US" sz="2800">
                <a:latin typeface="Times New Roman" panose="02020603050405020304" pitchFamily="18" charset="0"/>
              </a:rPr>
              <a:t> - </a:t>
            </a:r>
            <a:r>
              <a:rPr lang="en-US" altLang="en-US" sz="2800" i="1">
                <a:latin typeface="Times New Roman" panose="02020603050405020304" pitchFamily="18" charset="0"/>
              </a:rPr>
              <a:t>v</a:t>
            </a:r>
            <a:r>
              <a:rPr lang="en-US" altLang="en-US" sz="2800">
                <a:latin typeface="Times New Roman" panose="02020603050405020304" pitchFamily="18" charset="0"/>
              </a:rPr>
              <a:t> + 2 = 4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6ECE9812-A0D2-4158-A9D9-1BDA4C85FB41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962400"/>
            <a:ext cx="2987675" cy="2133600"/>
            <a:chOff x="1046" y="2704"/>
            <a:chExt cx="1690" cy="1088"/>
          </a:xfrm>
        </p:grpSpPr>
        <p:sp>
          <p:nvSpPr>
            <p:cNvPr id="20486" name="Rectangle 6">
              <a:extLst>
                <a:ext uri="{FF2B5EF4-FFF2-40B4-BE49-F238E27FC236}">
                  <a16:creationId xmlns:a16="http://schemas.microsoft.com/office/drawing/2014/main" id="{1DC8CAA8-341C-402A-AE29-5985CF959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976"/>
              <a:ext cx="816" cy="7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87" name="Line 7">
              <a:extLst>
                <a:ext uri="{FF2B5EF4-FFF2-40B4-BE49-F238E27FC236}">
                  <a16:creationId xmlns:a16="http://schemas.microsoft.com/office/drawing/2014/main" id="{7E5CD5AE-DE2F-414C-970F-5BE5071DF6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976"/>
              <a:ext cx="816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8" name="Oval 8">
              <a:extLst>
                <a:ext uri="{FF2B5EF4-FFF2-40B4-BE49-F238E27FC236}">
                  <a16:creationId xmlns:a16="http://schemas.microsoft.com/office/drawing/2014/main" id="{0D159017-918F-49DC-A705-973F19111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92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89" name="Oval 9">
              <a:extLst>
                <a:ext uri="{FF2B5EF4-FFF2-40B4-BE49-F238E27FC236}">
                  <a16:creationId xmlns:a16="http://schemas.microsoft.com/office/drawing/2014/main" id="{98024076-9A49-4C1E-8B71-DB8F516D5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69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0" name="Oval 10">
              <a:extLst>
                <a:ext uri="{FF2B5EF4-FFF2-40B4-BE49-F238E27FC236}">
                  <a16:creationId xmlns:a16="http://schemas.microsoft.com/office/drawing/2014/main" id="{D46DC523-9C67-4E73-A7BF-AF637EE2D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69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1" name="Oval 11">
              <a:extLst>
                <a:ext uri="{FF2B5EF4-FFF2-40B4-BE49-F238E27FC236}">
                  <a16:creationId xmlns:a16="http://schemas.microsoft.com/office/drawing/2014/main" id="{200C8843-F610-40A9-A089-A6B2969B0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92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2" name="Freeform 12">
              <a:extLst>
                <a:ext uri="{FF2B5EF4-FFF2-40B4-BE49-F238E27FC236}">
                  <a16:creationId xmlns:a16="http://schemas.microsoft.com/office/drawing/2014/main" id="{2B71C45C-6842-4401-A547-AD7C1B3C3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2" y="2704"/>
              <a:ext cx="1336" cy="1040"/>
            </a:xfrm>
            <a:custGeom>
              <a:avLst/>
              <a:gdLst>
                <a:gd name="T0" fmla="*/ 1336 w 1336"/>
                <a:gd name="T1" fmla="*/ 224 h 1040"/>
                <a:gd name="T2" fmla="*/ 904 w 1336"/>
                <a:gd name="T3" fmla="*/ 80 h 1040"/>
                <a:gd name="T4" fmla="*/ 280 w 1336"/>
                <a:gd name="T5" fmla="*/ 80 h 1040"/>
                <a:gd name="T6" fmla="*/ 40 w 1336"/>
                <a:gd name="T7" fmla="*/ 560 h 1040"/>
                <a:gd name="T8" fmla="*/ 520 w 1336"/>
                <a:gd name="T9" fmla="*/ 1040 h 10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6"/>
                <a:gd name="T16" fmla="*/ 0 h 1040"/>
                <a:gd name="T17" fmla="*/ 1336 w 1336"/>
                <a:gd name="T18" fmla="*/ 1040 h 10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6" h="1040">
                  <a:moveTo>
                    <a:pt x="1336" y="224"/>
                  </a:moveTo>
                  <a:cubicBezTo>
                    <a:pt x="1208" y="164"/>
                    <a:pt x="1080" y="104"/>
                    <a:pt x="904" y="80"/>
                  </a:cubicBezTo>
                  <a:cubicBezTo>
                    <a:pt x="728" y="56"/>
                    <a:pt x="424" y="0"/>
                    <a:pt x="280" y="80"/>
                  </a:cubicBezTo>
                  <a:cubicBezTo>
                    <a:pt x="136" y="160"/>
                    <a:pt x="0" y="400"/>
                    <a:pt x="40" y="560"/>
                  </a:cubicBezTo>
                  <a:cubicBezTo>
                    <a:pt x="80" y="720"/>
                    <a:pt x="300" y="880"/>
                    <a:pt x="520" y="104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3" name="Text Box 13">
              <a:extLst>
                <a:ext uri="{FF2B5EF4-FFF2-40B4-BE49-F238E27FC236}">
                  <a16:creationId xmlns:a16="http://schemas.microsoft.com/office/drawing/2014/main" id="{472B5972-0323-4EA8-8840-EE9D961A06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6" y="3034"/>
              <a:ext cx="1494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 sz="2000" i="1">
                  <a:solidFill>
                    <a:schemeClr val="tx2"/>
                  </a:solidFill>
                  <a:latin typeface="Bookman Old Style" panose="02050604050505020204" pitchFamily="18" charset="0"/>
                </a:rPr>
                <a:t>R</a:t>
              </a:r>
              <a:r>
                <a:rPr lang="en-US" altLang="en-US" sz="2000" baseline="-25000">
                  <a:solidFill>
                    <a:schemeClr val="tx2"/>
                  </a:solidFill>
                  <a:latin typeface="Bookman Old Style" panose="02050604050505020204" pitchFamily="18" charset="0"/>
                </a:rPr>
                <a:t>4</a:t>
              </a:r>
              <a:r>
                <a:rPr lang="en-US" altLang="en-US" sz="2000">
                  <a:solidFill>
                    <a:schemeClr val="tx2"/>
                  </a:solidFill>
                  <a:latin typeface="Bookman Old Style" panose="02050604050505020204" pitchFamily="18" charset="0"/>
                </a:rPr>
                <a:t>       </a:t>
              </a:r>
              <a:r>
                <a:rPr lang="en-US" altLang="en-US" sz="2000" i="1">
                  <a:solidFill>
                    <a:schemeClr val="tx2"/>
                  </a:solidFill>
                  <a:latin typeface="Bookman Old Style" panose="02050604050505020204" pitchFamily="18" charset="0"/>
                </a:rPr>
                <a:t>R</a:t>
              </a:r>
              <a:r>
                <a:rPr lang="en-US" altLang="en-US" sz="2000" baseline="-25000">
                  <a:solidFill>
                    <a:schemeClr val="tx2"/>
                  </a:solidFill>
                  <a:latin typeface="Bookman Old Style" panose="02050604050505020204" pitchFamily="18" charset="0"/>
                </a:rPr>
                <a:t>3</a:t>
              </a:r>
              <a:r>
                <a:rPr lang="en-US" altLang="en-US" sz="2000">
                  <a:solidFill>
                    <a:schemeClr val="tx2"/>
                  </a:solidFill>
                  <a:latin typeface="Bookman Old Style" panose="02050604050505020204" pitchFamily="18" charset="0"/>
                </a:rPr>
                <a:t>             </a:t>
              </a:r>
              <a:r>
                <a:rPr lang="en-US" altLang="en-US" sz="2000" i="1">
                  <a:solidFill>
                    <a:schemeClr val="tx2"/>
                  </a:solidFill>
                  <a:latin typeface="Bookman Old Style" panose="02050604050505020204" pitchFamily="18" charset="0"/>
                </a:rPr>
                <a:t>R</a:t>
              </a:r>
              <a:r>
                <a:rPr lang="en-US" altLang="en-US" sz="2000" baseline="-25000">
                  <a:solidFill>
                    <a:schemeClr val="tx2"/>
                  </a:solidFill>
                  <a:latin typeface="Bookman Old Style" panose="02050604050505020204" pitchFamily="18" charset="0"/>
                </a:rPr>
                <a:t>2</a:t>
              </a:r>
              <a:endParaRPr lang="en-US" altLang="en-US" sz="2000">
                <a:solidFill>
                  <a:schemeClr val="tx2"/>
                </a:solidFill>
                <a:latin typeface="Bookman Old Style" panose="02050604050505020204" pitchFamily="18" charset="0"/>
              </a:endParaRPr>
            </a:p>
            <a:p>
              <a:pPr algn="l"/>
              <a:endParaRPr lang="en-US" altLang="en-US" sz="2000">
                <a:solidFill>
                  <a:schemeClr val="tx2"/>
                </a:solidFill>
                <a:latin typeface="Bookman Old Style" panose="02050604050505020204" pitchFamily="18" charset="0"/>
              </a:endParaRPr>
            </a:p>
            <a:p>
              <a:pPr algn="l"/>
              <a:r>
                <a:rPr lang="en-US" altLang="en-US" sz="2000">
                  <a:solidFill>
                    <a:schemeClr val="tx2"/>
                  </a:solidFill>
                  <a:latin typeface="Bookman Old Style" panose="02050604050505020204" pitchFamily="18" charset="0"/>
                </a:rPr>
                <a:t>                   </a:t>
              </a:r>
              <a:r>
                <a:rPr lang="en-US" altLang="en-US" sz="2000" i="1">
                  <a:solidFill>
                    <a:schemeClr val="tx2"/>
                  </a:solidFill>
                  <a:latin typeface="Bookman Old Style" panose="02050604050505020204" pitchFamily="18" charset="0"/>
                </a:rPr>
                <a:t>R</a:t>
              </a:r>
              <a:r>
                <a:rPr lang="en-US" altLang="en-US" sz="2000" baseline="-25000">
                  <a:solidFill>
                    <a:schemeClr val="tx2"/>
                  </a:solidFill>
                  <a:latin typeface="Bookman Old Style" panose="02050604050505020204" pitchFamily="18" charset="0"/>
                </a:rPr>
                <a:t>1</a:t>
              </a:r>
              <a:endParaRPr lang="en-US" altLang="en-US" sz="2000">
                <a:solidFill>
                  <a:schemeClr val="tx2"/>
                </a:solidFill>
                <a:latin typeface="Bookman Old Style" panose="020506040505050202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9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9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9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9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EA1B9AED-17DF-4601-B3D1-9F52332487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Euler’s Formula (Cont.)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84101986-939D-49FD-AA37-D05AAC3BB1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10600" cy="2215991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chemeClr val="tx2"/>
                </a:solidFill>
                <a:latin typeface="Times New Roman" panose="02020603050405020304" pitchFamily="18" charset="0"/>
              </a:rPr>
              <a:t>Corollary 1:</a:t>
            </a:r>
            <a:r>
              <a:rPr lang="en-US" altLang="en-US" sz="3600" dirty="0">
                <a:latin typeface="Times New Roman" panose="02020603050405020304" pitchFamily="18" charset="0"/>
              </a:rPr>
              <a:t> If </a:t>
            </a:r>
            <a:r>
              <a:rPr lang="en-US" altLang="en-US" sz="3600" i="1" dirty="0">
                <a:latin typeface="Times New Roman" panose="02020603050405020304" pitchFamily="18" charset="0"/>
              </a:rPr>
              <a:t>G</a:t>
            </a:r>
            <a:r>
              <a:rPr lang="en-US" altLang="en-US" sz="3600" dirty="0">
                <a:latin typeface="Times New Roman" panose="02020603050405020304" pitchFamily="18" charset="0"/>
              </a:rPr>
              <a:t> is a connected planar simple graph with </a:t>
            </a:r>
            <a:r>
              <a:rPr lang="en-US" altLang="en-US" sz="3600" i="1" dirty="0">
                <a:latin typeface="Times New Roman" panose="02020603050405020304" pitchFamily="18" charset="0"/>
              </a:rPr>
              <a:t>e</a:t>
            </a:r>
            <a:r>
              <a:rPr lang="en-US" altLang="en-US" sz="3600" dirty="0">
                <a:latin typeface="Times New Roman" panose="02020603050405020304" pitchFamily="18" charset="0"/>
              </a:rPr>
              <a:t> edges and </a:t>
            </a:r>
            <a:r>
              <a:rPr lang="en-US" altLang="en-US" sz="3600" i="1" dirty="0">
                <a:latin typeface="Times New Roman" panose="02020603050405020304" pitchFamily="18" charset="0"/>
              </a:rPr>
              <a:t>v</a:t>
            </a:r>
            <a:r>
              <a:rPr lang="en-US" altLang="en-US" sz="3600" dirty="0">
                <a:latin typeface="Times New Roman" panose="02020603050405020304" pitchFamily="18" charset="0"/>
              </a:rPr>
              <a:t> vertices where </a:t>
            </a:r>
            <a:r>
              <a:rPr lang="en-US" altLang="en-US" sz="3600" i="1" dirty="0">
                <a:latin typeface="Times New Roman" panose="02020603050405020304" pitchFamily="18" charset="0"/>
              </a:rPr>
              <a:t>v</a:t>
            </a:r>
            <a:r>
              <a:rPr lang="en-US" altLang="en-US" sz="3600" dirty="0">
                <a:latin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 3, then </a:t>
            </a:r>
            <a:r>
              <a:rPr lang="en-US" altLang="en-US" sz="3600" i="1" dirty="0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en-US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  3</a:t>
            </a:r>
            <a:r>
              <a:rPr lang="en-US" altLang="en-US" sz="3600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en-US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 - 6. </a:t>
            </a:r>
          </a:p>
          <a:p>
            <a:pPr eaLnBrk="1" hangingPunct="1"/>
            <a:r>
              <a:rPr lang="en-US" altLang="en-US" sz="3600" dirty="0">
                <a:latin typeface="Times New Roman" panose="02020603050405020304" pitchFamily="18" charset="0"/>
              </a:rPr>
              <a:t>Is </a:t>
            </a:r>
            <a:r>
              <a:rPr lang="en-US" altLang="en-US" sz="3600" i="1" dirty="0">
                <a:latin typeface="Times New Roman" panose="02020603050405020304" pitchFamily="18" charset="0"/>
              </a:rPr>
              <a:t>K</a:t>
            </a:r>
            <a:r>
              <a:rPr lang="en-US" altLang="en-US" sz="3600" baseline="-25000" dirty="0">
                <a:latin typeface="Times New Roman" panose="02020603050405020304" pitchFamily="18" charset="0"/>
              </a:rPr>
              <a:t>5 </a:t>
            </a:r>
            <a:r>
              <a:rPr lang="en-US" altLang="en-US" sz="3600" dirty="0">
                <a:latin typeface="Times New Roman" panose="02020603050405020304" pitchFamily="18" charset="0"/>
              </a:rPr>
              <a:t>planar?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936CB9D1-1F09-4B99-A09E-2DFB481E55FE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3276600"/>
            <a:ext cx="3810000" cy="3276600"/>
            <a:chOff x="1023" y="2663"/>
            <a:chExt cx="1146" cy="1089"/>
          </a:xfrm>
        </p:grpSpPr>
        <p:sp>
          <p:nvSpPr>
            <p:cNvPr id="21510" name="Oval 5">
              <a:extLst>
                <a:ext uri="{FF2B5EF4-FFF2-40B4-BE49-F238E27FC236}">
                  <a16:creationId xmlns:a16="http://schemas.microsoft.com/office/drawing/2014/main" id="{DBC9E7B6-0BEE-4ECF-BE94-17F29EAC64E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68" y="2663"/>
              <a:ext cx="81" cy="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11" name="Oval 6">
              <a:extLst>
                <a:ext uri="{FF2B5EF4-FFF2-40B4-BE49-F238E27FC236}">
                  <a16:creationId xmlns:a16="http://schemas.microsoft.com/office/drawing/2014/main" id="{192F712D-012C-4A03-A2ED-5367DEA903A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88" y="3055"/>
              <a:ext cx="81" cy="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12" name="AutoShape 7">
              <a:extLst>
                <a:ext uri="{FF2B5EF4-FFF2-40B4-BE49-F238E27FC236}">
                  <a16:creationId xmlns:a16="http://schemas.microsoft.com/office/drawing/2014/main" id="{6F20AAAE-F010-4891-BEDA-08C7B3263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" y="2703"/>
              <a:ext cx="1056" cy="1016"/>
            </a:xfrm>
            <a:prstGeom prst="pentagon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13" name="Line 8">
              <a:extLst>
                <a:ext uri="{FF2B5EF4-FFF2-40B4-BE49-F238E27FC236}">
                  <a16:creationId xmlns:a16="http://schemas.microsoft.com/office/drawing/2014/main" id="{430AEFE4-696F-4FFD-B407-E1A848F94C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0" y="3103"/>
              <a:ext cx="848" cy="6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4" name="Line 9">
              <a:extLst>
                <a:ext uri="{FF2B5EF4-FFF2-40B4-BE49-F238E27FC236}">
                  <a16:creationId xmlns:a16="http://schemas.microsoft.com/office/drawing/2014/main" id="{FC735B31-043A-46B2-9295-842BC40803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8" y="3095"/>
              <a:ext cx="1064" cy="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5" name="Line 10">
              <a:extLst>
                <a:ext uri="{FF2B5EF4-FFF2-40B4-BE49-F238E27FC236}">
                  <a16:creationId xmlns:a16="http://schemas.microsoft.com/office/drawing/2014/main" id="{6A6CAEB8-DC9F-4680-B64B-E8F02E6E1D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8" y="2711"/>
              <a:ext cx="320" cy="10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6" name="Line 11">
              <a:extLst>
                <a:ext uri="{FF2B5EF4-FFF2-40B4-BE49-F238E27FC236}">
                  <a16:creationId xmlns:a16="http://schemas.microsoft.com/office/drawing/2014/main" id="{80C520BC-807A-4C4F-861A-41B897BD5A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6" y="2703"/>
              <a:ext cx="312" cy="10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7" name="Line 12">
              <a:extLst>
                <a:ext uri="{FF2B5EF4-FFF2-40B4-BE49-F238E27FC236}">
                  <a16:creationId xmlns:a16="http://schemas.microsoft.com/office/drawing/2014/main" id="{780C12D8-DFB0-4D7A-824D-A078C70F52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72" y="3103"/>
              <a:ext cx="872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8" name="Oval 13">
              <a:extLst>
                <a:ext uri="{FF2B5EF4-FFF2-40B4-BE49-F238E27FC236}">
                  <a16:creationId xmlns:a16="http://schemas.microsoft.com/office/drawing/2014/main" id="{114E4F86-532E-4635-A287-E72FEF4158D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23" y="3072"/>
              <a:ext cx="81" cy="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19" name="Oval 14">
              <a:extLst>
                <a:ext uri="{FF2B5EF4-FFF2-40B4-BE49-F238E27FC236}">
                  <a16:creationId xmlns:a16="http://schemas.microsoft.com/office/drawing/2014/main" id="{5E9C3D62-B057-4E92-9BED-0CDF005CF38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80" y="3671"/>
              <a:ext cx="81" cy="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20" name="Oval 15">
              <a:extLst>
                <a:ext uri="{FF2B5EF4-FFF2-40B4-BE49-F238E27FC236}">
                  <a16:creationId xmlns:a16="http://schemas.microsoft.com/office/drawing/2014/main" id="{77FB0CC9-BD64-44D2-AF60-F89F8C548D8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56" y="3655"/>
              <a:ext cx="81" cy="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1509" name="Text Box 17">
            <a:extLst>
              <a:ext uri="{FF2B5EF4-FFF2-40B4-BE49-F238E27FC236}">
                <a16:creationId xmlns:a16="http://schemas.microsoft.com/office/drawing/2014/main" id="{DDB799F7-1F91-49E9-BED3-958EC6D8D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2578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 i="1">
                <a:latin typeface="Times New Roman" panose="02020603050405020304" pitchFamily="18" charset="0"/>
              </a:rPr>
              <a:t>K</a:t>
            </a:r>
            <a:r>
              <a:rPr lang="en-US" altLang="en-US" sz="2400" baseline="-25000">
                <a:latin typeface="Times New Roman" panose="02020603050405020304" pitchFamily="18" charset="0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CDF5F06-DB1D-47DD-8518-617AC0FF66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The House-and-Utilities Problem</a:t>
            </a:r>
          </a:p>
        </p:txBody>
      </p:sp>
      <p:pic>
        <p:nvPicPr>
          <p:cNvPr id="4099" name="Picture 5" descr="09_7_01">
            <a:extLst>
              <a:ext uri="{FF2B5EF4-FFF2-40B4-BE49-F238E27FC236}">
                <a16:creationId xmlns:a16="http://schemas.microsoft.com/office/drawing/2014/main" id="{FB176E63-B314-4455-BDD1-636FDE699C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1143000"/>
            <a:ext cx="6477000" cy="5421313"/>
          </a:xfrm>
          <a:noFill/>
        </p:spPr>
      </p:pic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B11FFED-5835-4BF7-9819-5A25B6FE43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Euler’s Formula (Cont.)</a:t>
            </a:r>
          </a:p>
        </p:txBody>
      </p:sp>
      <p:sp>
        <p:nvSpPr>
          <p:cNvPr id="202755" name="Rectangle 3">
            <a:extLst>
              <a:ext uri="{FF2B5EF4-FFF2-40B4-BE49-F238E27FC236}">
                <a16:creationId xmlns:a16="http://schemas.microsoft.com/office/drawing/2014/main" id="{FE0FB68E-30F7-42FF-8769-235C886441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10600" cy="3657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</a:rPr>
              <a:t>K</a:t>
            </a:r>
            <a:r>
              <a:rPr lang="en-US" altLang="en-US" baseline="-25000">
                <a:latin typeface="Times New Roman" panose="02020603050405020304" pitchFamily="18" charset="0"/>
              </a:rPr>
              <a:t>5</a:t>
            </a:r>
            <a:r>
              <a:rPr lang="en-US" altLang="en-US">
                <a:latin typeface="Times New Roman" panose="02020603050405020304" pitchFamily="18" charset="0"/>
              </a:rPr>
              <a:t> has 5 vertices and 10 edges.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</a:rPr>
              <a:t>We see that </a:t>
            </a:r>
            <a:r>
              <a:rPr lang="en-US" altLang="en-US" i="1">
                <a:latin typeface="Times New Roman" panose="02020603050405020304" pitchFamily="18" charset="0"/>
              </a:rPr>
              <a:t>v</a:t>
            </a:r>
            <a:r>
              <a:rPr lang="en-US" altLang="en-US">
                <a:latin typeface="Times New Roman" panose="02020603050405020304" pitchFamily="18" charset="0"/>
              </a:rPr>
              <a:t> 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 3</a:t>
            </a:r>
            <a:r>
              <a:rPr lang="en-US" altLang="en-US">
                <a:latin typeface="Times New Roman" panose="02020603050405020304" pitchFamily="18" charset="0"/>
              </a:rPr>
              <a:t>.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</a:rPr>
              <a:t>So, if K</a:t>
            </a:r>
            <a:r>
              <a:rPr lang="en-US" altLang="en-US" baseline="-25000">
                <a:latin typeface="Times New Roman" panose="02020603050405020304" pitchFamily="18" charset="0"/>
              </a:rPr>
              <a:t>5</a:t>
            </a:r>
            <a:r>
              <a:rPr lang="en-US" altLang="en-US">
                <a:latin typeface="Times New Roman" panose="02020603050405020304" pitchFamily="18" charset="0"/>
              </a:rPr>
              <a:t> is planar, it must be true that </a:t>
            </a:r>
            <a:r>
              <a:rPr lang="en-US" altLang="en-US" i="1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  3</a:t>
            </a:r>
            <a:r>
              <a:rPr lang="en-US" altLang="en-US" i="1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 – 6.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en-US" i="1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 – 6  =  3*5 – 6  =  15 – 6  =  9.</a:t>
            </a:r>
            <a:endParaRPr lang="en-US" altLang="en-US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</a:rPr>
              <a:t>So </a:t>
            </a:r>
            <a:r>
              <a:rPr lang="en-US" altLang="en-US" i="1">
                <a:latin typeface="Times New Roman" panose="02020603050405020304" pitchFamily="18" charset="0"/>
              </a:rPr>
              <a:t>e</a:t>
            </a:r>
            <a:r>
              <a:rPr lang="en-US" altLang="en-US">
                <a:latin typeface="Times New Roman" panose="02020603050405020304" pitchFamily="18" charset="0"/>
              </a:rPr>
              <a:t> must be 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 9.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But </a:t>
            </a:r>
            <a:r>
              <a:rPr lang="en-US" altLang="en-US" i="1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 = 10.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>
                <a:solidFill>
                  <a:schemeClr val="tx2"/>
                </a:solidFill>
                <a:latin typeface="Times New Roman" panose="02020603050405020304" pitchFamily="18" charset="0"/>
              </a:rPr>
              <a:t>So, </a:t>
            </a:r>
            <a:r>
              <a:rPr lang="en-US" altLang="en-US" i="1">
                <a:latin typeface="Times New Roman" panose="02020603050405020304" pitchFamily="18" charset="0"/>
              </a:rPr>
              <a:t>K</a:t>
            </a:r>
            <a:r>
              <a:rPr lang="en-US" altLang="en-US" baseline="-25000">
                <a:latin typeface="Times New Roman" panose="02020603050405020304" pitchFamily="18" charset="0"/>
              </a:rPr>
              <a:t>5 </a:t>
            </a:r>
            <a:r>
              <a:rPr lang="en-US" altLang="en-US">
                <a:latin typeface="Times New Roman" panose="02020603050405020304" pitchFamily="18" charset="0"/>
              </a:rPr>
              <a:t>is nonplanar.</a:t>
            </a:r>
            <a:r>
              <a:rPr lang="en-US" altLang="en-US" sz="2800">
                <a:latin typeface="Times New Roman" panose="02020603050405020304" pitchFamily="18" charset="0"/>
              </a:rPr>
              <a:t>  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B22DBFF7-F1C5-4418-BC46-EFC0826CED68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3581400"/>
            <a:ext cx="3200400" cy="2971800"/>
            <a:chOff x="1023" y="2663"/>
            <a:chExt cx="1146" cy="1089"/>
          </a:xfrm>
        </p:grpSpPr>
        <p:sp>
          <p:nvSpPr>
            <p:cNvPr id="22534" name="Oval 5">
              <a:extLst>
                <a:ext uri="{FF2B5EF4-FFF2-40B4-BE49-F238E27FC236}">
                  <a16:creationId xmlns:a16="http://schemas.microsoft.com/office/drawing/2014/main" id="{86B79649-4A7B-48CC-8B2A-19DE4D96097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68" y="2663"/>
              <a:ext cx="81" cy="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35" name="Oval 6">
              <a:extLst>
                <a:ext uri="{FF2B5EF4-FFF2-40B4-BE49-F238E27FC236}">
                  <a16:creationId xmlns:a16="http://schemas.microsoft.com/office/drawing/2014/main" id="{1721DE3C-A35A-43E3-BFE0-6F491A8C248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88" y="3055"/>
              <a:ext cx="81" cy="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36" name="AutoShape 7">
              <a:extLst>
                <a:ext uri="{FF2B5EF4-FFF2-40B4-BE49-F238E27FC236}">
                  <a16:creationId xmlns:a16="http://schemas.microsoft.com/office/drawing/2014/main" id="{F4041D08-EF89-48F2-9D5A-CFABC878A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" y="2703"/>
              <a:ext cx="1056" cy="1016"/>
            </a:xfrm>
            <a:prstGeom prst="pentagon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37" name="Line 8">
              <a:extLst>
                <a:ext uri="{FF2B5EF4-FFF2-40B4-BE49-F238E27FC236}">
                  <a16:creationId xmlns:a16="http://schemas.microsoft.com/office/drawing/2014/main" id="{DF9BD16C-109A-4DEF-B387-268B52A868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0" y="3103"/>
              <a:ext cx="848" cy="6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8" name="Line 9">
              <a:extLst>
                <a:ext uri="{FF2B5EF4-FFF2-40B4-BE49-F238E27FC236}">
                  <a16:creationId xmlns:a16="http://schemas.microsoft.com/office/drawing/2014/main" id="{653B1338-04FB-4535-8D81-DD607EBEFE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8" y="3095"/>
              <a:ext cx="1064" cy="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9" name="Line 10">
              <a:extLst>
                <a:ext uri="{FF2B5EF4-FFF2-40B4-BE49-F238E27FC236}">
                  <a16:creationId xmlns:a16="http://schemas.microsoft.com/office/drawing/2014/main" id="{BA9BC0EF-84D3-47BB-A8E1-0BD6103B59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8" y="2711"/>
              <a:ext cx="320" cy="10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0" name="Line 11">
              <a:extLst>
                <a:ext uri="{FF2B5EF4-FFF2-40B4-BE49-F238E27FC236}">
                  <a16:creationId xmlns:a16="http://schemas.microsoft.com/office/drawing/2014/main" id="{CEF1E863-A430-42E0-9EE3-CE3E14A22B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6" y="2703"/>
              <a:ext cx="312" cy="10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1" name="Line 12">
              <a:extLst>
                <a:ext uri="{FF2B5EF4-FFF2-40B4-BE49-F238E27FC236}">
                  <a16:creationId xmlns:a16="http://schemas.microsoft.com/office/drawing/2014/main" id="{A7A7ED55-57F8-41BD-B2B0-935B2FDB3A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72" y="3103"/>
              <a:ext cx="872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2" name="Oval 13">
              <a:extLst>
                <a:ext uri="{FF2B5EF4-FFF2-40B4-BE49-F238E27FC236}">
                  <a16:creationId xmlns:a16="http://schemas.microsoft.com/office/drawing/2014/main" id="{2861F79B-71F5-41F9-8CEE-80CAB3549F5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23" y="3072"/>
              <a:ext cx="81" cy="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43" name="Oval 14">
              <a:extLst>
                <a:ext uri="{FF2B5EF4-FFF2-40B4-BE49-F238E27FC236}">
                  <a16:creationId xmlns:a16="http://schemas.microsoft.com/office/drawing/2014/main" id="{D127EA8D-288A-4001-9883-5AC5CFD8683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80" y="3671"/>
              <a:ext cx="81" cy="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44" name="Oval 15">
              <a:extLst>
                <a:ext uri="{FF2B5EF4-FFF2-40B4-BE49-F238E27FC236}">
                  <a16:creationId xmlns:a16="http://schemas.microsoft.com/office/drawing/2014/main" id="{4156813E-512C-4224-BEDD-DF965D244FE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56" y="3655"/>
              <a:ext cx="81" cy="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2533" name="Text Box 16">
            <a:extLst>
              <a:ext uri="{FF2B5EF4-FFF2-40B4-BE49-F238E27FC236}">
                <a16:creationId xmlns:a16="http://schemas.microsoft.com/office/drawing/2014/main" id="{AB11E891-8684-4142-ADB5-A06EC6B84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562600"/>
            <a:ext cx="838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3200">
                <a:latin typeface="Times New Roman" panose="02020603050405020304" pitchFamily="18" charset="0"/>
              </a:rPr>
              <a:t>K</a:t>
            </a:r>
            <a:r>
              <a:rPr lang="en-US" altLang="en-US" sz="3200" baseline="-25000">
                <a:latin typeface="Times New Roman" panose="02020603050405020304" pitchFamily="18" charset="0"/>
              </a:rPr>
              <a:t>5</a:t>
            </a:r>
            <a:endParaRPr lang="en-US" altLang="en-US" sz="32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>
            <a:extLst>
              <a:ext uri="{FF2B5EF4-FFF2-40B4-BE49-F238E27FC236}">
                <a16:creationId xmlns:a16="http://schemas.microsoft.com/office/drawing/2014/main" id="{19BF401E-3CF8-45AE-B84D-8EE6DE4F1D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Euler’s Formula (Cont.)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774F871B-C1A1-4585-A059-8B03E47750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1676400"/>
          </a:xfrm>
        </p:spPr>
        <p:txBody>
          <a:bodyPr/>
          <a:lstStyle/>
          <a:p>
            <a:pPr eaLnBrk="1" hangingPunct="1"/>
            <a:r>
              <a:rPr lang="en-US" altLang="en-US" sz="3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Corollary 2:</a:t>
            </a:r>
            <a:r>
              <a:rPr lang="en-US" altLang="en-US" sz="3600">
                <a:latin typeface="Times New Roman" panose="02020603050405020304" pitchFamily="18" charset="0"/>
                <a:sym typeface="Symbol" panose="05050102010706020507" pitchFamily="18" charset="2"/>
              </a:rPr>
              <a:t> If </a:t>
            </a:r>
            <a:r>
              <a:rPr lang="en-US" altLang="en-US" sz="3600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en-US" sz="3600">
                <a:latin typeface="Times New Roman" panose="02020603050405020304" pitchFamily="18" charset="0"/>
                <a:sym typeface="Symbol" panose="05050102010706020507" pitchFamily="18" charset="2"/>
              </a:rPr>
              <a:t> is a connected planar simple graph, then </a:t>
            </a:r>
            <a:r>
              <a:rPr lang="en-US" altLang="en-US" sz="3600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en-US" sz="3600">
                <a:latin typeface="Times New Roman" panose="02020603050405020304" pitchFamily="18" charset="0"/>
                <a:sym typeface="Symbol" panose="05050102010706020507" pitchFamily="18" charset="2"/>
              </a:rPr>
              <a:t> must have a vertex of degree not exceeding 5.</a:t>
            </a:r>
          </a:p>
        </p:txBody>
      </p:sp>
      <p:sp>
        <p:nvSpPr>
          <p:cNvPr id="1029" name="TextBox 3">
            <a:extLst>
              <a:ext uri="{FF2B5EF4-FFF2-40B4-BE49-F238E27FC236}">
                <a16:creationId xmlns:a16="http://schemas.microsoft.com/office/drawing/2014/main" id="{94412131-4C22-419B-B674-6D9EC25E8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429000"/>
            <a:ext cx="7900988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/>
              <a:t>If G has one or two vertices, it is true; </a:t>
            </a:r>
          </a:p>
          <a:p>
            <a:pPr algn="l" eaLnBrk="1" hangingPunct="1"/>
            <a:r>
              <a:rPr lang="en-US" altLang="en-US"/>
              <a:t>thus, we assume that G has at least three vertices.</a:t>
            </a:r>
          </a:p>
          <a:p>
            <a:pPr algn="l" eaLnBrk="1" hangingPunct="1"/>
            <a:endParaRPr lang="en-US" altLang="en-US"/>
          </a:p>
          <a:p>
            <a:pPr algn="l" eaLnBrk="1" hangingPunct="1"/>
            <a:r>
              <a:rPr lang="en-US" altLang="en-US"/>
              <a:t>If the degree of each vertex were at least 6, then by Handshaking Theorem,</a:t>
            </a:r>
          </a:p>
          <a:p>
            <a:pPr algn="l" eaLnBrk="1" hangingPunct="1"/>
            <a:r>
              <a:rPr lang="en-US" altLang="en-US"/>
              <a:t>2e ≥ 6v, i.e., e ≥ 3v,</a:t>
            </a:r>
          </a:p>
          <a:p>
            <a:pPr algn="l" eaLnBrk="1" hangingPunct="1"/>
            <a:endParaRPr lang="en-US" altLang="en-US"/>
          </a:p>
          <a:p>
            <a:pPr algn="l" eaLnBrk="1" hangingPunct="1"/>
            <a:r>
              <a:rPr lang="en-US" altLang="en-US"/>
              <a:t>but this contradicts the inequality from</a:t>
            </a:r>
          </a:p>
          <a:p>
            <a:pPr algn="l" eaLnBrk="1" hangingPunct="1"/>
            <a:r>
              <a:rPr lang="en-US" altLang="en-US"/>
              <a:t>Corollary 1: </a:t>
            </a:r>
            <a:r>
              <a:rPr lang="en-US" altLang="en-US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/>
              <a:t> e ≤ 3v – 6.</a:t>
            </a:r>
          </a:p>
          <a:p>
            <a:pPr algn="l" eaLnBrk="1" hangingPunct="1"/>
            <a:endParaRPr lang="en-US" altLang="en-US"/>
          </a:p>
        </p:txBody>
      </p:sp>
      <p:graphicFrame>
        <p:nvGraphicFramePr>
          <p:cNvPr id="1026" name="Object 4">
            <a:extLst>
              <a:ext uri="{FF2B5EF4-FFF2-40B4-BE49-F238E27FC236}">
                <a16:creationId xmlns:a16="http://schemas.microsoft.com/office/drawing/2014/main" id="{E2223B78-8612-4A78-97B5-498DEBD5F0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4876800"/>
          <a:ext cx="288448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3" imgW="927000" imgH="342720" progId="Equation.3">
                  <p:embed/>
                </p:oleObj>
              </mc:Choice>
              <mc:Fallback>
                <p:oleObj name="Equation" r:id="rId3" imgW="927000" imgH="342720" progId="Equation.3">
                  <p:embed/>
                  <p:pic>
                    <p:nvPicPr>
                      <p:cNvPr id="1026" name="Object 4">
                        <a:extLst>
                          <a:ext uri="{FF2B5EF4-FFF2-40B4-BE49-F238E27FC236}">
                            <a16:creationId xmlns:a16="http://schemas.microsoft.com/office/drawing/2014/main" id="{E2223B78-8612-4A78-97B5-498DEBD5F0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876800"/>
                        <a:ext cx="288448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AB41BE92-D91C-4194-9982-35C0FB059D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Euler’s Formula (Cont.)</a:t>
            </a:r>
          </a:p>
        </p:txBody>
      </p:sp>
      <p:sp>
        <p:nvSpPr>
          <p:cNvPr id="212995" name="Rectangle 3">
            <a:extLst>
              <a:ext uri="{FF2B5EF4-FFF2-40B4-BE49-F238E27FC236}">
                <a16:creationId xmlns:a16="http://schemas.microsoft.com/office/drawing/2014/main" id="{755B53A8-16CD-42DD-9DCB-9EDB84070C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2160591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Corollary 3:</a:t>
            </a:r>
            <a:r>
              <a:rPr lang="en-US" altLang="en-US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 If a connected planar simple graph has </a:t>
            </a:r>
            <a:r>
              <a:rPr lang="en-US" altLang="en-US" sz="3600" i="1" dirty="0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en-US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 edges and </a:t>
            </a:r>
            <a:r>
              <a:rPr lang="en-US" altLang="en-US" sz="3600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en-US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 vertices with </a:t>
            </a:r>
            <a:r>
              <a:rPr lang="en-US" altLang="en-US" sz="3600" i="1" dirty="0">
                <a:latin typeface="Times New Roman" panose="02020603050405020304" pitchFamily="18" charset="0"/>
              </a:rPr>
              <a:t>v</a:t>
            </a:r>
            <a:r>
              <a:rPr lang="en-US" altLang="en-US" sz="3600" dirty="0">
                <a:latin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 3 and no circuits of length 3, then </a:t>
            </a:r>
            <a:r>
              <a:rPr lang="en-US" altLang="en-US" sz="3600" i="1" dirty="0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en-US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  2</a:t>
            </a:r>
            <a:r>
              <a:rPr lang="en-US" altLang="en-US" sz="3600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en-US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 - 4.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600" dirty="0">
                <a:latin typeface="Times New Roman" panose="02020603050405020304" pitchFamily="18" charset="0"/>
              </a:rPr>
              <a:t>Is </a:t>
            </a:r>
            <a:r>
              <a:rPr lang="en-US" altLang="en-US" sz="3600" i="1" dirty="0">
                <a:latin typeface="Times New Roman" panose="02020603050405020304" pitchFamily="18" charset="0"/>
              </a:rPr>
              <a:t>K</a:t>
            </a:r>
            <a:r>
              <a:rPr lang="en-US" altLang="en-US" sz="3600" baseline="-25000" dirty="0">
                <a:latin typeface="Times New Roman" panose="02020603050405020304" pitchFamily="18" charset="0"/>
              </a:rPr>
              <a:t>3,3 </a:t>
            </a:r>
            <a:r>
              <a:rPr lang="en-US" altLang="en-US" sz="3600" dirty="0">
                <a:latin typeface="Times New Roman" panose="02020603050405020304" pitchFamily="18" charset="0"/>
              </a:rPr>
              <a:t>planar?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992A8386-EA41-4848-AA99-C2D98733AC09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4114800"/>
            <a:ext cx="2709863" cy="1905000"/>
            <a:chOff x="2198" y="3014"/>
            <a:chExt cx="1371" cy="863"/>
          </a:xfrm>
        </p:grpSpPr>
        <p:sp>
          <p:nvSpPr>
            <p:cNvPr id="23557" name="Oval 5">
              <a:extLst>
                <a:ext uri="{FF2B5EF4-FFF2-40B4-BE49-F238E27FC236}">
                  <a16:creationId xmlns:a16="http://schemas.microsoft.com/office/drawing/2014/main" id="{98AD3EF6-E258-4B93-BAF1-0B352A75937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98" y="3014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58" name="Line 6">
              <a:extLst>
                <a:ext uri="{FF2B5EF4-FFF2-40B4-BE49-F238E27FC236}">
                  <a16:creationId xmlns:a16="http://schemas.microsoft.com/office/drawing/2014/main" id="{7EBFA0AE-9B49-490F-8555-BBE0931D72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9" y="3041"/>
              <a:ext cx="0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9" name="Line 7">
              <a:extLst>
                <a:ext uri="{FF2B5EF4-FFF2-40B4-BE49-F238E27FC236}">
                  <a16:creationId xmlns:a16="http://schemas.microsoft.com/office/drawing/2014/main" id="{60A46F8E-79B1-4865-AAAB-F481950063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1" y="3041"/>
              <a:ext cx="0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0" name="Line 8">
              <a:extLst>
                <a:ext uri="{FF2B5EF4-FFF2-40B4-BE49-F238E27FC236}">
                  <a16:creationId xmlns:a16="http://schemas.microsoft.com/office/drawing/2014/main" id="{0E72A133-68DC-4763-BB6C-FEBD444135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9" y="3041"/>
              <a:ext cx="1302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1" name="Line 9">
              <a:extLst>
                <a:ext uri="{FF2B5EF4-FFF2-40B4-BE49-F238E27FC236}">
                  <a16:creationId xmlns:a16="http://schemas.microsoft.com/office/drawing/2014/main" id="{4EA7185B-4720-42F9-9558-FC44FF1B3B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39" y="3041"/>
              <a:ext cx="1302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2" name="Line 10">
              <a:extLst>
                <a:ext uri="{FF2B5EF4-FFF2-40B4-BE49-F238E27FC236}">
                  <a16:creationId xmlns:a16="http://schemas.microsoft.com/office/drawing/2014/main" id="{9CAF65CF-102E-46C2-A013-720BC2DFB8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0" y="3041"/>
              <a:ext cx="0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3" name="Line 11">
              <a:extLst>
                <a:ext uri="{FF2B5EF4-FFF2-40B4-BE49-F238E27FC236}">
                  <a16:creationId xmlns:a16="http://schemas.microsoft.com/office/drawing/2014/main" id="{CC802021-E0CE-4220-83B6-ACF9316352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39" y="3041"/>
              <a:ext cx="651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4" name="Line 12">
              <a:extLst>
                <a:ext uri="{FF2B5EF4-FFF2-40B4-BE49-F238E27FC236}">
                  <a16:creationId xmlns:a16="http://schemas.microsoft.com/office/drawing/2014/main" id="{5A007399-BEE0-47FA-BD84-BA168A1F07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0" y="3041"/>
              <a:ext cx="651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5" name="Line 13">
              <a:extLst>
                <a:ext uri="{FF2B5EF4-FFF2-40B4-BE49-F238E27FC236}">
                  <a16:creationId xmlns:a16="http://schemas.microsoft.com/office/drawing/2014/main" id="{3898F109-98E1-4BE0-AEC5-7BBCF34C29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39" y="3041"/>
              <a:ext cx="651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6" name="Line 14">
              <a:extLst>
                <a:ext uri="{FF2B5EF4-FFF2-40B4-BE49-F238E27FC236}">
                  <a16:creationId xmlns:a16="http://schemas.microsoft.com/office/drawing/2014/main" id="{7DE54453-4D70-4A89-AF67-35F23AD311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90" y="3041"/>
              <a:ext cx="651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7" name="Oval 15">
              <a:extLst>
                <a:ext uri="{FF2B5EF4-FFF2-40B4-BE49-F238E27FC236}">
                  <a16:creationId xmlns:a16="http://schemas.microsoft.com/office/drawing/2014/main" id="{87974BCE-D65D-44B7-BF66-9FF6135897F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60" y="3014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68" name="Oval 16">
              <a:extLst>
                <a:ext uri="{FF2B5EF4-FFF2-40B4-BE49-F238E27FC236}">
                  <a16:creationId xmlns:a16="http://schemas.microsoft.com/office/drawing/2014/main" id="{601764D8-20BE-441C-9771-570EF65A588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94" y="3014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69" name="Oval 17">
              <a:extLst>
                <a:ext uri="{FF2B5EF4-FFF2-40B4-BE49-F238E27FC236}">
                  <a16:creationId xmlns:a16="http://schemas.microsoft.com/office/drawing/2014/main" id="{C12B03F4-E6CE-4943-9A83-354DE9CF4F0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98" y="3802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70" name="Oval 18">
              <a:extLst>
                <a:ext uri="{FF2B5EF4-FFF2-40B4-BE49-F238E27FC236}">
                  <a16:creationId xmlns:a16="http://schemas.microsoft.com/office/drawing/2014/main" id="{0F014462-2812-49DE-8ECB-B951B950BFF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60" y="3792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71" name="Oval 19">
              <a:extLst>
                <a:ext uri="{FF2B5EF4-FFF2-40B4-BE49-F238E27FC236}">
                  <a16:creationId xmlns:a16="http://schemas.microsoft.com/office/drawing/2014/main" id="{91695CB1-69A7-4C4B-BA70-F66CBF2226C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94" y="3802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58C4E856-40DD-406C-8C7A-393FD490E7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Euler’s Formula (Cont.)</a:t>
            </a:r>
          </a:p>
        </p:txBody>
      </p:sp>
      <p:sp>
        <p:nvSpPr>
          <p:cNvPr id="214019" name="Rectangle 3">
            <a:extLst>
              <a:ext uri="{FF2B5EF4-FFF2-40B4-BE49-F238E27FC236}">
                <a16:creationId xmlns:a16="http://schemas.microsoft.com/office/drawing/2014/main" id="{3CCD9ECB-85B8-4476-8B6B-C4FD7D62D9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3810000"/>
          </a:xfrm>
        </p:spPr>
        <p:txBody>
          <a:bodyPr/>
          <a:lstStyle/>
          <a:p>
            <a:pPr eaLnBrk="1" hangingPunct="1"/>
            <a:r>
              <a:rPr lang="en-US" altLang="en-US" sz="2800" i="1">
                <a:latin typeface="Times New Roman" panose="02020603050405020304" pitchFamily="18" charset="0"/>
              </a:rPr>
              <a:t>K</a:t>
            </a:r>
            <a:r>
              <a:rPr lang="en-US" altLang="en-US" sz="2800" baseline="-25000">
                <a:latin typeface="Times New Roman" panose="02020603050405020304" pitchFamily="18" charset="0"/>
              </a:rPr>
              <a:t>3,3</a:t>
            </a:r>
            <a:r>
              <a:rPr lang="en-US" altLang="en-US" sz="2800">
                <a:latin typeface="Times New Roman" panose="02020603050405020304" pitchFamily="18" charset="0"/>
              </a:rPr>
              <a:t> has 6 vertices and 9 edges. </a:t>
            </a:r>
          </a:p>
          <a:p>
            <a:pPr eaLnBrk="1" hangingPunct="1"/>
            <a:r>
              <a:rPr lang="en-US" altLang="en-US" sz="2800">
                <a:latin typeface="Times New Roman" panose="02020603050405020304" pitchFamily="18" charset="0"/>
              </a:rPr>
              <a:t>Obviously, v </a:t>
            </a:r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 3 and there are no circuits of length 3.  </a:t>
            </a:r>
          </a:p>
          <a:p>
            <a:pPr eaLnBrk="1" hangingPunct="1"/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If </a:t>
            </a:r>
            <a:r>
              <a:rPr lang="en-US" altLang="en-US" sz="2800" i="1">
                <a:latin typeface="Times New Roman" panose="02020603050405020304" pitchFamily="18" charset="0"/>
              </a:rPr>
              <a:t>K</a:t>
            </a:r>
            <a:r>
              <a:rPr lang="en-US" altLang="en-US" sz="2800" baseline="-25000">
                <a:latin typeface="Times New Roman" panose="02020603050405020304" pitchFamily="18" charset="0"/>
              </a:rPr>
              <a:t>3,3</a:t>
            </a:r>
            <a:r>
              <a:rPr lang="en-US" altLang="en-US" sz="2800">
                <a:latin typeface="Times New Roman" panose="02020603050405020304" pitchFamily="18" charset="0"/>
              </a:rPr>
              <a:t> were planar, then </a:t>
            </a:r>
            <a:r>
              <a:rPr lang="en-US" altLang="en-US" sz="2800" i="1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  2</a:t>
            </a:r>
            <a:r>
              <a:rPr lang="en-US" altLang="en-US" sz="2800" i="1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 – 4 would have to be true.  </a:t>
            </a:r>
          </a:p>
          <a:p>
            <a:pPr eaLnBrk="1" hangingPunct="1"/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800" i="1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 – 4  = 2*6 – 4  = 8 </a:t>
            </a:r>
          </a:p>
          <a:p>
            <a:pPr eaLnBrk="1" hangingPunct="1"/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So </a:t>
            </a:r>
            <a:r>
              <a:rPr lang="en-US" altLang="en-US" sz="2800" i="1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 must be  8.</a:t>
            </a:r>
          </a:p>
          <a:p>
            <a:pPr eaLnBrk="1" hangingPunct="1"/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But </a:t>
            </a:r>
            <a:r>
              <a:rPr lang="en-US" altLang="en-US" sz="2800" i="1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 = 9.</a:t>
            </a:r>
          </a:p>
          <a:p>
            <a:pPr eaLnBrk="1" hangingPunct="1"/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So </a:t>
            </a:r>
            <a:r>
              <a:rPr lang="en-US" altLang="en-US" sz="2800" i="1">
                <a:latin typeface="Times New Roman" panose="02020603050405020304" pitchFamily="18" charset="0"/>
              </a:rPr>
              <a:t>K</a:t>
            </a:r>
            <a:r>
              <a:rPr lang="en-US" altLang="en-US" sz="2800" baseline="-25000">
                <a:latin typeface="Times New Roman" panose="02020603050405020304" pitchFamily="18" charset="0"/>
              </a:rPr>
              <a:t>3,3 </a:t>
            </a:r>
            <a:r>
              <a:rPr lang="en-US" altLang="en-US" sz="2800">
                <a:latin typeface="Times New Roman" panose="02020603050405020304" pitchFamily="18" charset="0"/>
              </a:rPr>
              <a:t>is nonplanar.</a:t>
            </a:r>
            <a:endParaRPr lang="en-US" altLang="en-US" sz="2800" baseline="-25000">
              <a:latin typeface="Times New Roman" panose="02020603050405020304" pitchFamily="18" charset="0"/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8DCEBB04-CA00-406F-9087-E0E6D849D04F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3429000"/>
            <a:ext cx="3548063" cy="2590800"/>
            <a:chOff x="2198" y="3014"/>
            <a:chExt cx="1371" cy="863"/>
          </a:xfrm>
        </p:grpSpPr>
        <p:sp>
          <p:nvSpPr>
            <p:cNvPr id="24582" name="Oval 5">
              <a:extLst>
                <a:ext uri="{FF2B5EF4-FFF2-40B4-BE49-F238E27FC236}">
                  <a16:creationId xmlns:a16="http://schemas.microsoft.com/office/drawing/2014/main" id="{5238B50B-089A-4FC0-AD90-1DF9DF5C104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98" y="3014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83" name="Line 6">
              <a:extLst>
                <a:ext uri="{FF2B5EF4-FFF2-40B4-BE49-F238E27FC236}">
                  <a16:creationId xmlns:a16="http://schemas.microsoft.com/office/drawing/2014/main" id="{BFCFF75A-0C7E-4A70-81B9-AB64F934C4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9" y="3041"/>
              <a:ext cx="0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4" name="Line 7">
              <a:extLst>
                <a:ext uri="{FF2B5EF4-FFF2-40B4-BE49-F238E27FC236}">
                  <a16:creationId xmlns:a16="http://schemas.microsoft.com/office/drawing/2014/main" id="{BA895E81-25A8-4E99-8367-DAEB920A91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1" y="3041"/>
              <a:ext cx="0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5" name="Line 8">
              <a:extLst>
                <a:ext uri="{FF2B5EF4-FFF2-40B4-BE49-F238E27FC236}">
                  <a16:creationId xmlns:a16="http://schemas.microsoft.com/office/drawing/2014/main" id="{E9237C1B-2979-41F6-A7E2-8CBFD7D71D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9" y="3041"/>
              <a:ext cx="1302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6" name="Line 9">
              <a:extLst>
                <a:ext uri="{FF2B5EF4-FFF2-40B4-BE49-F238E27FC236}">
                  <a16:creationId xmlns:a16="http://schemas.microsoft.com/office/drawing/2014/main" id="{00AB5ADE-A663-4D29-829C-69C974B9BD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39" y="3041"/>
              <a:ext cx="1302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7" name="Line 10">
              <a:extLst>
                <a:ext uri="{FF2B5EF4-FFF2-40B4-BE49-F238E27FC236}">
                  <a16:creationId xmlns:a16="http://schemas.microsoft.com/office/drawing/2014/main" id="{FC188C42-FDE5-4857-9C07-80C3DDD5EA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0" y="3041"/>
              <a:ext cx="0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8" name="Line 11">
              <a:extLst>
                <a:ext uri="{FF2B5EF4-FFF2-40B4-BE49-F238E27FC236}">
                  <a16:creationId xmlns:a16="http://schemas.microsoft.com/office/drawing/2014/main" id="{28978591-C6DC-49B3-A0E9-4E20CB1843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39" y="3041"/>
              <a:ext cx="651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9" name="Line 12">
              <a:extLst>
                <a:ext uri="{FF2B5EF4-FFF2-40B4-BE49-F238E27FC236}">
                  <a16:creationId xmlns:a16="http://schemas.microsoft.com/office/drawing/2014/main" id="{85CE0142-90A5-4C07-B25E-0B809C1085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0" y="3041"/>
              <a:ext cx="651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0" name="Line 13">
              <a:extLst>
                <a:ext uri="{FF2B5EF4-FFF2-40B4-BE49-F238E27FC236}">
                  <a16:creationId xmlns:a16="http://schemas.microsoft.com/office/drawing/2014/main" id="{08CB09A6-56F8-4507-988F-5F8EE21B3B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39" y="3041"/>
              <a:ext cx="651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1" name="Line 14">
              <a:extLst>
                <a:ext uri="{FF2B5EF4-FFF2-40B4-BE49-F238E27FC236}">
                  <a16:creationId xmlns:a16="http://schemas.microsoft.com/office/drawing/2014/main" id="{C55610A9-4906-40A3-84F8-AD45BF14A5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90" y="3041"/>
              <a:ext cx="651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2" name="Oval 15">
              <a:extLst>
                <a:ext uri="{FF2B5EF4-FFF2-40B4-BE49-F238E27FC236}">
                  <a16:creationId xmlns:a16="http://schemas.microsoft.com/office/drawing/2014/main" id="{21D81FF6-8088-4BE2-B4BD-D4933DC485B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60" y="3014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93" name="Oval 16">
              <a:extLst>
                <a:ext uri="{FF2B5EF4-FFF2-40B4-BE49-F238E27FC236}">
                  <a16:creationId xmlns:a16="http://schemas.microsoft.com/office/drawing/2014/main" id="{C5C1D07D-8831-4AC7-9433-8BA98E234F0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94" y="3014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94" name="Oval 17">
              <a:extLst>
                <a:ext uri="{FF2B5EF4-FFF2-40B4-BE49-F238E27FC236}">
                  <a16:creationId xmlns:a16="http://schemas.microsoft.com/office/drawing/2014/main" id="{F17E3664-E294-4DE6-8FB1-08B6C3B1991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98" y="3802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95" name="Oval 18">
              <a:extLst>
                <a:ext uri="{FF2B5EF4-FFF2-40B4-BE49-F238E27FC236}">
                  <a16:creationId xmlns:a16="http://schemas.microsoft.com/office/drawing/2014/main" id="{AFBC1E62-080A-4833-BF21-26239913F07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60" y="3792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96" name="Oval 19">
              <a:extLst>
                <a:ext uri="{FF2B5EF4-FFF2-40B4-BE49-F238E27FC236}">
                  <a16:creationId xmlns:a16="http://schemas.microsoft.com/office/drawing/2014/main" id="{62FA8D1B-C453-4C7D-A046-32FA2EE0E35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94" y="3802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4581" name="Text Box 21">
            <a:extLst>
              <a:ext uri="{FF2B5EF4-FFF2-40B4-BE49-F238E27FC236}">
                <a16:creationId xmlns:a16="http://schemas.microsoft.com/office/drawing/2014/main" id="{1582398F-E603-4CBB-9546-9DF5D2E94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6096000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/>
              <a:t>K</a:t>
            </a:r>
            <a:r>
              <a:rPr lang="en-US" altLang="en-US" baseline="-25000"/>
              <a:t>3,3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775704" y="2549651"/>
            <a:ext cx="1604772" cy="52577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93598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Chap</a:t>
            </a:r>
            <a:r>
              <a:rPr spc="-30" dirty="0"/>
              <a:t>t</a:t>
            </a:r>
            <a:r>
              <a:rPr dirty="0"/>
              <a:t>er</a:t>
            </a:r>
            <a:r>
              <a:rPr spc="-110" dirty="0"/>
              <a:t> </a:t>
            </a:r>
            <a:r>
              <a:rPr spc="-5" dirty="0">
                <a:latin typeface="Cambria Math"/>
                <a:cs typeface="Cambria Math"/>
              </a:rPr>
              <a:t>11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467550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10" dirty="0">
                <a:solidFill>
                  <a:srgbClr val="04607A"/>
                </a:solidFill>
                <a:latin typeface="Calibri"/>
                <a:cs typeface="Calibri"/>
              </a:rPr>
              <a:t>Chapter</a:t>
            </a:r>
            <a:r>
              <a:rPr sz="5000" spc="-11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5000" dirty="0">
                <a:solidFill>
                  <a:srgbClr val="04607A"/>
                </a:solidFill>
                <a:latin typeface="Calibri"/>
                <a:cs typeface="Calibri"/>
              </a:rPr>
              <a:t>Summary</a:t>
            </a:r>
            <a:endParaRPr sz="50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869537"/>
            <a:ext cx="3319145" cy="240284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In</a:t>
            </a:r>
            <a:r>
              <a:rPr sz="2600" spc="5" dirty="0">
                <a:latin typeface="Constantia"/>
                <a:cs typeface="Constantia"/>
              </a:rPr>
              <a:t>t</a:t>
            </a:r>
            <a:r>
              <a:rPr sz="2600" spc="-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od</a:t>
            </a:r>
            <a:r>
              <a:rPr sz="2600" spc="5" dirty="0">
                <a:latin typeface="Constantia"/>
                <a:cs typeface="Constantia"/>
              </a:rPr>
              <a:t>u</a:t>
            </a:r>
            <a:r>
              <a:rPr sz="2600" spc="-5" dirty="0">
                <a:latin typeface="Constantia"/>
                <a:cs typeface="Constantia"/>
              </a:rPr>
              <a:t>c</a:t>
            </a:r>
            <a:r>
              <a:rPr sz="2600" spc="5" dirty="0">
                <a:latin typeface="Constantia"/>
                <a:cs typeface="Constantia"/>
              </a:rPr>
              <a:t>t</a:t>
            </a:r>
            <a:r>
              <a:rPr sz="2600" spc="-5" dirty="0">
                <a:latin typeface="Constantia"/>
                <a:cs typeface="Constantia"/>
              </a:rPr>
              <a:t>io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155" dirty="0">
                <a:latin typeface="Constantia"/>
                <a:cs typeface="Constantia"/>
              </a:rPr>
              <a:t>T</a:t>
            </a:r>
            <a:r>
              <a:rPr sz="2600" spc="-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ees</a:t>
            </a: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Applications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Trees</a:t>
            </a:r>
            <a:endParaRPr sz="2600" dirty="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155" dirty="0">
                <a:latin typeface="Constantia"/>
                <a:cs typeface="Constantia"/>
              </a:rPr>
              <a:t>T</a:t>
            </a:r>
            <a:r>
              <a:rPr sz="2600" spc="-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ee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155" dirty="0">
                <a:latin typeface="Constantia"/>
                <a:cs typeface="Constantia"/>
              </a:rPr>
              <a:t>T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spc="-60" dirty="0">
                <a:latin typeface="Constantia"/>
                <a:cs typeface="Constantia"/>
              </a:rPr>
              <a:t>a</a:t>
            </a:r>
            <a:r>
              <a:rPr sz="2600" spc="-55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er</a:t>
            </a:r>
            <a:r>
              <a:rPr sz="2600" spc="5" dirty="0">
                <a:latin typeface="Constantia"/>
                <a:cs typeface="Constantia"/>
              </a:rPr>
              <a:t>s</a:t>
            </a:r>
            <a:r>
              <a:rPr sz="2600" dirty="0">
                <a:latin typeface="Constantia"/>
                <a:cs typeface="Constantia"/>
              </a:rPr>
              <a:t>al</a:t>
            </a: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Spanning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Trees</a:t>
            </a:r>
            <a:endParaRPr sz="2600" dirty="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Minimum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Spanning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200655" y="2516123"/>
            <a:ext cx="6179820" cy="55930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76516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Section</a:t>
            </a:r>
            <a:r>
              <a:rPr spc="-100" dirty="0"/>
              <a:t> </a:t>
            </a:r>
            <a:r>
              <a:rPr dirty="0">
                <a:latin typeface="Cambria Math"/>
                <a:cs typeface="Cambria Math"/>
              </a:rPr>
              <a:t>11.1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452437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" dirty="0">
                <a:solidFill>
                  <a:srgbClr val="04607A"/>
                </a:solidFill>
                <a:latin typeface="Calibri"/>
                <a:cs typeface="Calibri"/>
              </a:rPr>
              <a:t>Section</a:t>
            </a:r>
            <a:r>
              <a:rPr sz="5000" spc="-8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5000" dirty="0">
                <a:solidFill>
                  <a:srgbClr val="04607A"/>
                </a:solidFill>
                <a:latin typeface="Calibri"/>
                <a:cs typeface="Calibri"/>
              </a:rPr>
              <a:t>Summary</a:t>
            </a:r>
            <a:endParaRPr sz="50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869537"/>
            <a:ext cx="3319145" cy="192722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In</a:t>
            </a:r>
            <a:r>
              <a:rPr sz="2600" spc="5" dirty="0">
                <a:latin typeface="Constantia"/>
                <a:cs typeface="Constantia"/>
              </a:rPr>
              <a:t>t</a:t>
            </a:r>
            <a:r>
              <a:rPr sz="2600" spc="-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od</a:t>
            </a:r>
            <a:r>
              <a:rPr sz="2600" spc="5" dirty="0">
                <a:latin typeface="Constantia"/>
                <a:cs typeface="Constantia"/>
              </a:rPr>
              <a:t>u</a:t>
            </a:r>
            <a:r>
              <a:rPr sz="2600" spc="-5" dirty="0">
                <a:latin typeface="Constantia"/>
                <a:cs typeface="Constantia"/>
              </a:rPr>
              <a:t>c</a:t>
            </a:r>
            <a:r>
              <a:rPr sz="2600" spc="5" dirty="0">
                <a:latin typeface="Constantia"/>
                <a:cs typeface="Constantia"/>
              </a:rPr>
              <a:t>t</a:t>
            </a:r>
            <a:r>
              <a:rPr sz="2600" spc="-5" dirty="0">
                <a:latin typeface="Constantia"/>
                <a:cs typeface="Constantia"/>
              </a:rPr>
              <a:t>io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155" dirty="0">
                <a:latin typeface="Constantia"/>
                <a:cs typeface="Constantia"/>
              </a:rPr>
              <a:t>T</a:t>
            </a:r>
            <a:r>
              <a:rPr sz="2600" spc="-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ees</a:t>
            </a: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10" dirty="0">
                <a:latin typeface="Constantia"/>
                <a:cs typeface="Constantia"/>
              </a:rPr>
              <a:t>Rooted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Trees</a:t>
            </a:r>
            <a:endParaRPr sz="2600" dirty="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40" dirty="0">
                <a:latin typeface="Constantia"/>
                <a:cs typeface="Constantia"/>
              </a:rPr>
              <a:t>Trees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as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Models</a:t>
            </a:r>
            <a:endParaRPr sz="2600" dirty="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Properties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Trees</a:t>
            </a:r>
            <a:endParaRPr sz="26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138811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320" dirty="0">
                <a:solidFill>
                  <a:srgbClr val="04607A"/>
                </a:solidFill>
                <a:latin typeface="Calibri"/>
                <a:cs typeface="Calibri"/>
              </a:rPr>
              <a:t>T</a:t>
            </a:r>
            <a:r>
              <a:rPr sz="5000" spc="-65" dirty="0">
                <a:solidFill>
                  <a:srgbClr val="04607A"/>
                </a:solidFill>
                <a:latin typeface="Calibri"/>
                <a:cs typeface="Calibri"/>
              </a:rPr>
              <a:t>r</a:t>
            </a:r>
            <a:r>
              <a:rPr sz="5000" dirty="0">
                <a:solidFill>
                  <a:srgbClr val="04607A"/>
                </a:solidFill>
                <a:latin typeface="Calibri"/>
                <a:cs typeface="Calibri"/>
              </a:rPr>
              <a:t>e</a:t>
            </a:r>
            <a:r>
              <a:rPr sz="5000" spc="-20" dirty="0">
                <a:solidFill>
                  <a:srgbClr val="04607A"/>
                </a:solidFill>
                <a:latin typeface="Calibri"/>
                <a:cs typeface="Calibri"/>
              </a:rPr>
              <a:t>e</a:t>
            </a:r>
            <a:r>
              <a:rPr sz="5000" dirty="0">
                <a:solidFill>
                  <a:srgbClr val="04607A"/>
                </a:solidFill>
                <a:latin typeface="Calibri"/>
                <a:cs typeface="Calibri"/>
              </a:rPr>
              <a:t>s</a:t>
            </a:r>
            <a:endParaRPr sz="50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0259" y="2177923"/>
            <a:ext cx="7802880" cy="277495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 marR="676910">
              <a:lnSpc>
                <a:spcPct val="80000"/>
              </a:lnSpc>
              <a:spcBef>
                <a:spcPts val="620"/>
              </a:spcBef>
            </a:pPr>
            <a:r>
              <a:rPr sz="2200" b="1" dirty="0">
                <a:latin typeface="Constantia"/>
                <a:cs typeface="Constantia"/>
              </a:rPr>
              <a:t>Definition</a:t>
            </a:r>
            <a:r>
              <a:rPr sz="2200" dirty="0">
                <a:latin typeface="Constantia"/>
                <a:cs typeface="Constantia"/>
              </a:rPr>
              <a:t>: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spc="-25" dirty="0">
                <a:latin typeface="Constantia"/>
                <a:cs typeface="Constantia"/>
              </a:rPr>
              <a:t> </a:t>
            </a:r>
            <a:r>
              <a:rPr sz="2200" i="1" spc="-15" dirty="0">
                <a:latin typeface="Constantia"/>
                <a:cs typeface="Constantia"/>
              </a:rPr>
              <a:t>tree</a:t>
            </a:r>
            <a:r>
              <a:rPr sz="2200" i="1" spc="3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is</a:t>
            </a:r>
            <a:r>
              <a:rPr sz="2200" spc="-9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connected</a:t>
            </a:r>
            <a:r>
              <a:rPr sz="2200" spc="-4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undirected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graph</a:t>
            </a:r>
            <a:r>
              <a:rPr sz="2200" spc="-10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with</a:t>
            </a:r>
            <a:r>
              <a:rPr sz="2200" spc="-2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no </a:t>
            </a:r>
            <a:r>
              <a:rPr sz="2200" spc="-54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simple</a:t>
            </a:r>
            <a:r>
              <a:rPr sz="2200" spc="-12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circuits.</a:t>
            </a:r>
            <a:endParaRPr sz="22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</a:pPr>
            <a:endParaRPr sz="2600" dirty="0">
              <a:latin typeface="Constantia"/>
              <a:cs typeface="Constantia"/>
            </a:endParaRPr>
          </a:p>
          <a:p>
            <a:pPr marL="12700" marR="5080" algn="just">
              <a:lnSpc>
                <a:spcPct val="80000"/>
              </a:lnSpc>
            </a:pPr>
            <a:r>
              <a:rPr sz="2200" b="1" dirty="0">
                <a:latin typeface="Constantia"/>
                <a:cs typeface="Constantia"/>
              </a:rPr>
              <a:t>Definition</a:t>
            </a:r>
            <a:r>
              <a:rPr sz="2200" dirty="0">
                <a:latin typeface="Constantia"/>
                <a:cs typeface="Constantia"/>
              </a:rPr>
              <a:t>: </a:t>
            </a:r>
            <a:r>
              <a:rPr sz="2200" spc="-5" dirty="0">
                <a:latin typeface="Constantia"/>
                <a:cs typeface="Constantia"/>
              </a:rPr>
              <a:t>An </a:t>
            </a:r>
            <a:r>
              <a:rPr sz="2200" spc="-15" dirty="0">
                <a:latin typeface="Constantia"/>
                <a:cs typeface="Constantia"/>
              </a:rPr>
              <a:t>undirected </a:t>
            </a:r>
            <a:r>
              <a:rPr sz="2200" spc="-10" dirty="0">
                <a:latin typeface="Constantia"/>
                <a:cs typeface="Constantia"/>
              </a:rPr>
              <a:t>graph </a:t>
            </a:r>
            <a:r>
              <a:rPr sz="2200" spc="-5" dirty="0">
                <a:latin typeface="Constantia"/>
                <a:cs typeface="Constantia"/>
              </a:rPr>
              <a:t>is a </a:t>
            </a:r>
            <a:r>
              <a:rPr sz="2200" spc="-15" dirty="0">
                <a:latin typeface="Constantia"/>
                <a:cs typeface="Constantia"/>
              </a:rPr>
              <a:t>tree </a:t>
            </a:r>
            <a:r>
              <a:rPr sz="2200" spc="-5" dirty="0">
                <a:latin typeface="Constantia"/>
                <a:cs typeface="Constantia"/>
              </a:rPr>
              <a:t>if and </a:t>
            </a:r>
            <a:r>
              <a:rPr sz="2200" spc="-10" dirty="0">
                <a:latin typeface="Constantia"/>
                <a:cs typeface="Constantia"/>
              </a:rPr>
              <a:t>only </a:t>
            </a:r>
            <a:r>
              <a:rPr sz="2200" spc="-5" dirty="0">
                <a:latin typeface="Constantia"/>
                <a:cs typeface="Constantia"/>
              </a:rPr>
              <a:t>if </a:t>
            </a:r>
            <a:r>
              <a:rPr sz="2200" spc="-15" dirty="0">
                <a:latin typeface="Constantia"/>
                <a:cs typeface="Constantia"/>
              </a:rPr>
              <a:t>there </a:t>
            </a:r>
            <a:r>
              <a:rPr sz="2200" spc="-5" dirty="0">
                <a:latin typeface="Constantia"/>
                <a:cs typeface="Constantia"/>
              </a:rPr>
              <a:t>is a </a:t>
            </a:r>
            <a:r>
              <a:rPr sz="2200" spc="-54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unique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simple</a:t>
            </a:r>
            <a:r>
              <a:rPr sz="2200" spc="-9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path</a:t>
            </a:r>
            <a:r>
              <a:rPr sz="2200" spc="-4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between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any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two</a:t>
            </a:r>
            <a:r>
              <a:rPr sz="2200" spc="-114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of</a:t>
            </a:r>
            <a:r>
              <a:rPr sz="2200" spc="5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its</a:t>
            </a:r>
            <a:r>
              <a:rPr sz="2200" spc="-100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vertices.</a:t>
            </a:r>
            <a:r>
              <a:rPr sz="2200" spc="-2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tree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cannot </a:t>
            </a:r>
            <a:r>
              <a:rPr sz="2200" spc="-540" dirty="0">
                <a:latin typeface="Constantia"/>
                <a:cs typeface="Constantia"/>
              </a:rPr>
              <a:t> </a:t>
            </a:r>
            <a:r>
              <a:rPr sz="2200" spc="-60" dirty="0">
                <a:latin typeface="Constantia"/>
                <a:cs typeface="Constantia"/>
              </a:rPr>
              <a:t>c</a:t>
            </a:r>
            <a:r>
              <a:rPr sz="2200" spc="-5" dirty="0">
                <a:latin typeface="Constantia"/>
                <a:cs typeface="Constantia"/>
              </a:rPr>
              <a:t>o</a:t>
            </a:r>
            <a:r>
              <a:rPr sz="2200" dirty="0">
                <a:latin typeface="Constantia"/>
                <a:cs typeface="Constantia"/>
              </a:rPr>
              <a:t>n</a:t>
            </a:r>
            <a:r>
              <a:rPr sz="2200" spc="-5" dirty="0">
                <a:latin typeface="Constantia"/>
                <a:cs typeface="Constantia"/>
              </a:rPr>
              <a:t>ta</a:t>
            </a:r>
            <a:r>
              <a:rPr sz="2200" dirty="0">
                <a:latin typeface="Constantia"/>
                <a:cs typeface="Constantia"/>
              </a:rPr>
              <a:t>i</a:t>
            </a:r>
            <a:r>
              <a:rPr sz="2200" spc="-5" dirty="0">
                <a:latin typeface="Constantia"/>
                <a:cs typeface="Constantia"/>
              </a:rPr>
              <a:t>n</a:t>
            </a:r>
            <a:r>
              <a:rPr sz="2200" spc="-4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m</a:t>
            </a:r>
            <a:r>
              <a:rPr sz="2200" spc="-10" dirty="0">
                <a:latin typeface="Constantia"/>
                <a:cs typeface="Constantia"/>
              </a:rPr>
              <a:t>ult</a:t>
            </a:r>
            <a:r>
              <a:rPr sz="2200" dirty="0">
                <a:latin typeface="Constantia"/>
                <a:cs typeface="Constantia"/>
              </a:rPr>
              <a:t>i</a:t>
            </a:r>
            <a:r>
              <a:rPr sz="2200" spc="-5" dirty="0">
                <a:latin typeface="Constantia"/>
                <a:cs typeface="Constantia"/>
              </a:rPr>
              <a:t>ple</a:t>
            </a:r>
            <a:r>
              <a:rPr sz="2200" spc="-13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e</a:t>
            </a:r>
            <a:r>
              <a:rPr sz="2200" dirty="0">
                <a:latin typeface="Constantia"/>
                <a:cs typeface="Constantia"/>
              </a:rPr>
              <a:t>d</a:t>
            </a:r>
            <a:r>
              <a:rPr sz="2200" spc="-55" dirty="0">
                <a:latin typeface="Constantia"/>
                <a:cs typeface="Constantia"/>
              </a:rPr>
              <a:t>g</a:t>
            </a:r>
            <a:r>
              <a:rPr sz="2200" spc="-5" dirty="0">
                <a:latin typeface="Constantia"/>
                <a:cs typeface="Constantia"/>
              </a:rPr>
              <a:t>es</a:t>
            </a:r>
            <a:r>
              <a:rPr sz="2200" spc="-10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or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loop</a:t>
            </a:r>
            <a:r>
              <a:rPr sz="2200" spc="-45" dirty="0">
                <a:latin typeface="Constantia"/>
                <a:cs typeface="Constantia"/>
              </a:rPr>
              <a:t>s</a:t>
            </a:r>
            <a:r>
              <a:rPr sz="2200" spc="-5" dirty="0">
                <a:latin typeface="Constantia"/>
                <a:cs typeface="Constantia"/>
              </a:rPr>
              <a:t>.</a:t>
            </a:r>
            <a:endParaRPr sz="22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50" dirty="0">
              <a:latin typeface="Constantia"/>
              <a:cs typeface="Constantia"/>
            </a:endParaRPr>
          </a:p>
          <a:p>
            <a:pPr marL="12700" marR="88265" algn="just">
              <a:lnSpc>
                <a:spcPct val="80000"/>
              </a:lnSpc>
            </a:pPr>
            <a:r>
              <a:rPr sz="2200" b="1" dirty="0">
                <a:latin typeface="Constantia"/>
                <a:cs typeface="Constantia"/>
              </a:rPr>
              <a:t>Definition</a:t>
            </a:r>
            <a:r>
              <a:rPr sz="2200" dirty="0">
                <a:latin typeface="Constantia"/>
                <a:cs typeface="Constantia"/>
              </a:rPr>
              <a:t>: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An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undirected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graph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is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spc="-8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tree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if</a:t>
            </a:r>
            <a:r>
              <a:rPr sz="220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and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only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if</a:t>
            </a:r>
            <a:r>
              <a:rPr sz="2200" spc="2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there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is</a:t>
            </a:r>
            <a:r>
              <a:rPr sz="2200" spc="-9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 </a:t>
            </a:r>
            <a:r>
              <a:rPr sz="2200" spc="-54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unique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simple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path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between</a:t>
            </a:r>
            <a:r>
              <a:rPr sz="2200" spc="-114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any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two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of</a:t>
            </a:r>
            <a:r>
              <a:rPr sz="2200" spc="4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its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vertices.</a:t>
            </a:r>
            <a:endParaRPr sz="22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0"/>
            <a:ext cx="5720080" cy="1256665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4500" spc="-70" dirty="0">
                <a:solidFill>
                  <a:srgbClr val="04607A"/>
                </a:solidFill>
                <a:latin typeface="Calibri"/>
                <a:cs typeface="Calibri"/>
              </a:rPr>
              <a:t>Trees</a:t>
            </a:r>
            <a:endParaRPr sz="4500" dirty="0">
              <a:latin typeface="Calibri"/>
              <a:cs typeface="Calibri"/>
            </a:endParaRPr>
          </a:p>
          <a:p>
            <a:pPr marL="73025">
              <a:lnSpc>
                <a:spcPct val="100000"/>
              </a:lnSpc>
              <a:spcBef>
                <a:spcPts val="495"/>
              </a:spcBef>
            </a:pPr>
            <a:r>
              <a:rPr sz="2400" b="1" spc="-5" dirty="0">
                <a:solidFill>
                  <a:srgbClr val="000000"/>
                </a:solidFill>
                <a:latin typeface="Constantia"/>
                <a:cs typeface="Constantia"/>
              </a:rPr>
              <a:t>Example</a:t>
            </a:r>
            <a:r>
              <a:rPr sz="2400" spc="-5" dirty="0">
                <a:solidFill>
                  <a:srgbClr val="000000"/>
                </a:solidFill>
              </a:rPr>
              <a:t>:</a:t>
            </a:r>
            <a:r>
              <a:rPr sz="2400" spc="-6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Which</a:t>
            </a:r>
            <a:r>
              <a:rPr sz="2400" spc="-10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of</a:t>
            </a:r>
            <a:r>
              <a:rPr sz="2400" spc="2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these</a:t>
            </a:r>
            <a:r>
              <a:rPr sz="2400" spc="-14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graphs</a:t>
            </a:r>
            <a:r>
              <a:rPr sz="2400" spc="-130" dirty="0">
                <a:solidFill>
                  <a:srgbClr val="000000"/>
                </a:solidFill>
              </a:rPr>
              <a:t> </a:t>
            </a:r>
            <a:r>
              <a:rPr sz="2400" spc="-15" dirty="0">
                <a:solidFill>
                  <a:srgbClr val="000000"/>
                </a:solidFill>
              </a:rPr>
              <a:t>are</a:t>
            </a:r>
            <a:r>
              <a:rPr sz="2400" spc="-90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trees?</a:t>
            </a:r>
            <a:endParaRPr sz="2400" dirty="0">
              <a:latin typeface="Constantia"/>
              <a:cs typeface="Constant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0059" y="4802885"/>
            <a:ext cx="7934959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nstantia"/>
                <a:cs typeface="Constantia"/>
              </a:rPr>
              <a:t>Solution</a:t>
            </a:r>
            <a:r>
              <a:rPr sz="2400" spc="-5" dirty="0">
                <a:latin typeface="Constantia"/>
                <a:cs typeface="Constantia"/>
              </a:rPr>
              <a:t>: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i="1" spc="-10" dirty="0">
                <a:latin typeface="Constantia"/>
                <a:cs typeface="Constantia"/>
              </a:rPr>
              <a:t>G</a:t>
            </a:r>
            <a:r>
              <a:rPr sz="2400" spc="-15" baseline="-20833" dirty="0">
                <a:latin typeface="Cambria Math"/>
                <a:cs typeface="Cambria Math"/>
              </a:rPr>
              <a:t>1</a:t>
            </a:r>
            <a:r>
              <a:rPr sz="2400" spc="300" baseline="-20833" dirty="0">
                <a:latin typeface="Cambria Math"/>
                <a:cs typeface="Cambria Math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G</a:t>
            </a:r>
            <a:r>
              <a:rPr sz="2400" spc="-7" baseline="-20833" dirty="0">
                <a:latin typeface="Cambria Math"/>
                <a:cs typeface="Cambria Math"/>
              </a:rPr>
              <a:t>2</a:t>
            </a:r>
            <a:r>
              <a:rPr sz="2400" spc="277" baseline="-20833" dirty="0">
                <a:latin typeface="Cambria Math"/>
                <a:cs typeface="Cambria Math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are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trees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-</a:t>
            </a:r>
            <a:r>
              <a:rPr sz="2400" spc="-5" dirty="0">
                <a:latin typeface="Constantia"/>
                <a:cs typeface="Constantia"/>
              </a:rPr>
              <a:t> both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are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connected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have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no </a:t>
            </a:r>
            <a:r>
              <a:rPr sz="2400" dirty="0">
                <a:latin typeface="Constantia"/>
                <a:cs typeface="Constantia"/>
              </a:rPr>
              <a:t>simple </a:t>
            </a:r>
            <a:r>
              <a:rPr sz="2400" spc="-15" dirty="0">
                <a:latin typeface="Constantia"/>
                <a:cs typeface="Constantia"/>
              </a:rPr>
              <a:t>circuits. </a:t>
            </a:r>
            <a:r>
              <a:rPr sz="2400" i="1" spc="-10" dirty="0">
                <a:latin typeface="Constantia"/>
                <a:cs typeface="Constantia"/>
              </a:rPr>
              <a:t>G</a:t>
            </a:r>
            <a:r>
              <a:rPr sz="2400" spc="-15" baseline="-20833" dirty="0">
                <a:latin typeface="Cambria Math"/>
                <a:cs typeface="Cambria Math"/>
              </a:rPr>
              <a:t>3 </a:t>
            </a:r>
            <a:r>
              <a:rPr sz="2400" spc="-5" dirty="0">
                <a:latin typeface="Constantia"/>
                <a:cs typeface="Constantia"/>
              </a:rPr>
              <a:t>is not </a:t>
            </a:r>
            <a:r>
              <a:rPr sz="2400" dirty="0">
                <a:latin typeface="Constantia"/>
                <a:cs typeface="Constantia"/>
              </a:rPr>
              <a:t>a </a:t>
            </a:r>
            <a:r>
              <a:rPr sz="2400" spc="-10" dirty="0">
                <a:latin typeface="Constantia"/>
                <a:cs typeface="Constantia"/>
              </a:rPr>
              <a:t>tree </a:t>
            </a:r>
            <a:r>
              <a:rPr sz="2400" spc="-5" dirty="0">
                <a:latin typeface="Constantia"/>
                <a:cs typeface="Constantia"/>
              </a:rPr>
              <a:t>because </a:t>
            </a:r>
            <a:r>
              <a:rPr sz="2400" i="1" spc="-5" dirty="0">
                <a:latin typeface="Constantia"/>
                <a:cs typeface="Constantia"/>
              </a:rPr>
              <a:t>e</a:t>
            </a:r>
            <a:r>
              <a:rPr sz="2400" spc="-5" dirty="0">
                <a:latin typeface="Constantia"/>
                <a:cs typeface="Constantia"/>
              </a:rPr>
              <a:t>, </a:t>
            </a:r>
            <a:r>
              <a:rPr sz="2400" i="1" dirty="0">
                <a:latin typeface="Constantia"/>
                <a:cs typeface="Constantia"/>
              </a:rPr>
              <a:t>b</a:t>
            </a:r>
            <a:r>
              <a:rPr sz="2400" dirty="0">
                <a:latin typeface="Constantia"/>
                <a:cs typeface="Constantia"/>
              </a:rPr>
              <a:t>, </a:t>
            </a:r>
            <a:r>
              <a:rPr sz="2400" i="1" dirty="0">
                <a:latin typeface="Constantia"/>
                <a:cs typeface="Constantia"/>
              </a:rPr>
              <a:t>a</a:t>
            </a:r>
            <a:r>
              <a:rPr sz="2400" dirty="0">
                <a:latin typeface="Constantia"/>
                <a:cs typeface="Constantia"/>
              </a:rPr>
              <a:t>, </a:t>
            </a:r>
            <a:r>
              <a:rPr sz="2400" i="1" dirty="0">
                <a:latin typeface="Constantia"/>
                <a:cs typeface="Constantia"/>
              </a:rPr>
              <a:t>d</a:t>
            </a:r>
            <a:r>
              <a:rPr sz="2400" dirty="0">
                <a:latin typeface="Constantia"/>
                <a:cs typeface="Constantia"/>
              </a:rPr>
              <a:t>, </a:t>
            </a:r>
            <a:r>
              <a:rPr sz="2400" i="1" dirty="0">
                <a:latin typeface="Constantia"/>
                <a:cs typeface="Constantia"/>
              </a:rPr>
              <a:t>e </a:t>
            </a:r>
            <a:r>
              <a:rPr sz="2400" spc="-5" dirty="0">
                <a:latin typeface="Constantia"/>
                <a:cs typeface="Constantia"/>
              </a:rPr>
              <a:t>is </a:t>
            </a:r>
            <a:r>
              <a:rPr sz="2400" dirty="0">
                <a:latin typeface="Constantia"/>
                <a:cs typeface="Constantia"/>
              </a:rPr>
              <a:t>a 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simple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circuit,.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i="1" spc="-10" dirty="0">
                <a:latin typeface="Constantia"/>
                <a:cs typeface="Constantia"/>
              </a:rPr>
              <a:t>G</a:t>
            </a:r>
            <a:r>
              <a:rPr sz="2400" spc="-15" baseline="-20833" dirty="0">
                <a:latin typeface="Cambria Math"/>
                <a:cs typeface="Cambria Math"/>
              </a:rPr>
              <a:t>4</a:t>
            </a:r>
            <a:r>
              <a:rPr sz="2400" spc="375" baseline="-20833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not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tree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because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it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not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connected.</a:t>
            </a:r>
            <a:endParaRPr sz="2400" dirty="0">
              <a:latin typeface="Constantia"/>
              <a:cs typeface="Constant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4800" y="1676400"/>
            <a:ext cx="85344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A333A22-4D4C-4DC6-AA5B-F1A5F85F4F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Planar Graphs</a:t>
            </a:r>
          </a:p>
        </p:txBody>
      </p:sp>
      <p:sp>
        <p:nvSpPr>
          <p:cNvPr id="193539" name="Rectangle 3">
            <a:extLst>
              <a:ext uri="{FF2B5EF4-FFF2-40B4-BE49-F238E27FC236}">
                <a16:creationId xmlns:a16="http://schemas.microsoft.com/office/drawing/2014/main" id="{DB98082D-3413-4F9B-A370-69755A5D7E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10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600">
                <a:latin typeface="Times New Roman" panose="02020603050405020304" pitchFamily="18" charset="0"/>
              </a:rPr>
              <a:t>Consider the previous slide.  Is it possible to join the three houses to the three utilities in such a way that none of the connections cross?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9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226632"/>
            <a:ext cx="8173720" cy="206756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4500" spc="-25" dirty="0">
                <a:solidFill>
                  <a:srgbClr val="04607A"/>
                </a:solidFill>
                <a:latin typeface="Calibri"/>
                <a:cs typeface="Calibri"/>
              </a:rPr>
              <a:t>FOREST</a:t>
            </a:r>
            <a:endParaRPr sz="4500" dirty="0">
              <a:latin typeface="Calibri"/>
              <a:cs typeface="Calibri"/>
            </a:endParaRPr>
          </a:p>
          <a:p>
            <a:pPr marL="377825" marR="5080" algn="just">
              <a:lnSpc>
                <a:spcPct val="100000"/>
              </a:lnSpc>
              <a:spcBef>
                <a:spcPts val="480"/>
              </a:spcBef>
            </a:pPr>
            <a:r>
              <a:rPr b="1" spc="5" dirty="0">
                <a:solidFill>
                  <a:srgbClr val="000000"/>
                </a:solidFill>
                <a:latin typeface="Constantia"/>
                <a:cs typeface="Constantia"/>
              </a:rPr>
              <a:t>Definition</a:t>
            </a:r>
            <a:r>
              <a:rPr spc="5" dirty="0">
                <a:solidFill>
                  <a:srgbClr val="000000"/>
                </a:solidFill>
              </a:rPr>
              <a:t>:</a:t>
            </a:r>
            <a:r>
              <a:rPr spc="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 </a:t>
            </a:r>
            <a:r>
              <a:rPr i="1" spc="-10" dirty="0">
                <a:solidFill>
                  <a:srgbClr val="000000"/>
                </a:solidFill>
                <a:latin typeface="Constantia"/>
                <a:cs typeface="Constantia"/>
              </a:rPr>
              <a:t>forest</a:t>
            </a:r>
            <a:r>
              <a:rPr i="1" spc="-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pc="-5" dirty="0">
                <a:solidFill>
                  <a:srgbClr val="000000"/>
                </a:solidFill>
              </a:rPr>
              <a:t>is </a:t>
            </a:r>
            <a:r>
              <a:rPr dirty="0">
                <a:solidFill>
                  <a:srgbClr val="000000"/>
                </a:solidFill>
              </a:rPr>
              <a:t>a </a:t>
            </a:r>
            <a:r>
              <a:rPr spc="-10" dirty="0">
                <a:solidFill>
                  <a:srgbClr val="000000"/>
                </a:solidFill>
              </a:rPr>
              <a:t>graph</a:t>
            </a:r>
            <a:r>
              <a:rPr spc="-5" dirty="0">
                <a:solidFill>
                  <a:srgbClr val="000000"/>
                </a:solidFill>
              </a:rPr>
              <a:t> that has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no simple 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circuit, </a:t>
            </a:r>
            <a:r>
              <a:rPr spc="-5" dirty="0">
                <a:solidFill>
                  <a:srgbClr val="000000"/>
                </a:solidFill>
              </a:rPr>
              <a:t>but is </a:t>
            </a:r>
            <a:r>
              <a:rPr spc="-10" dirty="0">
                <a:solidFill>
                  <a:srgbClr val="000000"/>
                </a:solidFill>
              </a:rPr>
              <a:t>not </a:t>
            </a:r>
            <a:r>
              <a:rPr spc="-15" dirty="0">
                <a:solidFill>
                  <a:srgbClr val="000000"/>
                </a:solidFill>
              </a:rPr>
              <a:t>connected. </a:t>
            </a:r>
            <a:r>
              <a:rPr spc="-5" dirty="0">
                <a:solidFill>
                  <a:srgbClr val="000000"/>
                </a:solidFill>
              </a:rPr>
              <a:t>Each </a:t>
            </a:r>
            <a:r>
              <a:rPr dirty="0">
                <a:solidFill>
                  <a:srgbClr val="000000"/>
                </a:solidFill>
              </a:rPr>
              <a:t>of </a:t>
            </a:r>
            <a:r>
              <a:rPr spc="-5" dirty="0">
                <a:solidFill>
                  <a:srgbClr val="000000"/>
                </a:solidFill>
              </a:rPr>
              <a:t>the </a:t>
            </a:r>
            <a:r>
              <a:rPr spc="-15" dirty="0">
                <a:solidFill>
                  <a:srgbClr val="000000"/>
                </a:solidFill>
              </a:rPr>
              <a:t>connected 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components</a:t>
            </a:r>
            <a:r>
              <a:rPr spc="-114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in</a:t>
            </a:r>
            <a:r>
              <a:rPr spc="-10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</a:t>
            </a:r>
            <a:r>
              <a:rPr spc="-8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forest</a:t>
            </a:r>
            <a:r>
              <a:rPr spc="-7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is</a:t>
            </a:r>
            <a:r>
              <a:rPr spc="-1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</a:t>
            </a:r>
            <a:r>
              <a:rPr spc="-10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tree.</a:t>
            </a:r>
          </a:p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8244" y="2819400"/>
            <a:ext cx="8077200" cy="3625596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205227" y="2513076"/>
            <a:ext cx="6175248" cy="681227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76516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Section</a:t>
            </a:r>
            <a:r>
              <a:rPr spc="-100" dirty="0"/>
              <a:t> </a:t>
            </a:r>
            <a:r>
              <a:rPr dirty="0">
                <a:latin typeface="Cambria Math"/>
                <a:cs typeface="Cambria Math"/>
              </a:rPr>
              <a:t>11.2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444449"/>
            <a:ext cx="3738245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70" dirty="0">
                <a:solidFill>
                  <a:srgbClr val="04607A"/>
                </a:solidFill>
                <a:latin typeface="Calibri"/>
                <a:cs typeface="Calibri"/>
              </a:rPr>
              <a:t>Trees</a:t>
            </a:r>
            <a:r>
              <a:rPr sz="4500" spc="-6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dirty="0">
                <a:solidFill>
                  <a:srgbClr val="04607A"/>
                </a:solidFill>
                <a:latin typeface="Calibri"/>
                <a:cs typeface="Calibri"/>
              </a:rPr>
              <a:t>as</a:t>
            </a:r>
            <a:r>
              <a:rPr sz="4500" spc="-3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dirty="0">
                <a:solidFill>
                  <a:srgbClr val="04607A"/>
                </a:solidFill>
                <a:latin typeface="Calibri"/>
                <a:cs typeface="Calibri"/>
              </a:rPr>
              <a:t>Models</a:t>
            </a:r>
            <a:endParaRPr sz="45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3319" y="1450975"/>
            <a:ext cx="8238490" cy="200088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86385" marR="533400" indent="-274320">
              <a:lnSpc>
                <a:spcPts val="2300"/>
              </a:lnSpc>
              <a:spcBef>
                <a:spcPts val="66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  <a:tab pos="2537460" algn="l"/>
              </a:tabLst>
            </a:pPr>
            <a:r>
              <a:rPr sz="2400" spc="-35" dirty="0">
                <a:latin typeface="Constantia"/>
                <a:cs typeface="Constantia"/>
              </a:rPr>
              <a:t>Trees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are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used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as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models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computer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science,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chemistry, </a:t>
            </a:r>
            <a:r>
              <a:rPr sz="2400" spc="-585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geology,</a:t>
            </a:r>
            <a:r>
              <a:rPr sz="2400" spc="15" dirty="0">
                <a:latin typeface="Constantia"/>
                <a:cs typeface="Constantia"/>
              </a:rPr>
              <a:t> </a:t>
            </a:r>
            <a:r>
              <a:rPr sz="2400" spc="-45" dirty="0">
                <a:latin typeface="Constantia"/>
                <a:cs typeface="Constantia"/>
              </a:rPr>
              <a:t>botany,	</a:t>
            </a:r>
            <a:r>
              <a:rPr sz="2400" spc="-25" dirty="0">
                <a:latin typeface="Constantia"/>
                <a:cs typeface="Constantia"/>
              </a:rPr>
              <a:t>psychology,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many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other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areas.</a:t>
            </a:r>
            <a:endParaRPr sz="24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buClr>
                <a:srgbClr val="0AD0D9"/>
              </a:buClr>
              <a:buFont typeface="Segoe UI Symbol"/>
              <a:buChar char="⚫"/>
            </a:pPr>
            <a:endParaRPr sz="2850" dirty="0">
              <a:latin typeface="Constantia"/>
              <a:cs typeface="Constantia"/>
            </a:endParaRPr>
          </a:p>
          <a:p>
            <a:pPr marL="286385" marR="5080" indent="-274320">
              <a:lnSpc>
                <a:spcPct val="80000"/>
              </a:lnSpc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  <a:tab pos="6282055" algn="l"/>
              </a:tabLst>
            </a:pPr>
            <a:r>
              <a:rPr sz="2400" spc="-35" dirty="0">
                <a:latin typeface="Constantia"/>
                <a:cs typeface="Constantia"/>
              </a:rPr>
              <a:t>Trees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were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introduced</a:t>
            </a:r>
            <a:r>
              <a:rPr sz="2400" spc="2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by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mathematician	</a:t>
            </a:r>
            <a:r>
              <a:rPr sz="2400" spc="-15" dirty="0">
                <a:latin typeface="Constantia"/>
                <a:cs typeface="Constantia"/>
              </a:rPr>
              <a:t>Cayley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ambria Math"/>
                <a:cs typeface="Cambria Math"/>
              </a:rPr>
              <a:t>1857 </a:t>
            </a:r>
            <a:r>
              <a:rPr sz="2400" spc="-509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 </a:t>
            </a:r>
            <a:r>
              <a:rPr sz="2400" dirty="0">
                <a:latin typeface="Constantia"/>
                <a:cs typeface="Constantia"/>
              </a:rPr>
              <a:t>his </a:t>
            </a:r>
            <a:r>
              <a:rPr sz="2400" spc="-25" dirty="0">
                <a:latin typeface="Constantia"/>
                <a:cs typeface="Constantia"/>
              </a:rPr>
              <a:t>work </a:t>
            </a:r>
            <a:r>
              <a:rPr sz="2400" spc="-10" dirty="0">
                <a:latin typeface="Constantia"/>
                <a:cs typeface="Constantia"/>
              </a:rPr>
              <a:t>counting </a:t>
            </a:r>
            <a:r>
              <a:rPr sz="2400" spc="-5" dirty="0">
                <a:latin typeface="Constantia"/>
                <a:cs typeface="Constantia"/>
              </a:rPr>
              <a:t>the number </a:t>
            </a:r>
            <a:r>
              <a:rPr sz="2400" dirty="0">
                <a:latin typeface="Constantia"/>
                <a:cs typeface="Constantia"/>
              </a:rPr>
              <a:t>of </a:t>
            </a:r>
            <a:r>
              <a:rPr sz="2400" spc="-5" dirty="0">
                <a:latin typeface="Constantia"/>
                <a:cs typeface="Constantia"/>
              </a:rPr>
              <a:t>isomers </a:t>
            </a:r>
            <a:r>
              <a:rPr sz="2400" dirty="0">
                <a:latin typeface="Constantia"/>
                <a:cs typeface="Constantia"/>
              </a:rPr>
              <a:t>of </a:t>
            </a:r>
            <a:r>
              <a:rPr sz="2400" spc="-10" dirty="0">
                <a:latin typeface="Constantia"/>
                <a:cs typeface="Constantia"/>
              </a:rPr>
              <a:t>saturated 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40" dirty="0">
                <a:latin typeface="Constantia"/>
                <a:cs typeface="Constantia"/>
              </a:rPr>
              <a:t>h</a:t>
            </a:r>
            <a:r>
              <a:rPr sz="2400" spc="-65" dirty="0">
                <a:latin typeface="Constantia"/>
                <a:cs typeface="Constantia"/>
              </a:rPr>
              <a:t>y</a:t>
            </a:r>
            <a:r>
              <a:rPr sz="2400" spc="-5" dirty="0">
                <a:latin typeface="Constantia"/>
                <a:cs typeface="Constantia"/>
              </a:rPr>
              <a:t>d</a:t>
            </a:r>
            <a:r>
              <a:rPr sz="2400" spc="-4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oc</a:t>
            </a:r>
            <a:r>
              <a:rPr sz="2400" spc="-10" dirty="0">
                <a:latin typeface="Constantia"/>
                <a:cs typeface="Constantia"/>
              </a:rPr>
              <a:t>a</a:t>
            </a:r>
            <a:r>
              <a:rPr sz="2400" spc="-20" dirty="0">
                <a:latin typeface="Constantia"/>
                <a:cs typeface="Constantia"/>
              </a:rPr>
              <a:t>r</a:t>
            </a:r>
            <a:r>
              <a:rPr sz="2400" spc="-5" dirty="0">
                <a:latin typeface="Constantia"/>
                <a:cs typeface="Constantia"/>
              </a:rPr>
              <a:t>b</a:t>
            </a:r>
            <a:r>
              <a:rPr sz="2400" spc="-10" dirty="0">
                <a:latin typeface="Constantia"/>
                <a:cs typeface="Constantia"/>
              </a:rPr>
              <a:t>o</a:t>
            </a:r>
            <a:r>
              <a:rPr sz="2400" spc="-5" dirty="0">
                <a:latin typeface="Constantia"/>
                <a:cs typeface="Constantia"/>
              </a:rPr>
              <a:t>n</a:t>
            </a:r>
            <a:r>
              <a:rPr sz="2400" spc="-45" dirty="0">
                <a:latin typeface="Constantia"/>
                <a:cs typeface="Constantia"/>
              </a:rPr>
              <a:t>s</a:t>
            </a:r>
            <a:r>
              <a:rPr sz="2400" dirty="0">
                <a:latin typeface="Constantia"/>
                <a:cs typeface="Constantia"/>
              </a:rPr>
              <a:t>.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spc="-65" dirty="0">
                <a:latin typeface="Constantia"/>
                <a:cs typeface="Constantia"/>
              </a:rPr>
              <a:t>w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isomer</a:t>
            </a:r>
            <a:r>
              <a:rPr sz="2400" dirty="0">
                <a:latin typeface="Constantia"/>
                <a:cs typeface="Constantia"/>
              </a:rPr>
              <a:t>s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5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b</a:t>
            </a:r>
            <a:r>
              <a:rPr sz="2400" spc="-5" dirty="0">
                <a:latin typeface="Constantia"/>
                <a:cs typeface="Constantia"/>
              </a:rPr>
              <a:t>utan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10" dirty="0">
                <a:latin typeface="Constantia"/>
                <a:cs typeface="Constantia"/>
              </a:rPr>
              <a:t>:</a:t>
            </a:r>
            <a:r>
              <a:rPr sz="900" dirty="0">
                <a:latin typeface="Constantia"/>
                <a:cs typeface="Constantia"/>
              </a:rPr>
              <a:t>.</a:t>
            </a: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49936" y="3739896"/>
            <a:ext cx="8689848" cy="236524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696200" y="381000"/>
            <a:ext cx="883920" cy="103174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870828" y="551434"/>
            <a:ext cx="1393190" cy="577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75"/>
              </a:spcBef>
            </a:pPr>
            <a:r>
              <a:rPr sz="1800" spc="-5" dirty="0">
                <a:latin typeface="Constantia"/>
                <a:cs typeface="Constantia"/>
              </a:rPr>
              <a:t>Ar</a:t>
            </a:r>
            <a:r>
              <a:rPr sz="1800" dirty="0">
                <a:latin typeface="Constantia"/>
                <a:cs typeface="Constantia"/>
              </a:rPr>
              <a:t>thur</a:t>
            </a:r>
            <a:r>
              <a:rPr sz="1800" spc="-8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C</a:t>
            </a:r>
            <a:r>
              <a:rPr sz="1800" spc="-35" dirty="0">
                <a:latin typeface="Constantia"/>
                <a:cs typeface="Constantia"/>
              </a:rPr>
              <a:t>a</a:t>
            </a:r>
            <a:r>
              <a:rPr sz="1800" spc="-20" dirty="0">
                <a:latin typeface="Constantia"/>
                <a:cs typeface="Constantia"/>
              </a:rPr>
              <a:t>y</a:t>
            </a:r>
            <a:r>
              <a:rPr sz="1800" dirty="0">
                <a:latin typeface="Constantia"/>
                <a:cs typeface="Constantia"/>
              </a:rPr>
              <a:t>ley  </a:t>
            </a:r>
            <a:r>
              <a:rPr sz="1800" spc="-5" dirty="0">
                <a:latin typeface="Constantia"/>
                <a:cs typeface="Constantia"/>
              </a:rPr>
              <a:t>(</a:t>
            </a:r>
            <a:r>
              <a:rPr sz="1800" spc="-5" dirty="0">
                <a:latin typeface="Cambria Math"/>
                <a:cs typeface="Cambria Math"/>
              </a:rPr>
              <a:t>1821-1895</a:t>
            </a:r>
            <a:r>
              <a:rPr sz="1800" spc="-5" dirty="0">
                <a:latin typeface="Constantia"/>
                <a:cs typeface="Constantia"/>
              </a:rPr>
              <a:t>)</a:t>
            </a:r>
            <a:endParaRPr sz="18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331978"/>
            <a:ext cx="374015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70" dirty="0">
                <a:solidFill>
                  <a:srgbClr val="04607A"/>
                </a:solidFill>
                <a:latin typeface="Calibri"/>
                <a:cs typeface="Calibri"/>
              </a:rPr>
              <a:t>Trees</a:t>
            </a:r>
            <a:r>
              <a:rPr sz="4500" spc="-5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dirty="0">
                <a:solidFill>
                  <a:srgbClr val="04607A"/>
                </a:solidFill>
                <a:latin typeface="Calibri"/>
                <a:cs typeface="Calibri"/>
              </a:rPr>
              <a:t>as</a:t>
            </a:r>
            <a:r>
              <a:rPr sz="4500" spc="-4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dirty="0">
                <a:solidFill>
                  <a:srgbClr val="04607A"/>
                </a:solidFill>
                <a:latin typeface="Calibri"/>
                <a:cs typeface="Calibri"/>
              </a:rPr>
              <a:t>Models</a:t>
            </a:r>
            <a:endParaRPr sz="45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540" y="1380185"/>
            <a:ext cx="7421880" cy="629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3685" indent="-273685">
              <a:lnSpc>
                <a:spcPts val="2375"/>
              </a:lnSpc>
              <a:spcBef>
                <a:spcPts val="95"/>
              </a:spcBef>
              <a:buClr>
                <a:srgbClr val="0AD0D9"/>
              </a:buClr>
              <a:buSzPct val="95454"/>
              <a:buFont typeface="Segoe UI Symbol"/>
              <a:buChar char="⚫"/>
              <a:tabLst>
                <a:tab pos="273685" algn="l"/>
                <a:tab pos="287020" algn="l"/>
              </a:tabLst>
            </a:pP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-10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organization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of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spc="45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computer</a:t>
            </a:r>
            <a:r>
              <a:rPr sz="2200" spc="-90" dirty="0">
                <a:latin typeface="Constantia"/>
                <a:cs typeface="Constantia"/>
              </a:rPr>
              <a:t> </a:t>
            </a:r>
            <a:r>
              <a:rPr sz="2200" spc="5" dirty="0">
                <a:latin typeface="Constantia"/>
                <a:cs typeface="Constantia"/>
              </a:rPr>
              <a:t>file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system</a:t>
            </a:r>
            <a:r>
              <a:rPr sz="2200" spc="-2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into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directories,</a:t>
            </a:r>
            <a:endParaRPr sz="2200" dirty="0">
              <a:latin typeface="Constantia"/>
              <a:cs typeface="Constantia"/>
            </a:endParaRPr>
          </a:p>
          <a:p>
            <a:pPr marR="8255" algn="ctr">
              <a:lnSpc>
                <a:spcPts val="2375"/>
              </a:lnSpc>
            </a:pPr>
            <a:r>
              <a:rPr sz="2200" spc="-10" dirty="0">
                <a:latin typeface="Constantia"/>
                <a:cs typeface="Constantia"/>
              </a:rPr>
              <a:t>subdirectories,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and</a:t>
            </a:r>
            <a:r>
              <a:rPr sz="2200" spc="-2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files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is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naturally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represented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as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tree.</a:t>
            </a:r>
            <a:endParaRPr sz="2200" dirty="0">
              <a:latin typeface="Constantia"/>
              <a:cs typeface="Constant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7200" y="2362200"/>
            <a:ext cx="8458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408178"/>
            <a:ext cx="374015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70" dirty="0">
                <a:solidFill>
                  <a:srgbClr val="04607A"/>
                </a:solidFill>
                <a:latin typeface="Calibri"/>
                <a:cs typeface="Calibri"/>
              </a:rPr>
              <a:t>Trees</a:t>
            </a:r>
            <a:r>
              <a:rPr sz="4500" spc="-5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dirty="0">
                <a:solidFill>
                  <a:srgbClr val="04607A"/>
                </a:solidFill>
                <a:latin typeface="Calibri"/>
                <a:cs typeface="Calibri"/>
              </a:rPr>
              <a:t>as</a:t>
            </a:r>
            <a:r>
              <a:rPr sz="4500" spc="-4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dirty="0">
                <a:solidFill>
                  <a:srgbClr val="04607A"/>
                </a:solidFill>
                <a:latin typeface="Calibri"/>
                <a:cs typeface="Calibri"/>
              </a:rPr>
              <a:t>Models</a:t>
            </a:r>
            <a:endParaRPr sz="45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7152" y="1154938"/>
            <a:ext cx="844169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40" dirty="0">
                <a:latin typeface="Constantia"/>
                <a:cs typeface="Constantia"/>
              </a:rPr>
              <a:t>Trees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are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used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represent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structure</a:t>
            </a:r>
            <a:r>
              <a:rPr sz="2600" spc="-1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organizations.</a:t>
            </a:r>
            <a:endParaRPr sz="2600" dirty="0">
              <a:latin typeface="Constantia"/>
              <a:cs typeface="Constant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48411" y="1828800"/>
            <a:ext cx="8647176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636778"/>
            <a:ext cx="483679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0850" algn="l"/>
              </a:tabLst>
            </a:pPr>
            <a:r>
              <a:rPr sz="4500" spc="-10" dirty="0">
                <a:solidFill>
                  <a:srgbClr val="04607A"/>
                </a:solidFill>
                <a:latin typeface="Calibri"/>
                <a:cs typeface="Calibri"/>
              </a:rPr>
              <a:t>Applications	</a:t>
            </a:r>
            <a:r>
              <a:rPr sz="4500" spc="-5" dirty="0">
                <a:solidFill>
                  <a:srgbClr val="04607A"/>
                </a:solidFill>
                <a:latin typeface="Calibri"/>
                <a:cs typeface="Calibri"/>
              </a:rPr>
              <a:t>of</a:t>
            </a:r>
            <a:r>
              <a:rPr sz="4500" spc="-8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spc="-70" dirty="0">
                <a:solidFill>
                  <a:srgbClr val="04607A"/>
                </a:solidFill>
                <a:latin typeface="Calibri"/>
                <a:cs typeface="Calibri"/>
              </a:rPr>
              <a:t>Trees</a:t>
            </a:r>
            <a:endParaRPr sz="45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295361"/>
            <a:ext cx="7785100" cy="147764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75"/>
              </a:spcBef>
              <a:buClr>
                <a:srgbClr val="0AD0D9"/>
              </a:buClr>
              <a:buSzPct val="94642"/>
              <a:buFont typeface="Segoe UI Symbol"/>
              <a:buChar char="⚫"/>
              <a:tabLst>
                <a:tab pos="287020" algn="l"/>
              </a:tabLst>
            </a:pPr>
            <a:r>
              <a:rPr sz="2800" b="1" spc="-5" dirty="0">
                <a:latin typeface="Constantia"/>
                <a:cs typeface="Constantia"/>
              </a:rPr>
              <a:t>Game</a:t>
            </a:r>
            <a:r>
              <a:rPr sz="2800" b="1" spc="-140" dirty="0">
                <a:latin typeface="Constantia"/>
                <a:cs typeface="Constantia"/>
              </a:rPr>
              <a:t> </a:t>
            </a:r>
            <a:r>
              <a:rPr sz="2800" b="1" spc="-45" dirty="0">
                <a:latin typeface="Constantia"/>
                <a:cs typeface="Constantia"/>
              </a:rPr>
              <a:t>Trees</a:t>
            </a:r>
            <a:endParaRPr sz="2800" dirty="0">
              <a:latin typeface="Constantia"/>
              <a:cs typeface="Constantia"/>
            </a:endParaRPr>
          </a:p>
          <a:p>
            <a:pPr marL="12700" marR="5080">
              <a:lnSpc>
                <a:spcPct val="100000"/>
              </a:lnSpc>
              <a:spcBef>
                <a:spcPts val="675"/>
              </a:spcBef>
            </a:pPr>
            <a:r>
              <a:rPr sz="2800" spc="-45" dirty="0">
                <a:latin typeface="Constantia"/>
                <a:cs typeface="Constantia"/>
              </a:rPr>
              <a:t>Trees</a:t>
            </a:r>
            <a:r>
              <a:rPr sz="2800" spc="-13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can</a:t>
            </a:r>
            <a:r>
              <a:rPr sz="2800" spc="-5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be</a:t>
            </a:r>
            <a:r>
              <a:rPr sz="2800" spc="-110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used</a:t>
            </a:r>
            <a:r>
              <a:rPr sz="2800" spc="-15" dirty="0">
                <a:latin typeface="Constantia"/>
                <a:cs typeface="Constantia"/>
              </a:rPr>
              <a:t> </a:t>
            </a:r>
            <a:r>
              <a:rPr sz="2800" spc="-25" dirty="0">
                <a:latin typeface="Constantia"/>
                <a:cs typeface="Constantia"/>
              </a:rPr>
              <a:t>to</a:t>
            </a:r>
            <a:r>
              <a:rPr sz="2800" spc="-140" dirty="0">
                <a:latin typeface="Constantia"/>
                <a:cs typeface="Constantia"/>
              </a:rPr>
              <a:t> </a:t>
            </a:r>
            <a:r>
              <a:rPr sz="2800" spc="-15" dirty="0">
                <a:latin typeface="Constantia"/>
                <a:cs typeface="Constantia"/>
              </a:rPr>
              <a:t>analyze</a:t>
            </a:r>
            <a:r>
              <a:rPr sz="2800" spc="-125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certain</a:t>
            </a:r>
            <a:r>
              <a:rPr sz="2800" spc="-70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types</a:t>
            </a:r>
            <a:r>
              <a:rPr sz="2800" spc="-10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of</a:t>
            </a:r>
            <a:r>
              <a:rPr sz="2800" spc="-1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games </a:t>
            </a:r>
            <a:r>
              <a:rPr sz="2800" spc="-68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such</a:t>
            </a:r>
            <a:r>
              <a:rPr sz="2800" spc="-10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as</a:t>
            </a:r>
            <a:r>
              <a:rPr sz="2800" spc="-65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tic-tac-toe, </a:t>
            </a:r>
            <a:r>
              <a:rPr sz="2800" spc="-5" dirty="0">
                <a:latin typeface="Constantia"/>
                <a:cs typeface="Constantia"/>
              </a:rPr>
              <a:t>nim,</a:t>
            </a:r>
            <a:r>
              <a:rPr sz="2800" spc="-90" dirty="0">
                <a:latin typeface="Constantia"/>
                <a:cs typeface="Constantia"/>
              </a:rPr>
              <a:t> </a:t>
            </a:r>
            <a:r>
              <a:rPr sz="2800" spc="-15" dirty="0">
                <a:latin typeface="Constantia"/>
                <a:cs typeface="Constantia"/>
              </a:rPr>
              <a:t>checkers,</a:t>
            </a:r>
            <a:r>
              <a:rPr sz="2800" spc="-8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and</a:t>
            </a:r>
            <a:r>
              <a:rPr sz="2800" spc="-65" dirty="0">
                <a:latin typeface="Constantia"/>
                <a:cs typeface="Constantia"/>
              </a:rPr>
              <a:t> </a:t>
            </a:r>
            <a:r>
              <a:rPr sz="2800" spc="-15" dirty="0">
                <a:latin typeface="Constantia"/>
                <a:cs typeface="Constantia"/>
              </a:rPr>
              <a:t>chess.</a:t>
            </a:r>
            <a:endParaRPr sz="28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408178"/>
            <a:ext cx="612521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-5" dirty="0">
                <a:solidFill>
                  <a:srgbClr val="04607A"/>
                </a:solidFill>
                <a:latin typeface="Calibri"/>
                <a:cs typeface="Calibri"/>
              </a:rPr>
              <a:t>Game</a:t>
            </a:r>
            <a:r>
              <a:rPr sz="4500" b="1" spc="-3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b="1" spc="-75" dirty="0">
                <a:solidFill>
                  <a:srgbClr val="04607A"/>
                </a:solidFill>
                <a:latin typeface="Calibri"/>
                <a:cs typeface="Calibri"/>
              </a:rPr>
              <a:t>Tree</a:t>
            </a:r>
            <a:r>
              <a:rPr sz="4500" b="1" spc="-30" dirty="0">
                <a:solidFill>
                  <a:srgbClr val="04607A"/>
                </a:solidFill>
                <a:latin typeface="Calibri"/>
                <a:cs typeface="Calibri"/>
              </a:rPr>
              <a:t> for</a:t>
            </a:r>
            <a:r>
              <a:rPr sz="4500" b="1" spc="-2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b="1" spc="-65" dirty="0">
                <a:solidFill>
                  <a:srgbClr val="04607A"/>
                </a:solidFill>
                <a:latin typeface="Calibri"/>
                <a:cs typeface="Calibri"/>
              </a:rPr>
              <a:t>Tic-Tac-Toe</a:t>
            </a:r>
            <a:endParaRPr sz="4500" dirty="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43483" y="1485900"/>
            <a:ext cx="8243316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4800" y="1307591"/>
            <a:ext cx="8839200" cy="539800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44500" y="560578"/>
            <a:ext cx="617283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5" dirty="0">
                <a:solidFill>
                  <a:srgbClr val="04607A"/>
                </a:solidFill>
                <a:latin typeface="Calibri"/>
                <a:cs typeface="Calibri"/>
              </a:rPr>
              <a:t>Universal</a:t>
            </a:r>
            <a:r>
              <a:rPr sz="4500" spc="-4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spc="-10" dirty="0">
                <a:solidFill>
                  <a:srgbClr val="04607A"/>
                </a:solidFill>
                <a:latin typeface="Calibri"/>
                <a:cs typeface="Calibri"/>
              </a:rPr>
              <a:t>Address</a:t>
            </a:r>
            <a:r>
              <a:rPr sz="4500" spc="-3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spc="-30" dirty="0">
                <a:solidFill>
                  <a:srgbClr val="04607A"/>
                </a:solidFill>
                <a:latin typeface="Calibri"/>
                <a:cs typeface="Calibri"/>
              </a:rPr>
              <a:t>Systems</a:t>
            </a:r>
            <a:endParaRPr sz="45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3540" y="572519"/>
            <a:ext cx="5012055" cy="153162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635"/>
              </a:spcBef>
            </a:pPr>
            <a:r>
              <a:rPr sz="4000" b="1" spc="-20" dirty="0">
                <a:solidFill>
                  <a:srgbClr val="04607A"/>
                </a:solidFill>
                <a:latin typeface="Calibri"/>
                <a:cs typeface="Calibri"/>
              </a:rPr>
              <a:t>Prefix</a:t>
            </a:r>
            <a:r>
              <a:rPr sz="4000" b="1" spc="-3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000" b="1" spc="-10" dirty="0">
                <a:solidFill>
                  <a:srgbClr val="04607A"/>
                </a:solidFill>
                <a:latin typeface="Calibri"/>
                <a:cs typeface="Calibri"/>
              </a:rPr>
              <a:t>code</a:t>
            </a:r>
            <a:endParaRPr sz="4000" dirty="0">
              <a:latin typeface="Calibri"/>
              <a:cs typeface="Calibri"/>
            </a:endParaRPr>
          </a:p>
          <a:p>
            <a:pPr marL="12700" marR="5080">
              <a:lnSpc>
                <a:spcPts val="1920"/>
              </a:lnSpc>
              <a:spcBef>
                <a:spcPts val="740"/>
              </a:spcBef>
            </a:pPr>
            <a:r>
              <a:rPr sz="2000" b="1" dirty="0">
                <a:solidFill>
                  <a:srgbClr val="000000"/>
                </a:solidFill>
                <a:latin typeface="Constantia"/>
                <a:cs typeface="Constantia"/>
              </a:rPr>
              <a:t>Definition:</a:t>
            </a:r>
            <a:r>
              <a:rPr sz="2000" b="1" spc="-3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2000" dirty="0">
                <a:solidFill>
                  <a:srgbClr val="000000"/>
                </a:solidFill>
              </a:rPr>
              <a:t>A</a:t>
            </a:r>
            <a:r>
              <a:rPr sz="2000" spc="-80" dirty="0">
                <a:solidFill>
                  <a:srgbClr val="000000"/>
                </a:solidFill>
              </a:rPr>
              <a:t> </a:t>
            </a:r>
            <a:r>
              <a:rPr sz="2000" spc="-10" dirty="0">
                <a:solidFill>
                  <a:srgbClr val="000000"/>
                </a:solidFill>
              </a:rPr>
              <a:t>code</a:t>
            </a:r>
            <a:r>
              <a:rPr sz="2000" spc="-85" dirty="0">
                <a:solidFill>
                  <a:srgbClr val="000000"/>
                </a:solidFill>
              </a:rPr>
              <a:t> </a:t>
            </a:r>
            <a:r>
              <a:rPr sz="2000" spc="-5" dirty="0">
                <a:solidFill>
                  <a:srgbClr val="000000"/>
                </a:solidFill>
              </a:rPr>
              <a:t>that</a:t>
            </a:r>
            <a:r>
              <a:rPr sz="2000" spc="-70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has</a:t>
            </a:r>
            <a:r>
              <a:rPr sz="2000" spc="-55" dirty="0">
                <a:solidFill>
                  <a:srgbClr val="000000"/>
                </a:solidFill>
              </a:rPr>
              <a:t> </a:t>
            </a:r>
            <a:r>
              <a:rPr sz="2000" spc="-5" dirty="0">
                <a:solidFill>
                  <a:srgbClr val="000000"/>
                </a:solidFill>
              </a:rPr>
              <a:t>the</a:t>
            </a:r>
            <a:r>
              <a:rPr sz="2000" spc="-80" dirty="0">
                <a:solidFill>
                  <a:srgbClr val="000000"/>
                </a:solidFill>
              </a:rPr>
              <a:t> </a:t>
            </a:r>
            <a:r>
              <a:rPr sz="2000" spc="-5" dirty="0">
                <a:solidFill>
                  <a:srgbClr val="000000"/>
                </a:solidFill>
              </a:rPr>
              <a:t>property</a:t>
            </a:r>
            <a:r>
              <a:rPr sz="2000" spc="-85" dirty="0">
                <a:solidFill>
                  <a:srgbClr val="000000"/>
                </a:solidFill>
              </a:rPr>
              <a:t> </a:t>
            </a:r>
            <a:r>
              <a:rPr sz="2000" spc="-5" dirty="0">
                <a:solidFill>
                  <a:srgbClr val="000000"/>
                </a:solidFill>
              </a:rPr>
              <a:t>that </a:t>
            </a:r>
            <a:r>
              <a:rPr sz="2000" spc="-484" dirty="0">
                <a:solidFill>
                  <a:srgbClr val="000000"/>
                </a:solidFill>
              </a:rPr>
              <a:t> </a:t>
            </a:r>
            <a:r>
              <a:rPr sz="2000" spc="-5" dirty="0">
                <a:solidFill>
                  <a:srgbClr val="000000"/>
                </a:solidFill>
              </a:rPr>
              <a:t>the </a:t>
            </a:r>
            <a:r>
              <a:rPr sz="2000" spc="-10" dirty="0">
                <a:solidFill>
                  <a:srgbClr val="000000"/>
                </a:solidFill>
              </a:rPr>
              <a:t>code </a:t>
            </a:r>
            <a:r>
              <a:rPr sz="2000" dirty="0">
                <a:solidFill>
                  <a:srgbClr val="000000"/>
                </a:solidFill>
              </a:rPr>
              <a:t>of a </a:t>
            </a:r>
            <a:r>
              <a:rPr sz="2000" spc="-10" dirty="0">
                <a:solidFill>
                  <a:srgbClr val="000000"/>
                </a:solidFill>
              </a:rPr>
              <a:t>character </a:t>
            </a:r>
            <a:r>
              <a:rPr sz="2000" spc="-5" dirty="0">
                <a:solidFill>
                  <a:srgbClr val="000000"/>
                </a:solidFill>
              </a:rPr>
              <a:t>is </a:t>
            </a:r>
            <a:r>
              <a:rPr sz="2000" spc="-10" dirty="0">
                <a:solidFill>
                  <a:srgbClr val="000000"/>
                </a:solidFill>
              </a:rPr>
              <a:t>never </a:t>
            </a:r>
            <a:r>
              <a:rPr sz="2000" dirty="0">
                <a:solidFill>
                  <a:srgbClr val="000000"/>
                </a:solidFill>
              </a:rPr>
              <a:t>a prefix of </a:t>
            </a:r>
            <a:r>
              <a:rPr sz="2000" spc="-5" dirty="0">
                <a:solidFill>
                  <a:srgbClr val="000000"/>
                </a:solidFill>
              </a:rPr>
              <a:t>the </a:t>
            </a:r>
            <a:r>
              <a:rPr sz="2000" spc="-490" dirty="0">
                <a:solidFill>
                  <a:srgbClr val="000000"/>
                </a:solidFill>
              </a:rPr>
              <a:t> </a:t>
            </a:r>
            <a:r>
              <a:rPr sz="2000" spc="-40" dirty="0">
                <a:solidFill>
                  <a:srgbClr val="000000"/>
                </a:solidFill>
              </a:rPr>
              <a:t>c</a:t>
            </a:r>
            <a:r>
              <a:rPr sz="2000" dirty="0">
                <a:solidFill>
                  <a:srgbClr val="000000"/>
                </a:solidFill>
              </a:rPr>
              <a:t>ode</a:t>
            </a:r>
            <a:r>
              <a:rPr sz="2000" spc="-105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of</a:t>
            </a:r>
            <a:r>
              <a:rPr sz="2000" spc="-15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an</a:t>
            </a:r>
            <a:r>
              <a:rPr sz="2000" spc="-10" dirty="0">
                <a:solidFill>
                  <a:srgbClr val="000000"/>
                </a:solidFill>
              </a:rPr>
              <a:t>o</a:t>
            </a:r>
            <a:r>
              <a:rPr sz="2000" spc="-5" dirty="0">
                <a:solidFill>
                  <a:srgbClr val="000000"/>
                </a:solidFill>
              </a:rPr>
              <a:t>the</a:t>
            </a:r>
            <a:r>
              <a:rPr sz="2000" dirty="0">
                <a:solidFill>
                  <a:srgbClr val="000000"/>
                </a:solidFill>
              </a:rPr>
              <a:t>r</a:t>
            </a:r>
            <a:r>
              <a:rPr sz="2000" spc="-130" dirty="0">
                <a:solidFill>
                  <a:srgbClr val="000000"/>
                </a:solidFill>
              </a:rPr>
              <a:t> </a:t>
            </a:r>
            <a:r>
              <a:rPr sz="2000" spc="-5" dirty="0">
                <a:solidFill>
                  <a:srgbClr val="000000"/>
                </a:solidFill>
              </a:rPr>
              <a:t>cha</a:t>
            </a:r>
            <a:r>
              <a:rPr sz="2000" spc="-40" dirty="0">
                <a:solidFill>
                  <a:srgbClr val="000000"/>
                </a:solidFill>
              </a:rPr>
              <a:t>r</a:t>
            </a:r>
            <a:r>
              <a:rPr sz="2000" dirty="0">
                <a:solidFill>
                  <a:srgbClr val="000000"/>
                </a:solidFill>
              </a:rPr>
              <a:t>ac</a:t>
            </a:r>
            <a:r>
              <a:rPr sz="2000" spc="-30" dirty="0">
                <a:solidFill>
                  <a:srgbClr val="000000"/>
                </a:solidFill>
              </a:rPr>
              <a:t>t</a:t>
            </a:r>
            <a:r>
              <a:rPr sz="2000" dirty="0">
                <a:solidFill>
                  <a:srgbClr val="000000"/>
                </a:solidFill>
              </a:rPr>
              <a:t>e</a:t>
            </a:r>
            <a:r>
              <a:rPr sz="2000" spc="-185" dirty="0">
                <a:solidFill>
                  <a:srgbClr val="000000"/>
                </a:solidFill>
              </a:rPr>
              <a:t>r</a:t>
            </a:r>
            <a:r>
              <a:rPr sz="2000" dirty="0">
                <a:solidFill>
                  <a:srgbClr val="000000"/>
                </a:solidFill>
              </a:rPr>
              <a:t>.</a:t>
            </a:r>
            <a:endParaRPr sz="2000" dirty="0">
              <a:latin typeface="Constantia"/>
              <a:cs typeface="Constant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540" y="2382393"/>
            <a:ext cx="5362575" cy="344106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86385" marR="5080" indent="-274320">
              <a:lnSpc>
                <a:spcPct val="80000"/>
              </a:lnSpc>
              <a:spcBef>
                <a:spcPts val="585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000" dirty="0">
                <a:latin typeface="Constantia"/>
                <a:cs typeface="Constantia"/>
              </a:rPr>
              <a:t>A prefix </a:t>
            </a:r>
            <a:r>
              <a:rPr sz="2000" spc="-10" dirty="0">
                <a:latin typeface="Constantia"/>
                <a:cs typeface="Constantia"/>
              </a:rPr>
              <a:t>code </a:t>
            </a:r>
            <a:r>
              <a:rPr sz="2000" spc="-5" dirty="0">
                <a:latin typeface="Constantia"/>
                <a:cs typeface="Constantia"/>
              </a:rPr>
              <a:t>can be </a:t>
            </a:r>
            <a:r>
              <a:rPr sz="2000" spc="-10" dirty="0">
                <a:latin typeface="Constantia"/>
                <a:cs typeface="Constantia"/>
              </a:rPr>
              <a:t>represented </a:t>
            </a:r>
            <a:r>
              <a:rPr sz="2000" spc="-5" dirty="0">
                <a:latin typeface="Constantia"/>
                <a:cs typeface="Constantia"/>
              </a:rPr>
              <a:t>using </a:t>
            </a:r>
            <a:r>
              <a:rPr sz="2000" dirty="0">
                <a:latin typeface="Constantia"/>
                <a:cs typeface="Constantia"/>
              </a:rPr>
              <a:t>a </a:t>
            </a:r>
            <a:r>
              <a:rPr sz="2000" spc="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bin</a:t>
            </a:r>
            <a:r>
              <a:rPr sz="2000" spc="-10" dirty="0">
                <a:latin typeface="Constantia"/>
                <a:cs typeface="Constantia"/>
              </a:rPr>
              <a:t>a</a:t>
            </a:r>
            <a:r>
              <a:rPr sz="2000" spc="20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y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</a:t>
            </a:r>
            <a:r>
              <a:rPr sz="2000" spc="-25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ee,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30" dirty="0">
                <a:latin typeface="Constantia"/>
                <a:cs typeface="Constantia"/>
              </a:rPr>
              <a:t>w</a:t>
            </a:r>
            <a:r>
              <a:rPr sz="2000" dirty="0">
                <a:latin typeface="Constantia"/>
                <a:cs typeface="Constantia"/>
              </a:rPr>
              <a:t>he</a:t>
            </a:r>
            <a:r>
              <a:rPr sz="2000" spc="-25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e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</a:t>
            </a:r>
            <a:r>
              <a:rPr sz="2000" dirty="0">
                <a:latin typeface="Constantia"/>
                <a:cs typeface="Constantia"/>
              </a:rPr>
              <a:t>e</a:t>
            </a:r>
            <a:r>
              <a:rPr sz="2000" spc="-12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cha</a:t>
            </a:r>
            <a:r>
              <a:rPr sz="2000" spc="-40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ac</a:t>
            </a:r>
            <a:r>
              <a:rPr sz="2000" spc="-30" dirty="0">
                <a:latin typeface="Constantia"/>
                <a:cs typeface="Constantia"/>
              </a:rPr>
              <a:t>t</a:t>
            </a:r>
            <a:r>
              <a:rPr sz="2000" dirty="0">
                <a:latin typeface="Constantia"/>
                <a:cs typeface="Constantia"/>
              </a:rPr>
              <a:t>ers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30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e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</a:t>
            </a:r>
            <a:r>
              <a:rPr sz="2000" dirty="0">
                <a:latin typeface="Constantia"/>
                <a:cs typeface="Constantia"/>
              </a:rPr>
              <a:t>e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labels  of</a:t>
            </a:r>
            <a:r>
              <a:rPr sz="2000" spc="1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leaves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in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tree.</a:t>
            </a:r>
            <a:endParaRPr sz="2000" dirty="0">
              <a:latin typeface="Constantia"/>
              <a:cs typeface="Constantia"/>
            </a:endParaRPr>
          </a:p>
          <a:p>
            <a:pPr marL="286385" marR="108585" indent="-274320">
              <a:lnSpc>
                <a:spcPts val="1920"/>
              </a:lnSpc>
              <a:spcBef>
                <a:spcPts val="465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000" spc="-5" dirty="0">
                <a:latin typeface="Constantia"/>
                <a:cs typeface="Constantia"/>
              </a:rPr>
              <a:t>The </a:t>
            </a:r>
            <a:r>
              <a:rPr sz="2000" spc="-10" dirty="0">
                <a:latin typeface="Constantia"/>
                <a:cs typeface="Constantia"/>
              </a:rPr>
              <a:t>edges </a:t>
            </a:r>
            <a:r>
              <a:rPr sz="2000" dirty="0">
                <a:latin typeface="Constantia"/>
                <a:cs typeface="Constantia"/>
              </a:rPr>
              <a:t>of </a:t>
            </a:r>
            <a:r>
              <a:rPr sz="2000" spc="-5" dirty="0">
                <a:latin typeface="Constantia"/>
                <a:cs typeface="Constantia"/>
              </a:rPr>
              <a:t>the </a:t>
            </a:r>
            <a:r>
              <a:rPr sz="2000" spc="-10" dirty="0">
                <a:latin typeface="Constantia"/>
                <a:cs typeface="Constantia"/>
              </a:rPr>
              <a:t>tree are </a:t>
            </a:r>
            <a:r>
              <a:rPr sz="2000" dirty="0">
                <a:latin typeface="Constantia"/>
                <a:cs typeface="Constantia"/>
              </a:rPr>
              <a:t>labeled so </a:t>
            </a:r>
            <a:r>
              <a:rPr sz="2000" spc="-5" dirty="0">
                <a:latin typeface="Constantia"/>
                <a:cs typeface="Constantia"/>
              </a:rPr>
              <a:t>that </a:t>
            </a:r>
            <a:r>
              <a:rPr sz="2000" dirty="0">
                <a:latin typeface="Constantia"/>
                <a:cs typeface="Constantia"/>
              </a:rPr>
              <a:t>an </a:t>
            </a:r>
            <a:r>
              <a:rPr sz="2000" spc="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ed</a:t>
            </a:r>
            <a:r>
              <a:rPr sz="2000" spc="-45" dirty="0">
                <a:latin typeface="Constantia"/>
                <a:cs typeface="Constantia"/>
              </a:rPr>
              <a:t>g</a:t>
            </a:r>
            <a:r>
              <a:rPr sz="2000" dirty="0">
                <a:latin typeface="Constantia"/>
                <a:cs typeface="Constantia"/>
              </a:rPr>
              <a:t>e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leading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t</a:t>
            </a:r>
            <a:r>
              <a:rPr sz="2000" dirty="0">
                <a:latin typeface="Constantia"/>
                <a:cs typeface="Constantia"/>
              </a:rPr>
              <a:t>o</a:t>
            </a:r>
            <a:r>
              <a:rPr sz="2000" spc="-1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left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chil</a:t>
            </a:r>
            <a:r>
              <a:rPr sz="2000" dirty="0">
                <a:latin typeface="Constantia"/>
                <a:cs typeface="Constantia"/>
              </a:rPr>
              <a:t>d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</a:t>
            </a:r>
            <a:r>
              <a:rPr sz="2000" dirty="0">
                <a:latin typeface="Constantia"/>
                <a:cs typeface="Constantia"/>
              </a:rPr>
              <a:t>s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ass</a:t>
            </a:r>
            <a:r>
              <a:rPr sz="2000" spc="-5" dirty="0">
                <a:latin typeface="Constantia"/>
                <a:cs typeface="Constantia"/>
              </a:rPr>
              <a:t>igne</a:t>
            </a:r>
            <a:r>
              <a:rPr sz="2000" dirty="0">
                <a:latin typeface="Constantia"/>
                <a:cs typeface="Constantia"/>
              </a:rPr>
              <a:t>d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0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and  an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edge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leading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to</a:t>
            </a:r>
            <a:r>
              <a:rPr sz="2000" spc="-1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right</a:t>
            </a:r>
            <a:r>
              <a:rPr sz="2000" spc="-114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child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is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assigned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1.</a:t>
            </a:r>
          </a:p>
          <a:p>
            <a:pPr marL="286385" marR="7620" indent="-274320">
              <a:lnSpc>
                <a:spcPct val="80000"/>
              </a:lnSpc>
              <a:spcBef>
                <a:spcPts val="495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000" dirty="0">
                <a:latin typeface="Constantia"/>
                <a:cs typeface="Constantia"/>
              </a:rPr>
              <a:t>The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bit</a:t>
            </a:r>
            <a:r>
              <a:rPr sz="2000" spc="-114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string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used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to</a:t>
            </a:r>
            <a:r>
              <a:rPr sz="2000" spc="-12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encode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character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is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 </a:t>
            </a:r>
            <a:r>
              <a:rPr sz="2000" spc="-49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sequence </a:t>
            </a:r>
            <a:r>
              <a:rPr sz="2000" dirty="0">
                <a:latin typeface="Constantia"/>
                <a:cs typeface="Constantia"/>
              </a:rPr>
              <a:t>of labels of </a:t>
            </a:r>
            <a:r>
              <a:rPr sz="2000" spc="-5" dirty="0">
                <a:latin typeface="Constantia"/>
                <a:cs typeface="Constantia"/>
              </a:rPr>
              <a:t>the </a:t>
            </a:r>
            <a:r>
              <a:rPr sz="2000" spc="-10" dirty="0">
                <a:latin typeface="Constantia"/>
                <a:cs typeface="Constantia"/>
              </a:rPr>
              <a:t>edges </a:t>
            </a:r>
            <a:r>
              <a:rPr sz="2000" spc="-5" dirty="0">
                <a:latin typeface="Constantia"/>
                <a:cs typeface="Constantia"/>
              </a:rPr>
              <a:t>in the unique </a:t>
            </a:r>
            <a:r>
              <a:rPr sz="200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path from the </a:t>
            </a:r>
            <a:r>
              <a:rPr sz="2000" spc="-10" dirty="0">
                <a:latin typeface="Constantia"/>
                <a:cs typeface="Constantia"/>
              </a:rPr>
              <a:t>root </a:t>
            </a:r>
            <a:r>
              <a:rPr sz="2000" spc="-15" dirty="0">
                <a:latin typeface="Constantia"/>
                <a:cs typeface="Constantia"/>
              </a:rPr>
              <a:t>to </a:t>
            </a:r>
            <a:r>
              <a:rPr sz="2000" spc="-5" dirty="0">
                <a:latin typeface="Constantia"/>
                <a:cs typeface="Constantia"/>
              </a:rPr>
              <a:t>the </a:t>
            </a:r>
            <a:r>
              <a:rPr sz="2000" dirty="0">
                <a:latin typeface="Constantia"/>
                <a:cs typeface="Constantia"/>
              </a:rPr>
              <a:t>leaf </a:t>
            </a:r>
            <a:r>
              <a:rPr sz="2000" spc="-5" dirty="0">
                <a:latin typeface="Constantia"/>
                <a:cs typeface="Constantia"/>
              </a:rPr>
              <a:t>that </a:t>
            </a:r>
            <a:r>
              <a:rPr sz="2000" dirty="0">
                <a:latin typeface="Constantia"/>
                <a:cs typeface="Constantia"/>
              </a:rPr>
              <a:t>has </a:t>
            </a:r>
            <a:r>
              <a:rPr sz="2000" spc="-5" dirty="0">
                <a:latin typeface="Constantia"/>
                <a:cs typeface="Constantia"/>
              </a:rPr>
              <a:t>this </a:t>
            </a:r>
            <a:r>
              <a:rPr sz="200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cha</a:t>
            </a:r>
            <a:r>
              <a:rPr sz="2000" spc="-40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ac</a:t>
            </a:r>
            <a:r>
              <a:rPr sz="2000" spc="-30" dirty="0">
                <a:latin typeface="Constantia"/>
                <a:cs typeface="Constantia"/>
              </a:rPr>
              <a:t>t</a:t>
            </a:r>
            <a:r>
              <a:rPr sz="2000" dirty="0">
                <a:latin typeface="Constantia"/>
                <a:cs typeface="Constantia"/>
              </a:rPr>
              <a:t>er</a:t>
            </a:r>
            <a:r>
              <a:rPr sz="2000" spc="-1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as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it</a:t>
            </a:r>
            <a:r>
              <a:rPr sz="2000" dirty="0">
                <a:latin typeface="Constantia"/>
                <a:cs typeface="Constantia"/>
              </a:rPr>
              <a:t>s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label.</a:t>
            </a:r>
          </a:p>
          <a:p>
            <a:pPr marL="286385" marR="333375" indent="-274320" algn="just">
              <a:lnSpc>
                <a:spcPct val="80000"/>
              </a:lnSpc>
              <a:spcBef>
                <a:spcPts val="480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pos="287020" algn="l"/>
              </a:tabLst>
            </a:pPr>
            <a:r>
              <a:rPr sz="2000" spc="-25" dirty="0">
                <a:latin typeface="Constantia"/>
                <a:cs typeface="Constantia"/>
              </a:rPr>
              <a:t>For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instance,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tree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in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Figure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5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represents </a:t>
            </a:r>
            <a:r>
              <a:rPr sz="2000" spc="-49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114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encoding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3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e</a:t>
            </a:r>
            <a:r>
              <a:rPr sz="2000" i="1" spc="10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by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0,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a</a:t>
            </a:r>
            <a:r>
              <a:rPr sz="2000" i="1" spc="-5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by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10,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t</a:t>
            </a:r>
            <a:r>
              <a:rPr sz="2000" i="1" spc="5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by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110,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n</a:t>
            </a:r>
            <a:r>
              <a:rPr sz="2000" i="1" spc="-10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by </a:t>
            </a:r>
            <a:r>
              <a:rPr sz="2000" spc="-49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1110,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and </a:t>
            </a:r>
            <a:r>
              <a:rPr sz="2000" i="1" dirty="0">
                <a:latin typeface="Constantia"/>
                <a:cs typeface="Constantia"/>
              </a:rPr>
              <a:t>s </a:t>
            </a:r>
            <a:r>
              <a:rPr sz="2000" spc="-15" dirty="0">
                <a:latin typeface="Constantia"/>
                <a:cs typeface="Constantia"/>
              </a:rPr>
              <a:t>by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1111.</a:t>
            </a:r>
            <a:endParaRPr sz="2000" dirty="0">
              <a:latin typeface="Constantia"/>
              <a:cs typeface="Constant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324600" y="1330452"/>
            <a:ext cx="2362200" cy="438454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560578"/>
            <a:ext cx="334899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" dirty="0">
                <a:solidFill>
                  <a:srgbClr val="04607A"/>
                </a:solidFill>
                <a:latin typeface="Calibri"/>
                <a:cs typeface="Calibri"/>
              </a:rPr>
              <a:t>Decision</a:t>
            </a:r>
            <a:r>
              <a:rPr sz="4500" spc="-70" dirty="0">
                <a:solidFill>
                  <a:srgbClr val="04607A"/>
                </a:solidFill>
                <a:latin typeface="Calibri"/>
                <a:cs typeface="Calibri"/>
              </a:rPr>
              <a:t> Trees</a:t>
            </a:r>
            <a:endParaRPr sz="45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308557"/>
            <a:ext cx="7730490" cy="273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latin typeface="Constantia"/>
                <a:cs typeface="Constantia"/>
              </a:rPr>
              <a:t>Definition: </a:t>
            </a:r>
            <a:r>
              <a:rPr sz="2400" dirty="0">
                <a:latin typeface="Constantia"/>
                <a:cs typeface="Constantia"/>
              </a:rPr>
              <a:t>A </a:t>
            </a:r>
            <a:r>
              <a:rPr sz="2400" spc="-15" dirty="0">
                <a:latin typeface="Constantia"/>
                <a:cs typeface="Constantia"/>
              </a:rPr>
              <a:t>rooted </a:t>
            </a:r>
            <a:r>
              <a:rPr sz="2400" spc="-10" dirty="0">
                <a:latin typeface="Constantia"/>
                <a:cs typeface="Constantia"/>
              </a:rPr>
              <a:t>tree </a:t>
            </a:r>
            <a:r>
              <a:rPr sz="2400" spc="-15" dirty="0">
                <a:latin typeface="Constantia"/>
                <a:cs typeface="Constantia"/>
              </a:rPr>
              <a:t>where </a:t>
            </a:r>
            <a:r>
              <a:rPr sz="2400" dirty="0">
                <a:latin typeface="Constantia"/>
                <a:cs typeface="Constantia"/>
              </a:rPr>
              <a:t>each </a:t>
            </a:r>
            <a:r>
              <a:rPr sz="2400" spc="-15" dirty="0">
                <a:latin typeface="Constantia"/>
                <a:cs typeface="Constantia"/>
              </a:rPr>
              <a:t>vertex </a:t>
            </a:r>
            <a:r>
              <a:rPr sz="2400" spc="-10" dirty="0">
                <a:latin typeface="Constantia"/>
                <a:cs typeface="Constantia"/>
              </a:rPr>
              <a:t>represents </a:t>
            </a:r>
            <a:r>
              <a:rPr sz="2400" dirty="0">
                <a:latin typeface="Constantia"/>
                <a:cs typeface="Constantia"/>
              </a:rPr>
              <a:t>a 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possible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outcome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decision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leaves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represent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possible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solutions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problem.</a:t>
            </a:r>
            <a:endParaRPr sz="2400" dirty="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58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spc="-15" dirty="0">
                <a:latin typeface="Constantia"/>
                <a:cs typeface="Constantia"/>
              </a:rPr>
              <a:t>Rooted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trees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can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be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used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to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model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problems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which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</a:p>
          <a:p>
            <a:pPr marL="286385">
              <a:lnSpc>
                <a:spcPct val="100000"/>
              </a:lnSpc>
            </a:pPr>
            <a:r>
              <a:rPr sz="2400" dirty="0">
                <a:latin typeface="Constantia"/>
                <a:cs typeface="Constantia"/>
              </a:rPr>
              <a:t>series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decisions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leads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to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solution.</a:t>
            </a:r>
          </a:p>
          <a:p>
            <a:pPr marL="286385" marR="104139" indent="-274320">
              <a:lnSpc>
                <a:spcPct val="100000"/>
              </a:lnSpc>
              <a:spcBef>
                <a:spcPts val="58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possible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solutions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problem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correspond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paths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to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leaves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this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rooted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tree.</a:t>
            </a:r>
            <a:endParaRPr sz="24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0A1BD61-11CC-4781-8284-975A4F5847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Planar Graphs</a:t>
            </a:r>
          </a:p>
        </p:txBody>
      </p:sp>
      <p:sp>
        <p:nvSpPr>
          <p:cNvPr id="196611" name="Rectangle 3">
            <a:extLst>
              <a:ext uri="{FF2B5EF4-FFF2-40B4-BE49-F238E27FC236}">
                <a16:creationId xmlns:a16="http://schemas.microsoft.com/office/drawing/2014/main" id="{9166B134-1F78-4FA5-AD4E-08DC7B94531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143000"/>
            <a:ext cx="8382000" cy="198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</a:rPr>
              <a:t>Phrased another way, this question is equivalent to: Given the complete bipartite graph K</a:t>
            </a:r>
            <a:r>
              <a:rPr lang="en-US" altLang="en-US" baseline="-25000">
                <a:latin typeface="Times New Roman" panose="02020603050405020304" pitchFamily="18" charset="0"/>
              </a:rPr>
              <a:t>3,3</a:t>
            </a:r>
            <a:r>
              <a:rPr lang="en-US" altLang="en-US">
                <a:latin typeface="Times New Roman" panose="02020603050405020304" pitchFamily="18" charset="0"/>
              </a:rPr>
              <a:t>, can K</a:t>
            </a:r>
            <a:r>
              <a:rPr lang="en-US" altLang="en-US" baseline="-25000">
                <a:latin typeface="Times New Roman" panose="02020603050405020304" pitchFamily="18" charset="0"/>
              </a:rPr>
              <a:t>3,3</a:t>
            </a:r>
            <a:r>
              <a:rPr lang="en-US" altLang="en-US">
                <a:latin typeface="Times New Roman" panose="02020603050405020304" pitchFamily="18" charset="0"/>
              </a:rPr>
              <a:t> be drawn in the plane so that no two of its edges cross?</a:t>
            </a:r>
          </a:p>
        </p:txBody>
      </p:sp>
      <p:sp>
        <p:nvSpPr>
          <p:cNvPr id="6148" name="Text Box 6">
            <a:extLst>
              <a:ext uri="{FF2B5EF4-FFF2-40B4-BE49-F238E27FC236}">
                <a16:creationId xmlns:a16="http://schemas.microsoft.com/office/drawing/2014/main" id="{18290F8D-AF27-4FA6-B966-1492D3077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495800"/>
            <a:ext cx="99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3200">
                <a:latin typeface="Times New Roman" panose="02020603050405020304" pitchFamily="18" charset="0"/>
              </a:rPr>
              <a:t>K</a:t>
            </a:r>
            <a:r>
              <a:rPr lang="en-US" altLang="en-US" sz="3200" baseline="-25000">
                <a:latin typeface="Times New Roman" panose="02020603050405020304" pitchFamily="18" charset="0"/>
              </a:rPr>
              <a:t>3,3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8E3D2B3D-EE3B-43EB-BD32-C05402F4D061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352800"/>
            <a:ext cx="4724400" cy="3124200"/>
            <a:chOff x="2198" y="3014"/>
            <a:chExt cx="1371" cy="863"/>
          </a:xfrm>
        </p:grpSpPr>
        <p:sp>
          <p:nvSpPr>
            <p:cNvPr id="6150" name="Oval 9">
              <a:extLst>
                <a:ext uri="{FF2B5EF4-FFF2-40B4-BE49-F238E27FC236}">
                  <a16:creationId xmlns:a16="http://schemas.microsoft.com/office/drawing/2014/main" id="{6D845764-60C5-445F-9288-551C0FFB789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98" y="3014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51" name="Line 10">
              <a:extLst>
                <a:ext uri="{FF2B5EF4-FFF2-40B4-BE49-F238E27FC236}">
                  <a16:creationId xmlns:a16="http://schemas.microsoft.com/office/drawing/2014/main" id="{5B6268A0-FBC4-4469-8019-6212F42AF6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9" y="3041"/>
              <a:ext cx="0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2" name="Line 11">
              <a:extLst>
                <a:ext uri="{FF2B5EF4-FFF2-40B4-BE49-F238E27FC236}">
                  <a16:creationId xmlns:a16="http://schemas.microsoft.com/office/drawing/2014/main" id="{4FEFF325-05EE-4DC4-803B-D13E58CC14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1" y="3041"/>
              <a:ext cx="0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3" name="Line 12">
              <a:extLst>
                <a:ext uri="{FF2B5EF4-FFF2-40B4-BE49-F238E27FC236}">
                  <a16:creationId xmlns:a16="http://schemas.microsoft.com/office/drawing/2014/main" id="{523056E3-3220-41BD-8E99-458CDA11B1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9" y="3041"/>
              <a:ext cx="1302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4" name="Line 13">
              <a:extLst>
                <a:ext uri="{FF2B5EF4-FFF2-40B4-BE49-F238E27FC236}">
                  <a16:creationId xmlns:a16="http://schemas.microsoft.com/office/drawing/2014/main" id="{78C5323F-DAE0-48A8-A83A-CB8B4B77A2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39" y="3041"/>
              <a:ext cx="1302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5" name="Line 14">
              <a:extLst>
                <a:ext uri="{FF2B5EF4-FFF2-40B4-BE49-F238E27FC236}">
                  <a16:creationId xmlns:a16="http://schemas.microsoft.com/office/drawing/2014/main" id="{67F810D1-3D49-412B-B0D7-ADB804DAB8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0" y="3041"/>
              <a:ext cx="0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6" name="Line 15">
              <a:extLst>
                <a:ext uri="{FF2B5EF4-FFF2-40B4-BE49-F238E27FC236}">
                  <a16:creationId xmlns:a16="http://schemas.microsoft.com/office/drawing/2014/main" id="{E36FFD52-D585-4F6C-A2F2-BBCAA0932F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39" y="3041"/>
              <a:ext cx="651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7" name="Line 16">
              <a:extLst>
                <a:ext uri="{FF2B5EF4-FFF2-40B4-BE49-F238E27FC236}">
                  <a16:creationId xmlns:a16="http://schemas.microsoft.com/office/drawing/2014/main" id="{BE573A0B-02DD-420D-BE67-3F32396861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0" y="3041"/>
              <a:ext cx="651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8" name="Line 17">
              <a:extLst>
                <a:ext uri="{FF2B5EF4-FFF2-40B4-BE49-F238E27FC236}">
                  <a16:creationId xmlns:a16="http://schemas.microsoft.com/office/drawing/2014/main" id="{B3EA68D2-2E73-46B4-BE08-6C51894290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39" y="3041"/>
              <a:ext cx="651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9" name="Line 18">
              <a:extLst>
                <a:ext uri="{FF2B5EF4-FFF2-40B4-BE49-F238E27FC236}">
                  <a16:creationId xmlns:a16="http://schemas.microsoft.com/office/drawing/2014/main" id="{2BE53DED-9CE7-49E8-A3DA-87773BBF41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90" y="3041"/>
              <a:ext cx="651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0" name="Oval 19">
              <a:extLst>
                <a:ext uri="{FF2B5EF4-FFF2-40B4-BE49-F238E27FC236}">
                  <a16:creationId xmlns:a16="http://schemas.microsoft.com/office/drawing/2014/main" id="{E5F57052-161B-4D8B-8107-DD625A4D011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60" y="3014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61" name="Oval 20">
              <a:extLst>
                <a:ext uri="{FF2B5EF4-FFF2-40B4-BE49-F238E27FC236}">
                  <a16:creationId xmlns:a16="http://schemas.microsoft.com/office/drawing/2014/main" id="{EAE47448-A63A-4F3F-AB5B-D26F89B07C1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94" y="3014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62" name="Oval 21">
              <a:extLst>
                <a:ext uri="{FF2B5EF4-FFF2-40B4-BE49-F238E27FC236}">
                  <a16:creationId xmlns:a16="http://schemas.microsoft.com/office/drawing/2014/main" id="{829EB0FB-8D72-4380-A30B-3A960C67BD1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98" y="3802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63" name="Oval 22">
              <a:extLst>
                <a:ext uri="{FF2B5EF4-FFF2-40B4-BE49-F238E27FC236}">
                  <a16:creationId xmlns:a16="http://schemas.microsoft.com/office/drawing/2014/main" id="{228E9EE8-E0E4-4266-A8C0-A3C3E9E36EB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60" y="3792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64" name="Oval 23">
              <a:extLst>
                <a:ext uri="{FF2B5EF4-FFF2-40B4-BE49-F238E27FC236}">
                  <a16:creationId xmlns:a16="http://schemas.microsoft.com/office/drawing/2014/main" id="{5A5E8D81-C002-45B7-85B7-02F8AAF3F5F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94" y="3802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1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8520" y="571245"/>
            <a:ext cx="7940040" cy="9423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</a:pPr>
            <a:r>
              <a:rPr sz="3200" b="1" spc="-5" dirty="0">
                <a:solidFill>
                  <a:srgbClr val="000000"/>
                </a:solidFill>
                <a:latin typeface="Calibri"/>
                <a:cs typeface="Calibri"/>
              </a:rPr>
              <a:t>Example</a:t>
            </a:r>
            <a:r>
              <a:rPr sz="3200" b="1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sz="3200" b="1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decision</a:t>
            </a:r>
            <a:r>
              <a:rPr sz="2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tree</a:t>
            </a:r>
            <a:r>
              <a:rPr sz="28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sz="2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0000"/>
                </a:solidFill>
                <a:latin typeface="Calibri"/>
                <a:cs typeface="Calibri"/>
              </a:rPr>
              <a:t>orders</a:t>
            </a:r>
            <a:r>
              <a:rPr sz="280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sz="280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elements</a:t>
            </a:r>
            <a:r>
              <a:rPr sz="2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of </a:t>
            </a:r>
            <a:r>
              <a:rPr sz="2800" spc="-6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list</a:t>
            </a:r>
            <a:r>
              <a:rPr sz="2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,</a:t>
            </a:r>
            <a:r>
              <a:rPr sz="2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000000"/>
                </a:solidFill>
                <a:latin typeface="Calibri"/>
                <a:cs typeface="Calibri"/>
              </a:rPr>
              <a:t>b</a:t>
            </a:r>
            <a:r>
              <a:rPr sz="2800" dirty="0">
                <a:solidFill>
                  <a:srgbClr val="000000"/>
                </a:solidFill>
                <a:latin typeface="Calibri"/>
                <a:cs typeface="Calibri"/>
              </a:rPr>
              <a:t>, </a:t>
            </a:r>
            <a:r>
              <a:rPr sz="2800" i="1" spc="-5" dirty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66800" y="1828800"/>
            <a:ext cx="68580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B70F88A-ECDF-4A83-91B9-430959B0C5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Planar Graphs</a:t>
            </a:r>
          </a:p>
        </p:txBody>
      </p:sp>
      <p:sp>
        <p:nvSpPr>
          <p:cNvPr id="195587" name="Rectangle 3">
            <a:extLst>
              <a:ext uri="{FF2B5EF4-FFF2-40B4-BE49-F238E27FC236}">
                <a16:creationId xmlns:a16="http://schemas.microsoft.com/office/drawing/2014/main" id="{1DCA5818-4731-405A-89BB-8B4864AF6A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10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600">
                <a:latin typeface="Times New Roman" panose="02020603050405020304" pitchFamily="18" charset="0"/>
              </a:rPr>
              <a:t>A graph is called </a:t>
            </a:r>
            <a:r>
              <a:rPr lang="en-US" altLang="en-US" sz="3600" i="1">
                <a:solidFill>
                  <a:schemeClr val="tx2"/>
                </a:solidFill>
                <a:latin typeface="Times New Roman" panose="02020603050405020304" pitchFamily="18" charset="0"/>
              </a:rPr>
              <a:t>planar</a:t>
            </a:r>
            <a:r>
              <a:rPr lang="en-US" altLang="en-US" sz="3600">
                <a:latin typeface="Times New Roman" panose="02020603050405020304" pitchFamily="18" charset="0"/>
              </a:rPr>
              <a:t> if it can be drawn in the plane without any edges crossing.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600">
                <a:latin typeface="Times New Roman" panose="02020603050405020304" pitchFamily="18" charset="0"/>
              </a:rPr>
              <a:t>A crossing of edges is the intersection of the lines or arcs representing them at a point other than their common endpoint.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600">
                <a:latin typeface="Times New Roman" panose="02020603050405020304" pitchFamily="18" charset="0"/>
              </a:rPr>
              <a:t>Such a </a:t>
            </a:r>
            <a:r>
              <a:rPr lang="en-US" altLang="en-US" sz="3600" u="sng">
                <a:latin typeface="Times New Roman" panose="02020603050405020304" pitchFamily="18" charset="0"/>
              </a:rPr>
              <a:t>drawing</a:t>
            </a:r>
            <a:r>
              <a:rPr lang="en-US" altLang="en-US" sz="3600">
                <a:latin typeface="Times New Roman" panose="02020603050405020304" pitchFamily="18" charset="0"/>
              </a:rPr>
              <a:t> is called a </a:t>
            </a:r>
            <a:r>
              <a:rPr lang="en-US" altLang="en-US" sz="3600" i="1">
                <a:solidFill>
                  <a:schemeClr val="tx2"/>
                </a:solidFill>
                <a:latin typeface="Times New Roman" panose="02020603050405020304" pitchFamily="18" charset="0"/>
              </a:rPr>
              <a:t>planar representation</a:t>
            </a:r>
            <a:r>
              <a:rPr lang="en-US" altLang="en-US" sz="3600">
                <a:latin typeface="Times New Roman" panose="02020603050405020304" pitchFamily="18" charset="0"/>
              </a:rPr>
              <a:t> of the graph.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5401DD1-13BE-4DDF-B1C3-821DC72556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Example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9A428E30-E997-4AB8-BD2D-DB8EF0F8F1B3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4419600"/>
            <a:ext cx="1447800" cy="1371600"/>
            <a:chOff x="1008" y="3264"/>
            <a:chExt cx="912" cy="864"/>
          </a:xfrm>
        </p:grpSpPr>
        <p:sp>
          <p:nvSpPr>
            <p:cNvPr id="8206" name="Rectangle 4">
              <a:extLst>
                <a:ext uri="{FF2B5EF4-FFF2-40B4-BE49-F238E27FC236}">
                  <a16:creationId xmlns:a16="http://schemas.microsoft.com/office/drawing/2014/main" id="{5DBD2582-59F1-467E-904B-47B75CEDB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312"/>
              <a:ext cx="816" cy="7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07" name="Line 5">
              <a:extLst>
                <a:ext uri="{FF2B5EF4-FFF2-40B4-BE49-F238E27FC236}">
                  <a16:creationId xmlns:a16="http://schemas.microsoft.com/office/drawing/2014/main" id="{27477747-503B-4E7F-A827-067C72C402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312"/>
              <a:ext cx="816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8" name="Line 6">
              <a:extLst>
                <a:ext uri="{FF2B5EF4-FFF2-40B4-BE49-F238E27FC236}">
                  <a16:creationId xmlns:a16="http://schemas.microsoft.com/office/drawing/2014/main" id="{A7EAD26F-45C0-4509-B2C1-102C5232A9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6" y="3312"/>
              <a:ext cx="816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9" name="Oval 7">
              <a:extLst>
                <a:ext uri="{FF2B5EF4-FFF2-40B4-BE49-F238E27FC236}">
                  <a16:creationId xmlns:a16="http://schemas.microsoft.com/office/drawing/2014/main" id="{FB89E264-B748-4234-9371-9BEF7BBF1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26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10" name="Oval 8">
              <a:extLst>
                <a:ext uri="{FF2B5EF4-FFF2-40B4-BE49-F238E27FC236}">
                  <a16:creationId xmlns:a16="http://schemas.microsoft.com/office/drawing/2014/main" id="{3FDE5445-92FF-4E5C-B5C2-5EC562937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403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11" name="Oval 9">
              <a:extLst>
                <a:ext uri="{FF2B5EF4-FFF2-40B4-BE49-F238E27FC236}">
                  <a16:creationId xmlns:a16="http://schemas.microsoft.com/office/drawing/2014/main" id="{73989904-EC1C-4DF7-B15E-F2BC0E38B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403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12" name="Oval 10">
              <a:extLst>
                <a:ext uri="{FF2B5EF4-FFF2-40B4-BE49-F238E27FC236}">
                  <a16:creationId xmlns:a16="http://schemas.microsoft.com/office/drawing/2014/main" id="{C4B80C34-1E3C-43DF-B4D2-EA961DB71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26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" name="Group 11">
            <a:extLst>
              <a:ext uri="{FF2B5EF4-FFF2-40B4-BE49-F238E27FC236}">
                <a16:creationId xmlns:a16="http://schemas.microsoft.com/office/drawing/2014/main" id="{04154841-CAAF-4254-BA2D-C5636E42A049}"/>
              </a:ext>
            </a:extLst>
          </p:cNvPr>
          <p:cNvGrpSpPr>
            <a:grpSpLocks/>
          </p:cNvGrpSpPr>
          <p:nvPr/>
        </p:nvGrpSpPr>
        <p:grpSpPr bwMode="auto">
          <a:xfrm>
            <a:off x="5041900" y="4064000"/>
            <a:ext cx="2197100" cy="1727200"/>
            <a:chOff x="3272" y="3040"/>
            <a:chExt cx="1384" cy="1088"/>
          </a:xfrm>
        </p:grpSpPr>
        <p:sp>
          <p:nvSpPr>
            <p:cNvPr id="8199" name="Rectangle 12">
              <a:extLst>
                <a:ext uri="{FF2B5EF4-FFF2-40B4-BE49-F238E27FC236}">
                  <a16:creationId xmlns:a16="http://schemas.microsoft.com/office/drawing/2014/main" id="{66C25E3E-BDA8-4C88-9DB1-21ADC28F9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312"/>
              <a:ext cx="816" cy="7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00" name="Line 13">
              <a:extLst>
                <a:ext uri="{FF2B5EF4-FFF2-40B4-BE49-F238E27FC236}">
                  <a16:creationId xmlns:a16="http://schemas.microsoft.com/office/drawing/2014/main" id="{288BEAB3-1FAF-4B59-9B2A-C3F51A61A8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312"/>
              <a:ext cx="816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1" name="Oval 14">
              <a:extLst>
                <a:ext uri="{FF2B5EF4-FFF2-40B4-BE49-F238E27FC236}">
                  <a16:creationId xmlns:a16="http://schemas.microsoft.com/office/drawing/2014/main" id="{EBA7A5F6-4330-4A18-86F0-5AD02315B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26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02" name="Oval 15">
              <a:extLst>
                <a:ext uri="{FF2B5EF4-FFF2-40B4-BE49-F238E27FC236}">
                  <a16:creationId xmlns:a16="http://schemas.microsoft.com/office/drawing/2014/main" id="{7F1FC667-E71A-4A31-B186-B104E125E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403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03" name="Oval 16">
              <a:extLst>
                <a:ext uri="{FF2B5EF4-FFF2-40B4-BE49-F238E27FC236}">
                  <a16:creationId xmlns:a16="http://schemas.microsoft.com/office/drawing/2014/main" id="{2B3C1E55-4367-4EFD-B7E0-F5C425E88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403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04" name="Oval 17">
              <a:extLst>
                <a:ext uri="{FF2B5EF4-FFF2-40B4-BE49-F238E27FC236}">
                  <a16:creationId xmlns:a16="http://schemas.microsoft.com/office/drawing/2014/main" id="{7E99FE7C-0303-48A4-BF44-39E1CA19A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26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05" name="Freeform 18">
              <a:extLst>
                <a:ext uri="{FF2B5EF4-FFF2-40B4-BE49-F238E27FC236}">
                  <a16:creationId xmlns:a16="http://schemas.microsoft.com/office/drawing/2014/main" id="{608CAFBF-1C38-4EF0-8222-79FEDF07B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2" y="3040"/>
              <a:ext cx="1336" cy="1040"/>
            </a:xfrm>
            <a:custGeom>
              <a:avLst/>
              <a:gdLst>
                <a:gd name="T0" fmla="*/ 1336 w 1336"/>
                <a:gd name="T1" fmla="*/ 224 h 1040"/>
                <a:gd name="T2" fmla="*/ 904 w 1336"/>
                <a:gd name="T3" fmla="*/ 80 h 1040"/>
                <a:gd name="T4" fmla="*/ 280 w 1336"/>
                <a:gd name="T5" fmla="*/ 80 h 1040"/>
                <a:gd name="T6" fmla="*/ 40 w 1336"/>
                <a:gd name="T7" fmla="*/ 560 h 1040"/>
                <a:gd name="T8" fmla="*/ 520 w 1336"/>
                <a:gd name="T9" fmla="*/ 1040 h 10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6"/>
                <a:gd name="T16" fmla="*/ 0 h 1040"/>
                <a:gd name="T17" fmla="*/ 1336 w 1336"/>
                <a:gd name="T18" fmla="*/ 1040 h 10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6" h="1040">
                  <a:moveTo>
                    <a:pt x="1336" y="224"/>
                  </a:moveTo>
                  <a:cubicBezTo>
                    <a:pt x="1208" y="164"/>
                    <a:pt x="1080" y="104"/>
                    <a:pt x="904" y="80"/>
                  </a:cubicBezTo>
                  <a:cubicBezTo>
                    <a:pt x="728" y="56"/>
                    <a:pt x="424" y="0"/>
                    <a:pt x="280" y="80"/>
                  </a:cubicBezTo>
                  <a:cubicBezTo>
                    <a:pt x="136" y="160"/>
                    <a:pt x="0" y="400"/>
                    <a:pt x="40" y="560"/>
                  </a:cubicBezTo>
                  <a:cubicBezTo>
                    <a:pt x="80" y="720"/>
                    <a:pt x="300" y="880"/>
                    <a:pt x="520" y="104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7059" name="AutoShape 19">
            <a:extLst>
              <a:ext uri="{FF2B5EF4-FFF2-40B4-BE49-F238E27FC236}">
                <a16:creationId xmlns:a16="http://schemas.microsoft.com/office/drawing/2014/main" id="{E25703B2-E325-46EE-87CE-C042D576B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800600"/>
            <a:ext cx="838200" cy="685800"/>
          </a:xfrm>
          <a:prstGeom prst="rightArrow">
            <a:avLst>
              <a:gd name="adj1" fmla="val 50000"/>
              <a:gd name="adj2" fmla="val 30556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8" name="Text Box 20">
            <a:extLst>
              <a:ext uri="{FF2B5EF4-FFF2-40B4-BE49-F238E27FC236}">
                <a16:creationId xmlns:a16="http://schemas.microsoft.com/office/drawing/2014/main" id="{237634EC-64F2-45E1-A076-401447623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71600"/>
            <a:ext cx="84582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3600">
                <a:latin typeface="Times New Roman" panose="02020603050405020304" pitchFamily="18" charset="0"/>
              </a:rPr>
              <a:t>A graph may be planar even if it is usually drawn with crossings, since it may be possible to draw it in another way without crossings.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5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B7BD419-25D8-4DE2-8F18-7010DE9428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Example</a:t>
            </a:r>
          </a:p>
        </p:txBody>
      </p:sp>
      <p:pic>
        <p:nvPicPr>
          <p:cNvPr id="9219" name="Picture 21" descr="09_7_04">
            <a:extLst>
              <a:ext uri="{FF2B5EF4-FFF2-40B4-BE49-F238E27FC236}">
                <a16:creationId xmlns:a16="http://schemas.microsoft.com/office/drawing/2014/main" id="{03D82214-70D5-4A61-984B-F00CCE3DA61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200400"/>
            <a:ext cx="3810000" cy="2290763"/>
          </a:xfrm>
          <a:noFill/>
        </p:spPr>
      </p:pic>
      <p:sp>
        <p:nvSpPr>
          <p:cNvPr id="198675" name="AutoShape 19">
            <a:extLst>
              <a:ext uri="{FF2B5EF4-FFF2-40B4-BE49-F238E27FC236}">
                <a16:creationId xmlns:a16="http://schemas.microsoft.com/office/drawing/2014/main" id="{0DEE2C17-EFC2-44F0-BA73-5B761DC98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962400"/>
            <a:ext cx="838200" cy="685800"/>
          </a:xfrm>
          <a:prstGeom prst="rightArrow">
            <a:avLst>
              <a:gd name="adj1" fmla="val 50000"/>
              <a:gd name="adj2" fmla="val 30556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1" name="Text Box 20">
            <a:extLst>
              <a:ext uri="{FF2B5EF4-FFF2-40B4-BE49-F238E27FC236}">
                <a16:creationId xmlns:a16="http://schemas.microsoft.com/office/drawing/2014/main" id="{F2BBF36F-9C04-4CDF-98D2-33C14C3EA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4582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3600">
                <a:latin typeface="Times New Roman" panose="02020603050405020304" pitchFamily="18" charset="0"/>
              </a:rPr>
              <a:t>A graph may be planar even if it represents a  3-dimensional object.</a:t>
            </a:r>
          </a:p>
        </p:txBody>
      </p:sp>
      <p:pic>
        <p:nvPicPr>
          <p:cNvPr id="9222" name="Picture 23" descr="09_7_05">
            <a:extLst>
              <a:ext uri="{FF2B5EF4-FFF2-40B4-BE49-F238E27FC236}">
                <a16:creationId xmlns:a16="http://schemas.microsoft.com/office/drawing/2014/main" id="{572F9171-F06D-45D8-8519-F00F9AC60E0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81600" y="3124200"/>
            <a:ext cx="3962400" cy="2343150"/>
          </a:xfr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7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1B034BFE-4D9C-450E-AB37-3043B6BFA4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Planar Graphs</a:t>
            </a:r>
          </a:p>
        </p:txBody>
      </p:sp>
      <p:sp>
        <p:nvSpPr>
          <p:cNvPr id="201731" name="Rectangle 3">
            <a:extLst>
              <a:ext uri="{FF2B5EF4-FFF2-40B4-BE49-F238E27FC236}">
                <a16:creationId xmlns:a16="http://schemas.microsoft.com/office/drawing/2014/main" id="{28B259C2-048B-49BE-91F3-7D0F75E3EE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10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600">
                <a:latin typeface="Times New Roman" panose="02020603050405020304" pitchFamily="18" charset="0"/>
              </a:rPr>
              <a:t>We can prove that a particular graph is planar by showing how it can be drawn without any crossings.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600">
                <a:latin typeface="Times New Roman" panose="02020603050405020304" pitchFamily="18" charset="0"/>
              </a:rPr>
              <a:t>However, not all graphs are planar.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600">
                <a:latin typeface="Times New Roman" panose="02020603050405020304" pitchFamily="18" charset="0"/>
              </a:rPr>
              <a:t>It may be difficult to show that a graph is nonplanar.  We would have to show that there is </a:t>
            </a:r>
            <a:r>
              <a:rPr lang="en-US" altLang="en-US" sz="3600" i="1">
                <a:latin typeface="Times New Roman" panose="02020603050405020304" pitchFamily="18" charset="0"/>
              </a:rPr>
              <a:t>no way</a:t>
            </a:r>
            <a:r>
              <a:rPr lang="en-US" altLang="en-US" sz="3600">
                <a:latin typeface="Times New Roman" panose="02020603050405020304" pitchFamily="18" charset="0"/>
              </a:rPr>
              <a:t> to draw the graph without any edges crossing.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1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C1F48CE-38D2-4DE4-87AC-EC873A94B3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Regions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68DF741A-FEC9-4214-AABC-62062F6821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10600" cy="2590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600">
                <a:latin typeface="Times New Roman" panose="02020603050405020304" pitchFamily="18" charset="0"/>
              </a:rPr>
              <a:t>Euler showed that all planar representations of a graph split the plane into the same number of </a:t>
            </a:r>
            <a:r>
              <a:rPr lang="en-US" altLang="en-US" sz="3600" i="1">
                <a:latin typeface="Times New Roman" panose="02020603050405020304" pitchFamily="18" charset="0"/>
              </a:rPr>
              <a:t>regions</a:t>
            </a:r>
            <a:r>
              <a:rPr lang="en-US" altLang="en-US" sz="3600">
                <a:latin typeface="Times New Roman" panose="02020603050405020304" pitchFamily="18" charset="0"/>
              </a:rPr>
              <a:t>, including an unbounded region.</a:t>
            </a:r>
          </a:p>
        </p:txBody>
      </p:sp>
      <p:grpSp>
        <p:nvGrpSpPr>
          <p:cNvPr id="11268" name="Group 4">
            <a:extLst>
              <a:ext uri="{FF2B5EF4-FFF2-40B4-BE49-F238E27FC236}">
                <a16:creationId xmlns:a16="http://schemas.microsoft.com/office/drawing/2014/main" id="{42211CD1-2DEB-4466-94C5-697EB6E7BE13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3429000"/>
            <a:ext cx="3521075" cy="2565400"/>
            <a:chOff x="1046" y="2704"/>
            <a:chExt cx="1690" cy="1088"/>
          </a:xfrm>
        </p:grpSpPr>
        <p:sp>
          <p:nvSpPr>
            <p:cNvPr id="11269" name="Rectangle 5">
              <a:extLst>
                <a:ext uri="{FF2B5EF4-FFF2-40B4-BE49-F238E27FC236}">
                  <a16:creationId xmlns:a16="http://schemas.microsoft.com/office/drawing/2014/main" id="{84F9628B-CD1C-4500-8EC8-D47050A52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976"/>
              <a:ext cx="816" cy="7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270" name="Line 6">
              <a:extLst>
                <a:ext uri="{FF2B5EF4-FFF2-40B4-BE49-F238E27FC236}">
                  <a16:creationId xmlns:a16="http://schemas.microsoft.com/office/drawing/2014/main" id="{9E23F9C3-E98A-4C32-828F-483CEBBC9A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976"/>
              <a:ext cx="816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1" name="Oval 7">
              <a:extLst>
                <a:ext uri="{FF2B5EF4-FFF2-40B4-BE49-F238E27FC236}">
                  <a16:creationId xmlns:a16="http://schemas.microsoft.com/office/drawing/2014/main" id="{043F99A5-863B-40E4-9152-A3808D027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92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272" name="Oval 8">
              <a:extLst>
                <a:ext uri="{FF2B5EF4-FFF2-40B4-BE49-F238E27FC236}">
                  <a16:creationId xmlns:a16="http://schemas.microsoft.com/office/drawing/2014/main" id="{8EDE7062-6994-47CB-8649-B3F3BBE0F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69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273" name="Oval 9">
              <a:extLst>
                <a:ext uri="{FF2B5EF4-FFF2-40B4-BE49-F238E27FC236}">
                  <a16:creationId xmlns:a16="http://schemas.microsoft.com/office/drawing/2014/main" id="{CEC86B33-731F-4DD8-B940-70EF1C05A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69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274" name="Oval 10">
              <a:extLst>
                <a:ext uri="{FF2B5EF4-FFF2-40B4-BE49-F238E27FC236}">
                  <a16:creationId xmlns:a16="http://schemas.microsoft.com/office/drawing/2014/main" id="{16D6CF10-392A-4ACA-B76A-DDE286DBE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92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275" name="Freeform 11">
              <a:extLst>
                <a:ext uri="{FF2B5EF4-FFF2-40B4-BE49-F238E27FC236}">
                  <a16:creationId xmlns:a16="http://schemas.microsoft.com/office/drawing/2014/main" id="{3E60DC61-4C40-4946-A9D2-04970541FA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2" y="2704"/>
              <a:ext cx="1336" cy="1040"/>
            </a:xfrm>
            <a:custGeom>
              <a:avLst/>
              <a:gdLst>
                <a:gd name="T0" fmla="*/ 1336 w 1336"/>
                <a:gd name="T1" fmla="*/ 224 h 1040"/>
                <a:gd name="T2" fmla="*/ 904 w 1336"/>
                <a:gd name="T3" fmla="*/ 80 h 1040"/>
                <a:gd name="T4" fmla="*/ 280 w 1336"/>
                <a:gd name="T5" fmla="*/ 80 h 1040"/>
                <a:gd name="T6" fmla="*/ 40 w 1336"/>
                <a:gd name="T7" fmla="*/ 560 h 1040"/>
                <a:gd name="T8" fmla="*/ 520 w 1336"/>
                <a:gd name="T9" fmla="*/ 1040 h 10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6"/>
                <a:gd name="T16" fmla="*/ 0 h 1040"/>
                <a:gd name="T17" fmla="*/ 1336 w 1336"/>
                <a:gd name="T18" fmla="*/ 1040 h 10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6" h="1040">
                  <a:moveTo>
                    <a:pt x="1336" y="224"/>
                  </a:moveTo>
                  <a:cubicBezTo>
                    <a:pt x="1208" y="164"/>
                    <a:pt x="1080" y="104"/>
                    <a:pt x="904" y="80"/>
                  </a:cubicBezTo>
                  <a:cubicBezTo>
                    <a:pt x="728" y="56"/>
                    <a:pt x="424" y="0"/>
                    <a:pt x="280" y="80"/>
                  </a:cubicBezTo>
                  <a:cubicBezTo>
                    <a:pt x="136" y="160"/>
                    <a:pt x="0" y="400"/>
                    <a:pt x="40" y="560"/>
                  </a:cubicBezTo>
                  <a:cubicBezTo>
                    <a:pt x="80" y="720"/>
                    <a:pt x="300" y="880"/>
                    <a:pt x="520" y="104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6" name="Text Box 12">
              <a:extLst>
                <a:ext uri="{FF2B5EF4-FFF2-40B4-BE49-F238E27FC236}">
                  <a16:creationId xmlns:a16="http://schemas.microsoft.com/office/drawing/2014/main" id="{E0E8760A-987B-4DEE-8AE4-047462DB0D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6" y="3005"/>
              <a:ext cx="1272" cy="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 sz="2400" i="1">
                  <a:solidFill>
                    <a:schemeClr val="tx2"/>
                  </a:solidFill>
                  <a:latin typeface="Bookman Old Style" panose="02050604050505020204" pitchFamily="18" charset="0"/>
                </a:rPr>
                <a:t>R</a:t>
              </a:r>
              <a:r>
                <a:rPr lang="en-US" altLang="en-US" sz="2400" baseline="-25000">
                  <a:solidFill>
                    <a:schemeClr val="tx2"/>
                  </a:solidFill>
                  <a:latin typeface="Bookman Old Style" panose="02050604050505020204" pitchFamily="18" charset="0"/>
                </a:rPr>
                <a:t>4</a:t>
              </a:r>
              <a:r>
                <a:rPr lang="en-US" altLang="en-US" sz="2400">
                  <a:solidFill>
                    <a:schemeClr val="tx2"/>
                  </a:solidFill>
                  <a:latin typeface="Bookman Old Style" panose="02050604050505020204" pitchFamily="18" charset="0"/>
                </a:rPr>
                <a:t>     </a:t>
              </a:r>
              <a:r>
                <a:rPr lang="en-US" altLang="en-US" sz="2400" i="1">
                  <a:solidFill>
                    <a:schemeClr val="tx2"/>
                  </a:solidFill>
                  <a:latin typeface="Bookman Old Style" panose="02050604050505020204" pitchFamily="18" charset="0"/>
                </a:rPr>
                <a:t>R</a:t>
              </a:r>
              <a:r>
                <a:rPr lang="en-US" altLang="en-US" sz="2400" baseline="-25000">
                  <a:solidFill>
                    <a:schemeClr val="tx2"/>
                  </a:solidFill>
                  <a:latin typeface="Bookman Old Style" panose="02050604050505020204" pitchFamily="18" charset="0"/>
                </a:rPr>
                <a:t>3</a:t>
              </a:r>
              <a:r>
                <a:rPr lang="en-US" altLang="en-US" sz="2400">
                  <a:solidFill>
                    <a:schemeClr val="tx2"/>
                  </a:solidFill>
                  <a:latin typeface="Bookman Old Style" panose="02050604050505020204" pitchFamily="18" charset="0"/>
                </a:rPr>
                <a:t>          </a:t>
              </a:r>
              <a:r>
                <a:rPr lang="en-US" altLang="en-US" sz="2400" i="1">
                  <a:solidFill>
                    <a:schemeClr val="tx2"/>
                  </a:solidFill>
                  <a:latin typeface="Bookman Old Style" panose="02050604050505020204" pitchFamily="18" charset="0"/>
                </a:rPr>
                <a:t>R</a:t>
              </a:r>
              <a:r>
                <a:rPr lang="en-US" altLang="en-US" sz="2400" baseline="-25000">
                  <a:solidFill>
                    <a:schemeClr val="tx2"/>
                  </a:solidFill>
                  <a:latin typeface="Bookman Old Style" panose="02050604050505020204" pitchFamily="18" charset="0"/>
                </a:rPr>
                <a:t>2</a:t>
              </a:r>
              <a:endParaRPr lang="en-US" altLang="en-US" sz="2400">
                <a:solidFill>
                  <a:schemeClr val="tx2"/>
                </a:solidFill>
                <a:latin typeface="Bookman Old Style" panose="02050604050505020204" pitchFamily="18" charset="0"/>
              </a:endParaRPr>
            </a:p>
            <a:p>
              <a:pPr algn="l"/>
              <a:endParaRPr lang="en-US" altLang="en-US" sz="2400">
                <a:solidFill>
                  <a:schemeClr val="tx2"/>
                </a:solidFill>
                <a:latin typeface="Bookman Old Style" panose="02050604050505020204" pitchFamily="18" charset="0"/>
              </a:endParaRPr>
            </a:p>
            <a:p>
              <a:pPr algn="l"/>
              <a:r>
                <a:rPr lang="en-US" altLang="en-US" sz="2400">
                  <a:solidFill>
                    <a:schemeClr val="tx2"/>
                  </a:solidFill>
                  <a:latin typeface="Bookman Old Style" panose="02050604050505020204" pitchFamily="18" charset="0"/>
                </a:rPr>
                <a:t>                 </a:t>
              </a:r>
              <a:r>
                <a:rPr lang="en-US" altLang="en-US" sz="2400" i="1">
                  <a:solidFill>
                    <a:schemeClr val="tx2"/>
                  </a:solidFill>
                  <a:latin typeface="Bookman Old Style" panose="02050604050505020204" pitchFamily="18" charset="0"/>
                </a:rPr>
                <a:t>R</a:t>
              </a:r>
              <a:r>
                <a:rPr lang="en-US" altLang="en-US" sz="2400" baseline="-25000">
                  <a:solidFill>
                    <a:schemeClr val="tx2"/>
                  </a:solidFill>
                  <a:latin typeface="Bookman Old Style" panose="02050604050505020204" pitchFamily="18" charset="0"/>
                </a:rPr>
                <a:t>1</a:t>
              </a:r>
              <a:endParaRPr lang="en-US" altLang="en-US" sz="2400">
                <a:solidFill>
                  <a:schemeClr val="tx2"/>
                </a:solidFill>
                <a:latin typeface="Bookman Old Style" panose="02050604050505020204" pitchFamily="18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7858</TotalTime>
  <Words>1764</Words>
  <Application>Microsoft Office PowerPoint</Application>
  <PresentationFormat>On-screen Show (4:3)</PresentationFormat>
  <Paragraphs>192</Paragraphs>
  <Slides>40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Bookman Old Style</vt:lpstr>
      <vt:lpstr>Calibri</vt:lpstr>
      <vt:lpstr>Cambria Math</vt:lpstr>
      <vt:lpstr>Constantia</vt:lpstr>
      <vt:lpstr>Segoe UI Symbol</vt:lpstr>
      <vt:lpstr>Times New Roman</vt:lpstr>
      <vt:lpstr>Office Theme</vt:lpstr>
      <vt:lpstr>Equation</vt:lpstr>
      <vt:lpstr>PowerPoint Presentation</vt:lpstr>
      <vt:lpstr>The House-and-Utilities Problem</vt:lpstr>
      <vt:lpstr>Planar Graphs</vt:lpstr>
      <vt:lpstr>Planar Graphs</vt:lpstr>
      <vt:lpstr>Planar Graphs</vt:lpstr>
      <vt:lpstr>Example</vt:lpstr>
      <vt:lpstr>Example</vt:lpstr>
      <vt:lpstr>Planar Graphs</vt:lpstr>
      <vt:lpstr>Regions</vt:lpstr>
      <vt:lpstr>Regions</vt:lpstr>
      <vt:lpstr>Regions</vt:lpstr>
      <vt:lpstr>Regions</vt:lpstr>
      <vt:lpstr>Regions</vt:lpstr>
      <vt:lpstr>Regions</vt:lpstr>
      <vt:lpstr>Regions</vt:lpstr>
      <vt:lpstr>Planar Graphs</vt:lpstr>
      <vt:lpstr>Regions</vt:lpstr>
      <vt:lpstr>Euler’s Formula</vt:lpstr>
      <vt:lpstr>Euler’s Formula (Cont.)</vt:lpstr>
      <vt:lpstr>Euler’s Formula (Cont.)</vt:lpstr>
      <vt:lpstr>Euler’s Formula (Cont.)</vt:lpstr>
      <vt:lpstr>Euler’s Formula (Cont.)</vt:lpstr>
      <vt:lpstr>Euler’s Formula (Cont.)</vt:lpstr>
      <vt:lpstr>Chapter 11</vt:lpstr>
      <vt:lpstr>Chapter Summary</vt:lpstr>
      <vt:lpstr>Section 11.1</vt:lpstr>
      <vt:lpstr>Section Summary</vt:lpstr>
      <vt:lpstr>Trees</vt:lpstr>
      <vt:lpstr>Trees Example: Which of these graphs are trees?</vt:lpstr>
      <vt:lpstr>FOREST Definition: A forest is a graph that has no simple  circuit, but is not connected. Each of the connected  components in a forest is a tree.</vt:lpstr>
      <vt:lpstr>Section 11.2</vt:lpstr>
      <vt:lpstr>Trees as Models</vt:lpstr>
      <vt:lpstr>Trees as Models</vt:lpstr>
      <vt:lpstr>Trees as Models</vt:lpstr>
      <vt:lpstr>Applications of Trees</vt:lpstr>
      <vt:lpstr>Game Tree for Tic-Tac-Toe</vt:lpstr>
      <vt:lpstr>Universal Address Systems</vt:lpstr>
      <vt:lpstr>Prefix code Definition: A code that has the property that  the code of a character is never a prefix of the  code of another character.</vt:lpstr>
      <vt:lpstr>Decision Trees</vt:lpstr>
      <vt:lpstr>Example : A decision tree that orders the elements of  the list a, b, c.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Induction and recursion</dc:title>
  <dc:creator>Richard Scherl</dc:creator>
  <cp:lastModifiedBy>Musawar Ali</cp:lastModifiedBy>
  <cp:revision>106</cp:revision>
  <dcterms:created xsi:type="dcterms:W3CDTF">2021-11-11T10:19:54Z</dcterms:created>
  <dcterms:modified xsi:type="dcterms:W3CDTF">2021-12-10T07:51:04Z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2021-10-04T00:00:00Z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2021-11-11T00:00:00Z</vt:filetime>
  </property>
</Properties>
</file>